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diagrams/data1.xml" ContentType="application/vnd.openxmlformats-officedocument.drawingml.diagramData+xml"/>
  <Override PartName="/ppt/presentation.xml" ContentType="application/vnd.openxmlformats-officedocument.presentationml.presentation.main+xml"/>
  <Override PartName="/ppt/slides/slide43.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42.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9.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36.xml" ContentType="application/vnd.openxmlformats-officedocument.presentationml.slide+xml"/>
  <Override PartName="/ppt/slides/slide26.xml" ContentType="application/vnd.openxmlformats-officedocument.presentationml.slide+xml"/>
  <Override PartName="/ppt/slides/slide44.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56.xml" ContentType="application/vnd.openxmlformats-officedocument.presentationml.slide+xml"/>
  <Override PartName="/ppt/slides/slide55.xml" ContentType="application/vnd.openxmlformats-officedocument.presentationml.slide+xml"/>
  <Override PartName="/ppt/slides/slide37.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6.xml" ContentType="application/vnd.openxmlformats-officedocument.presentationml.slide+xml"/>
  <Override PartName="/ppt/slides/slide54.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38.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Slides/notesSlide39.xml" ContentType="application/vnd.openxmlformats-officedocument.presentationml.notesSlide+xml"/>
  <Override PartName="/ppt/notesSlides/notesSlide51.xml" ContentType="application/vnd.openxmlformats-officedocument.presentationml.notesSlide+xml"/>
  <Override PartName="/ppt/notesSlides/notesSlide44.xml" ContentType="application/vnd.openxmlformats-officedocument.presentationml.notesSlide+xml"/>
  <Override PartName="/ppt/notesSlides/notesSlide40.xml" ContentType="application/vnd.openxmlformats-officedocument.presentationml.notesSlide+xml"/>
  <Override PartName="/ppt/notesSlides/notesSlide42.xml" ContentType="application/vnd.openxmlformats-officedocument.presentationml.notesSlide+xml"/>
  <Override PartName="/ppt/notesSlides/notesSlide41.xml" ContentType="application/vnd.openxmlformats-officedocument.presentationml.notesSlide+xml"/>
  <Override PartName="/ppt/notesSlides/notesSlide43.xml" ContentType="application/vnd.openxmlformats-officedocument.presentationml.notesSlide+xml"/>
  <Override PartName="/ppt/slideMasters/slideMaster2.xml" ContentType="application/vnd.openxmlformats-officedocument.presentationml.slideMaster+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35.xml" ContentType="application/vnd.openxmlformats-officedocument.presentationml.notesSlide+xml"/>
  <Override PartName="/ppt/notesSlides/notesSlide37.xml" ContentType="application/vnd.openxmlformats-officedocument.presentationml.notesSlide+xml"/>
  <Override PartName="/ppt/notesSlides/notesSlide36.xml" ContentType="application/vnd.openxmlformats-officedocument.presentationml.notesSlide+xml"/>
  <Override PartName="/ppt/notesSlides/notesSlide38.xml" ContentType="application/vnd.openxmlformats-officedocument.presentationml.notesSlide+xml"/>
  <Override PartName="/ppt/notesSlides/notesSlide65.xml" ContentType="application/vnd.openxmlformats-officedocument.presentationml.notesSlide+xml"/>
  <Override PartName="/ppt/slideMasters/slideMaster4.xml" ContentType="application/vnd.openxmlformats-officedocument.presentationml.slideMaster+xml"/>
  <Override PartName="/ppt/notesSlides/notesSlide54.xml" ContentType="application/vnd.openxmlformats-officedocument.presentationml.notesSlide+xml"/>
  <Override PartName="/ppt/notesSlides/notesSlide49.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48.xml" ContentType="application/vnd.openxmlformats-officedocument.presentationml.notesSlide+xml"/>
  <Override PartName="/ppt/slideMasters/slideMaster1.xml" ContentType="application/vnd.openxmlformats-officedocument.presentationml.slideMaster+xml"/>
  <Override PartName="/ppt/notesSlides/notesSlide53.xml" ContentType="application/vnd.openxmlformats-officedocument.presentationml.notesSlide+xml"/>
  <Override PartName="/ppt/notesSlides/notesSlide50.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8.xml" ContentType="application/vnd.openxmlformats-officedocument.presentationml.notesSlide+xml"/>
  <Override PartName="/ppt/notesSlides/notesSlide67.xml" ContentType="application/vnd.openxmlformats-officedocument.presentationml.notesSlide+xml"/>
  <Override PartName="/ppt/notesSlides/notesSlide66.xml" ContentType="application/vnd.openxmlformats-officedocument.presentationml.notesSlide+xml"/>
  <Override PartName="/ppt/notesSlides/notesSlide52.xml" ContentType="application/vnd.openxmlformats-officedocument.presentationml.notesSlide+xml"/>
  <Override PartName="/ppt/notesSlides/notesSlide64.xml" ContentType="application/vnd.openxmlformats-officedocument.presentationml.notesSlide+xml"/>
  <Override PartName="/ppt/notesSlides/notesSlide63.xml" ContentType="application/vnd.openxmlformats-officedocument.presentationml.notesSlide+xml"/>
  <Override PartName="/ppt/notesSlides/notesSlide45.xml" ContentType="application/vnd.openxmlformats-officedocument.presentationml.notesSlide+xml"/>
  <Override PartName="/ppt/notesSlides/notesSlide62.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47.xml" ContentType="application/vnd.openxmlformats-officedocument.presentationml.notesSlide+xml"/>
  <Override PartName="/ppt/notesSlides/notesSlide46.xml" ContentType="application/vnd.openxmlformats-officedocument.presentationml.notesSlide+xml"/>
  <Override PartName="/ppt/slideMasters/slideMaster3.xml" ContentType="application/vnd.openxmlformats-officedocument.presentationml.slideMaster+xml"/>
  <Override PartName="/ppt/notesSlides/notesSlide32.xml" ContentType="application/vnd.openxmlformats-officedocument.presentationml.notesSlide+xml"/>
  <Override PartName="/ppt/notesSlides/notesSlide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9.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5.xml" ContentType="application/vnd.openxmlformats-officedocument.presentationml.notesSlide+xml"/>
  <Override PartName="/ppt/notesSlides/notesSlide21.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theme/themeOverride2.xml" ContentType="application/vnd.openxmlformats-officedocument.themeOverride+xml"/>
  <Override PartName="/ppt/charts/chart2.xml" ContentType="application/vnd.openxmlformats-officedocument.drawingml.chart+xml"/>
  <Override PartName="/ppt/theme/themeOverride1.xml" ContentType="application/vnd.openxmlformats-officedocument.themeOverride+xml"/>
  <Override PartName="/ppt/charts/chart1.xml" ContentType="application/vnd.openxmlformats-officedocument.drawingml.chart+xml"/>
  <Override PartName="/ppt/theme/theme6.xml" ContentType="application/vnd.openxmlformats-officedocument.theme+xml"/>
  <Override PartName="/ppt/theme/theme5.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handoutMasters/handoutMaster1.xml" ContentType="application/vnd.openxmlformats-officedocument.presentationml.handout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ustom.xml" ContentType="application/vnd.openxmlformats-officedocument.custom-properties+xml"/>
  <Override PartName="/docProps/core.xml" ContentType="application/vnd.openxmlformats-package.core-properties+xml"/>
  <Override PartName="/ppt/tags/tag1.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 id="2147483843" r:id="rId2"/>
    <p:sldMasterId id="2147483854" r:id="rId3"/>
    <p:sldMasterId id="2147483858" r:id="rId4"/>
  </p:sldMasterIdLst>
  <p:notesMasterIdLst>
    <p:notesMasterId r:id="rId74"/>
  </p:notesMasterIdLst>
  <p:handoutMasterIdLst>
    <p:handoutMasterId r:id="rId75"/>
  </p:handoutMasterIdLst>
  <p:sldIdLst>
    <p:sldId id="288" r:id="rId5"/>
    <p:sldId id="289" r:id="rId6"/>
    <p:sldId id="290" r:id="rId7"/>
    <p:sldId id="291" r:id="rId8"/>
    <p:sldId id="292" r:id="rId9"/>
    <p:sldId id="293" r:id="rId10"/>
    <p:sldId id="294" r:id="rId11"/>
    <p:sldId id="295" r:id="rId12"/>
    <p:sldId id="296" r:id="rId13"/>
    <p:sldId id="352" r:id="rId14"/>
    <p:sldId id="297" r:id="rId15"/>
    <p:sldId id="298" r:id="rId16"/>
    <p:sldId id="299" r:id="rId17"/>
    <p:sldId id="300" r:id="rId18"/>
    <p:sldId id="301" r:id="rId19"/>
    <p:sldId id="302" r:id="rId20"/>
    <p:sldId id="303" r:id="rId21"/>
    <p:sldId id="304" r:id="rId22"/>
    <p:sldId id="305" r:id="rId23"/>
    <p:sldId id="306" r:id="rId24"/>
    <p:sldId id="355" r:id="rId25"/>
    <p:sldId id="307" r:id="rId26"/>
    <p:sldId id="308" r:id="rId27"/>
    <p:sldId id="364" r:id="rId28"/>
    <p:sldId id="310" r:id="rId29"/>
    <p:sldId id="311" r:id="rId30"/>
    <p:sldId id="312" r:id="rId31"/>
    <p:sldId id="313" r:id="rId32"/>
    <p:sldId id="314" r:id="rId33"/>
    <p:sldId id="365" r:id="rId34"/>
    <p:sldId id="316" r:id="rId35"/>
    <p:sldId id="317" r:id="rId36"/>
    <p:sldId id="318" r:id="rId37"/>
    <p:sldId id="319" r:id="rId38"/>
    <p:sldId id="320" r:id="rId39"/>
    <p:sldId id="321" r:id="rId40"/>
    <p:sldId id="322" r:id="rId41"/>
    <p:sldId id="324" r:id="rId42"/>
    <p:sldId id="325" r:id="rId43"/>
    <p:sldId id="326" r:id="rId44"/>
    <p:sldId id="327" r:id="rId45"/>
    <p:sldId id="366" r:id="rId46"/>
    <p:sldId id="329" r:id="rId47"/>
    <p:sldId id="330" r:id="rId48"/>
    <p:sldId id="331" r:id="rId49"/>
    <p:sldId id="332" r:id="rId50"/>
    <p:sldId id="367" r:id="rId51"/>
    <p:sldId id="334" r:id="rId52"/>
    <p:sldId id="335" r:id="rId53"/>
    <p:sldId id="336" r:id="rId54"/>
    <p:sldId id="337" r:id="rId55"/>
    <p:sldId id="338" r:id="rId56"/>
    <p:sldId id="368" r:id="rId57"/>
    <p:sldId id="340" r:id="rId58"/>
    <p:sldId id="341" r:id="rId59"/>
    <p:sldId id="342" r:id="rId60"/>
    <p:sldId id="353" r:id="rId61"/>
    <p:sldId id="369" r:id="rId62"/>
    <p:sldId id="344" r:id="rId63"/>
    <p:sldId id="345" r:id="rId64"/>
    <p:sldId id="346" r:id="rId65"/>
    <p:sldId id="347" r:id="rId66"/>
    <p:sldId id="370" r:id="rId67"/>
    <p:sldId id="349" r:id="rId68"/>
    <p:sldId id="350" r:id="rId69"/>
    <p:sldId id="351" r:id="rId70"/>
    <p:sldId id="354" r:id="rId71"/>
    <p:sldId id="285" r:id="rId72"/>
    <p:sldId id="363" r:id="rId73"/>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404040"/>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1766" autoAdjust="0"/>
  </p:normalViewPr>
  <p:slideViewPr>
    <p:cSldViewPr snapToGrid="0" snapToObjects="1">
      <p:cViewPr varScale="1">
        <p:scale>
          <a:sx n="73" d="100"/>
          <a:sy n="73" d="100"/>
        </p:scale>
        <p:origin x="672" y="72"/>
      </p:cViewPr>
      <p:guideLst/>
    </p:cSldViewPr>
  </p:slideViewPr>
  <p:outlineViewPr>
    <p:cViewPr>
      <p:scale>
        <a:sx n="33" d="100"/>
        <a:sy n="33" d="100"/>
      </p:scale>
      <p:origin x="0" y="0"/>
    </p:cViewPr>
  </p:outlineViewPr>
  <p:notesTextViewPr>
    <p:cViewPr>
      <p:scale>
        <a:sx n="75" d="100"/>
        <a:sy n="75" d="100"/>
      </p:scale>
      <p:origin x="0" y="0"/>
    </p:cViewPr>
  </p:notesTextViewPr>
  <p:sorterViewPr>
    <p:cViewPr>
      <p:scale>
        <a:sx n="66" d="100"/>
        <a:sy n="66" d="100"/>
      </p:scale>
      <p:origin x="0" y="0"/>
    </p:cViewPr>
  </p:sorterViewPr>
  <p:notesViewPr>
    <p:cSldViewPr snapToGrid="0" snapToObjects="1">
      <p:cViewPr>
        <p:scale>
          <a:sx n="66" d="100"/>
          <a:sy n="66" d="100"/>
        </p:scale>
        <p:origin x="2885" y="-2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customXml" Target="../customXml/item3.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customXml" Target="../customXml/item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theme" Target="theme/theme1.xml"/><Relationship Id="rId81" Type="http://schemas.openxmlformats.org/officeDocument/2006/relationships/customXml" Target="../customXml/item2.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rts/_rels/chart1.xml.rels><?xml version="1.0" encoding="UTF-8" standalone="yes"?>
<Relationships xmlns="http://schemas.openxmlformats.org/package/2006/relationships"><Relationship Id="rId2" Type="http://schemas.openxmlformats.org/officeDocument/2006/relationships/oleObject" Target="file:///C:\anzhen\az\&#23433;&#30495;\&#27668;&#35937;&#26465;&#20214;&#19982;&#33021;&#32791;\&#33258;&#30001;&#20919;&#21364;&#26102;&#38388;&#20998;&#26512;\&#19978;&#28023;-&#33258;&#30001;&#20919;&#21364;&#26102;&#38388;&#20998;&#26512;.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anzhen\az\&#23433;&#30495;\&#27668;&#35937;&#26465;&#20214;&#19982;&#33021;&#32791;\&#33258;&#30001;&#20919;&#21364;&#26102;&#38388;&#20998;&#26512;\&#37122;&#23572;&#22810;&#26031;-&#33258;&#30001;&#20919;&#21364;&#26102;&#38388;&#20998;&#26512;.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oleObject" Target="file:///C:\anzhen\az\&#23433;&#30495;\&#27668;&#35937;&#26465;&#20214;&#19982;&#33021;&#32791;\&#33258;&#30001;&#20919;&#21364;&#26102;&#38388;&#20998;&#26512;\&#21271;&#20140;-&#33258;&#30001;&#20919;&#21364;&#26102;&#38388;&#20998;&#26512;.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oleObject" Target="file:///C:\anzhen\az\&#23433;&#30495;\&#27668;&#35937;&#26465;&#20214;&#19982;&#33021;&#32791;\&#33258;&#30001;&#20919;&#21364;&#26102;&#38388;&#20998;&#26512;\&#27494;&#27721;-&#33258;&#30001;&#20919;&#21364;&#26102;&#38388;&#20998;&#26512;.xlsx" TargetMode="External"/><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2" Type="http://schemas.openxmlformats.org/officeDocument/2006/relationships/oleObject" Target="file:///C:\anzhen\az\&#23433;&#30495;\&#27668;&#35937;&#26465;&#20214;&#19982;&#33021;&#32791;\&#33258;&#30001;&#20919;&#21364;&#26102;&#38388;&#20998;&#26512;\&#24191;&#24030;-&#33258;&#30001;&#20919;&#21364;&#26102;&#38388;&#20998;&#26512;.xlsx" TargetMode="External"/><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ltLang="zh-CN" sz="1400" dirty="0" smtClean="0">
                <a:latin typeface="Huawei Sans" panose="020C0503030203020204" pitchFamily="34" charset="0"/>
                <a:cs typeface="Huawei Sans" panose="020C0503030203020204" pitchFamily="34" charset="0"/>
              </a:rPr>
              <a:t>Shanghai</a:t>
            </a:r>
          </a:p>
        </c:rich>
      </c:tx>
      <c:layout>
        <c:manualLayout>
          <c:xMode val="edge"/>
          <c:yMode val="edge"/>
          <c:x val="0.36747869281255463"/>
          <c:y val="4.1537162223465346E-2"/>
        </c:manualLayout>
      </c:layout>
      <c:overlay val="0"/>
    </c:title>
    <c:autoTitleDeleted val="0"/>
    <c:view3D>
      <c:rotX val="75"/>
      <c:rotY val="0"/>
      <c:rAngAx val="0"/>
    </c:view3D>
    <c:floor>
      <c:thickness val="0"/>
    </c:floor>
    <c:sideWall>
      <c:thickness val="0"/>
    </c:sideWall>
    <c:backWall>
      <c:thickness val="0"/>
    </c:backWall>
    <c:plotArea>
      <c:layout/>
      <c:pie3DChart>
        <c:varyColors val="1"/>
        <c:ser>
          <c:idx val="0"/>
          <c:order val="0"/>
          <c:spPr>
            <a:solidFill>
              <a:srgbClr val="92D050"/>
            </a:solidFill>
          </c:spPr>
          <c:dPt>
            <c:idx val="0"/>
            <c:bubble3D val="0"/>
            <c:explosion val="11"/>
            <c:spPr>
              <a:solidFill>
                <a:srgbClr val="00B050"/>
              </a:solidFill>
            </c:spPr>
          </c:dPt>
          <c:dPt>
            <c:idx val="1"/>
            <c:bubble3D val="0"/>
            <c:explosion val="12"/>
            <c:spPr>
              <a:solidFill>
                <a:srgbClr val="FFC000"/>
              </a:solidFill>
            </c:spPr>
          </c:dPt>
          <c:dPt>
            <c:idx val="2"/>
            <c:bubble3D val="0"/>
            <c:explosion val="19"/>
            <c:spPr>
              <a:solidFill>
                <a:srgbClr val="F6392A"/>
              </a:solidFill>
            </c:spPr>
          </c:dPt>
          <c:dLbls>
            <c:numFmt formatCode="0.0%" sourceLinked="0"/>
            <c:spPr>
              <a:noFill/>
              <a:ln>
                <a:noFill/>
              </a:ln>
              <a:effectLst/>
            </c:spPr>
            <c:dLblPos val="inEnd"/>
            <c:showLegendKey val="0"/>
            <c:showVal val="0"/>
            <c:showCatName val="0"/>
            <c:showSerName val="0"/>
            <c:showPercent val="1"/>
            <c:showBubbleSize val="0"/>
            <c:separator>
</c:separator>
            <c:showLeaderLines val="0"/>
            <c:extLst>
              <c:ext xmlns:c15="http://schemas.microsoft.com/office/drawing/2012/chart" uri="{CE6537A1-D6FC-4f65-9D91-7224C49458BB}"/>
            </c:extLst>
          </c:dLbls>
          <c:cat>
            <c:strRef>
              <c:f>'12-18水冷机组'!$B$28:$D$28</c:f>
              <c:strCache>
                <c:ptCount val="3"/>
                <c:pt idx="0">
                  <c:v>完全自由冷却</c:v>
                </c:pt>
                <c:pt idx="1">
                  <c:v>部分自由冷却</c:v>
                </c:pt>
                <c:pt idx="2">
                  <c:v>电制冷</c:v>
                </c:pt>
              </c:strCache>
            </c:strRef>
          </c:cat>
          <c:val>
            <c:numRef>
              <c:f>'12-18水冷机组'!$B$29:$D$29</c:f>
              <c:numCache>
                <c:formatCode>0"hr"</c:formatCode>
                <c:ptCount val="3"/>
                <c:pt idx="0">
                  <c:v>695</c:v>
                </c:pt>
                <c:pt idx="1">
                  <c:v>2532</c:v>
                </c:pt>
                <c:pt idx="2">
                  <c:v>5533</c:v>
                </c:pt>
              </c:numCache>
            </c:numRef>
          </c:val>
        </c:ser>
        <c:dLbls>
          <c:showLegendKey val="0"/>
          <c:showVal val="0"/>
          <c:showCatName val="0"/>
          <c:showSerName val="0"/>
          <c:showPercent val="1"/>
          <c:showBubbleSize val="0"/>
          <c:showLeaderLines val="0"/>
        </c:dLbls>
      </c:pie3DChart>
    </c:plotArea>
    <c:plotVisOnly val="1"/>
    <c:dispBlanksAs val="zero"/>
    <c:showDLblsOverMax val="0"/>
  </c:chart>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ltLang="zh-CN" sz="1400" dirty="0" smtClean="0">
                <a:latin typeface="Huawei Sans" panose="020C0503030203020204" pitchFamily="34" charset="0"/>
                <a:cs typeface="Huawei Sans" panose="020C0503030203020204" pitchFamily="34" charset="0"/>
              </a:rPr>
              <a:t>Ordos</a:t>
            </a:r>
            <a:endParaRPr lang="zh-CN" altLang="en-US" sz="1200" dirty="0">
              <a:latin typeface="Huawei Sans" panose="020C0503030203020204" pitchFamily="34" charset="0"/>
              <a:cs typeface="Huawei Sans" panose="020C0503030203020204" pitchFamily="34" charset="0"/>
            </a:endParaRPr>
          </a:p>
        </c:rich>
      </c:tx>
      <c:layout>
        <c:manualLayout>
          <c:xMode val="edge"/>
          <c:yMode val="edge"/>
          <c:x val="0.37723627614485478"/>
          <c:y val="5.2703661188416344E-2"/>
        </c:manualLayout>
      </c:layout>
      <c:overlay val="0"/>
    </c:title>
    <c:autoTitleDeleted val="0"/>
    <c:view3D>
      <c:rotX val="75"/>
      <c:rotY val="0"/>
      <c:rAngAx val="0"/>
    </c:view3D>
    <c:floor>
      <c:thickness val="0"/>
    </c:floor>
    <c:sideWall>
      <c:thickness val="0"/>
    </c:sideWall>
    <c:backWall>
      <c:thickness val="0"/>
    </c:backWall>
    <c:plotArea>
      <c:layout/>
      <c:pie3DChart>
        <c:varyColors val="1"/>
        <c:ser>
          <c:idx val="0"/>
          <c:order val="0"/>
          <c:spPr>
            <a:solidFill>
              <a:srgbClr val="92D050"/>
            </a:solidFill>
          </c:spPr>
          <c:explosion val="12"/>
          <c:dPt>
            <c:idx val="0"/>
            <c:bubble3D val="0"/>
            <c:spPr>
              <a:solidFill>
                <a:srgbClr val="00B050"/>
              </a:solidFill>
            </c:spPr>
          </c:dPt>
          <c:dPt>
            <c:idx val="1"/>
            <c:bubble3D val="0"/>
            <c:spPr>
              <a:solidFill>
                <a:srgbClr val="FFC000"/>
              </a:solidFill>
            </c:spPr>
          </c:dPt>
          <c:dPt>
            <c:idx val="2"/>
            <c:bubble3D val="0"/>
            <c:spPr>
              <a:solidFill>
                <a:srgbClr val="F6392A"/>
              </a:solidFill>
            </c:spPr>
          </c:dPt>
          <c:dLbls>
            <c:numFmt formatCode="0.0%" sourceLinked="0"/>
            <c:spPr>
              <a:noFill/>
              <a:ln>
                <a:noFill/>
              </a:ln>
              <a:effectLst/>
            </c:spPr>
            <c:dLblPos val="ctr"/>
            <c:showLegendKey val="0"/>
            <c:showVal val="0"/>
            <c:showCatName val="0"/>
            <c:showSerName val="0"/>
            <c:showPercent val="1"/>
            <c:showBubbleSize val="0"/>
            <c:separator>
</c:separator>
            <c:showLeaderLines val="0"/>
            <c:extLst>
              <c:ext xmlns:c15="http://schemas.microsoft.com/office/drawing/2012/chart" uri="{CE6537A1-D6FC-4f65-9D91-7224C49458BB}"/>
            </c:extLst>
          </c:dLbls>
          <c:cat>
            <c:strRef>
              <c:f>'12-18水冷机组'!$B$28:$D$28</c:f>
              <c:strCache>
                <c:ptCount val="3"/>
                <c:pt idx="0">
                  <c:v>完全自由冷却</c:v>
                </c:pt>
                <c:pt idx="1">
                  <c:v>部分自由冷却</c:v>
                </c:pt>
                <c:pt idx="2">
                  <c:v>电制冷</c:v>
                </c:pt>
              </c:strCache>
            </c:strRef>
          </c:cat>
          <c:val>
            <c:numRef>
              <c:f>'12-18水冷机组'!$B$29:$D$29</c:f>
              <c:numCache>
                <c:formatCode>0"hr"</c:formatCode>
                <c:ptCount val="3"/>
                <c:pt idx="0">
                  <c:v>4249</c:v>
                </c:pt>
                <c:pt idx="1">
                  <c:v>2035</c:v>
                </c:pt>
                <c:pt idx="2">
                  <c:v>2476</c:v>
                </c:pt>
              </c:numCache>
            </c:numRef>
          </c:val>
        </c:ser>
        <c:dLbls>
          <c:showLegendKey val="0"/>
          <c:showVal val="0"/>
          <c:showCatName val="0"/>
          <c:showSerName val="0"/>
          <c:showPercent val="1"/>
          <c:showBubbleSize val="0"/>
          <c:showLeaderLines val="0"/>
        </c:dLbls>
      </c:pie3DChart>
    </c:plotArea>
    <c:plotVisOnly val="1"/>
    <c:dispBlanksAs val="zero"/>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ltLang="zh-CN" sz="1400" dirty="0" smtClean="0">
                <a:latin typeface="Huawei Sans" panose="020C0503030203020204" pitchFamily="34" charset="0"/>
                <a:cs typeface="Huawei Sans" panose="020C0503030203020204" pitchFamily="34" charset="0"/>
              </a:rPr>
              <a:t>Beijing</a:t>
            </a:r>
            <a:endParaRPr lang="zh-CN" altLang="en-US" sz="1050" dirty="0">
              <a:latin typeface="Huawei Sans" panose="020C0503030203020204" pitchFamily="34" charset="0"/>
              <a:cs typeface="Huawei Sans" panose="020C0503030203020204" pitchFamily="34" charset="0"/>
            </a:endParaRPr>
          </a:p>
        </c:rich>
      </c:tx>
      <c:layout>
        <c:manualLayout>
          <c:xMode val="edge"/>
          <c:yMode val="edge"/>
          <c:x val="0.27189716899262745"/>
          <c:y val="9.5242206566284474E-2"/>
        </c:manualLayout>
      </c:layout>
      <c:overlay val="0"/>
    </c:title>
    <c:autoTitleDeleted val="0"/>
    <c:view3D>
      <c:rotX val="75"/>
      <c:rotY val="0"/>
      <c:rAngAx val="0"/>
    </c:view3D>
    <c:floor>
      <c:thickness val="0"/>
    </c:floor>
    <c:sideWall>
      <c:thickness val="0"/>
    </c:sideWall>
    <c:backWall>
      <c:thickness val="0"/>
    </c:backWall>
    <c:plotArea>
      <c:layout>
        <c:manualLayout>
          <c:layoutTarget val="inner"/>
          <c:xMode val="edge"/>
          <c:yMode val="edge"/>
          <c:x val="3.7832843902452957E-5"/>
          <c:y val="0.32153173326922035"/>
          <c:w val="0.76929531788290462"/>
          <c:h val="0.62523890392960002"/>
        </c:manualLayout>
      </c:layout>
      <c:pie3DChart>
        <c:varyColors val="1"/>
        <c:ser>
          <c:idx val="0"/>
          <c:order val="0"/>
          <c:spPr>
            <a:solidFill>
              <a:srgbClr val="92D050"/>
            </a:solidFill>
          </c:spPr>
          <c:explosion val="25"/>
          <c:dPt>
            <c:idx val="0"/>
            <c:bubble3D val="0"/>
            <c:spPr>
              <a:solidFill>
                <a:srgbClr val="00B050"/>
              </a:solidFill>
            </c:spPr>
          </c:dPt>
          <c:dPt>
            <c:idx val="1"/>
            <c:bubble3D val="0"/>
            <c:spPr>
              <a:solidFill>
                <a:srgbClr val="FFC000"/>
              </a:solidFill>
            </c:spPr>
          </c:dPt>
          <c:dPt>
            <c:idx val="2"/>
            <c:bubble3D val="0"/>
            <c:spPr>
              <a:solidFill>
                <a:srgbClr val="F6392A"/>
              </a:solidFill>
            </c:spPr>
          </c:dPt>
          <c:dLbls>
            <c:numFmt formatCode="0.0%" sourceLinked="0"/>
            <c:spPr>
              <a:noFill/>
              <a:ln>
                <a:noFill/>
              </a:ln>
              <a:effectLst/>
            </c:spPr>
            <c:dLblPos val="inEnd"/>
            <c:showLegendKey val="0"/>
            <c:showVal val="0"/>
            <c:showCatName val="0"/>
            <c:showSerName val="0"/>
            <c:showPercent val="1"/>
            <c:showBubbleSize val="0"/>
            <c:separator>
</c:separator>
            <c:showLeaderLines val="0"/>
            <c:extLst>
              <c:ext xmlns:c15="http://schemas.microsoft.com/office/drawing/2012/chart" uri="{CE6537A1-D6FC-4f65-9D91-7224C49458BB}"/>
            </c:extLst>
          </c:dLbls>
          <c:cat>
            <c:strRef>
              <c:f>'12-18水冷机组'!$B$28:$D$28</c:f>
              <c:strCache>
                <c:ptCount val="3"/>
                <c:pt idx="0">
                  <c:v>完全自由冷却</c:v>
                </c:pt>
                <c:pt idx="1">
                  <c:v>部分自由冷却</c:v>
                </c:pt>
                <c:pt idx="2">
                  <c:v>电制冷</c:v>
                </c:pt>
              </c:strCache>
            </c:strRef>
          </c:cat>
          <c:val>
            <c:numRef>
              <c:f>'12-18水冷机组'!$B$29:$D$29</c:f>
              <c:numCache>
                <c:formatCode>0"hr"</c:formatCode>
                <c:ptCount val="3"/>
                <c:pt idx="0">
                  <c:v>2930</c:v>
                </c:pt>
                <c:pt idx="1">
                  <c:v>1741</c:v>
                </c:pt>
                <c:pt idx="2">
                  <c:v>4089</c:v>
                </c:pt>
              </c:numCache>
            </c:numRef>
          </c:val>
        </c:ser>
        <c:dLbls>
          <c:showLegendKey val="0"/>
          <c:showVal val="0"/>
          <c:showCatName val="0"/>
          <c:showSerName val="0"/>
          <c:showPercent val="1"/>
          <c:showBubbleSize val="0"/>
          <c:showLeaderLines val="0"/>
        </c:dLbls>
      </c:pie3DChart>
    </c:plotArea>
    <c:plotVisOnly val="1"/>
    <c:dispBlanksAs val="zero"/>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ltLang="zh-CN" sz="1400" dirty="0" smtClean="0">
                <a:latin typeface="Huawei Sans" panose="020C0503030203020204" pitchFamily="34" charset="0"/>
                <a:cs typeface="Huawei Sans" panose="020C0503030203020204" pitchFamily="34" charset="0"/>
              </a:rPr>
              <a:t>Wuhan</a:t>
            </a:r>
            <a:endParaRPr lang="zh-CN" altLang="en-US" sz="1400" dirty="0">
              <a:latin typeface="Huawei Sans" panose="020C0503030203020204" pitchFamily="34" charset="0"/>
              <a:cs typeface="Huawei Sans" panose="020C0503030203020204" pitchFamily="34" charset="0"/>
            </a:endParaRPr>
          </a:p>
        </c:rich>
      </c:tx>
      <c:layout>
        <c:manualLayout>
          <c:xMode val="edge"/>
          <c:yMode val="edge"/>
          <c:x val="0.35820132595453869"/>
          <c:y val="7.1552204311355352E-2"/>
        </c:manualLayout>
      </c:layout>
      <c:overlay val="0"/>
    </c:title>
    <c:autoTitleDeleted val="0"/>
    <c:view3D>
      <c:rotX val="75"/>
      <c:rotY val="0"/>
      <c:rAngAx val="0"/>
    </c:view3D>
    <c:floor>
      <c:thickness val="0"/>
    </c:floor>
    <c:sideWall>
      <c:thickness val="0"/>
    </c:sideWall>
    <c:backWall>
      <c:thickness val="0"/>
    </c:backWall>
    <c:plotArea>
      <c:layout/>
      <c:pie3DChart>
        <c:varyColors val="1"/>
        <c:ser>
          <c:idx val="0"/>
          <c:order val="0"/>
          <c:spPr>
            <a:solidFill>
              <a:srgbClr val="92D050"/>
            </a:solidFill>
          </c:spPr>
          <c:explosion val="25"/>
          <c:dPt>
            <c:idx val="0"/>
            <c:bubble3D val="0"/>
            <c:spPr>
              <a:solidFill>
                <a:srgbClr val="00B050"/>
              </a:solidFill>
            </c:spPr>
          </c:dPt>
          <c:dPt>
            <c:idx val="1"/>
            <c:bubble3D val="0"/>
            <c:spPr>
              <a:solidFill>
                <a:srgbClr val="FFC000"/>
              </a:solidFill>
            </c:spPr>
          </c:dPt>
          <c:dPt>
            <c:idx val="2"/>
            <c:bubble3D val="0"/>
            <c:spPr>
              <a:solidFill>
                <a:srgbClr val="F6392A"/>
              </a:solidFill>
            </c:spPr>
          </c:dPt>
          <c:dLbls>
            <c:numFmt formatCode="0.0%" sourceLinked="0"/>
            <c:spPr>
              <a:noFill/>
              <a:ln>
                <a:noFill/>
              </a:ln>
              <a:effectLst/>
            </c:spPr>
            <c:dLblPos val="inEnd"/>
            <c:showLegendKey val="0"/>
            <c:showVal val="0"/>
            <c:showCatName val="0"/>
            <c:showSerName val="0"/>
            <c:showPercent val="1"/>
            <c:showBubbleSize val="0"/>
            <c:separator>
</c:separator>
            <c:showLeaderLines val="0"/>
            <c:extLst>
              <c:ext xmlns:c15="http://schemas.microsoft.com/office/drawing/2012/chart" uri="{CE6537A1-D6FC-4f65-9D91-7224C49458BB}"/>
            </c:extLst>
          </c:dLbls>
          <c:cat>
            <c:strRef>
              <c:f>'12-18水冷机组'!$B$28:$D$28</c:f>
              <c:strCache>
                <c:ptCount val="3"/>
                <c:pt idx="0">
                  <c:v>完全自由冷却</c:v>
                </c:pt>
                <c:pt idx="1">
                  <c:v>部分自由冷却</c:v>
                </c:pt>
                <c:pt idx="2">
                  <c:v>电制冷</c:v>
                </c:pt>
              </c:strCache>
            </c:strRef>
          </c:cat>
          <c:val>
            <c:numRef>
              <c:f>'12-18水冷机组'!$B$29:$D$29</c:f>
              <c:numCache>
                <c:formatCode>0"hr"</c:formatCode>
                <c:ptCount val="3"/>
                <c:pt idx="0">
                  <c:v>747</c:v>
                </c:pt>
                <c:pt idx="1">
                  <c:v>2467</c:v>
                </c:pt>
                <c:pt idx="2">
                  <c:v>5546</c:v>
                </c:pt>
              </c:numCache>
            </c:numRef>
          </c:val>
        </c:ser>
        <c:dLbls>
          <c:showLegendKey val="0"/>
          <c:showVal val="0"/>
          <c:showCatName val="0"/>
          <c:showSerName val="0"/>
          <c:showPercent val="1"/>
          <c:showBubbleSize val="0"/>
          <c:showLeaderLines val="0"/>
        </c:dLbls>
      </c:pie3DChart>
    </c:plotArea>
    <c:plotVisOnly val="1"/>
    <c:dispBlanksAs val="zero"/>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a:pPr>
            <a:r>
              <a:rPr lang="en-US" altLang="zh-CN" sz="1400" dirty="0" smtClean="0">
                <a:latin typeface="Huawei Sans" panose="020C0503030203020204" pitchFamily="34" charset="0"/>
                <a:cs typeface="Huawei Sans" panose="020C0503030203020204" pitchFamily="34" charset="0"/>
              </a:rPr>
              <a:t>Guangzhou</a:t>
            </a:r>
          </a:p>
        </c:rich>
      </c:tx>
      <c:layout>
        <c:manualLayout>
          <c:xMode val="edge"/>
          <c:yMode val="edge"/>
          <c:x val="0.39474971878515192"/>
          <c:y val="6.5702989456826358E-2"/>
        </c:manualLayout>
      </c:layout>
      <c:overlay val="0"/>
    </c:title>
    <c:autoTitleDeleted val="0"/>
    <c:view3D>
      <c:rotX val="75"/>
      <c:rotY val="0"/>
      <c:rAngAx val="0"/>
    </c:view3D>
    <c:floor>
      <c:thickness val="0"/>
    </c:floor>
    <c:sideWall>
      <c:thickness val="0"/>
    </c:sideWall>
    <c:backWall>
      <c:thickness val="0"/>
    </c:backWall>
    <c:plotArea>
      <c:layout/>
      <c:pie3DChart>
        <c:varyColors val="1"/>
        <c:ser>
          <c:idx val="0"/>
          <c:order val="0"/>
          <c:spPr>
            <a:solidFill>
              <a:srgbClr val="92D050"/>
            </a:solidFill>
          </c:spPr>
          <c:explosion val="25"/>
          <c:dPt>
            <c:idx val="0"/>
            <c:bubble3D val="0"/>
            <c:spPr>
              <a:solidFill>
                <a:srgbClr val="00B050"/>
              </a:solidFill>
            </c:spPr>
          </c:dPt>
          <c:dPt>
            <c:idx val="1"/>
            <c:bubble3D val="0"/>
            <c:spPr>
              <a:solidFill>
                <a:srgbClr val="FFC000"/>
              </a:solidFill>
            </c:spPr>
          </c:dPt>
          <c:dPt>
            <c:idx val="2"/>
            <c:bubble3D val="0"/>
            <c:spPr>
              <a:solidFill>
                <a:srgbClr val="F6392A"/>
              </a:solidFill>
            </c:spPr>
          </c:dPt>
          <c:dLbls>
            <c:dLbl>
              <c:idx val="0"/>
              <c:delete val="1"/>
              <c:extLst>
                <c:ext xmlns:c15="http://schemas.microsoft.com/office/drawing/2012/chart" uri="{CE6537A1-D6FC-4f65-9D91-7224C49458BB}"/>
              </c:extLst>
            </c:dLbl>
            <c:numFmt formatCode="0.0%" sourceLinked="0"/>
            <c:spPr>
              <a:noFill/>
              <a:ln>
                <a:noFill/>
              </a:ln>
              <a:effectLst/>
            </c:spPr>
            <c:dLblPos val="inEnd"/>
            <c:showLegendKey val="0"/>
            <c:showVal val="0"/>
            <c:showCatName val="0"/>
            <c:showSerName val="0"/>
            <c:showPercent val="1"/>
            <c:showBubbleSize val="0"/>
            <c:separator>
</c:separator>
            <c:showLeaderLines val="0"/>
            <c:extLst>
              <c:ext xmlns:c15="http://schemas.microsoft.com/office/drawing/2012/chart" uri="{CE6537A1-D6FC-4f65-9D91-7224C49458BB}"/>
            </c:extLst>
          </c:dLbls>
          <c:cat>
            <c:strRef>
              <c:f>'12-18水冷机组'!$B$28:$D$28</c:f>
              <c:strCache>
                <c:ptCount val="3"/>
                <c:pt idx="0">
                  <c:v>完全自由冷却</c:v>
                </c:pt>
                <c:pt idx="1">
                  <c:v>部分自由冷却</c:v>
                </c:pt>
                <c:pt idx="2">
                  <c:v>电制冷</c:v>
                </c:pt>
              </c:strCache>
            </c:strRef>
          </c:cat>
          <c:val>
            <c:numRef>
              <c:f>'12-18水冷机组'!$B$29:$D$29</c:f>
              <c:numCache>
                <c:formatCode>0"hr"</c:formatCode>
                <c:ptCount val="3"/>
                <c:pt idx="0">
                  <c:v>0</c:v>
                </c:pt>
                <c:pt idx="1">
                  <c:v>1017</c:v>
                </c:pt>
                <c:pt idx="2">
                  <c:v>7743</c:v>
                </c:pt>
              </c:numCache>
            </c:numRef>
          </c:val>
        </c:ser>
        <c:dLbls>
          <c:showLegendKey val="0"/>
          <c:showVal val="0"/>
          <c:showCatName val="0"/>
          <c:showSerName val="0"/>
          <c:showPercent val="1"/>
          <c:showBubbleSize val="0"/>
          <c:showLeaderLines val="0"/>
        </c:dLbls>
      </c:pie3DChart>
    </c:plotArea>
    <c:plotVisOnly val="1"/>
    <c:dispBlanksAs val="zero"/>
    <c:showDLblsOverMax val="0"/>
  </c:chart>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44B87E-FCB1-4D1E-9748-873775779040}"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zh-CN" altLang="en-US"/>
        </a:p>
      </dgm:t>
    </dgm:pt>
    <dgm:pt modelId="{5985746C-2117-4CB5-8C61-9FA43E6B8330}">
      <dgm:prSet phldrT="[文本]" custT="1"/>
      <dgm:spPr>
        <a:xfrm>
          <a:off x="2550558" y="287226"/>
          <a:ext cx="623491" cy="395917"/>
        </a:xfr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en-US" sz="1800" dirty="0">
              <a:solidFill>
                <a:sysClr val="windowText" lastClr="000000">
                  <a:hueOff val="0"/>
                  <a:satOff val="0"/>
                  <a:lumOff val="0"/>
                  <a:alphaOff val="0"/>
                </a:sysClr>
              </a:solidFill>
              <a:latin typeface="Huawei Sans" panose="020C0503030203020204" pitchFamily="34" charset="0"/>
              <a:ea typeface="微软雅黑"/>
              <a:cs typeface="+mn-cs"/>
            </a:rPr>
            <a:t>FC</a:t>
          </a:r>
        </a:p>
      </dgm:t>
    </dgm:pt>
    <dgm:pt modelId="{E178CA98-D95C-4A0D-869F-6D5C2A6A12A7}" type="parTrans" cxnId="{0A229749-0716-4B21-99E6-63EA4E0CDC7E}">
      <dgm:prSet/>
      <dgm:spPr/>
      <dgm:t>
        <a:bodyPr/>
        <a:lstStyle/>
        <a:p>
          <a:endParaRPr lang="zh-CN" altLang="en-US" sz="1600"/>
        </a:p>
      </dgm:t>
    </dgm:pt>
    <dgm:pt modelId="{68D89DA7-3445-4724-8109-777E3142EAAD}" type="sibTrans" cxnId="{0A229749-0716-4B21-99E6-63EA4E0CDC7E}">
      <dgm:prSet/>
      <dgm:spPr/>
      <dgm:t>
        <a:bodyPr/>
        <a:lstStyle/>
        <a:p>
          <a:endParaRPr lang="zh-CN" altLang="en-US" sz="1600"/>
        </a:p>
      </dgm:t>
    </dgm:pt>
    <dgm:pt modelId="{98A8E93C-0EC8-4C61-9077-AD0DE8E2F090}">
      <dgm:prSet phldrT="[文本]" custT="1"/>
      <dgm:spPr>
        <a:xfrm>
          <a:off x="835957" y="864475"/>
          <a:ext cx="623491" cy="395917"/>
        </a:xfr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en-US" sz="600" dirty="0">
              <a:solidFill>
                <a:sysClr val="windowText" lastClr="000000">
                  <a:hueOff val="0"/>
                  <a:satOff val="0"/>
                  <a:lumOff val="0"/>
                  <a:alphaOff val="0"/>
                </a:sysClr>
              </a:solidFill>
              <a:latin typeface="Huawei Sans" panose="020C0503030203020204" pitchFamily="34" charset="0"/>
              <a:ea typeface="微软雅黑"/>
              <a:cs typeface="+mn-cs"/>
            </a:rPr>
            <a:t>Air-based FC</a:t>
          </a:r>
        </a:p>
      </dgm:t>
    </dgm:pt>
    <dgm:pt modelId="{24E3B3E2-307E-45A4-B201-E96DE5AC9D27}" type="parTrans" cxnId="{EBD37D48-54A4-47F5-8B48-68B49BEB5BA2}">
      <dgm:prSet/>
      <dgm:spPr>
        <a:xfrm>
          <a:off x="1078426" y="617330"/>
          <a:ext cx="1714601" cy="181332"/>
        </a:xfrm>
        <a:noFill/>
        <a:ln w="25400" cap="flat" cmpd="sng" algn="ctr">
          <a:solidFill>
            <a:srgbClr val="4F81BD">
              <a:shade val="60000"/>
              <a:hueOff val="0"/>
              <a:satOff val="0"/>
              <a:lumOff val="0"/>
              <a:alphaOff val="0"/>
            </a:srgbClr>
          </a:solidFill>
          <a:prstDash val="solid"/>
        </a:ln>
        <a:effectLst/>
      </dgm:spPr>
      <dgm:t>
        <a:bodyPr/>
        <a:lstStyle/>
        <a:p>
          <a:endParaRPr lang="zh-CN" altLang="en-US" sz="1600"/>
        </a:p>
      </dgm:t>
    </dgm:pt>
    <dgm:pt modelId="{981EFCEE-DA83-45AF-91E4-932E01542C94}" type="sibTrans" cxnId="{EBD37D48-54A4-47F5-8B48-68B49BEB5BA2}">
      <dgm:prSet/>
      <dgm:spPr/>
      <dgm:t>
        <a:bodyPr/>
        <a:lstStyle/>
        <a:p>
          <a:endParaRPr lang="zh-CN" altLang="en-US" sz="1600"/>
        </a:p>
      </dgm:t>
    </dgm:pt>
    <dgm:pt modelId="{46E7BA15-8F0E-47EE-AFB5-1933A4F47B61}">
      <dgm:prSet phldrT="[文本]" custT="1"/>
      <dgm:spPr>
        <a:xfrm>
          <a:off x="73912" y="1441725"/>
          <a:ext cx="623491" cy="395917"/>
        </a:xfr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en-US" sz="600" dirty="0">
              <a:solidFill>
                <a:sysClr val="windowText" lastClr="000000">
                  <a:hueOff val="0"/>
                  <a:satOff val="0"/>
                  <a:lumOff val="0"/>
                  <a:alphaOff val="0"/>
                </a:sysClr>
              </a:solidFill>
              <a:latin typeface="Huawei Sans" panose="020C0503030203020204" pitchFamily="34" charset="0"/>
              <a:ea typeface="微软雅黑"/>
              <a:cs typeface="+mn-cs"/>
            </a:rPr>
            <a:t>Direct ventilation air handling unit (AHU)</a:t>
          </a:r>
        </a:p>
      </dgm:t>
    </dgm:pt>
    <dgm:pt modelId="{8AA3D019-A969-4E64-849E-CFBB62C5879A}" type="parTrans" cxnId="{D19F8808-C116-4351-AC64-B558EAC34F56}">
      <dgm:prSet/>
      <dgm:spPr>
        <a:xfrm>
          <a:off x="316381" y="1194580"/>
          <a:ext cx="762045" cy="181332"/>
        </a:xfrm>
        <a:noFill/>
        <a:ln w="25400" cap="flat" cmpd="sng" algn="ctr">
          <a:solidFill>
            <a:srgbClr val="4F81BD">
              <a:shade val="80000"/>
              <a:hueOff val="0"/>
              <a:satOff val="0"/>
              <a:lumOff val="0"/>
              <a:alphaOff val="0"/>
            </a:srgbClr>
          </a:solidFill>
          <a:prstDash val="solid"/>
        </a:ln>
        <a:effectLst/>
      </dgm:spPr>
      <dgm:t>
        <a:bodyPr/>
        <a:lstStyle/>
        <a:p>
          <a:endParaRPr lang="zh-CN" altLang="en-US" sz="1600"/>
        </a:p>
      </dgm:t>
    </dgm:pt>
    <dgm:pt modelId="{990E26B5-488A-4B6B-A715-6DB36976F915}" type="sibTrans" cxnId="{D19F8808-C116-4351-AC64-B558EAC34F56}">
      <dgm:prSet/>
      <dgm:spPr/>
      <dgm:t>
        <a:bodyPr/>
        <a:lstStyle/>
        <a:p>
          <a:endParaRPr lang="zh-CN" altLang="en-US" sz="1600"/>
        </a:p>
      </dgm:t>
    </dgm:pt>
    <dgm:pt modelId="{3FCA5419-5FB8-4232-B869-79FB32C26268}">
      <dgm:prSet phldrT="[文本]" custT="1"/>
      <dgm:spPr>
        <a:xfrm>
          <a:off x="835957" y="1441725"/>
          <a:ext cx="623491" cy="395917"/>
        </a:xfr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en-US" sz="600">
              <a:solidFill>
                <a:sysClr val="windowText" lastClr="000000">
                  <a:hueOff val="0"/>
                  <a:satOff val="0"/>
                  <a:lumOff val="0"/>
                  <a:alphaOff val="0"/>
                </a:sysClr>
              </a:solidFill>
              <a:latin typeface="Huawei Sans" panose="020C0503030203020204" pitchFamily="34" charset="0"/>
              <a:ea typeface="微软雅黑"/>
              <a:cs typeface="+mn-cs"/>
            </a:rPr>
            <a:t>Rotary wheel</a:t>
          </a:r>
        </a:p>
      </dgm:t>
    </dgm:pt>
    <dgm:pt modelId="{C8DFBBBE-5CF5-4FC5-ACA6-B001632F7A8E}" type="parTrans" cxnId="{296089CB-5FFE-4A97-AD37-1B690B893E90}">
      <dgm:prSet/>
      <dgm:spPr>
        <a:xfrm>
          <a:off x="1032706" y="1194580"/>
          <a:ext cx="91440" cy="181332"/>
        </a:xfrm>
        <a:noFill/>
        <a:ln w="25400" cap="flat" cmpd="sng" algn="ctr">
          <a:solidFill>
            <a:srgbClr val="4F81BD">
              <a:shade val="80000"/>
              <a:hueOff val="0"/>
              <a:satOff val="0"/>
              <a:lumOff val="0"/>
              <a:alphaOff val="0"/>
            </a:srgbClr>
          </a:solidFill>
          <a:prstDash val="solid"/>
        </a:ln>
        <a:effectLst/>
      </dgm:spPr>
      <dgm:t>
        <a:bodyPr/>
        <a:lstStyle/>
        <a:p>
          <a:endParaRPr lang="zh-CN" altLang="en-US" sz="1600"/>
        </a:p>
      </dgm:t>
    </dgm:pt>
    <dgm:pt modelId="{EEC9C12F-5AE1-442D-95C6-D5C2E853D64E}" type="sibTrans" cxnId="{296089CB-5FFE-4A97-AD37-1B690B893E90}">
      <dgm:prSet/>
      <dgm:spPr/>
      <dgm:t>
        <a:bodyPr/>
        <a:lstStyle/>
        <a:p>
          <a:endParaRPr lang="zh-CN" altLang="en-US" sz="1600"/>
        </a:p>
      </dgm:t>
    </dgm:pt>
    <dgm:pt modelId="{A86CC7E2-7A4C-4A60-BF6F-B75B5C469901}">
      <dgm:prSet phldrT="[文本]" custT="1"/>
      <dgm:spPr>
        <a:xfrm>
          <a:off x="2741070" y="864475"/>
          <a:ext cx="623491" cy="395917"/>
        </a:xfr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en-US" sz="600">
              <a:solidFill>
                <a:sysClr val="windowText" lastClr="000000">
                  <a:hueOff val="0"/>
                  <a:satOff val="0"/>
                  <a:lumOff val="0"/>
                  <a:alphaOff val="0"/>
                </a:sysClr>
              </a:solidFill>
              <a:latin typeface="Huawei Sans" panose="020C0503030203020204" pitchFamily="34" charset="0"/>
              <a:ea typeface="微软雅黑"/>
              <a:cs typeface="+mn-cs"/>
            </a:rPr>
            <a:t>Water-based FC</a:t>
          </a:r>
        </a:p>
      </dgm:t>
    </dgm:pt>
    <dgm:pt modelId="{AC491ADC-C7DD-4213-A389-445AA3EF40FD}" type="parTrans" cxnId="{43848C12-0A22-4549-A0A3-F0C07CC28B57}">
      <dgm:prSet/>
      <dgm:spPr>
        <a:xfrm>
          <a:off x="2793027" y="617330"/>
          <a:ext cx="190511" cy="181332"/>
        </a:xfrm>
        <a:noFill/>
        <a:ln w="25400" cap="flat" cmpd="sng" algn="ctr">
          <a:solidFill>
            <a:srgbClr val="4F81BD">
              <a:shade val="60000"/>
              <a:hueOff val="0"/>
              <a:satOff val="0"/>
              <a:lumOff val="0"/>
              <a:alphaOff val="0"/>
            </a:srgbClr>
          </a:solidFill>
          <a:prstDash val="solid"/>
        </a:ln>
        <a:effectLst/>
      </dgm:spPr>
      <dgm:t>
        <a:bodyPr/>
        <a:lstStyle/>
        <a:p>
          <a:endParaRPr lang="zh-CN" altLang="en-US" sz="1600"/>
        </a:p>
      </dgm:t>
    </dgm:pt>
    <dgm:pt modelId="{BD066A5D-7D66-4CD3-9C7D-11A95A4B6A74}" type="sibTrans" cxnId="{43848C12-0A22-4549-A0A3-F0C07CC28B57}">
      <dgm:prSet/>
      <dgm:spPr/>
      <dgm:t>
        <a:bodyPr/>
        <a:lstStyle/>
        <a:p>
          <a:endParaRPr lang="zh-CN" altLang="en-US" sz="1600"/>
        </a:p>
      </dgm:t>
    </dgm:pt>
    <dgm:pt modelId="{BB49348A-B552-4BF9-9ECC-1B2E6B856A46}">
      <dgm:prSet phldrT="[文本]" custT="1"/>
      <dgm:spPr>
        <a:xfrm>
          <a:off x="2360047" y="1441725"/>
          <a:ext cx="623491" cy="395917"/>
        </a:xfr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en-US" sz="600">
              <a:solidFill>
                <a:sysClr val="windowText" lastClr="000000">
                  <a:hueOff val="0"/>
                  <a:satOff val="0"/>
                  <a:lumOff val="0"/>
                  <a:alphaOff val="0"/>
                </a:sysClr>
              </a:solidFill>
              <a:latin typeface="Huawei Sans" panose="020C0503030203020204" pitchFamily="34" charset="0"/>
              <a:ea typeface="微软雅黑"/>
              <a:cs typeface="+mn-cs"/>
            </a:rPr>
            <a:t>Used together with the chiller</a:t>
          </a:r>
        </a:p>
      </dgm:t>
    </dgm:pt>
    <dgm:pt modelId="{4DFC5C4F-FCF5-4F0E-B85C-89B926C4C7B9}" type="parTrans" cxnId="{E9A9EF9B-0783-4CC5-B7EA-D28DDA4C6F4E}">
      <dgm:prSet/>
      <dgm:spPr>
        <a:xfrm>
          <a:off x="2602516" y="1194580"/>
          <a:ext cx="381022" cy="181332"/>
        </a:xfrm>
        <a:noFill/>
        <a:ln w="25400" cap="flat" cmpd="sng" algn="ctr">
          <a:solidFill>
            <a:srgbClr val="4F81BD">
              <a:shade val="80000"/>
              <a:hueOff val="0"/>
              <a:satOff val="0"/>
              <a:lumOff val="0"/>
              <a:alphaOff val="0"/>
            </a:srgbClr>
          </a:solidFill>
          <a:prstDash val="solid"/>
        </a:ln>
        <a:effectLst/>
      </dgm:spPr>
      <dgm:t>
        <a:bodyPr/>
        <a:lstStyle/>
        <a:p>
          <a:endParaRPr lang="zh-CN" altLang="en-US" sz="1600"/>
        </a:p>
      </dgm:t>
    </dgm:pt>
    <dgm:pt modelId="{D8FB150D-7123-43DF-A672-24DC7283D8F4}" type="sibTrans" cxnId="{E9A9EF9B-0783-4CC5-B7EA-D28DDA4C6F4E}">
      <dgm:prSet/>
      <dgm:spPr/>
      <dgm:t>
        <a:bodyPr/>
        <a:lstStyle/>
        <a:p>
          <a:endParaRPr lang="zh-CN" altLang="en-US" sz="1600"/>
        </a:p>
      </dgm:t>
    </dgm:pt>
    <dgm:pt modelId="{22B5E7A9-9EA9-4ADA-9135-F65A9587D088}">
      <dgm:prSet custT="1"/>
      <dgm:spPr>
        <a:xfrm>
          <a:off x="4269680" y="853718"/>
          <a:ext cx="623491" cy="395917"/>
        </a:xfr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en-US" sz="600">
              <a:solidFill>
                <a:sysClr val="windowText" lastClr="000000">
                  <a:hueOff val="0"/>
                  <a:satOff val="0"/>
                  <a:lumOff val="0"/>
                  <a:alphaOff val="0"/>
                </a:sysClr>
              </a:solidFill>
              <a:latin typeface="Huawei Sans" panose="020C0503030203020204" pitchFamily="34" charset="0"/>
              <a:ea typeface="微软雅黑"/>
              <a:cs typeface="+mn-cs"/>
            </a:rPr>
            <a:t>DX FC</a:t>
          </a:r>
        </a:p>
      </dgm:t>
    </dgm:pt>
    <dgm:pt modelId="{68DA95FD-E237-41B8-8322-E89960C7EFC8}" type="parTrans" cxnId="{B14FF01A-6E7D-4F5F-BF02-996FFFCDF4C7}">
      <dgm:prSet/>
      <dgm:spPr>
        <a:xfrm>
          <a:off x="2793027" y="617330"/>
          <a:ext cx="1719121" cy="170575"/>
        </a:xfrm>
        <a:noFill/>
        <a:ln w="25400" cap="flat" cmpd="sng" algn="ctr">
          <a:solidFill>
            <a:srgbClr val="4F81BD">
              <a:shade val="60000"/>
              <a:hueOff val="0"/>
              <a:satOff val="0"/>
              <a:lumOff val="0"/>
              <a:alphaOff val="0"/>
            </a:srgbClr>
          </a:solidFill>
          <a:prstDash val="solid"/>
        </a:ln>
        <a:effectLst/>
      </dgm:spPr>
      <dgm:t>
        <a:bodyPr/>
        <a:lstStyle/>
        <a:p>
          <a:endParaRPr lang="zh-CN" altLang="en-US" sz="1600"/>
        </a:p>
      </dgm:t>
    </dgm:pt>
    <dgm:pt modelId="{CDE0ED17-E805-432F-9278-7DEEC1A58A72}" type="sibTrans" cxnId="{B14FF01A-6E7D-4F5F-BF02-996FFFCDF4C7}">
      <dgm:prSet/>
      <dgm:spPr/>
      <dgm:t>
        <a:bodyPr/>
        <a:lstStyle/>
        <a:p>
          <a:endParaRPr lang="zh-CN" altLang="en-US" sz="1600"/>
        </a:p>
      </dgm:t>
    </dgm:pt>
    <dgm:pt modelId="{C1501EF7-F15C-4DC2-80DF-4684EFC5E9E5}">
      <dgm:prSet custT="1"/>
      <dgm:spPr>
        <a:xfrm>
          <a:off x="1598002" y="1441725"/>
          <a:ext cx="623491" cy="395917"/>
        </a:xfr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en-US" sz="600">
              <a:solidFill>
                <a:sysClr val="windowText" lastClr="000000">
                  <a:hueOff val="0"/>
                  <a:satOff val="0"/>
                  <a:lumOff val="0"/>
                  <a:alphaOff val="0"/>
                </a:sysClr>
              </a:solidFill>
              <a:latin typeface="Huawei Sans" panose="020C0503030203020204" pitchFamily="34" charset="0"/>
              <a:ea typeface="微软雅黑"/>
              <a:cs typeface="+mn-cs"/>
            </a:rPr>
            <a:t>Heat exchanger</a:t>
          </a:r>
        </a:p>
      </dgm:t>
    </dgm:pt>
    <dgm:pt modelId="{E83A708F-F4A2-4DC5-BD20-B5AD9EE06157}" type="parTrans" cxnId="{D0F3B02F-D67B-45B1-911C-AD170DD38348}">
      <dgm:prSet/>
      <dgm:spPr>
        <a:xfrm>
          <a:off x="1078426" y="1194580"/>
          <a:ext cx="762045" cy="181332"/>
        </a:xfrm>
        <a:noFill/>
        <a:ln w="25400" cap="flat" cmpd="sng" algn="ctr">
          <a:solidFill>
            <a:srgbClr val="4F81BD">
              <a:shade val="80000"/>
              <a:hueOff val="0"/>
              <a:satOff val="0"/>
              <a:lumOff val="0"/>
              <a:alphaOff val="0"/>
            </a:srgbClr>
          </a:solidFill>
          <a:prstDash val="solid"/>
        </a:ln>
        <a:effectLst/>
      </dgm:spPr>
      <dgm:t>
        <a:bodyPr/>
        <a:lstStyle/>
        <a:p>
          <a:endParaRPr lang="zh-CN" altLang="en-US" sz="1600"/>
        </a:p>
      </dgm:t>
    </dgm:pt>
    <dgm:pt modelId="{31562BA8-BA97-4A22-8CAF-36522837ECD8}" type="sibTrans" cxnId="{D0F3B02F-D67B-45B1-911C-AD170DD38348}">
      <dgm:prSet/>
      <dgm:spPr/>
      <dgm:t>
        <a:bodyPr/>
        <a:lstStyle/>
        <a:p>
          <a:endParaRPr lang="zh-CN" altLang="en-US" sz="1600"/>
        </a:p>
      </dgm:t>
    </dgm:pt>
    <dgm:pt modelId="{6D76304B-37AF-4D74-926E-CBEDFEF5A762}">
      <dgm:prSet custT="1"/>
      <dgm:spPr>
        <a:xfrm>
          <a:off x="3122092" y="1441725"/>
          <a:ext cx="623491" cy="395917"/>
        </a:xfr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en-US" sz="600">
              <a:solidFill>
                <a:sysClr val="windowText" lastClr="000000">
                  <a:hueOff val="0"/>
                  <a:satOff val="0"/>
                  <a:lumOff val="0"/>
                  <a:alphaOff val="0"/>
                </a:sysClr>
              </a:solidFill>
              <a:latin typeface="Huawei Sans" panose="020C0503030203020204" pitchFamily="34" charset="0"/>
              <a:ea typeface="微软雅黑"/>
              <a:cs typeface="+mn-cs"/>
            </a:rPr>
            <a:t>Used together with the lake and sea water</a:t>
          </a:r>
        </a:p>
      </dgm:t>
    </dgm:pt>
    <dgm:pt modelId="{C324C41E-6C5F-497C-A018-35C86B571106}" type="parTrans" cxnId="{73F0D6BA-D44A-444D-BEAA-999ED4FE977F}">
      <dgm:prSet/>
      <dgm:spPr>
        <a:xfrm>
          <a:off x="2983539" y="1194580"/>
          <a:ext cx="381022" cy="181332"/>
        </a:xfrm>
        <a:noFill/>
        <a:ln w="25400" cap="flat" cmpd="sng" algn="ctr">
          <a:solidFill>
            <a:srgbClr val="4F81BD">
              <a:shade val="80000"/>
              <a:hueOff val="0"/>
              <a:satOff val="0"/>
              <a:lumOff val="0"/>
              <a:alphaOff val="0"/>
            </a:srgbClr>
          </a:solidFill>
          <a:prstDash val="solid"/>
        </a:ln>
        <a:effectLst/>
      </dgm:spPr>
      <dgm:t>
        <a:bodyPr/>
        <a:lstStyle/>
        <a:p>
          <a:endParaRPr lang="zh-CN" altLang="en-US" sz="1600"/>
        </a:p>
      </dgm:t>
    </dgm:pt>
    <dgm:pt modelId="{7393AB15-6746-4359-A12A-D07536C912BC}" type="sibTrans" cxnId="{73F0D6BA-D44A-444D-BEAA-999ED4FE977F}">
      <dgm:prSet/>
      <dgm:spPr/>
      <dgm:t>
        <a:bodyPr/>
        <a:lstStyle/>
        <a:p>
          <a:endParaRPr lang="zh-CN" altLang="en-US" sz="1600"/>
        </a:p>
      </dgm:t>
    </dgm:pt>
    <dgm:pt modelId="{13AFCD3D-DE7F-40D8-A950-AD49AB2AE5DC}">
      <dgm:prSet custT="1"/>
      <dgm:spPr>
        <a:xfrm>
          <a:off x="3884137" y="1441725"/>
          <a:ext cx="623491" cy="395917"/>
        </a:xfr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en-US" sz="600">
              <a:solidFill>
                <a:sysClr val="windowText" lastClr="000000">
                  <a:hueOff val="0"/>
                  <a:satOff val="0"/>
                  <a:lumOff val="0"/>
                  <a:alphaOff val="0"/>
                </a:sysClr>
              </a:solidFill>
              <a:latin typeface="Huawei Sans" panose="020C0503030203020204" pitchFamily="34" charset="0"/>
              <a:ea typeface="微软雅黑"/>
              <a:cs typeface="+mn-cs"/>
            </a:rPr>
            <a:t>Fluorine pump</a:t>
          </a:r>
        </a:p>
      </dgm:t>
    </dgm:pt>
    <dgm:pt modelId="{18571C6A-2B16-40EE-B7BF-D5875B20BD24}" type="parTrans" cxnId="{A4527166-7E06-4C19-90D0-D5D50C07C07D}">
      <dgm:prSet/>
      <dgm:spPr>
        <a:xfrm>
          <a:off x="4126606" y="1183822"/>
          <a:ext cx="385542" cy="192089"/>
        </a:xfrm>
        <a:noFill/>
        <a:ln w="25400" cap="flat" cmpd="sng" algn="ctr">
          <a:solidFill>
            <a:srgbClr val="4F81BD">
              <a:shade val="80000"/>
              <a:hueOff val="0"/>
              <a:satOff val="0"/>
              <a:lumOff val="0"/>
              <a:alphaOff val="0"/>
            </a:srgbClr>
          </a:solidFill>
          <a:prstDash val="solid"/>
        </a:ln>
        <a:effectLst/>
      </dgm:spPr>
      <dgm:t>
        <a:bodyPr/>
        <a:lstStyle/>
        <a:p>
          <a:endParaRPr lang="zh-CN" altLang="en-US" sz="1600"/>
        </a:p>
      </dgm:t>
    </dgm:pt>
    <dgm:pt modelId="{13C992A9-6D68-4ECE-8F01-467A91221593}" type="sibTrans" cxnId="{A4527166-7E06-4C19-90D0-D5D50C07C07D}">
      <dgm:prSet/>
      <dgm:spPr/>
      <dgm:t>
        <a:bodyPr/>
        <a:lstStyle/>
        <a:p>
          <a:endParaRPr lang="zh-CN" altLang="en-US" sz="1600"/>
        </a:p>
      </dgm:t>
    </dgm:pt>
    <dgm:pt modelId="{F2488AF2-E009-43F3-8A93-C7985C2B69E2}">
      <dgm:prSet custT="1"/>
      <dgm:spPr>
        <a:xfrm>
          <a:off x="4646182" y="1441725"/>
          <a:ext cx="623491" cy="395917"/>
        </a:xfr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ln>
        <a:effectLst/>
      </dgm:spPr>
      <dgm:t>
        <a:bodyPr/>
        <a:lstStyle/>
        <a:p>
          <a:r>
            <a:rPr lang="en-US" sz="600">
              <a:solidFill>
                <a:sysClr val="windowText" lastClr="000000">
                  <a:hueOff val="0"/>
                  <a:satOff val="0"/>
                  <a:lumOff val="0"/>
                  <a:alphaOff val="0"/>
                </a:sysClr>
              </a:solidFill>
              <a:latin typeface="Huawei Sans" panose="020C0503030203020204" pitchFamily="34" charset="0"/>
              <a:ea typeface="微软雅黑"/>
              <a:cs typeface="+mn-cs"/>
            </a:rPr>
            <a:t>Water-cooled dual-coil pipe</a:t>
          </a:r>
        </a:p>
      </dgm:t>
    </dgm:pt>
    <dgm:pt modelId="{91BF8430-23DB-4B9A-86D8-CFCDF3E30084}" type="parTrans" cxnId="{C77F22F2-5ED9-4F0D-AFE4-F1D132D0BEAE}">
      <dgm:prSet/>
      <dgm:spPr>
        <a:xfrm>
          <a:off x="4512149" y="1183822"/>
          <a:ext cx="376502" cy="192089"/>
        </a:xfrm>
        <a:noFill/>
        <a:ln w="25400" cap="flat" cmpd="sng" algn="ctr">
          <a:solidFill>
            <a:srgbClr val="4F81BD">
              <a:shade val="80000"/>
              <a:hueOff val="0"/>
              <a:satOff val="0"/>
              <a:lumOff val="0"/>
              <a:alphaOff val="0"/>
            </a:srgbClr>
          </a:solidFill>
          <a:prstDash val="solid"/>
        </a:ln>
        <a:effectLst/>
      </dgm:spPr>
      <dgm:t>
        <a:bodyPr/>
        <a:lstStyle/>
        <a:p>
          <a:endParaRPr lang="zh-CN" altLang="en-US" sz="1600"/>
        </a:p>
      </dgm:t>
    </dgm:pt>
    <dgm:pt modelId="{F6051903-FD4F-4296-9E11-7865578472A9}" type="sibTrans" cxnId="{C77F22F2-5ED9-4F0D-AFE4-F1D132D0BEAE}">
      <dgm:prSet/>
      <dgm:spPr/>
      <dgm:t>
        <a:bodyPr/>
        <a:lstStyle/>
        <a:p>
          <a:endParaRPr lang="zh-CN" altLang="en-US" sz="1600"/>
        </a:p>
      </dgm:t>
    </dgm:pt>
    <dgm:pt modelId="{3D7691C9-CCDD-4E57-8688-FC2B6224D7A2}" type="pres">
      <dgm:prSet presAssocID="{BE44B87E-FCB1-4D1E-9748-873775779040}" presName="hierChild1" presStyleCnt="0">
        <dgm:presLayoutVars>
          <dgm:chPref val="1"/>
          <dgm:dir/>
          <dgm:animOne val="branch"/>
          <dgm:animLvl val="lvl"/>
          <dgm:resizeHandles/>
        </dgm:presLayoutVars>
      </dgm:prSet>
      <dgm:spPr/>
      <dgm:t>
        <a:bodyPr/>
        <a:lstStyle/>
        <a:p>
          <a:endParaRPr lang="zh-CN" altLang="en-US"/>
        </a:p>
      </dgm:t>
    </dgm:pt>
    <dgm:pt modelId="{5261B389-0A39-4D9D-8946-4FDD206CBBA4}" type="pres">
      <dgm:prSet presAssocID="{5985746C-2117-4CB5-8C61-9FA43E6B8330}" presName="hierRoot1" presStyleCnt="0"/>
      <dgm:spPr/>
    </dgm:pt>
    <dgm:pt modelId="{CA9E7315-4A00-4BBF-846D-08B396C0EA57}" type="pres">
      <dgm:prSet presAssocID="{5985746C-2117-4CB5-8C61-9FA43E6B8330}" presName="composite" presStyleCnt="0"/>
      <dgm:spPr/>
    </dgm:pt>
    <dgm:pt modelId="{15307EC9-9600-4D76-B9C6-A88AEB954C03}" type="pres">
      <dgm:prSet presAssocID="{5985746C-2117-4CB5-8C61-9FA43E6B8330}" presName="background" presStyleLbl="node0" presStyleIdx="0" presStyleCnt="1"/>
      <dgm:spPr>
        <a:xfrm>
          <a:off x="2481282" y="221413"/>
          <a:ext cx="623491" cy="395917"/>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zh-CN" altLang="en-US"/>
        </a:p>
      </dgm:t>
    </dgm:pt>
    <dgm:pt modelId="{A336D854-E2EE-48EA-9E65-3E81AD41DC38}" type="pres">
      <dgm:prSet presAssocID="{5985746C-2117-4CB5-8C61-9FA43E6B8330}" presName="text" presStyleLbl="fgAcc0" presStyleIdx="0" presStyleCnt="1">
        <dgm:presLayoutVars>
          <dgm:chPref val="3"/>
        </dgm:presLayoutVars>
      </dgm:prSet>
      <dgm:spPr>
        <a:prstGeom prst="roundRect">
          <a:avLst>
            <a:gd name="adj" fmla="val 10000"/>
          </a:avLst>
        </a:prstGeom>
      </dgm:spPr>
      <dgm:t>
        <a:bodyPr/>
        <a:lstStyle/>
        <a:p>
          <a:endParaRPr lang="zh-CN" altLang="en-US"/>
        </a:p>
      </dgm:t>
    </dgm:pt>
    <dgm:pt modelId="{A14A151C-3D5E-4899-A490-114C636AB66E}" type="pres">
      <dgm:prSet presAssocID="{5985746C-2117-4CB5-8C61-9FA43E6B8330}" presName="hierChild2" presStyleCnt="0"/>
      <dgm:spPr/>
    </dgm:pt>
    <dgm:pt modelId="{6D39E30D-8405-43E6-9B9D-7E43D098EDB9}" type="pres">
      <dgm:prSet presAssocID="{24E3B3E2-307E-45A4-B201-E96DE5AC9D27}" presName="Name10" presStyleLbl="parChTrans1D2" presStyleIdx="0" presStyleCnt="3"/>
      <dgm:spPr>
        <a:custGeom>
          <a:avLst/>
          <a:gdLst/>
          <a:ahLst/>
          <a:cxnLst/>
          <a:rect l="0" t="0" r="0" b="0"/>
          <a:pathLst>
            <a:path>
              <a:moveTo>
                <a:pt x="1714601" y="0"/>
              </a:moveTo>
              <a:lnTo>
                <a:pt x="1714601" y="123572"/>
              </a:lnTo>
              <a:lnTo>
                <a:pt x="0" y="123572"/>
              </a:lnTo>
              <a:lnTo>
                <a:pt x="0" y="181332"/>
              </a:lnTo>
            </a:path>
          </a:pathLst>
        </a:custGeom>
      </dgm:spPr>
      <dgm:t>
        <a:bodyPr/>
        <a:lstStyle/>
        <a:p>
          <a:endParaRPr lang="zh-CN" altLang="en-US"/>
        </a:p>
      </dgm:t>
    </dgm:pt>
    <dgm:pt modelId="{095AD2E4-B4E1-4EDC-AE13-8E97F4C28B46}" type="pres">
      <dgm:prSet presAssocID="{98A8E93C-0EC8-4C61-9077-AD0DE8E2F090}" presName="hierRoot2" presStyleCnt="0"/>
      <dgm:spPr/>
    </dgm:pt>
    <dgm:pt modelId="{C0684F97-18AC-448B-B2E0-DC1A7F815885}" type="pres">
      <dgm:prSet presAssocID="{98A8E93C-0EC8-4C61-9077-AD0DE8E2F090}" presName="composite2" presStyleCnt="0"/>
      <dgm:spPr/>
    </dgm:pt>
    <dgm:pt modelId="{7EFCDC19-D81E-46D9-9B1E-ECD29FF0EC4C}" type="pres">
      <dgm:prSet presAssocID="{98A8E93C-0EC8-4C61-9077-AD0DE8E2F090}" presName="background2" presStyleLbl="node2" presStyleIdx="0" presStyleCnt="3"/>
      <dgm:spPr>
        <a:xfrm>
          <a:off x="766680" y="798662"/>
          <a:ext cx="623491" cy="395917"/>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zh-CN" altLang="en-US"/>
        </a:p>
      </dgm:t>
    </dgm:pt>
    <dgm:pt modelId="{6E65FC76-D854-412C-843D-6A47DB63DF32}" type="pres">
      <dgm:prSet presAssocID="{98A8E93C-0EC8-4C61-9077-AD0DE8E2F090}" presName="text2" presStyleLbl="fgAcc2" presStyleIdx="0" presStyleCnt="3">
        <dgm:presLayoutVars>
          <dgm:chPref val="3"/>
        </dgm:presLayoutVars>
      </dgm:prSet>
      <dgm:spPr>
        <a:prstGeom prst="roundRect">
          <a:avLst>
            <a:gd name="adj" fmla="val 10000"/>
          </a:avLst>
        </a:prstGeom>
      </dgm:spPr>
      <dgm:t>
        <a:bodyPr/>
        <a:lstStyle/>
        <a:p>
          <a:endParaRPr lang="zh-CN" altLang="en-US"/>
        </a:p>
      </dgm:t>
    </dgm:pt>
    <dgm:pt modelId="{7197625C-F1F8-4D77-8BB1-596DA2FD662D}" type="pres">
      <dgm:prSet presAssocID="{98A8E93C-0EC8-4C61-9077-AD0DE8E2F090}" presName="hierChild3" presStyleCnt="0"/>
      <dgm:spPr/>
    </dgm:pt>
    <dgm:pt modelId="{2D72DC5F-53D2-4836-B46E-F8542D6D5BC7}" type="pres">
      <dgm:prSet presAssocID="{8AA3D019-A969-4E64-849E-CFBB62C5879A}" presName="Name17" presStyleLbl="parChTrans1D3" presStyleIdx="0" presStyleCnt="7"/>
      <dgm:spPr>
        <a:custGeom>
          <a:avLst/>
          <a:gdLst/>
          <a:ahLst/>
          <a:cxnLst/>
          <a:rect l="0" t="0" r="0" b="0"/>
          <a:pathLst>
            <a:path>
              <a:moveTo>
                <a:pt x="762045" y="0"/>
              </a:moveTo>
              <a:lnTo>
                <a:pt x="762045" y="123572"/>
              </a:lnTo>
              <a:lnTo>
                <a:pt x="0" y="123572"/>
              </a:lnTo>
              <a:lnTo>
                <a:pt x="0" y="181332"/>
              </a:lnTo>
            </a:path>
          </a:pathLst>
        </a:custGeom>
      </dgm:spPr>
      <dgm:t>
        <a:bodyPr/>
        <a:lstStyle/>
        <a:p>
          <a:endParaRPr lang="zh-CN" altLang="en-US"/>
        </a:p>
      </dgm:t>
    </dgm:pt>
    <dgm:pt modelId="{5B59B1B8-3F03-497C-9FAD-6B3C6648C5CF}" type="pres">
      <dgm:prSet presAssocID="{46E7BA15-8F0E-47EE-AFB5-1933A4F47B61}" presName="hierRoot3" presStyleCnt="0"/>
      <dgm:spPr/>
    </dgm:pt>
    <dgm:pt modelId="{13C15EFD-C281-40EF-97DE-33BD69070BD3}" type="pres">
      <dgm:prSet presAssocID="{46E7BA15-8F0E-47EE-AFB5-1933A4F47B61}" presName="composite3" presStyleCnt="0"/>
      <dgm:spPr/>
    </dgm:pt>
    <dgm:pt modelId="{8FC04B5F-6653-49FB-B789-457B68BC5CCC}" type="pres">
      <dgm:prSet presAssocID="{46E7BA15-8F0E-47EE-AFB5-1933A4F47B61}" presName="background3" presStyleLbl="node3" presStyleIdx="0" presStyleCnt="7"/>
      <dgm:spPr>
        <a:xfrm>
          <a:off x="4635" y="1375912"/>
          <a:ext cx="623491" cy="395917"/>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zh-CN" altLang="en-US"/>
        </a:p>
      </dgm:t>
    </dgm:pt>
    <dgm:pt modelId="{0A80FC26-FAEC-4AD2-B4E8-D76D08F97E12}" type="pres">
      <dgm:prSet presAssocID="{46E7BA15-8F0E-47EE-AFB5-1933A4F47B61}" presName="text3" presStyleLbl="fgAcc3" presStyleIdx="0" presStyleCnt="7">
        <dgm:presLayoutVars>
          <dgm:chPref val="3"/>
        </dgm:presLayoutVars>
      </dgm:prSet>
      <dgm:spPr>
        <a:prstGeom prst="roundRect">
          <a:avLst>
            <a:gd name="adj" fmla="val 10000"/>
          </a:avLst>
        </a:prstGeom>
      </dgm:spPr>
      <dgm:t>
        <a:bodyPr/>
        <a:lstStyle/>
        <a:p>
          <a:endParaRPr lang="zh-CN" altLang="en-US"/>
        </a:p>
      </dgm:t>
    </dgm:pt>
    <dgm:pt modelId="{920D05FF-4309-4243-ABF4-6FD24CB87FA4}" type="pres">
      <dgm:prSet presAssocID="{46E7BA15-8F0E-47EE-AFB5-1933A4F47B61}" presName="hierChild4" presStyleCnt="0"/>
      <dgm:spPr/>
    </dgm:pt>
    <dgm:pt modelId="{405E308B-B7D2-4D6A-B595-74317E69F2CA}" type="pres">
      <dgm:prSet presAssocID="{C8DFBBBE-5CF5-4FC5-ACA6-B001632F7A8E}" presName="Name17" presStyleLbl="parChTrans1D3" presStyleIdx="1" presStyleCnt="7"/>
      <dgm:spPr>
        <a:custGeom>
          <a:avLst/>
          <a:gdLst/>
          <a:ahLst/>
          <a:cxnLst/>
          <a:rect l="0" t="0" r="0" b="0"/>
          <a:pathLst>
            <a:path>
              <a:moveTo>
                <a:pt x="45720" y="0"/>
              </a:moveTo>
              <a:lnTo>
                <a:pt x="45720" y="181332"/>
              </a:lnTo>
            </a:path>
          </a:pathLst>
        </a:custGeom>
      </dgm:spPr>
      <dgm:t>
        <a:bodyPr/>
        <a:lstStyle/>
        <a:p>
          <a:endParaRPr lang="zh-CN" altLang="en-US"/>
        </a:p>
      </dgm:t>
    </dgm:pt>
    <dgm:pt modelId="{0F9457BA-4F47-4C30-AE8D-12E3F371177B}" type="pres">
      <dgm:prSet presAssocID="{3FCA5419-5FB8-4232-B869-79FB32C26268}" presName="hierRoot3" presStyleCnt="0"/>
      <dgm:spPr/>
    </dgm:pt>
    <dgm:pt modelId="{30D8D8E2-A060-45C0-A18B-0B7A83BEDB5D}" type="pres">
      <dgm:prSet presAssocID="{3FCA5419-5FB8-4232-B869-79FB32C26268}" presName="composite3" presStyleCnt="0"/>
      <dgm:spPr/>
    </dgm:pt>
    <dgm:pt modelId="{796DAEF5-15EF-4145-B1CA-E448929EE1BA}" type="pres">
      <dgm:prSet presAssocID="{3FCA5419-5FB8-4232-B869-79FB32C26268}" presName="background3" presStyleLbl="node3" presStyleIdx="1" presStyleCnt="7"/>
      <dgm:spPr>
        <a:xfrm>
          <a:off x="766680" y="1375912"/>
          <a:ext cx="623491" cy="395917"/>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zh-CN" altLang="en-US"/>
        </a:p>
      </dgm:t>
    </dgm:pt>
    <dgm:pt modelId="{5AEC0581-F90C-4DAA-86E1-593C77E4A994}" type="pres">
      <dgm:prSet presAssocID="{3FCA5419-5FB8-4232-B869-79FB32C26268}" presName="text3" presStyleLbl="fgAcc3" presStyleIdx="1" presStyleCnt="7">
        <dgm:presLayoutVars>
          <dgm:chPref val="3"/>
        </dgm:presLayoutVars>
      </dgm:prSet>
      <dgm:spPr>
        <a:prstGeom prst="roundRect">
          <a:avLst>
            <a:gd name="adj" fmla="val 10000"/>
          </a:avLst>
        </a:prstGeom>
      </dgm:spPr>
      <dgm:t>
        <a:bodyPr/>
        <a:lstStyle/>
        <a:p>
          <a:endParaRPr lang="zh-CN" altLang="en-US"/>
        </a:p>
      </dgm:t>
    </dgm:pt>
    <dgm:pt modelId="{7683ACCF-0F4C-4E61-B700-A7844D6B79CF}" type="pres">
      <dgm:prSet presAssocID="{3FCA5419-5FB8-4232-B869-79FB32C26268}" presName="hierChild4" presStyleCnt="0"/>
      <dgm:spPr/>
    </dgm:pt>
    <dgm:pt modelId="{ECF93095-3506-4D77-9674-B56F254B16F5}" type="pres">
      <dgm:prSet presAssocID="{E83A708F-F4A2-4DC5-BD20-B5AD9EE06157}" presName="Name17" presStyleLbl="parChTrans1D3" presStyleIdx="2" presStyleCnt="7"/>
      <dgm:spPr>
        <a:custGeom>
          <a:avLst/>
          <a:gdLst/>
          <a:ahLst/>
          <a:cxnLst/>
          <a:rect l="0" t="0" r="0" b="0"/>
          <a:pathLst>
            <a:path>
              <a:moveTo>
                <a:pt x="0" y="0"/>
              </a:moveTo>
              <a:lnTo>
                <a:pt x="0" y="123572"/>
              </a:lnTo>
              <a:lnTo>
                <a:pt x="762045" y="123572"/>
              </a:lnTo>
              <a:lnTo>
                <a:pt x="762045" y="181332"/>
              </a:lnTo>
            </a:path>
          </a:pathLst>
        </a:custGeom>
      </dgm:spPr>
      <dgm:t>
        <a:bodyPr/>
        <a:lstStyle/>
        <a:p>
          <a:endParaRPr lang="zh-CN" altLang="en-US"/>
        </a:p>
      </dgm:t>
    </dgm:pt>
    <dgm:pt modelId="{5879DDE7-2709-43A7-BFA0-D93BB862A3B2}" type="pres">
      <dgm:prSet presAssocID="{C1501EF7-F15C-4DC2-80DF-4684EFC5E9E5}" presName="hierRoot3" presStyleCnt="0"/>
      <dgm:spPr/>
    </dgm:pt>
    <dgm:pt modelId="{38B04B58-9397-4BC3-BAA7-4C11D3550645}" type="pres">
      <dgm:prSet presAssocID="{C1501EF7-F15C-4DC2-80DF-4684EFC5E9E5}" presName="composite3" presStyleCnt="0"/>
      <dgm:spPr/>
    </dgm:pt>
    <dgm:pt modelId="{0D64D100-DB49-4080-BFA1-2C2EEB8E51F5}" type="pres">
      <dgm:prSet presAssocID="{C1501EF7-F15C-4DC2-80DF-4684EFC5E9E5}" presName="background3" presStyleLbl="node3" presStyleIdx="2" presStyleCnt="7"/>
      <dgm:spPr>
        <a:xfrm>
          <a:off x="1528725" y="1375912"/>
          <a:ext cx="623491" cy="395917"/>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zh-CN" altLang="en-US"/>
        </a:p>
      </dgm:t>
    </dgm:pt>
    <dgm:pt modelId="{49DB7932-E600-438E-BB52-08CB76A16CB0}" type="pres">
      <dgm:prSet presAssocID="{C1501EF7-F15C-4DC2-80DF-4684EFC5E9E5}" presName="text3" presStyleLbl="fgAcc3" presStyleIdx="2" presStyleCnt="7">
        <dgm:presLayoutVars>
          <dgm:chPref val="3"/>
        </dgm:presLayoutVars>
      </dgm:prSet>
      <dgm:spPr>
        <a:prstGeom prst="roundRect">
          <a:avLst>
            <a:gd name="adj" fmla="val 10000"/>
          </a:avLst>
        </a:prstGeom>
      </dgm:spPr>
      <dgm:t>
        <a:bodyPr/>
        <a:lstStyle/>
        <a:p>
          <a:endParaRPr lang="zh-CN" altLang="en-US"/>
        </a:p>
      </dgm:t>
    </dgm:pt>
    <dgm:pt modelId="{68AB9215-2066-40B7-997B-6E4B1838E730}" type="pres">
      <dgm:prSet presAssocID="{C1501EF7-F15C-4DC2-80DF-4684EFC5E9E5}" presName="hierChild4" presStyleCnt="0"/>
      <dgm:spPr/>
    </dgm:pt>
    <dgm:pt modelId="{32A32A38-E196-4731-96CD-054243C5C6D8}" type="pres">
      <dgm:prSet presAssocID="{AC491ADC-C7DD-4213-A389-445AA3EF40FD}" presName="Name10" presStyleLbl="parChTrans1D2" presStyleIdx="1" presStyleCnt="3"/>
      <dgm:spPr>
        <a:custGeom>
          <a:avLst/>
          <a:gdLst/>
          <a:ahLst/>
          <a:cxnLst/>
          <a:rect l="0" t="0" r="0" b="0"/>
          <a:pathLst>
            <a:path>
              <a:moveTo>
                <a:pt x="0" y="0"/>
              </a:moveTo>
              <a:lnTo>
                <a:pt x="0" y="123572"/>
              </a:lnTo>
              <a:lnTo>
                <a:pt x="190511" y="123572"/>
              </a:lnTo>
              <a:lnTo>
                <a:pt x="190511" y="181332"/>
              </a:lnTo>
            </a:path>
          </a:pathLst>
        </a:custGeom>
      </dgm:spPr>
      <dgm:t>
        <a:bodyPr/>
        <a:lstStyle/>
        <a:p>
          <a:endParaRPr lang="zh-CN" altLang="en-US"/>
        </a:p>
      </dgm:t>
    </dgm:pt>
    <dgm:pt modelId="{CC9AD588-8113-4E0F-9449-9CDF7F55D734}" type="pres">
      <dgm:prSet presAssocID="{A86CC7E2-7A4C-4A60-BF6F-B75B5C469901}" presName="hierRoot2" presStyleCnt="0"/>
      <dgm:spPr/>
    </dgm:pt>
    <dgm:pt modelId="{980FDF5B-18F0-4B85-A215-C0829FB83A8E}" type="pres">
      <dgm:prSet presAssocID="{A86CC7E2-7A4C-4A60-BF6F-B75B5C469901}" presName="composite2" presStyleCnt="0"/>
      <dgm:spPr/>
    </dgm:pt>
    <dgm:pt modelId="{93D09F10-BA07-4EB7-8455-50BB7B2ECCBD}" type="pres">
      <dgm:prSet presAssocID="{A86CC7E2-7A4C-4A60-BF6F-B75B5C469901}" presName="background2" presStyleLbl="node2" presStyleIdx="1" presStyleCnt="3"/>
      <dgm:spPr>
        <a:xfrm>
          <a:off x="2671793" y="798662"/>
          <a:ext cx="623491" cy="395917"/>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zh-CN" altLang="en-US"/>
        </a:p>
      </dgm:t>
    </dgm:pt>
    <dgm:pt modelId="{8CF3917B-762F-424E-9398-7FAB9CD3B07A}" type="pres">
      <dgm:prSet presAssocID="{A86CC7E2-7A4C-4A60-BF6F-B75B5C469901}" presName="text2" presStyleLbl="fgAcc2" presStyleIdx="1" presStyleCnt="3">
        <dgm:presLayoutVars>
          <dgm:chPref val="3"/>
        </dgm:presLayoutVars>
      </dgm:prSet>
      <dgm:spPr>
        <a:prstGeom prst="roundRect">
          <a:avLst>
            <a:gd name="adj" fmla="val 10000"/>
          </a:avLst>
        </a:prstGeom>
      </dgm:spPr>
      <dgm:t>
        <a:bodyPr/>
        <a:lstStyle/>
        <a:p>
          <a:endParaRPr lang="zh-CN" altLang="en-US"/>
        </a:p>
      </dgm:t>
    </dgm:pt>
    <dgm:pt modelId="{64750EB4-079C-4B61-B43C-01C1943EEE52}" type="pres">
      <dgm:prSet presAssocID="{A86CC7E2-7A4C-4A60-BF6F-B75B5C469901}" presName="hierChild3" presStyleCnt="0"/>
      <dgm:spPr/>
    </dgm:pt>
    <dgm:pt modelId="{E52DFA5D-A98E-4FF8-B2AF-0E45022A4C0B}" type="pres">
      <dgm:prSet presAssocID="{4DFC5C4F-FCF5-4F0E-B85C-89B926C4C7B9}" presName="Name17" presStyleLbl="parChTrans1D3" presStyleIdx="3" presStyleCnt="7"/>
      <dgm:spPr>
        <a:custGeom>
          <a:avLst/>
          <a:gdLst/>
          <a:ahLst/>
          <a:cxnLst/>
          <a:rect l="0" t="0" r="0" b="0"/>
          <a:pathLst>
            <a:path>
              <a:moveTo>
                <a:pt x="381022" y="0"/>
              </a:moveTo>
              <a:lnTo>
                <a:pt x="381022" y="123572"/>
              </a:lnTo>
              <a:lnTo>
                <a:pt x="0" y="123572"/>
              </a:lnTo>
              <a:lnTo>
                <a:pt x="0" y="181332"/>
              </a:lnTo>
            </a:path>
          </a:pathLst>
        </a:custGeom>
      </dgm:spPr>
      <dgm:t>
        <a:bodyPr/>
        <a:lstStyle/>
        <a:p>
          <a:endParaRPr lang="zh-CN" altLang="en-US"/>
        </a:p>
      </dgm:t>
    </dgm:pt>
    <dgm:pt modelId="{AEFC8C5D-2F1F-442B-8261-3EF3572B2CE0}" type="pres">
      <dgm:prSet presAssocID="{BB49348A-B552-4BF9-9ECC-1B2E6B856A46}" presName="hierRoot3" presStyleCnt="0"/>
      <dgm:spPr/>
    </dgm:pt>
    <dgm:pt modelId="{97F0CCBB-0259-4C67-9B2B-C13252CAE45F}" type="pres">
      <dgm:prSet presAssocID="{BB49348A-B552-4BF9-9ECC-1B2E6B856A46}" presName="composite3" presStyleCnt="0"/>
      <dgm:spPr/>
    </dgm:pt>
    <dgm:pt modelId="{80781094-954A-4D80-A347-7FDA8D617744}" type="pres">
      <dgm:prSet presAssocID="{BB49348A-B552-4BF9-9ECC-1B2E6B856A46}" presName="background3" presStyleLbl="node3" presStyleIdx="3" presStyleCnt="7"/>
      <dgm:spPr>
        <a:xfrm>
          <a:off x="2290770" y="1375912"/>
          <a:ext cx="623491" cy="395917"/>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zh-CN" altLang="en-US"/>
        </a:p>
      </dgm:t>
    </dgm:pt>
    <dgm:pt modelId="{ED3C2F3D-B9E4-448F-A257-E09054215EE9}" type="pres">
      <dgm:prSet presAssocID="{BB49348A-B552-4BF9-9ECC-1B2E6B856A46}" presName="text3" presStyleLbl="fgAcc3" presStyleIdx="3" presStyleCnt="7">
        <dgm:presLayoutVars>
          <dgm:chPref val="3"/>
        </dgm:presLayoutVars>
      </dgm:prSet>
      <dgm:spPr>
        <a:prstGeom prst="roundRect">
          <a:avLst>
            <a:gd name="adj" fmla="val 10000"/>
          </a:avLst>
        </a:prstGeom>
      </dgm:spPr>
      <dgm:t>
        <a:bodyPr/>
        <a:lstStyle/>
        <a:p>
          <a:endParaRPr lang="zh-CN" altLang="en-US"/>
        </a:p>
      </dgm:t>
    </dgm:pt>
    <dgm:pt modelId="{F04B1CE4-45CC-4DD1-AD69-40E410FFF887}" type="pres">
      <dgm:prSet presAssocID="{BB49348A-B552-4BF9-9ECC-1B2E6B856A46}" presName="hierChild4" presStyleCnt="0"/>
      <dgm:spPr/>
    </dgm:pt>
    <dgm:pt modelId="{09E8141E-9854-4FB2-9A3C-721CD5922DB7}" type="pres">
      <dgm:prSet presAssocID="{C324C41E-6C5F-497C-A018-35C86B571106}" presName="Name17" presStyleLbl="parChTrans1D3" presStyleIdx="4" presStyleCnt="7"/>
      <dgm:spPr>
        <a:custGeom>
          <a:avLst/>
          <a:gdLst/>
          <a:ahLst/>
          <a:cxnLst/>
          <a:rect l="0" t="0" r="0" b="0"/>
          <a:pathLst>
            <a:path>
              <a:moveTo>
                <a:pt x="0" y="0"/>
              </a:moveTo>
              <a:lnTo>
                <a:pt x="0" y="123572"/>
              </a:lnTo>
              <a:lnTo>
                <a:pt x="381022" y="123572"/>
              </a:lnTo>
              <a:lnTo>
                <a:pt x="381022" y="181332"/>
              </a:lnTo>
            </a:path>
          </a:pathLst>
        </a:custGeom>
      </dgm:spPr>
      <dgm:t>
        <a:bodyPr/>
        <a:lstStyle/>
        <a:p>
          <a:endParaRPr lang="zh-CN" altLang="en-US"/>
        </a:p>
      </dgm:t>
    </dgm:pt>
    <dgm:pt modelId="{B0258ABD-94BC-42A1-887C-A87DE6E3982B}" type="pres">
      <dgm:prSet presAssocID="{6D76304B-37AF-4D74-926E-CBEDFEF5A762}" presName="hierRoot3" presStyleCnt="0"/>
      <dgm:spPr/>
    </dgm:pt>
    <dgm:pt modelId="{8A2B52BE-C8E7-48CF-977A-F2819357FD4F}" type="pres">
      <dgm:prSet presAssocID="{6D76304B-37AF-4D74-926E-CBEDFEF5A762}" presName="composite3" presStyleCnt="0"/>
      <dgm:spPr/>
    </dgm:pt>
    <dgm:pt modelId="{87A80F96-2835-4BED-89B0-C94996A432DC}" type="pres">
      <dgm:prSet presAssocID="{6D76304B-37AF-4D74-926E-CBEDFEF5A762}" presName="background3" presStyleLbl="node3" presStyleIdx="4" presStyleCnt="7"/>
      <dgm:spPr>
        <a:xfrm>
          <a:off x="3052815" y="1375912"/>
          <a:ext cx="623491" cy="395917"/>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zh-CN" altLang="en-US"/>
        </a:p>
      </dgm:t>
    </dgm:pt>
    <dgm:pt modelId="{D8843FDD-B189-4F6A-BCBF-6391083E08F4}" type="pres">
      <dgm:prSet presAssocID="{6D76304B-37AF-4D74-926E-CBEDFEF5A762}" presName="text3" presStyleLbl="fgAcc3" presStyleIdx="4" presStyleCnt="7">
        <dgm:presLayoutVars>
          <dgm:chPref val="3"/>
        </dgm:presLayoutVars>
      </dgm:prSet>
      <dgm:spPr>
        <a:prstGeom prst="roundRect">
          <a:avLst>
            <a:gd name="adj" fmla="val 10000"/>
          </a:avLst>
        </a:prstGeom>
      </dgm:spPr>
      <dgm:t>
        <a:bodyPr/>
        <a:lstStyle/>
        <a:p>
          <a:endParaRPr lang="zh-CN" altLang="en-US"/>
        </a:p>
      </dgm:t>
    </dgm:pt>
    <dgm:pt modelId="{B251BF70-3BC1-4ADD-A459-0679E5C98063}" type="pres">
      <dgm:prSet presAssocID="{6D76304B-37AF-4D74-926E-CBEDFEF5A762}" presName="hierChild4" presStyleCnt="0"/>
      <dgm:spPr/>
    </dgm:pt>
    <dgm:pt modelId="{60FE8E91-BD0F-4F96-B9F5-90FAD97BE242}" type="pres">
      <dgm:prSet presAssocID="{68DA95FD-E237-41B8-8322-E89960C7EFC8}" presName="Name10" presStyleLbl="parChTrans1D2" presStyleIdx="2" presStyleCnt="3"/>
      <dgm:spPr>
        <a:custGeom>
          <a:avLst/>
          <a:gdLst/>
          <a:ahLst/>
          <a:cxnLst/>
          <a:rect l="0" t="0" r="0" b="0"/>
          <a:pathLst>
            <a:path>
              <a:moveTo>
                <a:pt x="0" y="0"/>
              </a:moveTo>
              <a:lnTo>
                <a:pt x="0" y="112815"/>
              </a:lnTo>
              <a:lnTo>
                <a:pt x="1719121" y="112815"/>
              </a:lnTo>
              <a:lnTo>
                <a:pt x="1719121" y="170575"/>
              </a:lnTo>
            </a:path>
          </a:pathLst>
        </a:custGeom>
      </dgm:spPr>
      <dgm:t>
        <a:bodyPr/>
        <a:lstStyle/>
        <a:p>
          <a:endParaRPr lang="zh-CN" altLang="en-US"/>
        </a:p>
      </dgm:t>
    </dgm:pt>
    <dgm:pt modelId="{78E5149B-E295-4661-BD4B-08EEC9C5003C}" type="pres">
      <dgm:prSet presAssocID="{22B5E7A9-9EA9-4ADA-9135-F65A9587D088}" presName="hierRoot2" presStyleCnt="0"/>
      <dgm:spPr/>
    </dgm:pt>
    <dgm:pt modelId="{CECCD702-08AC-4CCA-BE74-65462D65841D}" type="pres">
      <dgm:prSet presAssocID="{22B5E7A9-9EA9-4ADA-9135-F65A9587D088}" presName="composite2" presStyleCnt="0"/>
      <dgm:spPr/>
    </dgm:pt>
    <dgm:pt modelId="{3C2EC373-0DCB-4BBE-9D52-ACFBF4213F54}" type="pres">
      <dgm:prSet presAssocID="{22B5E7A9-9EA9-4ADA-9135-F65A9587D088}" presName="background2" presStyleLbl="node2" presStyleIdx="2" presStyleCnt="3"/>
      <dgm:spPr>
        <a:xfrm>
          <a:off x="4200403" y="787905"/>
          <a:ext cx="623491" cy="395917"/>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zh-CN" altLang="en-US"/>
        </a:p>
      </dgm:t>
    </dgm:pt>
    <dgm:pt modelId="{5530B12A-736E-43C7-96B9-DE7A4DD94CDF}" type="pres">
      <dgm:prSet presAssocID="{22B5E7A9-9EA9-4ADA-9135-F65A9587D088}" presName="text2" presStyleLbl="fgAcc2" presStyleIdx="2" presStyleCnt="3" custLinFactNeighborX="725" custLinFactNeighborY="-2717">
        <dgm:presLayoutVars>
          <dgm:chPref val="3"/>
        </dgm:presLayoutVars>
      </dgm:prSet>
      <dgm:spPr>
        <a:prstGeom prst="roundRect">
          <a:avLst>
            <a:gd name="adj" fmla="val 10000"/>
          </a:avLst>
        </a:prstGeom>
      </dgm:spPr>
      <dgm:t>
        <a:bodyPr/>
        <a:lstStyle/>
        <a:p>
          <a:endParaRPr lang="zh-CN" altLang="en-US"/>
        </a:p>
      </dgm:t>
    </dgm:pt>
    <dgm:pt modelId="{EEAF5CAF-E380-4724-B7B0-0BA95F07B715}" type="pres">
      <dgm:prSet presAssocID="{22B5E7A9-9EA9-4ADA-9135-F65A9587D088}" presName="hierChild3" presStyleCnt="0"/>
      <dgm:spPr/>
    </dgm:pt>
    <dgm:pt modelId="{7C37EAA0-A01A-4899-BF7B-E10714D3C365}" type="pres">
      <dgm:prSet presAssocID="{18571C6A-2B16-40EE-B7BF-D5875B20BD24}" presName="Name17" presStyleLbl="parChTrans1D3" presStyleIdx="5" presStyleCnt="7"/>
      <dgm:spPr>
        <a:custGeom>
          <a:avLst/>
          <a:gdLst/>
          <a:ahLst/>
          <a:cxnLst/>
          <a:rect l="0" t="0" r="0" b="0"/>
          <a:pathLst>
            <a:path>
              <a:moveTo>
                <a:pt x="385542" y="0"/>
              </a:moveTo>
              <a:lnTo>
                <a:pt x="385542" y="134329"/>
              </a:lnTo>
              <a:lnTo>
                <a:pt x="0" y="134329"/>
              </a:lnTo>
              <a:lnTo>
                <a:pt x="0" y="192089"/>
              </a:lnTo>
            </a:path>
          </a:pathLst>
        </a:custGeom>
      </dgm:spPr>
      <dgm:t>
        <a:bodyPr/>
        <a:lstStyle/>
        <a:p>
          <a:endParaRPr lang="zh-CN" altLang="en-US"/>
        </a:p>
      </dgm:t>
    </dgm:pt>
    <dgm:pt modelId="{D04A6302-E92E-4F0B-BFFD-3040BAF8C44D}" type="pres">
      <dgm:prSet presAssocID="{13AFCD3D-DE7F-40D8-A950-AD49AB2AE5DC}" presName="hierRoot3" presStyleCnt="0"/>
      <dgm:spPr/>
    </dgm:pt>
    <dgm:pt modelId="{5FBB0BF8-427B-4CD6-BC46-31C71865A084}" type="pres">
      <dgm:prSet presAssocID="{13AFCD3D-DE7F-40D8-A950-AD49AB2AE5DC}" presName="composite3" presStyleCnt="0"/>
      <dgm:spPr/>
    </dgm:pt>
    <dgm:pt modelId="{0B0E7ED5-E265-4722-AE09-89C30DBDBD7D}" type="pres">
      <dgm:prSet presAssocID="{13AFCD3D-DE7F-40D8-A950-AD49AB2AE5DC}" presName="background3" presStyleLbl="node3" presStyleIdx="5" presStyleCnt="7"/>
      <dgm:spPr>
        <a:xfrm>
          <a:off x="3814861" y="1375912"/>
          <a:ext cx="623491" cy="395917"/>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zh-CN" altLang="en-US"/>
        </a:p>
      </dgm:t>
    </dgm:pt>
    <dgm:pt modelId="{2C326869-284D-4553-82E6-1044EDB60E0E}" type="pres">
      <dgm:prSet presAssocID="{13AFCD3D-DE7F-40D8-A950-AD49AB2AE5DC}" presName="text3" presStyleLbl="fgAcc3" presStyleIdx="5" presStyleCnt="7">
        <dgm:presLayoutVars>
          <dgm:chPref val="3"/>
        </dgm:presLayoutVars>
      </dgm:prSet>
      <dgm:spPr>
        <a:prstGeom prst="roundRect">
          <a:avLst>
            <a:gd name="adj" fmla="val 10000"/>
          </a:avLst>
        </a:prstGeom>
      </dgm:spPr>
      <dgm:t>
        <a:bodyPr/>
        <a:lstStyle/>
        <a:p>
          <a:endParaRPr lang="zh-CN" altLang="en-US"/>
        </a:p>
      </dgm:t>
    </dgm:pt>
    <dgm:pt modelId="{CE13A705-70E2-480C-BF8B-26096DAA5221}" type="pres">
      <dgm:prSet presAssocID="{13AFCD3D-DE7F-40D8-A950-AD49AB2AE5DC}" presName="hierChild4" presStyleCnt="0"/>
      <dgm:spPr/>
    </dgm:pt>
    <dgm:pt modelId="{87DF6974-DF25-47E9-BDCB-15A786C09FFA}" type="pres">
      <dgm:prSet presAssocID="{91BF8430-23DB-4B9A-86D8-CFCDF3E30084}" presName="Name17" presStyleLbl="parChTrans1D3" presStyleIdx="6" presStyleCnt="7"/>
      <dgm:spPr>
        <a:custGeom>
          <a:avLst/>
          <a:gdLst/>
          <a:ahLst/>
          <a:cxnLst/>
          <a:rect l="0" t="0" r="0" b="0"/>
          <a:pathLst>
            <a:path>
              <a:moveTo>
                <a:pt x="0" y="0"/>
              </a:moveTo>
              <a:lnTo>
                <a:pt x="0" y="134329"/>
              </a:lnTo>
              <a:lnTo>
                <a:pt x="376502" y="134329"/>
              </a:lnTo>
              <a:lnTo>
                <a:pt x="376502" y="192089"/>
              </a:lnTo>
            </a:path>
          </a:pathLst>
        </a:custGeom>
      </dgm:spPr>
      <dgm:t>
        <a:bodyPr/>
        <a:lstStyle/>
        <a:p>
          <a:endParaRPr lang="zh-CN" altLang="en-US"/>
        </a:p>
      </dgm:t>
    </dgm:pt>
    <dgm:pt modelId="{2D6E2F09-36AB-480B-969C-26ACB9C0FD6D}" type="pres">
      <dgm:prSet presAssocID="{F2488AF2-E009-43F3-8A93-C7985C2B69E2}" presName="hierRoot3" presStyleCnt="0"/>
      <dgm:spPr/>
    </dgm:pt>
    <dgm:pt modelId="{9FB58FE9-A8E9-44BD-AC42-DE830DB8B3CA}" type="pres">
      <dgm:prSet presAssocID="{F2488AF2-E009-43F3-8A93-C7985C2B69E2}" presName="composite3" presStyleCnt="0"/>
      <dgm:spPr/>
    </dgm:pt>
    <dgm:pt modelId="{21DEC01E-8F65-4A4A-A045-FABD642562F6}" type="pres">
      <dgm:prSet presAssocID="{F2488AF2-E009-43F3-8A93-C7985C2B69E2}" presName="background3" presStyleLbl="node3" presStyleIdx="6" presStyleCnt="7"/>
      <dgm:spPr>
        <a:xfrm>
          <a:off x="4576906" y="1375912"/>
          <a:ext cx="623491" cy="395917"/>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zh-CN" altLang="en-US"/>
        </a:p>
      </dgm:t>
    </dgm:pt>
    <dgm:pt modelId="{8F07C95B-915E-4E69-8ACD-29A8FCE24DBF}" type="pres">
      <dgm:prSet presAssocID="{F2488AF2-E009-43F3-8A93-C7985C2B69E2}" presName="text3" presStyleLbl="fgAcc3" presStyleIdx="6" presStyleCnt="7">
        <dgm:presLayoutVars>
          <dgm:chPref val="3"/>
        </dgm:presLayoutVars>
      </dgm:prSet>
      <dgm:spPr>
        <a:prstGeom prst="roundRect">
          <a:avLst>
            <a:gd name="adj" fmla="val 10000"/>
          </a:avLst>
        </a:prstGeom>
      </dgm:spPr>
      <dgm:t>
        <a:bodyPr/>
        <a:lstStyle/>
        <a:p>
          <a:endParaRPr lang="zh-CN" altLang="en-US"/>
        </a:p>
      </dgm:t>
    </dgm:pt>
    <dgm:pt modelId="{F5FEDAAE-9A0A-446A-BB45-E3754D29EFA2}" type="pres">
      <dgm:prSet presAssocID="{F2488AF2-E009-43F3-8A93-C7985C2B69E2}" presName="hierChild4" presStyleCnt="0"/>
      <dgm:spPr/>
    </dgm:pt>
  </dgm:ptLst>
  <dgm:cxnLst>
    <dgm:cxn modelId="{EBD37D48-54A4-47F5-8B48-68B49BEB5BA2}" srcId="{5985746C-2117-4CB5-8C61-9FA43E6B8330}" destId="{98A8E93C-0EC8-4C61-9077-AD0DE8E2F090}" srcOrd="0" destOrd="0" parTransId="{24E3B3E2-307E-45A4-B201-E96DE5AC9D27}" sibTransId="{981EFCEE-DA83-45AF-91E4-932E01542C94}"/>
    <dgm:cxn modelId="{11E3470F-158F-4021-A963-691B733C9BDF}" type="presOf" srcId="{13AFCD3D-DE7F-40D8-A950-AD49AB2AE5DC}" destId="{2C326869-284D-4553-82E6-1044EDB60E0E}" srcOrd="0" destOrd="0" presId="urn:microsoft.com/office/officeart/2005/8/layout/hierarchy1"/>
    <dgm:cxn modelId="{73F0D6BA-D44A-444D-BEAA-999ED4FE977F}" srcId="{A86CC7E2-7A4C-4A60-BF6F-B75B5C469901}" destId="{6D76304B-37AF-4D74-926E-CBEDFEF5A762}" srcOrd="1" destOrd="0" parTransId="{C324C41E-6C5F-497C-A018-35C86B571106}" sibTransId="{7393AB15-6746-4359-A12A-D07536C912BC}"/>
    <dgm:cxn modelId="{8E2AC353-091A-49B8-A45D-FB1104C85F8E}" type="presOf" srcId="{AC491ADC-C7DD-4213-A389-445AA3EF40FD}" destId="{32A32A38-E196-4731-96CD-054243C5C6D8}" srcOrd="0" destOrd="0" presId="urn:microsoft.com/office/officeart/2005/8/layout/hierarchy1"/>
    <dgm:cxn modelId="{D0F3B02F-D67B-45B1-911C-AD170DD38348}" srcId="{98A8E93C-0EC8-4C61-9077-AD0DE8E2F090}" destId="{C1501EF7-F15C-4DC2-80DF-4684EFC5E9E5}" srcOrd="2" destOrd="0" parTransId="{E83A708F-F4A2-4DC5-BD20-B5AD9EE06157}" sibTransId="{31562BA8-BA97-4A22-8CAF-36522837ECD8}"/>
    <dgm:cxn modelId="{B14FF01A-6E7D-4F5F-BF02-996FFFCDF4C7}" srcId="{5985746C-2117-4CB5-8C61-9FA43E6B8330}" destId="{22B5E7A9-9EA9-4ADA-9135-F65A9587D088}" srcOrd="2" destOrd="0" parTransId="{68DA95FD-E237-41B8-8322-E89960C7EFC8}" sibTransId="{CDE0ED17-E805-432F-9278-7DEEC1A58A72}"/>
    <dgm:cxn modelId="{4DB854CC-8F35-4881-9F6D-9D8A448797BD}" type="presOf" srcId="{4DFC5C4F-FCF5-4F0E-B85C-89B926C4C7B9}" destId="{E52DFA5D-A98E-4FF8-B2AF-0E45022A4C0B}" srcOrd="0" destOrd="0" presId="urn:microsoft.com/office/officeart/2005/8/layout/hierarchy1"/>
    <dgm:cxn modelId="{041344B4-260A-4775-8FA2-527EEB452CE4}" type="presOf" srcId="{22B5E7A9-9EA9-4ADA-9135-F65A9587D088}" destId="{5530B12A-736E-43C7-96B9-DE7A4DD94CDF}" srcOrd="0" destOrd="0" presId="urn:microsoft.com/office/officeart/2005/8/layout/hierarchy1"/>
    <dgm:cxn modelId="{FB8A1610-486B-4AD2-8830-DC3D132646CF}" type="presOf" srcId="{C1501EF7-F15C-4DC2-80DF-4684EFC5E9E5}" destId="{49DB7932-E600-438E-BB52-08CB76A16CB0}" srcOrd="0" destOrd="0" presId="urn:microsoft.com/office/officeart/2005/8/layout/hierarchy1"/>
    <dgm:cxn modelId="{044C204B-8E3A-474D-AFE3-DB99C1C2970D}" type="presOf" srcId="{3FCA5419-5FB8-4232-B869-79FB32C26268}" destId="{5AEC0581-F90C-4DAA-86E1-593C77E4A994}" srcOrd="0" destOrd="0" presId="urn:microsoft.com/office/officeart/2005/8/layout/hierarchy1"/>
    <dgm:cxn modelId="{9B99881E-5F77-486D-9EDA-0EBF9F882305}" type="presOf" srcId="{E83A708F-F4A2-4DC5-BD20-B5AD9EE06157}" destId="{ECF93095-3506-4D77-9674-B56F254B16F5}" srcOrd="0" destOrd="0" presId="urn:microsoft.com/office/officeart/2005/8/layout/hierarchy1"/>
    <dgm:cxn modelId="{D19F8808-C116-4351-AC64-B558EAC34F56}" srcId="{98A8E93C-0EC8-4C61-9077-AD0DE8E2F090}" destId="{46E7BA15-8F0E-47EE-AFB5-1933A4F47B61}" srcOrd="0" destOrd="0" parTransId="{8AA3D019-A969-4E64-849E-CFBB62C5879A}" sibTransId="{990E26B5-488A-4B6B-A715-6DB36976F915}"/>
    <dgm:cxn modelId="{4C5F3D03-7163-4020-BD8A-0FCDA95BDDCA}" type="presOf" srcId="{C324C41E-6C5F-497C-A018-35C86B571106}" destId="{09E8141E-9854-4FB2-9A3C-721CD5922DB7}" srcOrd="0" destOrd="0" presId="urn:microsoft.com/office/officeart/2005/8/layout/hierarchy1"/>
    <dgm:cxn modelId="{43848C12-0A22-4549-A0A3-F0C07CC28B57}" srcId="{5985746C-2117-4CB5-8C61-9FA43E6B8330}" destId="{A86CC7E2-7A4C-4A60-BF6F-B75B5C469901}" srcOrd="1" destOrd="0" parTransId="{AC491ADC-C7DD-4213-A389-445AA3EF40FD}" sibTransId="{BD066A5D-7D66-4CD3-9C7D-11A95A4B6A74}"/>
    <dgm:cxn modelId="{D37F2554-8682-44DD-8357-37CF9A396D09}" type="presOf" srcId="{F2488AF2-E009-43F3-8A93-C7985C2B69E2}" destId="{8F07C95B-915E-4E69-8ACD-29A8FCE24DBF}" srcOrd="0" destOrd="0" presId="urn:microsoft.com/office/officeart/2005/8/layout/hierarchy1"/>
    <dgm:cxn modelId="{A4527166-7E06-4C19-90D0-D5D50C07C07D}" srcId="{22B5E7A9-9EA9-4ADA-9135-F65A9587D088}" destId="{13AFCD3D-DE7F-40D8-A950-AD49AB2AE5DC}" srcOrd="0" destOrd="0" parTransId="{18571C6A-2B16-40EE-B7BF-D5875B20BD24}" sibTransId="{13C992A9-6D68-4ECE-8F01-467A91221593}"/>
    <dgm:cxn modelId="{F9ACA805-D8AC-4E13-9582-2B96A2896AFB}" type="presOf" srcId="{6D76304B-37AF-4D74-926E-CBEDFEF5A762}" destId="{D8843FDD-B189-4F6A-BCBF-6391083E08F4}" srcOrd="0" destOrd="0" presId="urn:microsoft.com/office/officeart/2005/8/layout/hierarchy1"/>
    <dgm:cxn modelId="{46FACB5F-B12B-4FE2-B29F-4637258382AB}" type="presOf" srcId="{18571C6A-2B16-40EE-B7BF-D5875B20BD24}" destId="{7C37EAA0-A01A-4899-BF7B-E10714D3C365}" srcOrd="0" destOrd="0" presId="urn:microsoft.com/office/officeart/2005/8/layout/hierarchy1"/>
    <dgm:cxn modelId="{E9A9EF9B-0783-4CC5-B7EA-D28DDA4C6F4E}" srcId="{A86CC7E2-7A4C-4A60-BF6F-B75B5C469901}" destId="{BB49348A-B552-4BF9-9ECC-1B2E6B856A46}" srcOrd="0" destOrd="0" parTransId="{4DFC5C4F-FCF5-4F0E-B85C-89B926C4C7B9}" sibTransId="{D8FB150D-7123-43DF-A672-24DC7283D8F4}"/>
    <dgm:cxn modelId="{49CE94D0-BF28-4ABC-BD1B-C0D6A155A934}" type="presOf" srcId="{C8DFBBBE-5CF5-4FC5-ACA6-B001632F7A8E}" destId="{405E308B-B7D2-4D6A-B595-74317E69F2CA}" srcOrd="0" destOrd="0" presId="urn:microsoft.com/office/officeart/2005/8/layout/hierarchy1"/>
    <dgm:cxn modelId="{B861FE7D-3784-4A70-8534-EBD7F4AC9F5A}" type="presOf" srcId="{5985746C-2117-4CB5-8C61-9FA43E6B8330}" destId="{A336D854-E2EE-48EA-9E65-3E81AD41DC38}" srcOrd="0" destOrd="0" presId="urn:microsoft.com/office/officeart/2005/8/layout/hierarchy1"/>
    <dgm:cxn modelId="{55375B41-089A-46F0-B1FA-7E6B9506477F}" type="presOf" srcId="{8AA3D019-A969-4E64-849E-CFBB62C5879A}" destId="{2D72DC5F-53D2-4836-B46E-F8542D6D5BC7}" srcOrd="0" destOrd="0" presId="urn:microsoft.com/office/officeart/2005/8/layout/hierarchy1"/>
    <dgm:cxn modelId="{3EEB56E6-33D0-4396-A2CB-198C6AFC05C7}" type="presOf" srcId="{BE44B87E-FCB1-4D1E-9748-873775779040}" destId="{3D7691C9-CCDD-4E57-8688-FC2B6224D7A2}" srcOrd="0" destOrd="0" presId="urn:microsoft.com/office/officeart/2005/8/layout/hierarchy1"/>
    <dgm:cxn modelId="{E6607B98-DDF4-42D6-AF26-B3EEE12D32D2}" type="presOf" srcId="{A86CC7E2-7A4C-4A60-BF6F-B75B5C469901}" destId="{8CF3917B-762F-424E-9398-7FAB9CD3B07A}" srcOrd="0" destOrd="0" presId="urn:microsoft.com/office/officeart/2005/8/layout/hierarchy1"/>
    <dgm:cxn modelId="{C77F22F2-5ED9-4F0D-AFE4-F1D132D0BEAE}" srcId="{22B5E7A9-9EA9-4ADA-9135-F65A9587D088}" destId="{F2488AF2-E009-43F3-8A93-C7985C2B69E2}" srcOrd="1" destOrd="0" parTransId="{91BF8430-23DB-4B9A-86D8-CFCDF3E30084}" sibTransId="{F6051903-FD4F-4296-9E11-7865578472A9}"/>
    <dgm:cxn modelId="{29A7B5F3-028C-4880-8C6E-2E552FFF6CB1}" type="presOf" srcId="{98A8E93C-0EC8-4C61-9077-AD0DE8E2F090}" destId="{6E65FC76-D854-412C-843D-6A47DB63DF32}" srcOrd="0" destOrd="0" presId="urn:microsoft.com/office/officeart/2005/8/layout/hierarchy1"/>
    <dgm:cxn modelId="{AE67367F-99AC-4241-82D6-435BE52BB21E}" type="presOf" srcId="{46E7BA15-8F0E-47EE-AFB5-1933A4F47B61}" destId="{0A80FC26-FAEC-4AD2-B4E8-D76D08F97E12}" srcOrd="0" destOrd="0" presId="urn:microsoft.com/office/officeart/2005/8/layout/hierarchy1"/>
    <dgm:cxn modelId="{D3FA1F44-23BE-4C42-BF17-2476AB5A557D}" type="presOf" srcId="{68DA95FD-E237-41B8-8322-E89960C7EFC8}" destId="{60FE8E91-BD0F-4F96-B9F5-90FAD97BE242}" srcOrd="0" destOrd="0" presId="urn:microsoft.com/office/officeart/2005/8/layout/hierarchy1"/>
    <dgm:cxn modelId="{30C5411E-8369-4F74-94CC-16021192F38B}" type="presOf" srcId="{BB49348A-B552-4BF9-9ECC-1B2E6B856A46}" destId="{ED3C2F3D-B9E4-448F-A257-E09054215EE9}" srcOrd="0" destOrd="0" presId="urn:microsoft.com/office/officeart/2005/8/layout/hierarchy1"/>
    <dgm:cxn modelId="{0A229749-0716-4B21-99E6-63EA4E0CDC7E}" srcId="{BE44B87E-FCB1-4D1E-9748-873775779040}" destId="{5985746C-2117-4CB5-8C61-9FA43E6B8330}" srcOrd="0" destOrd="0" parTransId="{E178CA98-D95C-4A0D-869F-6D5C2A6A12A7}" sibTransId="{68D89DA7-3445-4724-8109-777E3142EAAD}"/>
    <dgm:cxn modelId="{296089CB-5FFE-4A97-AD37-1B690B893E90}" srcId="{98A8E93C-0EC8-4C61-9077-AD0DE8E2F090}" destId="{3FCA5419-5FB8-4232-B869-79FB32C26268}" srcOrd="1" destOrd="0" parTransId="{C8DFBBBE-5CF5-4FC5-ACA6-B001632F7A8E}" sibTransId="{EEC9C12F-5AE1-442D-95C6-D5C2E853D64E}"/>
    <dgm:cxn modelId="{4181D696-12A5-4D34-807B-EC795F2AAA19}" type="presOf" srcId="{24E3B3E2-307E-45A4-B201-E96DE5AC9D27}" destId="{6D39E30D-8405-43E6-9B9D-7E43D098EDB9}" srcOrd="0" destOrd="0" presId="urn:microsoft.com/office/officeart/2005/8/layout/hierarchy1"/>
    <dgm:cxn modelId="{B4E5D1C0-2312-400B-B9B4-B9B8E01DA8A1}" type="presOf" srcId="{91BF8430-23DB-4B9A-86D8-CFCDF3E30084}" destId="{87DF6974-DF25-47E9-BDCB-15A786C09FFA}" srcOrd="0" destOrd="0" presId="urn:microsoft.com/office/officeart/2005/8/layout/hierarchy1"/>
    <dgm:cxn modelId="{892E1912-58B8-40B8-A0C3-280582793FDC}" type="presParOf" srcId="{3D7691C9-CCDD-4E57-8688-FC2B6224D7A2}" destId="{5261B389-0A39-4D9D-8946-4FDD206CBBA4}" srcOrd="0" destOrd="0" presId="urn:microsoft.com/office/officeart/2005/8/layout/hierarchy1"/>
    <dgm:cxn modelId="{09DAB6C6-0F21-43A2-9983-71CB5BFD6A68}" type="presParOf" srcId="{5261B389-0A39-4D9D-8946-4FDD206CBBA4}" destId="{CA9E7315-4A00-4BBF-846D-08B396C0EA57}" srcOrd="0" destOrd="0" presId="urn:microsoft.com/office/officeart/2005/8/layout/hierarchy1"/>
    <dgm:cxn modelId="{2058D18C-A19B-47D6-A834-F7B4D6FD1C09}" type="presParOf" srcId="{CA9E7315-4A00-4BBF-846D-08B396C0EA57}" destId="{15307EC9-9600-4D76-B9C6-A88AEB954C03}" srcOrd="0" destOrd="0" presId="urn:microsoft.com/office/officeart/2005/8/layout/hierarchy1"/>
    <dgm:cxn modelId="{76A77120-32DE-46DC-BEA7-A707F902C295}" type="presParOf" srcId="{CA9E7315-4A00-4BBF-846D-08B396C0EA57}" destId="{A336D854-E2EE-48EA-9E65-3E81AD41DC38}" srcOrd="1" destOrd="0" presId="urn:microsoft.com/office/officeart/2005/8/layout/hierarchy1"/>
    <dgm:cxn modelId="{981AD87B-CB89-404E-96C4-9E349C6A07C3}" type="presParOf" srcId="{5261B389-0A39-4D9D-8946-4FDD206CBBA4}" destId="{A14A151C-3D5E-4899-A490-114C636AB66E}" srcOrd="1" destOrd="0" presId="urn:microsoft.com/office/officeart/2005/8/layout/hierarchy1"/>
    <dgm:cxn modelId="{CCDA71B0-57EA-4E57-823F-133D085929DA}" type="presParOf" srcId="{A14A151C-3D5E-4899-A490-114C636AB66E}" destId="{6D39E30D-8405-43E6-9B9D-7E43D098EDB9}" srcOrd="0" destOrd="0" presId="urn:microsoft.com/office/officeart/2005/8/layout/hierarchy1"/>
    <dgm:cxn modelId="{EEECA90B-A6DB-4A99-88FB-A164E806D2A5}" type="presParOf" srcId="{A14A151C-3D5E-4899-A490-114C636AB66E}" destId="{095AD2E4-B4E1-4EDC-AE13-8E97F4C28B46}" srcOrd="1" destOrd="0" presId="urn:microsoft.com/office/officeart/2005/8/layout/hierarchy1"/>
    <dgm:cxn modelId="{ADD26D03-AC8C-461D-91C2-4E7197456C13}" type="presParOf" srcId="{095AD2E4-B4E1-4EDC-AE13-8E97F4C28B46}" destId="{C0684F97-18AC-448B-B2E0-DC1A7F815885}" srcOrd="0" destOrd="0" presId="urn:microsoft.com/office/officeart/2005/8/layout/hierarchy1"/>
    <dgm:cxn modelId="{D2ED3191-CD03-4283-87E1-B462A13FF95F}" type="presParOf" srcId="{C0684F97-18AC-448B-B2E0-DC1A7F815885}" destId="{7EFCDC19-D81E-46D9-9B1E-ECD29FF0EC4C}" srcOrd="0" destOrd="0" presId="urn:microsoft.com/office/officeart/2005/8/layout/hierarchy1"/>
    <dgm:cxn modelId="{596160C5-5A5A-478A-B858-0A6E75485680}" type="presParOf" srcId="{C0684F97-18AC-448B-B2E0-DC1A7F815885}" destId="{6E65FC76-D854-412C-843D-6A47DB63DF32}" srcOrd="1" destOrd="0" presId="urn:microsoft.com/office/officeart/2005/8/layout/hierarchy1"/>
    <dgm:cxn modelId="{E7F8122F-7C9B-4E02-8941-7A7ED1582385}" type="presParOf" srcId="{095AD2E4-B4E1-4EDC-AE13-8E97F4C28B46}" destId="{7197625C-F1F8-4D77-8BB1-596DA2FD662D}" srcOrd="1" destOrd="0" presId="urn:microsoft.com/office/officeart/2005/8/layout/hierarchy1"/>
    <dgm:cxn modelId="{88D05473-1613-4F85-A527-70373464733E}" type="presParOf" srcId="{7197625C-F1F8-4D77-8BB1-596DA2FD662D}" destId="{2D72DC5F-53D2-4836-B46E-F8542D6D5BC7}" srcOrd="0" destOrd="0" presId="urn:microsoft.com/office/officeart/2005/8/layout/hierarchy1"/>
    <dgm:cxn modelId="{2187C2F1-1674-4AF1-BCFC-A2FB3484E478}" type="presParOf" srcId="{7197625C-F1F8-4D77-8BB1-596DA2FD662D}" destId="{5B59B1B8-3F03-497C-9FAD-6B3C6648C5CF}" srcOrd="1" destOrd="0" presId="urn:microsoft.com/office/officeart/2005/8/layout/hierarchy1"/>
    <dgm:cxn modelId="{75EEB3E1-047A-417E-93F7-AFC583B030E8}" type="presParOf" srcId="{5B59B1B8-3F03-497C-9FAD-6B3C6648C5CF}" destId="{13C15EFD-C281-40EF-97DE-33BD69070BD3}" srcOrd="0" destOrd="0" presId="urn:microsoft.com/office/officeart/2005/8/layout/hierarchy1"/>
    <dgm:cxn modelId="{63DD3E44-5C23-4E6B-9D66-6111824DEF3F}" type="presParOf" srcId="{13C15EFD-C281-40EF-97DE-33BD69070BD3}" destId="{8FC04B5F-6653-49FB-B789-457B68BC5CCC}" srcOrd="0" destOrd="0" presId="urn:microsoft.com/office/officeart/2005/8/layout/hierarchy1"/>
    <dgm:cxn modelId="{D47B79FB-5FDF-4B27-8842-2E87D37B66E4}" type="presParOf" srcId="{13C15EFD-C281-40EF-97DE-33BD69070BD3}" destId="{0A80FC26-FAEC-4AD2-B4E8-D76D08F97E12}" srcOrd="1" destOrd="0" presId="urn:microsoft.com/office/officeart/2005/8/layout/hierarchy1"/>
    <dgm:cxn modelId="{662B4014-DC49-467B-86DE-8DF64EE81F76}" type="presParOf" srcId="{5B59B1B8-3F03-497C-9FAD-6B3C6648C5CF}" destId="{920D05FF-4309-4243-ABF4-6FD24CB87FA4}" srcOrd="1" destOrd="0" presId="urn:microsoft.com/office/officeart/2005/8/layout/hierarchy1"/>
    <dgm:cxn modelId="{FC37CB1D-73EF-4FCB-B4B6-989F9D2B64A9}" type="presParOf" srcId="{7197625C-F1F8-4D77-8BB1-596DA2FD662D}" destId="{405E308B-B7D2-4D6A-B595-74317E69F2CA}" srcOrd="2" destOrd="0" presId="urn:microsoft.com/office/officeart/2005/8/layout/hierarchy1"/>
    <dgm:cxn modelId="{16BB7DC9-DF6D-45AC-8AF1-0C6FFF3D7C67}" type="presParOf" srcId="{7197625C-F1F8-4D77-8BB1-596DA2FD662D}" destId="{0F9457BA-4F47-4C30-AE8D-12E3F371177B}" srcOrd="3" destOrd="0" presId="urn:microsoft.com/office/officeart/2005/8/layout/hierarchy1"/>
    <dgm:cxn modelId="{84C9B26C-83F6-4A50-A3F3-B447251AAC55}" type="presParOf" srcId="{0F9457BA-4F47-4C30-AE8D-12E3F371177B}" destId="{30D8D8E2-A060-45C0-A18B-0B7A83BEDB5D}" srcOrd="0" destOrd="0" presId="urn:microsoft.com/office/officeart/2005/8/layout/hierarchy1"/>
    <dgm:cxn modelId="{33F3C12C-1CD2-4076-B9BA-67094632A00A}" type="presParOf" srcId="{30D8D8E2-A060-45C0-A18B-0B7A83BEDB5D}" destId="{796DAEF5-15EF-4145-B1CA-E448929EE1BA}" srcOrd="0" destOrd="0" presId="urn:microsoft.com/office/officeart/2005/8/layout/hierarchy1"/>
    <dgm:cxn modelId="{F27830B7-96C5-4E09-ACD8-3D4B8EC7D15E}" type="presParOf" srcId="{30D8D8E2-A060-45C0-A18B-0B7A83BEDB5D}" destId="{5AEC0581-F90C-4DAA-86E1-593C77E4A994}" srcOrd="1" destOrd="0" presId="urn:microsoft.com/office/officeart/2005/8/layout/hierarchy1"/>
    <dgm:cxn modelId="{4F6A8D30-2766-4758-A443-02220BF519AE}" type="presParOf" srcId="{0F9457BA-4F47-4C30-AE8D-12E3F371177B}" destId="{7683ACCF-0F4C-4E61-B700-A7844D6B79CF}" srcOrd="1" destOrd="0" presId="urn:microsoft.com/office/officeart/2005/8/layout/hierarchy1"/>
    <dgm:cxn modelId="{FAFD958F-16C3-4BDD-B0EC-D9F126F5447D}" type="presParOf" srcId="{7197625C-F1F8-4D77-8BB1-596DA2FD662D}" destId="{ECF93095-3506-4D77-9674-B56F254B16F5}" srcOrd="4" destOrd="0" presId="urn:microsoft.com/office/officeart/2005/8/layout/hierarchy1"/>
    <dgm:cxn modelId="{FEC3A71B-7658-4945-A36B-2C1D3F411735}" type="presParOf" srcId="{7197625C-F1F8-4D77-8BB1-596DA2FD662D}" destId="{5879DDE7-2709-43A7-BFA0-D93BB862A3B2}" srcOrd="5" destOrd="0" presId="urn:microsoft.com/office/officeart/2005/8/layout/hierarchy1"/>
    <dgm:cxn modelId="{68141772-F7A5-435B-9C63-4CD88A6AE696}" type="presParOf" srcId="{5879DDE7-2709-43A7-BFA0-D93BB862A3B2}" destId="{38B04B58-9397-4BC3-BAA7-4C11D3550645}" srcOrd="0" destOrd="0" presId="urn:microsoft.com/office/officeart/2005/8/layout/hierarchy1"/>
    <dgm:cxn modelId="{E26BEA25-4864-4880-857F-241D7D28FA35}" type="presParOf" srcId="{38B04B58-9397-4BC3-BAA7-4C11D3550645}" destId="{0D64D100-DB49-4080-BFA1-2C2EEB8E51F5}" srcOrd="0" destOrd="0" presId="urn:microsoft.com/office/officeart/2005/8/layout/hierarchy1"/>
    <dgm:cxn modelId="{23764CDF-4B4A-472E-B3FA-564C3FC343F6}" type="presParOf" srcId="{38B04B58-9397-4BC3-BAA7-4C11D3550645}" destId="{49DB7932-E600-438E-BB52-08CB76A16CB0}" srcOrd="1" destOrd="0" presId="urn:microsoft.com/office/officeart/2005/8/layout/hierarchy1"/>
    <dgm:cxn modelId="{787F5534-FFD8-4732-A022-30948041A99B}" type="presParOf" srcId="{5879DDE7-2709-43A7-BFA0-D93BB862A3B2}" destId="{68AB9215-2066-40B7-997B-6E4B1838E730}" srcOrd="1" destOrd="0" presId="urn:microsoft.com/office/officeart/2005/8/layout/hierarchy1"/>
    <dgm:cxn modelId="{E5EDA103-A42B-4AA8-B214-E7DB42D56A47}" type="presParOf" srcId="{A14A151C-3D5E-4899-A490-114C636AB66E}" destId="{32A32A38-E196-4731-96CD-054243C5C6D8}" srcOrd="2" destOrd="0" presId="urn:microsoft.com/office/officeart/2005/8/layout/hierarchy1"/>
    <dgm:cxn modelId="{BBEDB682-39BF-410F-835F-3FBBFF643C31}" type="presParOf" srcId="{A14A151C-3D5E-4899-A490-114C636AB66E}" destId="{CC9AD588-8113-4E0F-9449-9CDF7F55D734}" srcOrd="3" destOrd="0" presId="urn:microsoft.com/office/officeart/2005/8/layout/hierarchy1"/>
    <dgm:cxn modelId="{4144C238-4238-42A3-8720-ED9C9F21E8E4}" type="presParOf" srcId="{CC9AD588-8113-4E0F-9449-9CDF7F55D734}" destId="{980FDF5B-18F0-4B85-A215-C0829FB83A8E}" srcOrd="0" destOrd="0" presId="urn:microsoft.com/office/officeart/2005/8/layout/hierarchy1"/>
    <dgm:cxn modelId="{A1E3851C-4B67-4911-AC07-CCF1A248260B}" type="presParOf" srcId="{980FDF5B-18F0-4B85-A215-C0829FB83A8E}" destId="{93D09F10-BA07-4EB7-8455-50BB7B2ECCBD}" srcOrd="0" destOrd="0" presId="urn:microsoft.com/office/officeart/2005/8/layout/hierarchy1"/>
    <dgm:cxn modelId="{F724A1DB-C415-4E1C-A7B0-4A38256C4013}" type="presParOf" srcId="{980FDF5B-18F0-4B85-A215-C0829FB83A8E}" destId="{8CF3917B-762F-424E-9398-7FAB9CD3B07A}" srcOrd="1" destOrd="0" presId="urn:microsoft.com/office/officeart/2005/8/layout/hierarchy1"/>
    <dgm:cxn modelId="{A19A2146-FBF0-4CD8-85E6-2BCDF335D72D}" type="presParOf" srcId="{CC9AD588-8113-4E0F-9449-9CDF7F55D734}" destId="{64750EB4-079C-4B61-B43C-01C1943EEE52}" srcOrd="1" destOrd="0" presId="urn:microsoft.com/office/officeart/2005/8/layout/hierarchy1"/>
    <dgm:cxn modelId="{E81AAAF6-1C87-42DE-BA35-8F617395385B}" type="presParOf" srcId="{64750EB4-079C-4B61-B43C-01C1943EEE52}" destId="{E52DFA5D-A98E-4FF8-B2AF-0E45022A4C0B}" srcOrd="0" destOrd="0" presId="urn:microsoft.com/office/officeart/2005/8/layout/hierarchy1"/>
    <dgm:cxn modelId="{D1882AEC-15E8-47EE-9665-7BCB590E139C}" type="presParOf" srcId="{64750EB4-079C-4B61-B43C-01C1943EEE52}" destId="{AEFC8C5D-2F1F-442B-8261-3EF3572B2CE0}" srcOrd="1" destOrd="0" presId="urn:microsoft.com/office/officeart/2005/8/layout/hierarchy1"/>
    <dgm:cxn modelId="{47802FC0-0774-47C8-B609-DA161CC1579A}" type="presParOf" srcId="{AEFC8C5D-2F1F-442B-8261-3EF3572B2CE0}" destId="{97F0CCBB-0259-4C67-9B2B-C13252CAE45F}" srcOrd="0" destOrd="0" presId="urn:microsoft.com/office/officeart/2005/8/layout/hierarchy1"/>
    <dgm:cxn modelId="{809D5B71-8C8E-4169-AB3D-CABC541DC00B}" type="presParOf" srcId="{97F0CCBB-0259-4C67-9B2B-C13252CAE45F}" destId="{80781094-954A-4D80-A347-7FDA8D617744}" srcOrd="0" destOrd="0" presId="urn:microsoft.com/office/officeart/2005/8/layout/hierarchy1"/>
    <dgm:cxn modelId="{58C36C06-6BF5-49E5-B66E-F7C626B1EF73}" type="presParOf" srcId="{97F0CCBB-0259-4C67-9B2B-C13252CAE45F}" destId="{ED3C2F3D-B9E4-448F-A257-E09054215EE9}" srcOrd="1" destOrd="0" presId="urn:microsoft.com/office/officeart/2005/8/layout/hierarchy1"/>
    <dgm:cxn modelId="{28AF48FD-7A2C-4C9B-B8E8-DED6C0FBBDB0}" type="presParOf" srcId="{AEFC8C5D-2F1F-442B-8261-3EF3572B2CE0}" destId="{F04B1CE4-45CC-4DD1-AD69-40E410FFF887}" srcOrd="1" destOrd="0" presId="urn:microsoft.com/office/officeart/2005/8/layout/hierarchy1"/>
    <dgm:cxn modelId="{083C5A32-EF30-42C9-8A12-10D25A324074}" type="presParOf" srcId="{64750EB4-079C-4B61-B43C-01C1943EEE52}" destId="{09E8141E-9854-4FB2-9A3C-721CD5922DB7}" srcOrd="2" destOrd="0" presId="urn:microsoft.com/office/officeart/2005/8/layout/hierarchy1"/>
    <dgm:cxn modelId="{B1B9A979-5559-4469-9F00-410DC4DC15FD}" type="presParOf" srcId="{64750EB4-079C-4B61-B43C-01C1943EEE52}" destId="{B0258ABD-94BC-42A1-887C-A87DE6E3982B}" srcOrd="3" destOrd="0" presId="urn:microsoft.com/office/officeart/2005/8/layout/hierarchy1"/>
    <dgm:cxn modelId="{420F5870-D3AA-4406-9F86-3DB60FAAF8BC}" type="presParOf" srcId="{B0258ABD-94BC-42A1-887C-A87DE6E3982B}" destId="{8A2B52BE-C8E7-48CF-977A-F2819357FD4F}" srcOrd="0" destOrd="0" presId="urn:microsoft.com/office/officeart/2005/8/layout/hierarchy1"/>
    <dgm:cxn modelId="{DCCC1F02-74BF-443D-A624-505E8FF8865C}" type="presParOf" srcId="{8A2B52BE-C8E7-48CF-977A-F2819357FD4F}" destId="{87A80F96-2835-4BED-89B0-C94996A432DC}" srcOrd="0" destOrd="0" presId="urn:microsoft.com/office/officeart/2005/8/layout/hierarchy1"/>
    <dgm:cxn modelId="{5AB0E381-D25A-4BF9-909F-883690DE68D4}" type="presParOf" srcId="{8A2B52BE-C8E7-48CF-977A-F2819357FD4F}" destId="{D8843FDD-B189-4F6A-BCBF-6391083E08F4}" srcOrd="1" destOrd="0" presId="urn:microsoft.com/office/officeart/2005/8/layout/hierarchy1"/>
    <dgm:cxn modelId="{BEE63A47-12CA-406A-AFF4-4F4F2A786ADA}" type="presParOf" srcId="{B0258ABD-94BC-42A1-887C-A87DE6E3982B}" destId="{B251BF70-3BC1-4ADD-A459-0679E5C98063}" srcOrd="1" destOrd="0" presId="urn:microsoft.com/office/officeart/2005/8/layout/hierarchy1"/>
    <dgm:cxn modelId="{0C1C1909-2FCA-4320-847B-8B0703DF3449}" type="presParOf" srcId="{A14A151C-3D5E-4899-A490-114C636AB66E}" destId="{60FE8E91-BD0F-4F96-B9F5-90FAD97BE242}" srcOrd="4" destOrd="0" presId="urn:microsoft.com/office/officeart/2005/8/layout/hierarchy1"/>
    <dgm:cxn modelId="{03DC1250-54F3-481D-9CDE-BF1784E467BD}" type="presParOf" srcId="{A14A151C-3D5E-4899-A490-114C636AB66E}" destId="{78E5149B-E295-4661-BD4B-08EEC9C5003C}" srcOrd="5" destOrd="0" presId="urn:microsoft.com/office/officeart/2005/8/layout/hierarchy1"/>
    <dgm:cxn modelId="{B4026565-838F-4F1D-800D-B634904CD6FE}" type="presParOf" srcId="{78E5149B-E295-4661-BD4B-08EEC9C5003C}" destId="{CECCD702-08AC-4CCA-BE74-65462D65841D}" srcOrd="0" destOrd="0" presId="urn:microsoft.com/office/officeart/2005/8/layout/hierarchy1"/>
    <dgm:cxn modelId="{1C1063B4-F311-4AAE-870D-C455CB5F9002}" type="presParOf" srcId="{CECCD702-08AC-4CCA-BE74-65462D65841D}" destId="{3C2EC373-0DCB-4BBE-9D52-ACFBF4213F54}" srcOrd="0" destOrd="0" presId="urn:microsoft.com/office/officeart/2005/8/layout/hierarchy1"/>
    <dgm:cxn modelId="{C028C9EA-0FBB-4BCA-9AA9-2F03D8A15197}" type="presParOf" srcId="{CECCD702-08AC-4CCA-BE74-65462D65841D}" destId="{5530B12A-736E-43C7-96B9-DE7A4DD94CDF}" srcOrd="1" destOrd="0" presId="urn:microsoft.com/office/officeart/2005/8/layout/hierarchy1"/>
    <dgm:cxn modelId="{540B96AB-FC39-4105-B207-32C057D2511D}" type="presParOf" srcId="{78E5149B-E295-4661-BD4B-08EEC9C5003C}" destId="{EEAF5CAF-E380-4724-B7B0-0BA95F07B715}" srcOrd="1" destOrd="0" presId="urn:microsoft.com/office/officeart/2005/8/layout/hierarchy1"/>
    <dgm:cxn modelId="{E398A872-6125-431D-B6AF-84B1965E0E9F}" type="presParOf" srcId="{EEAF5CAF-E380-4724-B7B0-0BA95F07B715}" destId="{7C37EAA0-A01A-4899-BF7B-E10714D3C365}" srcOrd="0" destOrd="0" presId="urn:microsoft.com/office/officeart/2005/8/layout/hierarchy1"/>
    <dgm:cxn modelId="{970F129C-DE0C-440C-82A6-8231992FE726}" type="presParOf" srcId="{EEAF5CAF-E380-4724-B7B0-0BA95F07B715}" destId="{D04A6302-E92E-4F0B-BFFD-3040BAF8C44D}" srcOrd="1" destOrd="0" presId="urn:microsoft.com/office/officeart/2005/8/layout/hierarchy1"/>
    <dgm:cxn modelId="{EA58880B-D47F-47BB-A1B0-0D6AD1A9C40A}" type="presParOf" srcId="{D04A6302-E92E-4F0B-BFFD-3040BAF8C44D}" destId="{5FBB0BF8-427B-4CD6-BC46-31C71865A084}" srcOrd="0" destOrd="0" presId="urn:microsoft.com/office/officeart/2005/8/layout/hierarchy1"/>
    <dgm:cxn modelId="{73C7E036-45DC-4D09-A317-642FEEFCAF0C}" type="presParOf" srcId="{5FBB0BF8-427B-4CD6-BC46-31C71865A084}" destId="{0B0E7ED5-E265-4722-AE09-89C30DBDBD7D}" srcOrd="0" destOrd="0" presId="urn:microsoft.com/office/officeart/2005/8/layout/hierarchy1"/>
    <dgm:cxn modelId="{F9CF3093-2875-4DA7-869F-110FCAB4B32F}" type="presParOf" srcId="{5FBB0BF8-427B-4CD6-BC46-31C71865A084}" destId="{2C326869-284D-4553-82E6-1044EDB60E0E}" srcOrd="1" destOrd="0" presId="urn:microsoft.com/office/officeart/2005/8/layout/hierarchy1"/>
    <dgm:cxn modelId="{5E445B7B-8DC1-41B5-8F4B-37539DDAE4C3}" type="presParOf" srcId="{D04A6302-E92E-4F0B-BFFD-3040BAF8C44D}" destId="{CE13A705-70E2-480C-BF8B-26096DAA5221}" srcOrd="1" destOrd="0" presId="urn:microsoft.com/office/officeart/2005/8/layout/hierarchy1"/>
    <dgm:cxn modelId="{96949C09-9065-4CED-BA70-93B3D2689AE7}" type="presParOf" srcId="{EEAF5CAF-E380-4724-B7B0-0BA95F07B715}" destId="{87DF6974-DF25-47E9-BDCB-15A786C09FFA}" srcOrd="2" destOrd="0" presId="urn:microsoft.com/office/officeart/2005/8/layout/hierarchy1"/>
    <dgm:cxn modelId="{82AFAC85-9997-4E7D-9859-53BA64733074}" type="presParOf" srcId="{EEAF5CAF-E380-4724-B7B0-0BA95F07B715}" destId="{2D6E2F09-36AB-480B-969C-26ACB9C0FD6D}" srcOrd="3" destOrd="0" presId="urn:microsoft.com/office/officeart/2005/8/layout/hierarchy1"/>
    <dgm:cxn modelId="{DD2B88F3-386F-43BE-BE42-244901230DE6}" type="presParOf" srcId="{2D6E2F09-36AB-480B-969C-26ACB9C0FD6D}" destId="{9FB58FE9-A8E9-44BD-AC42-DE830DB8B3CA}" srcOrd="0" destOrd="0" presId="urn:microsoft.com/office/officeart/2005/8/layout/hierarchy1"/>
    <dgm:cxn modelId="{A6EBEFF7-41BE-4CFF-8E66-A8825AF756F9}" type="presParOf" srcId="{9FB58FE9-A8E9-44BD-AC42-DE830DB8B3CA}" destId="{21DEC01E-8F65-4A4A-A045-FABD642562F6}" srcOrd="0" destOrd="0" presId="urn:microsoft.com/office/officeart/2005/8/layout/hierarchy1"/>
    <dgm:cxn modelId="{7B3C91B3-8D31-4C45-BA26-83085060A8BF}" type="presParOf" srcId="{9FB58FE9-A8E9-44BD-AC42-DE830DB8B3CA}" destId="{8F07C95B-915E-4E69-8ACD-29A8FCE24DBF}" srcOrd="1" destOrd="0" presId="urn:microsoft.com/office/officeart/2005/8/layout/hierarchy1"/>
    <dgm:cxn modelId="{D2BB7698-4982-4A24-9B52-D7FF06D2B0FC}" type="presParOf" srcId="{2D6E2F09-36AB-480B-969C-26ACB9C0FD6D}" destId="{F5FEDAAE-9A0A-446A-BB45-E3754D29EFA2}" srcOrd="1" destOrd="0" presId="urn:microsoft.com/office/officeart/2005/8/layout/hierarchy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DF6974-DF25-47E9-BDCB-15A786C09FFA}">
      <dsp:nvSpPr>
        <dsp:cNvPr id="0" name=""/>
        <dsp:cNvSpPr/>
      </dsp:nvSpPr>
      <dsp:spPr>
        <a:xfrm>
          <a:off x="4510975" y="1183753"/>
          <a:ext cx="376404" cy="192039"/>
        </a:xfrm>
        <a:custGeom>
          <a:avLst/>
          <a:gdLst/>
          <a:ahLst/>
          <a:cxnLst/>
          <a:rect l="0" t="0" r="0" b="0"/>
          <a:pathLst>
            <a:path>
              <a:moveTo>
                <a:pt x="0" y="0"/>
              </a:moveTo>
              <a:lnTo>
                <a:pt x="0" y="134329"/>
              </a:lnTo>
              <a:lnTo>
                <a:pt x="376502" y="134329"/>
              </a:lnTo>
              <a:lnTo>
                <a:pt x="376502" y="192089"/>
              </a:lnTo>
            </a:path>
          </a:pathLst>
        </a:custGeom>
        <a:noFill/>
        <a:ln w="25400" cap="flat" cmpd="sng" algn="ctr">
          <a:solidFill>
            <a:srgbClr val="4F81BD">
              <a:shade val="8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7C37EAA0-A01A-4899-BF7B-E10714D3C365}">
      <dsp:nvSpPr>
        <dsp:cNvPr id="0" name=""/>
        <dsp:cNvSpPr/>
      </dsp:nvSpPr>
      <dsp:spPr>
        <a:xfrm>
          <a:off x="4125532" y="1183753"/>
          <a:ext cx="385442" cy="192039"/>
        </a:xfrm>
        <a:custGeom>
          <a:avLst/>
          <a:gdLst/>
          <a:ahLst/>
          <a:cxnLst/>
          <a:rect l="0" t="0" r="0" b="0"/>
          <a:pathLst>
            <a:path>
              <a:moveTo>
                <a:pt x="385542" y="0"/>
              </a:moveTo>
              <a:lnTo>
                <a:pt x="385542" y="134329"/>
              </a:lnTo>
              <a:lnTo>
                <a:pt x="0" y="134329"/>
              </a:lnTo>
              <a:lnTo>
                <a:pt x="0" y="192089"/>
              </a:lnTo>
            </a:path>
          </a:pathLst>
        </a:custGeom>
        <a:noFill/>
        <a:ln w="25400" cap="flat" cmpd="sng" algn="ctr">
          <a:solidFill>
            <a:srgbClr val="4F81BD">
              <a:shade val="8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60FE8E91-BD0F-4F96-B9F5-90FAD97BE242}">
      <dsp:nvSpPr>
        <dsp:cNvPr id="0" name=""/>
        <dsp:cNvSpPr/>
      </dsp:nvSpPr>
      <dsp:spPr>
        <a:xfrm>
          <a:off x="2792300" y="617408"/>
          <a:ext cx="1718674" cy="170530"/>
        </a:xfrm>
        <a:custGeom>
          <a:avLst/>
          <a:gdLst/>
          <a:ahLst/>
          <a:cxnLst/>
          <a:rect l="0" t="0" r="0" b="0"/>
          <a:pathLst>
            <a:path>
              <a:moveTo>
                <a:pt x="0" y="0"/>
              </a:moveTo>
              <a:lnTo>
                <a:pt x="0" y="112815"/>
              </a:lnTo>
              <a:lnTo>
                <a:pt x="1719121" y="112815"/>
              </a:lnTo>
              <a:lnTo>
                <a:pt x="1719121" y="170575"/>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09E8141E-9854-4FB2-9A3C-721CD5922DB7}">
      <dsp:nvSpPr>
        <dsp:cNvPr id="0" name=""/>
        <dsp:cNvSpPr/>
      </dsp:nvSpPr>
      <dsp:spPr>
        <a:xfrm>
          <a:off x="2982762" y="1194507"/>
          <a:ext cx="380923" cy="181284"/>
        </a:xfrm>
        <a:custGeom>
          <a:avLst/>
          <a:gdLst/>
          <a:ahLst/>
          <a:cxnLst/>
          <a:rect l="0" t="0" r="0" b="0"/>
          <a:pathLst>
            <a:path>
              <a:moveTo>
                <a:pt x="0" y="0"/>
              </a:moveTo>
              <a:lnTo>
                <a:pt x="0" y="123572"/>
              </a:lnTo>
              <a:lnTo>
                <a:pt x="381022" y="123572"/>
              </a:lnTo>
              <a:lnTo>
                <a:pt x="381022" y="181332"/>
              </a:lnTo>
            </a:path>
          </a:pathLst>
        </a:custGeom>
        <a:noFill/>
        <a:ln w="25400" cap="flat" cmpd="sng" algn="ctr">
          <a:solidFill>
            <a:srgbClr val="4F81BD">
              <a:shade val="8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E52DFA5D-A98E-4FF8-B2AF-0E45022A4C0B}">
      <dsp:nvSpPr>
        <dsp:cNvPr id="0" name=""/>
        <dsp:cNvSpPr/>
      </dsp:nvSpPr>
      <dsp:spPr>
        <a:xfrm>
          <a:off x="2601839" y="1194507"/>
          <a:ext cx="380923" cy="181284"/>
        </a:xfrm>
        <a:custGeom>
          <a:avLst/>
          <a:gdLst/>
          <a:ahLst/>
          <a:cxnLst/>
          <a:rect l="0" t="0" r="0" b="0"/>
          <a:pathLst>
            <a:path>
              <a:moveTo>
                <a:pt x="381022" y="0"/>
              </a:moveTo>
              <a:lnTo>
                <a:pt x="381022" y="123572"/>
              </a:lnTo>
              <a:lnTo>
                <a:pt x="0" y="123572"/>
              </a:lnTo>
              <a:lnTo>
                <a:pt x="0" y="181332"/>
              </a:lnTo>
            </a:path>
          </a:pathLst>
        </a:custGeom>
        <a:noFill/>
        <a:ln w="25400" cap="flat" cmpd="sng" algn="ctr">
          <a:solidFill>
            <a:srgbClr val="4F81BD">
              <a:shade val="8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2A32A38-E196-4731-96CD-054243C5C6D8}">
      <dsp:nvSpPr>
        <dsp:cNvPr id="0" name=""/>
        <dsp:cNvSpPr/>
      </dsp:nvSpPr>
      <dsp:spPr>
        <a:xfrm>
          <a:off x="2792300" y="617408"/>
          <a:ext cx="190461" cy="181284"/>
        </a:xfrm>
        <a:custGeom>
          <a:avLst/>
          <a:gdLst/>
          <a:ahLst/>
          <a:cxnLst/>
          <a:rect l="0" t="0" r="0" b="0"/>
          <a:pathLst>
            <a:path>
              <a:moveTo>
                <a:pt x="0" y="0"/>
              </a:moveTo>
              <a:lnTo>
                <a:pt x="0" y="123572"/>
              </a:lnTo>
              <a:lnTo>
                <a:pt x="190511" y="123572"/>
              </a:lnTo>
              <a:lnTo>
                <a:pt x="190511" y="181332"/>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ECF93095-3506-4D77-9674-B56F254B16F5}">
      <dsp:nvSpPr>
        <dsp:cNvPr id="0" name=""/>
        <dsp:cNvSpPr/>
      </dsp:nvSpPr>
      <dsp:spPr>
        <a:xfrm>
          <a:off x="1078145" y="1194507"/>
          <a:ext cx="761846" cy="181284"/>
        </a:xfrm>
        <a:custGeom>
          <a:avLst/>
          <a:gdLst/>
          <a:ahLst/>
          <a:cxnLst/>
          <a:rect l="0" t="0" r="0" b="0"/>
          <a:pathLst>
            <a:path>
              <a:moveTo>
                <a:pt x="0" y="0"/>
              </a:moveTo>
              <a:lnTo>
                <a:pt x="0" y="123572"/>
              </a:lnTo>
              <a:lnTo>
                <a:pt x="762045" y="123572"/>
              </a:lnTo>
              <a:lnTo>
                <a:pt x="762045" y="181332"/>
              </a:lnTo>
            </a:path>
          </a:pathLst>
        </a:custGeom>
        <a:noFill/>
        <a:ln w="25400" cap="flat" cmpd="sng" algn="ctr">
          <a:solidFill>
            <a:srgbClr val="4F81BD">
              <a:shade val="8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405E308B-B7D2-4D6A-B595-74317E69F2CA}">
      <dsp:nvSpPr>
        <dsp:cNvPr id="0" name=""/>
        <dsp:cNvSpPr/>
      </dsp:nvSpPr>
      <dsp:spPr>
        <a:xfrm>
          <a:off x="1032425" y="1194507"/>
          <a:ext cx="91440" cy="181284"/>
        </a:xfrm>
        <a:custGeom>
          <a:avLst/>
          <a:gdLst/>
          <a:ahLst/>
          <a:cxnLst/>
          <a:rect l="0" t="0" r="0" b="0"/>
          <a:pathLst>
            <a:path>
              <a:moveTo>
                <a:pt x="45720" y="0"/>
              </a:moveTo>
              <a:lnTo>
                <a:pt x="45720" y="181332"/>
              </a:lnTo>
            </a:path>
          </a:pathLst>
        </a:custGeom>
        <a:noFill/>
        <a:ln w="25400" cap="flat" cmpd="sng" algn="ctr">
          <a:solidFill>
            <a:srgbClr val="4F81BD">
              <a:shade val="8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2D72DC5F-53D2-4836-B46E-F8542D6D5BC7}">
      <dsp:nvSpPr>
        <dsp:cNvPr id="0" name=""/>
        <dsp:cNvSpPr/>
      </dsp:nvSpPr>
      <dsp:spPr>
        <a:xfrm>
          <a:off x="316298" y="1194507"/>
          <a:ext cx="761846" cy="181284"/>
        </a:xfrm>
        <a:custGeom>
          <a:avLst/>
          <a:gdLst/>
          <a:ahLst/>
          <a:cxnLst/>
          <a:rect l="0" t="0" r="0" b="0"/>
          <a:pathLst>
            <a:path>
              <a:moveTo>
                <a:pt x="762045" y="0"/>
              </a:moveTo>
              <a:lnTo>
                <a:pt x="762045" y="123572"/>
              </a:lnTo>
              <a:lnTo>
                <a:pt x="0" y="123572"/>
              </a:lnTo>
              <a:lnTo>
                <a:pt x="0" y="181332"/>
              </a:lnTo>
            </a:path>
          </a:pathLst>
        </a:custGeom>
        <a:noFill/>
        <a:ln w="25400" cap="flat" cmpd="sng" algn="ctr">
          <a:solidFill>
            <a:srgbClr val="4F81BD">
              <a:shade val="8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6D39E30D-8405-43E6-9B9D-7E43D098EDB9}">
      <dsp:nvSpPr>
        <dsp:cNvPr id="0" name=""/>
        <dsp:cNvSpPr/>
      </dsp:nvSpPr>
      <dsp:spPr>
        <a:xfrm>
          <a:off x="1078145" y="617408"/>
          <a:ext cx="1714155" cy="181284"/>
        </a:xfrm>
        <a:custGeom>
          <a:avLst/>
          <a:gdLst/>
          <a:ahLst/>
          <a:cxnLst/>
          <a:rect l="0" t="0" r="0" b="0"/>
          <a:pathLst>
            <a:path>
              <a:moveTo>
                <a:pt x="1714601" y="0"/>
              </a:moveTo>
              <a:lnTo>
                <a:pt x="1714601" y="123572"/>
              </a:lnTo>
              <a:lnTo>
                <a:pt x="0" y="123572"/>
              </a:lnTo>
              <a:lnTo>
                <a:pt x="0" y="181332"/>
              </a:lnTo>
            </a:path>
          </a:pathLst>
        </a:custGeom>
        <a:noFill/>
        <a:ln w="25400" cap="flat" cmpd="sng" algn="ctr">
          <a:solidFill>
            <a:srgbClr val="4F81BD">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15307EC9-9600-4D76-B9C6-A88AEB954C03}">
      <dsp:nvSpPr>
        <dsp:cNvPr id="0" name=""/>
        <dsp:cNvSpPr/>
      </dsp:nvSpPr>
      <dsp:spPr>
        <a:xfrm>
          <a:off x="2480636" y="221594"/>
          <a:ext cx="623329" cy="395813"/>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336D854-E2EE-48EA-9E65-3E81AD41DC38}">
      <dsp:nvSpPr>
        <dsp:cNvPr id="0" name=""/>
        <dsp:cNvSpPr/>
      </dsp:nvSpPr>
      <dsp:spPr>
        <a:xfrm>
          <a:off x="2549895" y="287390"/>
          <a:ext cx="623329" cy="39581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solidFill>
                <a:sysClr val="windowText" lastClr="000000">
                  <a:hueOff val="0"/>
                  <a:satOff val="0"/>
                  <a:lumOff val="0"/>
                  <a:alphaOff val="0"/>
                </a:sysClr>
              </a:solidFill>
              <a:latin typeface="Huawei Sans" panose="020C0503030203020204" pitchFamily="34" charset="0"/>
              <a:ea typeface="微软雅黑"/>
              <a:cs typeface="+mn-cs"/>
            </a:rPr>
            <a:t>FC</a:t>
          </a:r>
        </a:p>
      </dsp:txBody>
      <dsp:txXfrm>
        <a:off x="2561488" y="298983"/>
        <a:ext cx="600143" cy="372627"/>
      </dsp:txXfrm>
    </dsp:sp>
    <dsp:sp modelId="{7EFCDC19-D81E-46D9-9B1E-ECD29FF0EC4C}">
      <dsp:nvSpPr>
        <dsp:cNvPr id="0" name=""/>
        <dsp:cNvSpPr/>
      </dsp:nvSpPr>
      <dsp:spPr>
        <a:xfrm>
          <a:off x="766481" y="798693"/>
          <a:ext cx="623329" cy="395813"/>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65FC76-D854-412C-843D-6A47DB63DF32}">
      <dsp:nvSpPr>
        <dsp:cNvPr id="0" name=""/>
        <dsp:cNvSpPr/>
      </dsp:nvSpPr>
      <dsp:spPr>
        <a:xfrm>
          <a:off x="835739" y="864489"/>
          <a:ext cx="623329" cy="39581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266700">
            <a:lnSpc>
              <a:spcPct val="90000"/>
            </a:lnSpc>
            <a:spcBef>
              <a:spcPct val="0"/>
            </a:spcBef>
            <a:spcAft>
              <a:spcPct val="35000"/>
            </a:spcAft>
          </a:pPr>
          <a:r>
            <a:rPr lang="en-US" sz="600" kern="1200" dirty="0">
              <a:solidFill>
                <a:sysClr val="windowText" lastClr="000000">
                  <a:hueOff val="0"/>
                  <a:satOff val="0"/>
                  <a:lumOff val="0"/>
                  <a:alphaOff val="0"/>
                </a:sysClr>
              </a:solidFill>
              <a:latin typeface="Huawei Sans" panose="020C0503030203020204" pitchFamily="34" charset="0"/>
              <a:ea typeface="微软雅黑"/>
              <a:cs typeface="+mn-cs"/>
            </a:rPr>
            <a:t>Air-based FC</a:t>
          </a:r>
        </a:p>
      </dsp:txBody>
      <dsp:txXfrm>
        <a:off x="847332" y="876082"/>
        <a:ext cx="600143" cy="372627"/>
      </dsp:txXfrm>
    </dsp:sp>
    <dsp:sp modelId="{8FC04B5F-6653-49FB-B789-457B68BC5CCC}">
      <dsp:nvSpPr>
        <dsp:cNvPr id="0" name=""/>
        <dsp:cNvSpPr/>
      </dsp:nvSpPr>
      <dsp:spPr>
        <a:xfrm>
          <a:off x="4634" y="1375792"/>
          <a:ext cx="623329" cy="395813"/>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80FC26-FAEC-4AD2-B4E8-D76D08F97E12}">
      <dsp:nvSpPr>
        <dsp:cNvPr id="0" name=""/>
        <dsp:cNvSpPr/>
      </dsp:nvSpPr>
      <dsp:spPr>
        <a:xfrm>
          <a:off x="73893" y="1441588"/>
          <a:ext cx="623329" cy="39581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266700">
            <a:lnSpc>
              <a:spcPct val="90000"/>
            </a:lnSpc>
            <a:spcBef>
              <a:spcPct val="0"/>
            </a:spcBef>
            <a:spcAft>
              <a:spcPct val="35000"/>
            </a:spcAft>
          </a:pPr>
          <a:r>
            <a:rPr lang="en-US" sz="600" kern="1200" dirty="0">
              <a:solidFill>
                <a:sysClr val="windowText" lastClr="000000">
                  <a:hueOff val="0"/>
                  <a:satOff val="0"/>
                  <a:lumOff val="0"/>
                  <a:alphaOff val="0"/>
                </a:sysClr>
              </a:solidFill>
              <a:latin typeface="Huawei Sans" panose="020C0503030203020204" pitchFamily="34" charset="0"/>
              <a:ea typeface="微软雅黑"/>
              <a:cs typeface="+mn-cs"/>
            </a:rPr>
            <a:t>Direct ventilation air handling unit (AHU)</a:t>
          </a:r>
        </a:p>
      </dsp:txBody>
      <dsp:txXfrm>
        <a:off x="85486" y="1453181"/>
        <a:ext cx="600143" cy="372627"/>
      </dsp:txXfrm>
    </dsp:sp>
    <dsp:sp modelId="{796DAEF5-15EF-4145-B1CA-E448929EE1BA}">
      <dsp:nvSpPr>
        <dsp:cNvPr id="0" name=""/>
        <dsp:cNvSpPr/>
      </dsp:nvSpPr>
      <dsp:spPr>
        <a:xfrm>
          <a:off x="766481" y="1375792"/>
          <a:ext cx="623329" cy="395813"/>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EC0581-F90C-4DAA-86E1-593C77E4A994}">
      <dsp:nvSpPr>
        <dsp:cNvPr id="0" name=""/>
        <dsp:cNvSpPr/>
      </dsp:nvSpPr>
      <dsp:spPr>
        <a:xfrm>
          <a:off x="835739" y="1441588"/>
          <a:ext cx="623329" cy="39581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266700">
            <a:lnSpc>
              <a:spcPct val="90000"/>
            </a:lnSpc>
            <a:spcBef>
              <a:spcPct val="0"/>
            </a:spcBef>
            <a:spcAft>
              <a:spcPct val="35000"/>
            </a:spcAft>
          </a:pPr>
          <a:r>
            <a:rPr lang="en-US" sz="600" kern="1200">
              <a:solidFill>
                <a:sysClr val="windowText" lastClr="000000">
                  <a:hueOff val="0"/>
                  <a:satOff val="0"/>
                  <a:lumOff val="0"/>
                  <a:alphaOff val="0"/>
                </a:sysClr>
              </a:solidFill>
              <a:latin typeface="Huawei Sans" panose="020C0503030203020204" pitchFamily="34" charset="0"/>
              <a:ea typeface="微软雅黑"/>
              <a:cs typeface="+mn-cs"/>
            </a:rPr>
            <a:t>Rotary wheel</a:t>
          </a:r>
        </a:p>
      </dsp:txBody>
      <dsp:txXfrm>
        <a:off x="847332" y="1453181"/>
        <a:ext cx="600143" cy="372627"/>
      </dsp:txXfrm>
    </dsp:sp>
    <dsp:sp modelId="{0D64D100-DB49-4080-BFA1-2C2EEB8E51F5}">
      <dsp:nvSpPr>
        <dsp:cNvPr id="0" name=""/>
        <dsp:cNvSpPr/>
      </dsp:nvSpPr>
      <dsp:spPr>
        <a:xfrm>
          <a:off x="1528327" y="1375792"/>
          <a:ext cx="623329" cy="395813"/>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9DB7932-E600-438E-BB52-08CB76A16CB0}">
      <dsp:nvSpPr>
        <dsp:cNvPr id="0" name=""/>
        <dsp:cNvSpPr/>
      </dsp:nvSpPr>
      <dsp:spPr>
        <a:xfrm>
          <a:off x="1597586" y="1441588"/>
          <a:ext cx="623329" cy="39581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266700">
            <a:lnSpc>
              <a:spcPct val="90000"/>
            </a:lnSpc>
            <a:spcBef>
              <a:spcPct val="0"/>
            </a:spcBef>
            <a:spcAft>
              <a:spcPct val="35000"/>
            </a:spcAft>
          </a:pPr>
          <a:r>
            <a:rPr lang="en-US" sz="600" kern="1200">
              <a:solidFill>
                <a:sysClr val="windowText" lastClr="000000">
                  <a:hueOff val="0"/>
                  <a:satOff val="0"/>
                  <a:lumOff val="0"/>
                  <a:alphaOff val="0"/>
                </a:sysClr>
              </a:solidFill>
              <a:latin typeface="Huawei Sans" panose="020C0503030203020204" pitchFamily="34" charset="0"/>
              <a:ea typeface="微软雅黑"/>
              <a:cs typeface="+mn-cs"/>
            </a:rPr>
            <a:t>Heat exchanger</a:t>
          </a:r>
        </a:p>
      </dsp:txBody>
      <dsp:txXfrm>
        <a:off x="1609179" y="1453181"/>
        <a:ext cx="600143" cy="372627"/>
      </dsp:txXfrm>
    </dsp:sp>
    <dsp:sp modelId="{93D09F10-BA07-4EB7-8455-50BB7B2ECCBD}">
      <dsp:nvSpPr>
        <dsp:cNvPr id="0" name=""/>
        <dsp:cNvSpPr/>
      </dsp:nvSpPr>
      <dsp:spPr>
        <a:xfrm>
          <a:off x="2671097" y="798693"/>
          <a:ext cx="623329" cy="395813"/>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F3917B-762F-424E-9398-7FAB9CD3B07A}">
      <dsp:nvSpPr>
        <dsp:cNvPr id="0" name=""/>
        <dsp:cNvSpPr/>
      </dsp:nvSpPr>
      <dsp:spPr>
        <a:xfrm>
          <a:off x="2740356" y="864489"/>
          <a:ext cx="623329" cy="39581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266700">
            <a:lnSpc>
              <a:spcPct val="90000"/>
            </a:lnSpc>
            <a:spcBef>
              <a:spcPct val="0"/>
            </a:spcBef>
            <a:spcAft>
              <a:spcPct val="35000"/>
            </a:spcAft>
          </a:pPr>
          <a:r>
            <a:rPr lang="en-US" sz="600" kern="1200">
              <a:solidFill>
                <a:sysClr val="windowText" lastClr="000000">
                  <a:hueOff val="0"/>
                  <a:satOff val="0"/>
                  <a:lumOff val="0"/>
                  <a:alphaOff val="0"/>
                </a:sysClr>
              </a:solidFill>
              <a:latin typeface="Huawei Sans" panose="020C0503030203020204" pitchFamily="34" charset="0"/>
              <a:ea typeface="微软雅黑"/>
              <a:cs typeface="+mn-cs"/>
            </a:rPr>
            <a:t>Water-based FC</a:t>
          </a:r>
        </a:p>
      </dsp:txBody>
      <dsp:txXfrm>
        <a:off x="2751949" y="876082"/>
        <a:ext cx="600143" cy="372627"/>
      </dsp:txXfrm>
    </dsp:sp>
    <dsp:sp modelId="{80781094-954A-4D80-A347-7FDA8D617744}">
      <dsp:nvSpPr>
        <dsp:cNvPr id="0" name=""/>
        <dsp:cNvSpPr/>
      </dsp:nvSpPr>
      <dsp:spPr>
        <a:xfrm>
          <a:off x="2290174" y="1375792"/>
          <a:ext cx="623329" cy="395813"/>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3C2F3D-B9E4-448F-A257-E09054215EE9}">
      <dsp:nvSpPr>
        <dsp:cNvPr id="0" name=""/>
        <dsp:cNvSpPr/>
      </dsp:nvSpPr>
      <dsp:spPr>
        <a:xfrm>
          <a:off x="2359433" y="1441588"/>
          <a:ext cx="623329" cy="39581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266700">
            <a:lnSpc>
              <a:spcPct val="90000"/>
            </a:lnSpc>
            <a:spcBef>
              <a:spcPct val="0"/>
            </a:spcBef>
            <a:spcAft>
              <a:spcPct val="35000"/>
            </a:spcAft>
          </a:pPr>
          <a:r>
            <a:rPr lang="en-US" sz="600" kern="1200">
              <a:solidFill>
                <a:sysClr val="windowText" lastClr="000000">
                  <a:hueOff val="0"/>
                  <a:satOff val="0"/>
                  <a:lumOff val="0"/>
                  <a:alphaOff val="0"/>
                </a:sysClr>
              </a:solidFill>
              <a:latin typeface="Huawei Sans" panose="020C0503030203020204" pitchFamily="34" charset="0"/>
              <a:ea typeface="微软雅黑"/>
              <a:cs typeface="+mn-cs"/>
            </a:rPr>
            <a:t>Used together with the chiller</a:t>
          </a:r>
        </a:p>
      </dsp:txBody>
      <dsp:txXfrm>
        <a:off x="2371026" y="1453181"/>
        <a:ext cx="600143" cy="372627"/>
      </dsp:txXfrm>
    </dsp:sp>
    <dsp:sp modelId="{87A80F96-2835-4BED-89B0-C94996A432DC}">
      <dsp:nvSpPr>
        <dsp:cNvPr id="0" name=""/>
        <dsp:cNvSpPr/>
      </dsp:nvSpPr>
      <dsp:spPr>
        <a:xfrm>
          <a:off x="3052021" y="1375792"/>
          <a:ext cx="623329" cy="395813"/>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8843FDD-B189-4F6A-BCBF-6391083E08F4}">
      <dsp:nvSpPr>
        <dsp:cNvPr id="0" name=""/>
        <dsp:cNvSpPr/>
      </dsp:nvSpPr>
      <dsp:spPr>
        <a:xfrm>
          <a:off x="3121280" y="1441588"/>
          <a:ext cx="623329" cy="39581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266700">
            <a:lnSpc>
              <a:spcPct val="90000"/>
            </a:lnSpc>
            <a:spcBef>
              <a:spcPct val="0"/>
            </a:spcBef>
            <a:spcAft>
              <a:spcPct val="35000"/>
            </a:spcAft>
          </a:pPr>
          <a:r>
            <a:rPr lang="en-US" sz="600" kern="1200">
              <a:solidFill>
                <a:sysClr val="windowText" lastClr="000000">
                  <a:hueOff val="0"/>
                  <a:satOff val="0"/>
                  <a:lumOff val="0"/>
                  <a:alphaOff val="0"/>
                </a:sysClr>
              </a:solidFill>
              <a:latin typeface="Huawei Sans" panose="020C0503030203020204" pitchFamily="34" charset="0"/>
              <a:ea typeface="微软雅黑"/>
              <a:cs typeface="+mn-cs"/>
            </a:rPr>
            <a:t>Used together with the lake and sea water</a:t>
          </a:r>
        </a:p>
      </dsp:txBody>
      <dsp:txXfrm>
        <a:off x="3132873" y="1453181"/>
        <a:ext cx="600143" cy="372627"/>
      </dsp:txXfrm>
    </dsp:sp>
    <dsp:sp modelId="{3C2EC373-0DCB-4BBE-9D52-ACFBF4213F54}">
      <dsp:nvSpPr>
        <dsp:cNvPr id="0" name=""/>
        <dsp:cNvSpPr/>
      </dsp:nvSpPr>
      <dsp:spPr>
        <a:xfrm>
          <a:off x="4199310" y="787939"/>
          <a:ext cx="623329" cy="395813"/>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530B12A-736E-43C7-96B9-DE7A4DD94CDF}">
      <dsp:nvSpPr>
        <dsp:cNvPr id="0" name=""/>
        <dsp:cNvSpPr/>
      </dsp:nvSpPr>
      <dsp:spPr>
        <a:xfrm>
          <a:off x="4268569" y="853735"/>
          <a:ext cx="623329" cy="39581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266700">
            <a:lnSpc>
              <a:spcPct val="90000"/>
            </a:lnSpc>
            <a:spcBef>
              <a:spcPct val="0"/>
            </a:spcBef>
            <a:spcAft>
              <a:spcPct val="35000"/>
            </a:spcAft>
          </a:pPr>
          <a:r>
            <a:rPr lang="en-US" sz="600" kern="1200">
              <a:solidFill>
                <a:sysClr val="windowText" lastClr="000000">
                  <a:hueOff val="0"/>
                  <a:satOff val="0"/>
                  <a:lumOff val="0"/>
                  <a:alphaOff val="0"/>
                </a:sysClr>
              </a:solidFill>
              <a:latin typeface="Huawei Sans" panose="020C0503030203020204" pitchFamily="34" charset="0"/>
              <a:ea typeface="微软雅黑"/>
              <a:cs typeface="+mn-cs"/>
            </a:rPr>
            <a:t>DX FC</a:t>
          </a:r>
        </a:p>
      </dsp:txBody>
      <dsp:txXfrm>
        <a:off x="4280162" y="865328"/>
        <a:ext cx="600143" cy="372627"/>
      </dsp:txXfrm>
    </dsp:sp>
    <dsp:sp modelId="{0B0E7ED5-E265-4722-AE09-89C30DBDBD7D}">
      <dsp:nvSpPr>
        <dsp:cNvPr id="0" name=""/>
        <dsp:cNvSpPr/>
      </dsp:nvSpPr>
      <dsp:spPr>
        <a:xfrm>
          <a:off x="3813867" y="1375792"/>
          <a:ext cx="623329" cy="395813"/>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C326869-284D-4553-82E6-1044EDB60E0E}">
      <dsp:nvSpPr>
        <dsp:cNvPr id="0" name=""/>
        <dsp:cNvSpPr/>
      </dsp:nvSpPr>
      <dsp:spPr>
        <a:xfrm>
          <a:off x="3883126" y="1441588"/>
          <a:ext cx="623329" cy="39581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266700">
            <a:lnSpc>
              <a:spcPct val="90000"/>
            </a:lnSpc>
            <a:spcBef>
              <a:spcPct val="0"/>
            </a:spcBef>
            <a:spcAft>
              <a:spcPct val="35000"/>
            </a:spcAft>
          </a:pPr>
          <a:r>
            <a:rPr lang="en-US" sz="600" kern="1200">
              <a:solidFill>
                <a:sysClr val="windowText" lastClr="000000">
                  <a:hueOff val="0"/>
                  <a:satOff val="0"/>
                  <a:lumOff val="0"/>
                  <a:alphaOff val="0"/>
                </a:sysClr>
              </a:solidFill>
              <a:latin typeface="Huawei Sans" panose="020C0503030203020204" pitchFamily="34" charset="0"/>
              <a:ea typeface="微软雅黑"/>
              <a:cs typeface="+mn-cs"/>
            </a:rPr>
            <a:t>Fluorine pump</a:t>
          </a:r>
        </a:p>
      </dsp:txBody>
      <dsp:txXfrm>
        <a:off x="3894719" y="1453181"/>
        <a:ext cx="600143" cy="372627"/>
      </dsp:txXfrm>
    </dsp:sp>
    <dsp:sp modelId="{21DEC01E-8F65-4A4A-A045-FABD642562F6}">
      <dsp:nvSpPr>
        <dsp:cNvPr id="0" name=""/>
        <dsp:cNvSpPr/>
      </dsp:nvSpPr>
      <dsp:spPr>
        <a:xfrm>
          <a:off x="4575714" y="1375792"/>
          <a:ext cx="623329" cy="395813"/>
        </a:xfrm>
        <a:prstGeom prst="roundRect">
          <a:avLst>
            <a:gd name="adj" fmla="val 10000"/>
          </a:avLst>
        </a:prstGeom>
        <a:solidFill>
          <a:srgbClr val="4F81BD">
            <a:hueOff val="0"/>
            <a:satOff val="0"/>
            <a:lumOff val="0"/>
            <a:alphaOff val="0"/>
          </a:srgbClr>
        </a:solid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F07C95B-915E-4E69-8ACD-29A8FCE24DBF}">
      <dsp:nvSpPr>
        <dsp:cNvPr id="0" name=""/>
        <dsp:cNvSpPr/>
      </dsp:nvSpPr>
      <dsp:spPr>
        <a:xfrm>
          <a:off x="4644973" y="1441588"/>
          <a:ext cx="623329" cy="395813"/>
        </a:xfrm>
        <a:prstGeom prst="roundRect">
          <a:avLst>
            <a:gd name="adj" fmla="val 10000"/>
          </a:avLst>
        </a:prstGeom>
        <a:solidFill>
          <a:sysClr val="window" lastClr="FFFFFF">
            <a:alpha val="90000"/>
            <a:hueOff val="0"/>
            <a:satOff val="0"/>
            <a:lumOff val="0"/>
            <a:alphaOff val="0"/>
          </a:sysClr>
        </a:solidFill>
        <a:ln w="25400" cap="flat" cmpd="sng" algn="ctr">
          <a:solidFill>
            <a:srgbClr val="4F81BD">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266700">
            <a:lnSpc>
              <a:spcPct val="90000"/>
            </a:lnSpc>
            <a:spcBef>
              <a:spcPct val="0"/>
            </a:spcBef>
            <a:spcAft>
              <a:spcPct val="35000"/>
            </a:spcAft>
          </a:pPr>
          <a:r>
            <a:rPr lang="en-US" sz="600" kern="1200">
              <a:solidFill>
                <a:sysClr val="windowText" lastClr="000000">
                  <a:hueOff val="0"/>
                  <a:satOff val="0"/>
                  <a:lumOff val="0"/>
                  <a:alphaOff val="0"/>
                </a:sysClr>
              </a:solidFill>
              <a:latin typeface="Huawei Sans" panose="020C0503030203020204" pitchFamily="34" charset="0"/>
              <a:ea typeface="微软雅黑"/>
              <a:cs typeface="+mn-cs"/>
            </a:rPr>
            <a:t>Water-cooled dual-coil pipe</a:t>
          </a:r>
        </a:p>
      </dsp:txBody>
      <dsp:txXfrm>
        <a:off x="4656566" y="1453181"/>
        <a:ext cx="600143" cy="372627"/>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image" Target="../media/image44.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image" Target="../media/image5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12/27/2020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2503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5418958"/>
          </a:xfrm>
        </p:spPr>
        <p:txBody>
          <a:bodyPr/>
          <a:lstStyle/>
          <a:p>
            <a:r>
              <a:rPr lang="en-US" altLang="zh-CN" dirty="0" smtClean="0"/>
              <a:t>The industry suggests that the final requirements consist of the following elements:</a:t>
            </a:r>
          </a:p>
          <a:p>
            <a:pPr lvl="1"/>
            <a:r>
              <a:rPr lang="en-US" altLang="zh-CN" dirty="0" smtClean="0"/>
              <a:t>Standard requirements, which do not change with the project. Standard requirements usually appear in the form of standards and specifications (main components of data center specifications). Examples of standard requirements include special regulatory compliance standards, subsystem compatibility, safety, or best practices that need to be publicly explained to engineers or installers.</a:t>
            </a:r>
          </a:p>
          <a:p>
            <a:pPr lvl="1"/>
            <a:r>
              <a:rPr lang="en-US" altLang="zh-CN" dirty="0" smtClean="0"/>
              <a:t>Project requirements define the details of project execution for users. These include special deadlines, allocation or limitations of human or equipment resources, and mandatory special procedures or other management processes that must be followed by suppliers or the project.</a:t>
            </a:r>
          </a:p>
          <a:p>
            <a:pPr lvl="0"/>
            <a:r>
              <a:rPr lang="en-US" altLang="zh-CN" dirty="0" smtClean="0"/>
              <a:t>Requirement planning must be performed by the customer. The planned budget is the project budget, excluding the operating expense (OPEX) budget.</a:t>
            </a:r>
          </a:p>
          <a:p>
            <a:pPr lvl="0"/>
            <a:r>
              <a:rPr lang="en-US" altLang="zh-CN" dirty="0" smtClean="0"/>
              <a:t>Preference refers to expectations that users may change or adjust after considering (or re-considering) costs and results. Sometimes, user preferences change after the user gets new information.</a:t>
            </a:r>
          </a:p>
          <a:p>
            <a:pPr lvl="0"/>
            <a:r>
              <a:rPr lang="en-US" altLang="zh-CN" dirty="0" smtClean="0"/>
              <a:t>Restrictions are conditions that cannot be overcome or will incur great costs or cause unacceptable consequences if not observed. Restrictions are pre-existing conditions that are difficult or impossible to change.</a:t>
            </a:r>
          </a:p>
          <a:p>
            <a:pPr lvl="1"/>
            <a:endParaRPr lang="en-US" altLang="zh-CN" dirty="0" smtClean="0"/>
          </a:p>
          <a:p>
            <a:endParaRPr lang="zh-CN" altLang="en-US" dirty="0" smtClean="0"/>
          </a:p>
          <a:p>
            <a:endParaRPr lang="zh-CN" altLang="en-US" dirty="0"/>
          </a:p>
        </p:txBody>
      </p:sp>
    </p:spTree>
    <p:extLst>
      <p:ext uri="{BB962C8B-B14F-4D97-AF65-F5344CB8AC3E}">
        <p14:creationId xmlns:p14="http://schemas.microsoft.com/office/powerpoint/2010/main" val="22257538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76022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17622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58195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750888" y="742950"/>
            <a:ext cx="5541962" cy="3117850"/>
          </a:xfrm>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200616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most cases, multiple modifications are required to determine the final user preferences and restrictions. This task is completed when preferences and restrictions are adapted to system concepts and summarized as conceptual adjustments, validated preferences, and validated restrictions. If user preferences and restrictions are synchronized with the previous task, the process and task can be completed more quickly. Note that many restrictions cannot be determined before the location is selected. This may require the previous task of developing system concepts to be performed before you can collect restrictions.</a:t>
            </a:r>
          </a:p>
          <a:p>
            <a:r>
              <a:rPr lang="en-US" smtClean="0"/>
              <a:t>The main idea here is that user preferences and restrictions should be adjusted to fit the system concepts that have been chosen.</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591078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729074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2474418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Purpose: To calculate the load of the air conditioning system, determine the system mode, plan the device installation position, and plan the pipe layout. The device power must be the actual power of the cabinet. If nameplate power is used, the calculated cooling load will be higher than the actual value.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793818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28424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598787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1894946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668173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29651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2603818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Why do we need to consider the floor plan in the initial planning phase instead of the detailed design phase? The reasons are as follows:</a:t>
            </a:r>
          </a:p>
          <a:p>
            <a:r>
              <a:rPr lang="en-US" dirty="0" smtClean="0"/>
              <a:t>It is recommended that the data center power density be determined based on the cabinet row. Therefore, the cabinet row layout must be determined before the power density specifications are formulated.</a:t>
            </a:r>
          </a:p>
          <a:p>
            <a:r>
              <a:rPr lang="en-US" dirty="0" smtClean="0"/>
              <a:t>Planning based on the cabinet row or cabinet row group produces the best effect. Therefore, the cabinet row layout must be determined before an effective phase plan is formulated.</a:t>
            </a:r>
          </a:p>
          <a:p>
            <a:r>
              <a:rPr lang="en-US" dirty="0" smtClean="0"/>
              <a:t>The grid of the raised floor and the keel of the suspended ceiling must be aligned with cabinets. Therefore, you must determine the cabinet row layout before positioning the grid and keel.</a:t>
            </a:r>
          </a:p>
          <a:p>
            <a:r>
              <a:rPr lang="en-US" dirty="0" smtClean="0"/>
              <a:t>The criticality and availability of different areas in a data center depend on the actual situation. The cabinet row layout must be determined before a multi-level criticality plan is made.</a:t>
            </a:r>
          </a:p>
          <a:p>
            <a:r>
              <a:rPr lang="en-US" dirty="0" smtClean="0"/>
              <a:t>Achievable power density</a:t>
            </a:r>
          </a:p>
          <a:p>
            <a:r>
              <a:rPr lang="en-US" dirty="0" smtClean="0"/>
              <a:t>The floor plan of a data center has a great impact on the power density that can be achieved. In some cooling architectures, if the floor plan is poor, the allowable power of a specific cabinet will be reduced by more than 50%, which greatly affects the performance of a modern data center. The application of new technologies in modern data centers poses great pressure on the design capability of data centers. In many data centers, users want to build areas with different power densities. The division of these density areas depends on the device layout. Therefore, the floor plan is a key tool for describing and determining the data center density.</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56768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division of the data center area determines the application scope and system mode of air conditioners. This section focuses on the layout of air conditioner areas. The typical air conditioner layout is shown in the preceding figure. Air conditioner rooms are deployed on two sides and physically isolated.</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776923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measurement value of an equipment room is based on the floor tile. The width of a floor tile is 600 mm or the width of a standard cabinet.</a:t>
            </a:r>
          </a:p>
          <a:p>
            <a:r>
              <a:rPr lang="en-US" smtClean="0"/>
              <a:t>The airflow of common IT cabinets is from the front to the rear. However, the airflow mode of some devices is different, for example, from the front to the top. During device layout, power and cooling devices must be considered. However, many new power and cooling devices can be installed on cabinets or designed to be installed on cabinet rows, which simplifies the layout.</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907541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4727206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0259524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886132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93760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Several reports recently released by Gartner, a well-known consulting firm, show a trend: The design of the first two generations of data centers cannot meet current and future requirements. New data centers should no longer be a static structure, but a dynamic organism that can evolve with the change of servers and storage infrastructure. Therefore, Gartner recommends that a new data center should adopt flexible, modular, and virtual design.</a:t>
            </a:r>
          </a:p>
          <a:p>
            <a:r>
              <a:rPr lang="en-US" smtClean="0"/>
              <a:t>A controversy about the modular architecture is that it is limited by the system floor plan. If the layout of the IT area or other subsystems is not flexible, the system may fail to fully utilize the available space. Users often need to place data centers in existing spaces of various sizes and shapes. Although there are many examples showing that standardized IT areas cannot make full use of ground space, experience shows that this problem is not serious.</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540087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43667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Compare the two modes when power is the same.</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637485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027058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data center has two layers. The first layer is the support area, where facilities such as the chillers, fire extinguishing system, and high-voltage power distribution room are deployed.</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009584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0467884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396983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a typical in-row solution, PDFs are deployed and occupy cabinet positions.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641207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power failure during the ATS switchover in a Tier III configuration is only an operation event, not a fault.</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173922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Tier IV requirements: fault tolerance, partition isolation, continuous cooling, and automatic response</a:t>
            </a:r>
          </a:p>
          <a:p>
            <a:r>
              <a:rPr lang="en-US" smtClean="0"/>
              <a:t>The gas pipe and liquid pipe of an air conditioner are secured on a steel base and can be isolated separately.</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282200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62538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031829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3281378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831259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71525" y="766763"/>
            <a:ext cx="5500688" cy="3094037"/>
          </a:xfrm>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200" b="0" dirty="0" smtClean="0">
              <a:solidFill>
                <a:prstClr val="white"/>
              </a:solidFill>
              <a:latin typeface="+mj-lt"/>
              <a:ea typeface="微软雅黑" pitchFamily="34" charset="-122"/>
            </a:endParaRPr>
          </a:p>
        </p:txBody>
      </p:sp>
    </p:spTree>
    <p:extLst>
      <p:ext uri="{BB962C8B-B14F-4D97-AF65-F5344CB8AC3E}">
        <p14:creationId xmlns:p14="http://schemas.microsoft.com/office/powerpoint/2010/main" val="30354524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Water-cooled chiller system:</a:t>
            </a:r>
          </a:p>
          <a:p>
            <a:r>
              <a:rPr lang="en-US" smtClean="0"/>
              <a:t>Consists of the air conditioner, CW pump, water-cooled chiller, cooling water pump, cooling tower, water tank, and other related components.</a:t>
            </a:r>
          </a:p>
          <a:p>
            <a:r>
              <a:rPr lang="en-US" smtClean="0"/>
              <a:t>Air-cooled chiller system:</a:t>
            </a:r>
          </a:p>
          <a:p>
            <a:r>
              <a:rPr lang="en-US" smtClean="0"/>
              <a:t>Consists of the air conditioner, CW pump, air-cooled chiller, water tank, and other related components.</a:t>
            </a:r>
            <a:endParaRPr lang="en-US" dirty="0"/>
          </a:p>
        </p:txBody>
      </p:sp>
      <p:sp>
        <p:nvSpPr>
          <p:cNvPr id="6" name="幻灯片图像占位符 5"/>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978991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317600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6431502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71525" y="766763"/>
            <a:ext cx="5500688" cy="3094037"/>
          </a:xfrm>
        </p:spPr>
      </p:sp>
      <p:sp>
        <p:nvSpPr>
          <p:cNvPr id="3" name="备注占位符 2"/>
          <p:cNvSpPr>
            <a:spLocks noGrp="1"/>
          </p:cNvSpPr>
          <p:nvPr>
            <p:ph type="body" idx="1"/>
          </p:nvPr>
        </p:nvSpPr>
        <p:spPr/>
        <p:txBody>
          <a:bodyPr>
            <a:normAutofit/>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0373928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71525" y="766763"/>
            <a:ext cx="5500688" cy="3094037"/>
          </a:xfrm>
        </p:spPr>
      </p:sp>
      <p:sp>
        <p:nvSpPr>
          <p:cNvPr id="3" name="备注占位符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000" b="1" i="0" u="none" strike="noStrike" kern="0" cap="none" spc="0" normalizeH="0" baseline="0" noProof="0" dirty="0" smtClean="0">
              <a:ln>
                <a:noFill/>
              </a:ln>
              <a:solidFill>
                <a:srgbClr val="990000"/>
              </a:solidFill>
              <a:effectLst/>
              <a:uLnTx/>
              <a:uFillTx/>
              <a:latin typeface="Huawei Sans" panose="020C0503030203020204" pitchFamily="34" charset="0"/>
              <a:ea typeface="微软雅黑" pitchFamily="34" charset="-122"/>
              <a:cs typeface="+mn-cs"/>
            </a:endParaRPr>
          </a:p>
        </p:txBody>
      </p:sp>
    </p:spTree>
    <p:extLst>
      <p:ext uri="{BB962C8B-B14F-4D97-AF65-F5344CB8AC3E}">
        <p14:creationId xmlns:p14="http://schemas.microsoft.com/office/powerpoint/2010/main" val="1926588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71525" y="766763"/>
            <a:ext cx="5500688" cy="3094037"/>
          </a:xfrm>
        </p:spPr>
      </p:sp>
      <p:sp>
        <p:nvSpPr>
          <p:cNvPr id="3" name="备注占位符 2"/>
          <p:cNvSpPr>
            <a:spLocks noGrp="1"/>
          </p:cNvSpPr>
          <p:nvPr>
            <p:ph type="body" idx="1"/>
          </p:nvPr>
        </p:nvSpPr>
        <p:spPr/>
        <p:txBody>
          <a:bodyPr>
            <a:normAutofit/>
          </a:bodyPr>
          <a:lstStyle/>
          <a:p>
            <a:r>
              <a:rPr lang="en-US" dirty="0" smtClean="0">
                <a:latin typeface="Huawei Sans" panose="020C0503030203020204" pitchFamily="34" charset="0"/>
              </a:rPr>
              <a:t>Heat exchange between natural water sources and CW: has high requirements on the quality of water sources and has risks of environmental damage.</a:t>
            </a:r>
          </a:p>
          <a:p>
            <a:r>
              <a:rPr lang="en-US" dirty="0" smtClean="0">
                <a:latin typeface="Huawei Sans" panose="020C0503030203020204" pitchFamily="34" charset="0"/>
              </a:rPr>
              <a:t>Air-cooled chiller FC: applied in some scenarios.</a:t>
            </a:r>
          </a:p>
          <a:p>
            <a:r>
              <a:rPr lang="en-US" dirty="0" smtClean="0">
                <a:latin typeface="Huawei Sans" panose="020C0503030203020204" pitchFamily="34" charset="0"/>
              </a:rPr>
              <a:t>Air-cooled &amp; water-cooled dual cooling sources: applied in some scenarios.</a:t>
            </a:r>
          </a:p>
          <a:p>
            <a:r>
              <a:rPr lang="en-US" dirty="0" smtClean="0">
                <a:latin typeface="Huawei Sans" panose="020C0503030203020204" pitchFamily="34" charset="0"/>
              </a:rPr>
              <a:t>Fluorine pump FC: applied in some scenarios.</a:t>
            </a:r>
            <a:endParaRPr lang="en-US" dirty="0">
              <a:latin typeface="Huawei Sans" panose="020C0503030203020204" pitchFamily="34" charset="0"/>
            </a:endParaRPr>
          </a:p>
        </p:txBody>
      </p:sp>
    </p:spTree>
    <p:extLst>
      <p:ext uri="{BB962C8B-B14F-4D97-AF65-F5344CB8AC3E}">
        <p14:creationId xmlns:p14="http://schemas.microsoft.com/office/powerpoint/2010/main" val="11660419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Many scenarios are involved. Main scenarios include construction and reconstruction. Other cases are special and need to be analyzed based on actual conditions.</a:t>
            </a:r>
            <a:endParaRPr lang="en-US"/>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067665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953719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400158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95609032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3810656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4172296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Cooling architecture of a heat pipe backplane (gravity-assisted) air conditioner</a:t>
            </a:r>
          </a:p>
          <a:p>
            <a:pPr lvl="1"/>
            <a:r>
              <a:rPr lang="en-US" dirty="0" smtClean="0"/>
              <a:t>This air conditioner type prevents water from entering the cabinet area and eliminates water leakage risks.</a:t>
            </a:r>
          </a:p>
          <a:p>
            <a:pPr lvl="1"/>
            <a:r>
              <a:rPr lang="en-US" dirty="0" smtClean="0"/>
              <a:t>High plane usage of the computer room (doubtful)</a:t>
            </a:r>
          </a:p>
          <a:p>
            <a:pPr lvl="1"/>
            <a:r>
              <a:rPr lang="en-US" dirty="0" smtClean="0"/>
              <a:t>There are a large number of indoor units (backplanes), pipes, and connectors, and the O&amp;M workload is heavy.</a:t>
            </a:r>
          </a:p>
          <a:p>
            <a:pPr lvl="1"/>
            <a:r>
              <a:rPr lang="en-US" dirty="0" smtClean="0"/>
              <a:t>Refrigerant is delivered by gravity, and there is a risk that the remote cabinet has no available refrigerant.</a:t>
            </a:r>
          </a:p>
          <a:p>
            <a:pPr lvl="1"/>
            <a:r>
              <a:rPr lang="en-US" dirty="0" smtClean="0"/>
              <a:t>Requirements on the installation position and construction of a water fluorine heat exchanger are high.</a:t>
            </a:r>
          </a:p>
          <a:p>
            <a:r>
              <a:rPr lang="en-US" dirty="0" smtClean="0"/>
              <a:t>The hot air exhausted by the server exchanges heat with the backplane installed at the rear of the cabinet. The heat changes the coolant in the backplane from the liquid state to the gas state. The coolant carries heat exhausted by the server to the cooling distribution unit (CDU) at the top of the cabinet. After being cooled by the CDU, the coolant changes to the liquid state and flows back to the backplane by gravity. In this way, a heat exchange cycle is completed. The other side of the CDU is connected to the chilled water circulating system to continuously absorb the heat transferred by the coolant. The chilled water is provided by the outdoor cooling station. Free cooling technologies can also be used based on the site climate.</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0146012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61806" cy="5418958"/>
          </a:xfrm>
        </p:spPr>
        <p:txBody>
          <a:bodyPr/>
          <a:lstStyle/>
          <a:p>
            <a:r>
              <a:rPr lang="en-US" altLang="zh-CN" dirty="0" smtClean="0"/>
              <a:t>A heat pipe backplane air conditioner has the following features:</a:t>
            </a:r>
          </a:p>
          <a:p>
            <a:pPr lvl="1"/>
            <a:r>
              <a:rPr lang="en-US" altLang="zh-CN" dirty="0" smtClean="0"/>
              <a:t>Energy saving and high efficiency: Cooling efficiency is improved by directly cooling the cabinet. The coolant keeps cyclic using the phase change and gravity. No external energy is required for air supply and cooling, which reduces internal energy consumption of the equipment room and is more energy-saving compared with traditional precision air conditioners.</a:t>
            </a:r>
          </a:p>
          <a:p>
            <a:pPr lvl="1"/>
            <a:r>
              <a:rPr lang="en-US" altLang="zh-CN" dirty="0" smtClean="0"/>
              <a:t>High-density heat dissipation: The heat dissipation issue of high-density servers is resolved. Currently, the cooling capacity of the heat pipe backplane air conditioner ranges from 8 kW to 16 kW.</a:t>
            </a:r>
          </a:p>
          <a:p>
            <a:pPr lvl="1"/>
            <a:r>
              <a:rPr lang="en-US" altLang="zh-CN" dirty="0" smtClean="0"/>
              <a:t>No occupation of equipment room space: The indoor unit is integrated with the cabinet. The issues of insufficient cooling capacity and local overheating in the equipment room are resolved without occupying extra equipment room space.</a:t>
            </a:r>
          </a:p>
          <a:p>
            <a:pPr lvl="1"/>
            <a:r>
              <a:rPr lang="en-US" altLang="zh-CN" dirty="0" smtClean="0"/>
              <a:t>Flexible configuration and easy installation: Indoor installation does not affect the normal operation of the server and the server does not need to be shut down. It is applicable to the equipment room reconstruction scenario.</a:t>
            </a:r>
          </a:p>
          <a:p>
            <a:pPr lvl="1"/>
            <a:r>
              <a:rPr lang="en-US" altLang="zh-CN" dirty="0" smtClean="0"/>
              <a:t>Other features: Both the indoor unit and CDU are static devices. They are durable and reliable, generate no noise during operating, almost require no maintenance, and provide a comfortable environment for O&amp;M personnel.</a:t>
            </a:r>
          </a:p>
          <a:p>
            <a:pPr lvl="0"/>
            <a:r>
              <a:rPr lang="en-US" altLang="zh-CN" dirty="0" smtClean="0"/>
              <a:t>The gravity-assisted backplane air conditioner solution has the following problems: 1. The water-cooled condenser is installed higher than the backplane air conditioner. Therefore, there are requirements on the installation clearance and height. 2. Currently, all backplane air conditioners adjust the airflow passively, and have no active flow adjustment device. 3. The existing heat pipe backplane air conditioners mostly use multiple fans. However, if multiple fans are adjusted together, the supply air temperatures will be uneven.</a:t>
            </a:r>
          </a:p>
          <a:p>
            <a:endParaRPr lang="zh-CN" altLang="en-US" dirty="0" smtClean="0"/>
          </a:p>
          <a:p>
            <a:endParaRPr lang="zh-CN" altLang="en-US" dirty="0"/>
          </a:p>
        </p:txBody>
      </p:sp>
    </p:spTree>
    <p:extLst>
      <p:ext uri="{BB962C8B-B14F-4D97-AF65-F5344CB8AC3E}">
        <p14:creationId xmlns:p14="http://schemas.microsoft.com/office/powerpoint/2010/main" val="25536811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53032842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Every three in-row air conditioners have one backup device to form N+1 redundancy. Generally, one humidifier is deployed for every 12 in-row air conditioners, and one humidifier is associated with one equipment room. The configuration can also be customized. Among every four air conditioners, one air conditioner with the humidification function is configured.</a:t>
            </a:r>
            <a:endParaRPr lang="en-US"/>
          </a:p>
        </p:txBody>
      </p:sp>
      <p:sp>
        <p:nvSpPr>
          <p:cNvPr id="6" name="幻灯片图像占位符 5"/>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1893446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58443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Planning is the most likely to cause confusion, misunderstanding, and communication errors. The mistakes made in the planning phase will be further amplified and spread in the subsequent construction phase. Typical consequences are delay, restart, cost overruns, time waste, and frustration, which will ultimately affect system performance.</a:t>
            </a:r>
            <a:endParaRPr lang="en-US"/>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08382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development trend of humidification systems is the same as that of data centers. Currently, green data centers that are energy-saving and environment-friendly are a major development trend. The development of humidification systems complies with this trend: From the built-in electrode humidifier and infrared humidifier with high energy consumption to the independent wet film humidifier with lower energy consumption, and to the integration of the wet film humidifier into the precision air conditioning system, the humidifier energy consumption has been reduced.</a:t>
            </a:r>
          </a:p>
          <a:p>
            <a:r>
              <a:rPr lang="en-US" smtClean="0"/>
              <a:t>It can be inferred that with the development of humidification technologies, more efficient and energy-saving humidification modes will emerge to meet the requirements of green data centers.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2519188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When fresh air is not supplied to the return air vent of the indoor air conditioner (the indoor air conditioner bears the fresh air load), you need to configure a pre-cooling section to meet the supply air temperature requirements. When independent fresh air control is used in humidity control and the outdoor humidity is higher than the indoor control target, you need to configure a dehumidification section (cooling is used for dehumidification generally).</a:t>
            </a:r>
          </a:p>
          <a:p>
            <a:r>
              <a:rPr lang="en-US" dirty="0" smtClean="0"/>
              <a:t>When independent fresh air control is used in humidity control and the outdoor humidity is lower than the indoor control target, you need to configure a humidification section.</a:t>
            </a:r>
          </a:p>
          <a:p>
            <a:r>
              <a:rPr lang="en-US" dirty="0" smtClean="0"/>
              <a:t>To save energy, you can configure a heat recovery section to use exhaust air to preheat or pre-cool the fresh air. There are plate type and rotary-wheel type.</a:t>
            </a:r>
          </a:p>
          <a:p>
            <a:r>
              <a:rPr lang="en-US" dirty="0" smtClean="0"/>
              <a:t>The heating section needs to be configured only when the fresh air unit uses the constant temperature and humidity air supply solution. After cooling and dehumidification, air needs to be reheated and then transferred to the dry bulb working condition for air supply. This is a non-energy saving solution and is not recommended.</a:t>
            </a:r>
          </a:p>
          <a:p>
            <a:r>
              <a:rPr lang="en-US" dirty="0" smtClean="0"/>
              <a:t>In the data center air conditioning field, the fresh air solution is usually combined with free cooling to form an air conditioning system.</a:t>
            </a:r>
          </a:p>
          <a:p>
            <a:r>
              <a:rPr lang="en-US" dirty="0" smtClean="0"/>
              <a:t>Fresh air volume: number of personnel in the equipment room and equipment room space</a:t>
            </a:r>
          </a:p>
          <a:p>
            <a:r>
              <a:rPr lang="en-US" dirty="0" smtClean="0"/>
              <a:t>Outdoor air specifications: outdoor air temperature, humidity, and cleanliness</a:t>
            </a:r>
          </a:p>
          <a:p>
            <a:r>
              <a:rPr lang="en-US" dirty="0" smtClean="0"/>
              <a:t>Economy requirements: If two or more solutions are available, you need to analyze the initial investment and OPEX.</a:t>
            </a:r>
          </a:p>
          <a:p>
            <a:endParaRPr lang="zh-CN" altLang="en-US"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91530596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08239495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702265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975176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7572387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smtClean="0"/>
              <a:t>1.T 2.T</a:t>
            </a:r>
            <a:endParaRPr lang="zh-CN" altLang="en-US" dirty="0"/>
          </a:p>
        </p:txBody>
      </p:sp>
    </p:spTree>
    <p:extLst>
      <p:ext uri="{BB962C8B-B14F-4D97-AF65-F5344CB8AC3E}">
        <p14:creationId xmlns:p14="http://schemas.microsoft.com/office/powerpoint/2010/main" val="299818036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42950" y="717550"/>
            <a:ext cx="5557838" cy="3125788"/>
          </a:xfrm>
        </p:spPr>
      </p:sp>
      <p:sp>
        <p:nvSpPr>
          <p:cNvPr id="9" name="备注占位符 8"/>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09955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499106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final requirement consists of the following elements:</a:t>
            </a:r>
          </a:p>
          <a:p>
            <a:pPr lvl="1"/>
            <a:r>
              <a:rPr lang="en-US" dirty="0" smtClean="0"/>
              <a:t>Standard requirements usually appear in the form of standards and specifications (main components of data center specifications). Examples of standard requirements include special regulatory compliance standards, subsystem compatibility, safety, or best practices that need to be publicly explained to engineers or installers.</a:t>
            </a:r>
          </a:p>
          <a:p>
            <a:pPr lvl="1"/>
            <a:r>
              <a:rPr lang="en-US" dirty="0" smtClean="0"/>
              <a:t>Project requirements define the details of project execution for users.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383437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Determine project specifications: Hold meetings with related personnel and other personnel who understand the core service requirements and objectives to determine macro objectives of the data center project and determine basic requirements for the DCPI.</a:t>
            </a:r>
          </a:p>
          <a:p>
            <a:r>
              <a:rPr lang="en-US" dirty="0" smtClean="0"/>
              <a:t>Initial solution selection: Obtain some basic specifications from previous mature projects in the industry in advance as a reference, use them as the basis of the solution, and then adjust the solution based on the preferences or restrictions of specific users.</a:t>
            </a:r>
          </a:p>
          <a:p>
            <a:r>
              <a:rPr lang="en-US" dirty="0" smtClean="0"/>
              <a:t>Consider special requirements and restrictions: Special requirements refer to customers' special requirements. Restrictions are determined by the environment and are not controlled by the data center designer. Restrictions include facility restrictions, regulatory restrictions, or unchangeable service requirements. Professional consultants are required to assess whether decisions affecting the physical location of facilities comply with related national and regional standards.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237991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484312"/>
            <a:ext cx="11293475"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5"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2438" y="447468"/>
            <a:ext cx="11296649"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45347692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31026825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theme" Target="../theme/theme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5" y="457499"/>
            <a:ext cx="11291061"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47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 id="2147483886" r:id="rId6"/>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 id="2147483887" r:id="rId2"/>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20.xml"/><Relationship Id="rId1" Type="http://schemas.openxmlformats.org/officeDocument/2006/relationships/slideLayout" Target="../slideLayouts/slideLayout15.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notesSlide" Target="../notesSlides/notesSlide21.xml"/><Relationship Id="rId7" Type="http://schemas.openxmlformats.org/officeDocument/2006/relationships/image" Target="../media/image36.wmf"/><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5.wmf"/><Relationship Id="rId4" Type="http://schemas.openxmlformats.org/officeDocument/2006/relationships/oleObject" Target="../embeddings/oleObject1.bin"/></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emf"/><Relationship Id="rId2" Type="http://schemas.openxmlformats.org/officeDocument/2006/relationships/notesSlide" Target="../notesSlides/notesSlide24.xml"/><Relationship Id="rId1" Type="http://schemas.openxmlformats.org/officeDocument/2006/relationships/slideLayout" Target="../slideLayouts/slideLayout15.xml"/><Relationship Id="rId6" Type="http://schemas.openxmlformats.org/officeDocument/2006/relationships/image" Target="../media/image41.emf"/><Relationship Id="rId5" Type="http://schemas.openxmlformats.org/officeDocument/2006/relationships/image" Target="../media/image40.emf"/><Relationship Id="rId4" Type="http://schemas.openxmlformats.org/officeDocument/2006/relationships/image" Target="../media/image39.e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45.wmf"/><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package" Target="../embeddings/Microsoft_Excel____1.xlsx"/><Relationship Id="rId5" Type="http://schemas.openxmlformats.org/officeDocument/2006/relationships/image" Target="../media/image44.wmf"/><Relationship Id="rId4" Type="http://schemas.openxmlformats.org/officeDocument/2006/relationships/oleObject" Target="../embeddings/oleObject3.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0.xml"/><Relationship Id="rId1" Type="http://schemas.openxmlformats.org/officeDocument/2006/relationships/slideLayout" Target="../slideLayouts/slideLayout13.xml"/><Relationship Id="rId5" Type="http://schemas.openxmlformats.org/officeDocument/2006/relationships/image" Target="../media/image49.png"/><Relationship Id="rId4" Type="http://schemas.openxmlformats.org/officeDocument/2006/relationships/image" Target="../media/image48.png"/></Relationships>
</file>

<file path=ppt/slides/_rels/slide3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52.emf"/><Relationship Id="rId2" Type="http://schemas.openxmlformats.org/officeDocument/2006/relationships/slideLayout" Target="../slideLayouts/slideLayout15.xml"/><Relationship Id="rId1" Type="http://schemas.openxmlformats.org/officeDocument/2006/relationships/vmlDrawing" Target="../drawings/vmlDrawing3.vml"/><Relationship Id="rId6" Type="http://schemas.openxmlformats.org/officeDocument/2006/relationships/oleObject" Target="../embeddings/oleObject5.bin"/><Relationship Id="rId5" Type="http://schemas.openxmlformats.org/officeDocument/2006/relationships/image" Target="../media/image51.png"/><Relationship Id="rId4" Type="http://schemas.openxmlformats.org/officeDocument/2006/relationships/oleObject" Target="../embeddings/oleObject4.bin"/></Relationships>
</file>

<file path=ppt/slides/_rels/slide3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6.xml"/><Relationship Id="rId1" Type="http://schemas.openxmlformats.org/officeDocument/2006/relationships/slideLayout" Target="../slideLayouts/slideLayout15.xml"/><Relationship Id="rId4" Type="http://schemas.openxmlformats.org/officeDocument/2006/relationships/image" Target="../media/image57.png"/></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8.xml"/><Relationship Id="rId1" Type="http://schemas.openxmlformats.org/officeDocument/2006/relationships/slideLayout" Target="../slideLayouts/slideLayout12.xml"/><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63.png"/></Relationships>
</file>

<file path=ppt/slides/_rels/slide4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3.xml"/><Relationship Id="rId1" Type="http://schemas.openxmlformats.org/officeDocument/2006/relationships/slideLayout" Target="../slideLayouts/slideLayout15.xml"/><Relationship Id="rId4" Type="http://schemas.openxmlformats.org/officeDocument/2006/relationships/image" Target="../media/image65.png"/></Relationships>
</file>

<file path=ppt/slides/_rels/slide45.xml.rels><?xml version="1.0" encoding="UTF-8" standalone="yes"?>
<Relationships xmlns="http://schemas.openxmlformats.org/package/2006/relationships"><Relationship Id="rId8" Type="http://schemas.openxmlformats.org/officeDocument/2006/relationships/image" Target="../media/image71.jpeg"/><Relationship Id="rId13" Type="http://schemas.openxmlformats.org/officeDocument/2006/relationships/image" Target="../media/image76.png"/><Relationship Id="rId3" Type="http://schemas.openxmlformats.org/officeDocument/2006/relationships/image" Target="../media/image66.jpeg"/><Relationship Id="rId7" Type="http://schemas.openxmlformats.org/officeDocument/2006/relationships/image" Target="../media/image70.jpeg"/><Relationship Id="rId12" Type="http://schemas.openxmlformats.org/officeDocument/2006/relationships/image" Target="../media/image75.png"/><Relationship Id="rId2" Type="http://schemas.openxmlformats.org/officeDocument/2006/relationships/notesSlide" Target="../notesSlides/notesSlide44.xml"/><Relationship Id="rId1" Type="http://schemas.openxmlformats.org/officeDocument/2006/relationships/slideLayout" Target="../slideLayouts/slideLayout15.xml"/><Relationship Id="rId6" Type="http://schemas.openxmlformats.org/officeDocument/2006/relationships/image" Target="../media/image69.jpeg"/><Relationship Id="rId11" Type="http://schemas.openxmlformats.org/officeDocument/2006/relationships/image" Target="../media/image74.png"/><Relationship Id="rId5" Type="http://schemas.openxmlformats.org/officeDocument/2006/relationships/image" Target="../media/image68.jpeg"/><Relationship Id="rId10" Type="http://schemas.openxmlformats.org/officeDocument/2006/relationships/image" Target="../media/image73.png"/><Relationship Id="rId4" Type="http://schemas.openxmlformats.org/officeDocument/2006/relationships/image" Target="../media/image67.jpeg"/><Relationship Id="rId9" Type="http://schemas.openxmlformats.org/officeDocument/2006/relationships/image" Target="../media/image72.png"/><Relationship Id="rId14" Type="http://schemas.openxmlformats.org/officeDocument/2006/relationships/image" Target="../media/image77.jpeg"/></Relationships>
</file>

<file path=ppt/slides/_rels/slide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9.png"/><Relationship Id="rId7" Type="http://schemas.openxmlformats.org/officeDocument/2006/relationships/diagramColors" Target="../diagrams/colors1.xml"/><Relationship Id="rId2" Type="http://schemas.openxmlformats.org/officeDocument/2006/relationships/notesSlide" Target="../notesSlides/notesSlide47.xml"/><Relationship Id="rId1" Type="http://schemas.openxmlformats.org/officeDocument/2006/relationships/slideLayout" Target="../slideLayouts/slideLayout1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80.png"/></Relationships>
</file>

<file path=ppt/slides/_rels/slide4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8.xml"/><Relationship Id="rId1" Type="http://schemas.openxmlformats.org/officeDocument/2006/relationships/slideLayout" Target="../slideLayouts/slideLayout15.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49.xml"/><Relationship Id="rId1" Type="http://schemas.openxmlformats.org/officeDocument/2006/relationships/slideLayout" Target="../slideLayouts/slideLayout15.xml"/><Relationship Id="rId6" Type="http://schemas.openxmlformats.org/officeDocument/2006/relationships/image" Target="../media/image88.png"/><Relationship Id="rId5" Type="http://schemas.openxmlformats.org/officeDocument/2006/relationships/image" Target="../media/image87.png"/><Relationship Id="rId4" Type="http://schemas.openxmlformats.org/officeDocument/2006/relationships/image" Target="../media/image86.png"/></Relationships>
</file>

<file path=ppt/slides/_rels/slide5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0.xml"/><Relationship Id="rId1" Type="http://schemas.openxmlformats.org/officeDocument/2006/relationships/slideLayout" Target="../slideLayouts/slideLayout12.xml"/><Relationship Id="rId5" Type="http://schemas.openxmlformats.org/officeDocument/2006/relationships/image" Target="../media/image93.png"/><Relationship Id="rId4" Type="http://schemas.openxmlformats.org/officeDocument/2006/relationships/image" Target="../media/image92.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5.xml"/><Relationship Id="rId1" Type="http://schemas.openxmlformats.org/officeDocument/2006/relationships/tags" Target="../tags/tag1.xml"/><Relationship Id="rId4" Type="http://schemas.openxmlformats.org/officeDocument/2006/relationships/image" Target="../media/image94.png"/></Relationships>
</file>

<file path=ppt/slides/_rels/slide5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5.xml"/><Relationship Id="rId1" Type="http://schemas.openxmlformats.org/officeDocument/2006/relationships/slideLayout" Target="../slideLayouts/slideLayout15.xml"/><Relationship Id="rId4" Type="http://schemas.openxmlformats.org/officeDocument/2006/relationships/image" Target="../media/image97.pn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58.xml"/><Relationship Id="rId1" Type="http://schemas.openxmlformats.org/officeDocument/2006/relationships/slideLayout" Target="../slideLayouts/slideLayout13.xml"/><Relationship Id="rId4" Type="http://schemas.openxmlformats.org/officeDocument/2006/relationships/image" Target="../media/image99.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3.xml"/><Relationship Id="rId1" Type="http://schemas.openxmlformats.org/officeDocument/2006/relationships/slideLayout" Target="../slideLayouts/slideLayout14.xml"/><Relationship Id="rId6" Type="http://schemas.openxmlformats.org/officeDocument/2006/relationships/image" Target="../media/image103.png"/><Relationship Id="rId5" Type="http://schemas.openxmlformats.org/officeDocument/2006/relationships/image" Target="../media/image102.png"/><Relationship Id="rId4" Type="http://schemas.openxmlformats.org/officeDocument/2006/relationships/image" Target="../media/image101.png"/></Relationships>
</file>

<file path=ppt/slides/_rels/slide65.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64.xml"/><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ctrTitle"/>
          </p:nvPr>
        </p:nvSpPr>
        <p:spPr/>
        <p:txBody>
          <a:bodyPr/>
          <a:lstStyle/>
          <a:p>
            <a:r>
              <a:rPr lang="en-US" smtClean="0"/>
              <a:t>Data Center Cooling System Planning</a:t>
            </a:r>
            <a:endParaRPr lang="en-US"/>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9346032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22295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System Planning Analysis Input of a Data Center</a:t>
            </a:r>
          </a:p>
        </p:txBody>
      </p:sp>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1431" y="4479039"/>
            <a:ext cx="3111801" cy="1552406"/>
          </a:xfrm>
          <a:prstGeom prst="rect">
            <a:avLst/>
          </a:prstGeom>
        </p:spPr>
      </p:pic>
      <p:pic>
        <p:nvPicPr>
          <p:cNvPr id="6" name="Picture 2" descr="图片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136637" y="4392764"/>
            <a:ext cx="3506113" cy="162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空心弧 6"/>
          <p:cNvSpPr/>
          <p:nvPr/>
        </p:nvSpPr>
        <p:spPr>
          <a:xfrm rot="10800000">
            <a:off x="1436406" y="3583156"/>
            <a:ext cx="9270894" cy="1079870"/>
          </a:xfrm>
          <a:prstGeom prst="blockArc">
            <a:avLst>
              <a:gd name="adj1" fmla="val 10601869"/>
              <a:gd name="adj2" fmla="val 192589"/>
              <a:gd name="adj3" fmla="val 33383"/>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8" name="圆角矩形 7"/>
          <p:cNvSpPr/>
          <p:nvPr/>
        </p:nvSpPr>
        <p:spPr>
          <a:xfrm>
            <a:off x="3796715" y="4730455"/>
            <a:ext cx="4290720" cy="1241176"/>
          </a:xfrm>
          <a:prstGeom prst="roundRect">
            <a:avLst>
              <a:gd name="adj" fmla="val 12746"/>
            </a:avLst>
          </a:prstGeom>
          <a:solidFill>
            <a:schemeClr val="bg1">
              <a:lumMod val="95000"/>
            </a:schemeClr>
          </a:solidFill>
          <a:ln>
            <a:noFill/>
          </a:ln>
        </p:spPr>
        <p:style>
          <a:lnRef idx="1">
            <a:schemeClr val="accent2"/>
          </a:lnRef>
          <a:fillRef idx="2">
            <a:schemeClr val="accent2"/>
          </a:fillRef>
          <a:effectRef idx="1">
            <a:schemeClr val="accent2"/>
          </a:effectRef>
          <a:fontRef idx="minor">
            <a:schemeClr val="dk1"/>
          </a:fontRef>
        </p:style>
        <p:txBody>
          <a:bodyPr rtlCol="0" anchor="ctr">
            <a:noAutofit/>
          </a:bodyPr>
          <a:lstStyle/>
          <a:p>
            <a:pPr algn="ctr"/>
            <a:r>
              <a:rPr lang="en-US" sz="1400" dirty="0">
                <a:solidFill>
                  <a:schemeClr val="tx1"/>
                </a:solidFill>
                <a:latin typeface="Huawei Sans" panose="020C0503030203020204" pitchFamily="34" charset="0"/>
                <a:ea typeface="微软雅黑" pitchFamily="34" charset="-122"/>
              </a:rPr>
              <a:t>Based on comprehensive analysis and evaluation of multiple factors, adjust and modify the plan and complete the planning of the cooling system type, overall layout, and preliminary plane partition of a data center.</a:t>
            </a:r>
          </a:p>
        </p:txBody>
      </p:sp>
      <p:sp>
        <p:nvSpPr>
          <p:cNvPr id="10" name="圆角矩形 9"/>
          <p:cNvSpPr/>
          <p:nvPr/>
        </p:nvSpPr>
        <p:spPr>
          <a:xfrm>
            <a:off x="3379332" y="1377710"/>
            <a:ext cx="5433335" cy="2653387"/>
          </a:xfrm>
          <a:prstGeom prst="roundRect">
            <a:avLst>
              <a:gd name="adj" fmla="val 6453"/>
            </a:avLst>
          </a:prstGeom>
          <a:gradFill>
            <a:gsLst>
              <a:gs pos="0">
                <a:schemeClr val="accent1">
                  <a:lumMod val="40000"/>
                  <a:lumOff val="60000"/>
                </a:schemeClr>
              </a:gs>
              <a:gs pos="35000">
                <a:schemeClr val="accent1">
                  <a:lumMod val="20000"/>
                  <a:lumOff val="8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noAutofit/>
          </a:bodyPr>
          <a:lstStyle/>
          <a:p>
            <a:r>
              <a:rPr lang="en-US" sz="1400" b="1" dirty="0">
                <a:latin typeface="Huawei Sans" panose="020C0503030203020204" pitchFamily="34" charset="0"/>
                <a:ea typeface="微软雅黑" pitchFamily="34" charset="-122"/>
              </a:rPr>
              <a:t>System planning</a:t>
            </a:r>
          </a:p>
          <a:p>
            <a:pPr marL="285750" indent="-285750">
              <a:buFont typeface="Arial" panose="020B0604020202020204" pitchFamily="34" charset="0"/>
              <a:buChar char="•"/>
            </a:pPr>
            <a:r>
              <a:rPr lang="en-US" sz="1400" dirty="0">
                <a:latin typeface="Huawei Sans" panose="020C0503030203020204" pitchFamily="34" charset="0"/>
                <a:ea typeface="微软雅黑" pitchFamily="34" charset="-122"/>
              </a:rPr>
              <a:t>All contents of requirement planning must be provided. The selected cooling system must meet the requirements for cooling space, power supply, safety, floor load, grounding, and electrical protection.</a:t>
            </a:r>
          </a:p>
          <a:p>
            <a:pPr marL="285750" indent="-285750">
              <a:buFont typeface="Arial" panose="020B0604020202020204" pitchFamily="34" charset="0"/>
              <a:buChar char="•"/>
            </a:pPr>
            <a:r>
              <a:rPr lang="en-US" sz="1400" dirty="0">
                <a:solidFill>
                  <a:srgbClr val="C00000"/>
                </a:solidFill>
                <a:latin typeface="Huawei Sans" panose="020C0503030203020204" pitchFamily="34" charset="0"/>
                <a:ea typeface="微软雅黑" pitchFamily="34" charset="-122"/>
              </a:rPr>
              <a:t>The system planning involves the layout and technology selection of the computer room area, support area, auxiliary area, and other areas.</a:t>
            </a:r>
          </a:p>
          <a:p>
            <a:pPr marL="285750" indent="-285750">
              <a:buFont typeface="Arial" panose="020B0604020202020204" pitchFamily="34" charset="0"/>
              <a:buChar char="•"/>
            </a:pPr>
            <a:r>
              <a:rPr lang="en-US" sz="1400" dirty="0">
                <a:solidFill>
                  <a:srgbClr val="C00000"/>
                </a:solidFill>
                <a:latin typeface="Huawei Sans" panose="020C0503030203020204" pitchFamily="34" charset="0"/>
                <a:ea typeface="微软雅黑" pitchFamily="34" charset="-122"/>
              </a:rPr>
              <a:t>Plan the phased principle and subsequent implementation plan. The subsequent implementation should not affect the operation of completed areas.</a:t>
            </a:r>
          </a:p>
        </p:txBody>
      </p:sp>
    </p:spTree>
    <p:extLst>
      <p:ext uri="{BB962C8B-B14F-4D97-AF65-F5344CB8AC3E}">
        <p14:creationId xmlns:p14="http://schemas.microsoft.com/office/powerpoint/2010/main" val="68304193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Cooling System Planning Process</a:t>
            </a:r>
          </a:p>
        </p:txBody>
      </p:sp>
      <p:sp>
        <p:nvSpPr>
          <p:cNvPr id="20" name="文本占位符 19"/>
          <p:cNvSpPr>
            <a:spLocks noGrp="1"/>
          </p:cNvSpPr>
          <p:nvPr>
            <p:ph type="body" sz="quarter" idx="4294967295"/>
          </p:nvPr>
        </p:nvSpPr>
        <p:spPr>
          <a:xfrm>
            <a:off x="428024" y="3366524"/>
            <a:ext cx="3387725" cy="2559050"/>
          </a:xfrm>
          <a:prstGeom prst="rect">
            <a:avLst/>
          </a:prstGeom>
        </p:spPr>
        <p:txBody>
          <a:bodyPr>
            <a:noAutofit/>
          </a:bodyPr>
          <a:lstStyle/>
          <a:p>
            <a:r>
              <a:rPr lang="en-US" sz="1600" dirty="0">
                <a:solidFill>
                  <a:srgbClr val="C00000"/>
                </a:solidFill>
                <a:latin typeface="Huawei Sans" panose="020C0503030203020204" pitchFamily="34" charset="0"/>
              </a:rPr>
              <a:t>Obtain and prepare for tasks.</a:t>
            </a:r>
          </a:p>
          <a:p>
            <a:pPr lvl="1"/>
            <a:r>
              <a:rPr lang="en-US" sz="1400" dirty="0">
                <a:latin typeface="Huawei Sans" panose="020C0503030203020204" pitchFamily="34" charset="0"/>
              </a:rPr>
              <a:t>Task scenario analysis</a:t>
            </a:r>
          </a:p>
          <a:p>
            <a:pPr lvl="1"/>
            <a:r>
              <a:rPr lang="en-US" sz="1400" dirty="0">
                <a:latin typeface="Huawei Sans" panose="020C0503030203020204" pitchFamily="34" charset="0"/>
              </a:rPr>
              <a:t>Floor plan</a:t>
            </a:r>
          </a:p>
          <a:p>
            <a:pPr lvl="1"/>
            <a:r>
              <a:rPr lang="en-US" sz="1400" dirty="0">
                <a:latin typeface="Huawei Sans" panose="020C0503030203020204" pitchFamily="34" charset="0"/>
              </a:rPr>
              <a:t>Modular layout planning</a:t>
            </a:r>
          </a:p>
          <a:p>
            <a:pPr lvl="1"/>
            <a:r>
              <a:rPr lang="en-US" sz="1400" dirty="0">
                <a:latin typeface="Huawei Sans" panose="020C0503030203020204" pitchFamily="34" charset="0"/>
              </a:rPr>
              <a:t>Typical layouts and requirements of different levels</a:t>
            </a:r>
          </a:p>
        </p:txBody>
      </p:sp>
      <p:sp>
        <p:nvSpPr>
          <p:cNvPr id="22" name="文本占位符 19"/>
          <p:cNvSpPr txBox="1">
            <a:spLocks/>
          </p:cNvSpPr>
          <p:nvPr/>
        </p:nvSpPr>
        <p:spPr bwMode="auto">
          <a:xfrm>
            <a:off x="7453904" y="3372352"/>
            <a:ext cx="3452593" cy="2026433"/>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solidFill>
                  <a:srgbClr val="C00000"/>
                </a:solidFill>
                <a:latin typeface="Huawei Sans" panose="020C0503030203020204" pitchFamily="34" charset="0"/>
              </a:rPr>
              <a:t>Check the detailed planning data of the system.</a:t>
            </a:r>
          </a:p>
          <a:p>
            <a:pPr lvl="1"/>
            <a:r>
              <a:rPr lang="en-US" sz="1400" dirty="0">
                <a:latin typeface="Huawei Sans" panose="020C0503030203020204" pitchFamily="34" charset="0"/>
              </a:rPr>
              <a:t>Cooling load determination</a:t>
            </a:r>
          </a:p>
          <a:p>
            <a:pPr lvl="1"/>
            <a:r>
              <a:rPr lang="en-US" sz="1400" dirty="0">
                <a:latin typeface="Huawei Sans" panose="020C0503030203020204" pitchFamily="34" charset="0"/>
              </a:rPr>
              <a:t>Indoor unit determination</a:t>
            </a:r>
          </a:p>
          <a:p>
            <a:pPr lvl="1"/>
            <a:r>
              <a:rPr lang="en-US" sz="1400" dirty="0">
                <a:latin typeface="Huawei Sans" panose="020C0503030203020204" pitchFamily="34" charset="0"/>
              </a:rPr>
              <a:t>Feasibility study solution output</a:t>
            </a:r>
          </a:p>
          <a:p>
            <a:pPr marL="0" indent="0">
              <a:buNone/>
            </a:pPr>
            <a:endParaRPr lang="zh-CN" altLang="en-US" sz="2000" dirty="0">
              <a:latin typeface="Huawei Sans" panose="020C0503030203020204" pitchFamily="34" charset="0"/>
            </a:endParaRPr>
          </a:p>
        </p:txBody>
      </p:sp>
      <p:grpSp>
        <p:nvGrpSpPr>
          <p:cNvPr id="23" name="组合 2"/>
          <p:cNvGrpSpPr>
            <a:grpSpLocks/>
          </p:cNvGrpSpPr>
          <p:nvPr/>
        </p:nvGrpSpPr>
        <p:grpSpPr bwMode="auto">
          <a:xfrm>
            <a:off x="8609675" y="1376951"/>
            <a:ext cx="1188473" cy="1239592"/>
            <a:chOff x="1080702" y="2324731"/>
            <a:chExt cx="812392" cy="848465"/>
          </a:xfrm>
          <a:solidFill>
            <a:srgbClr val="C00000"/>
          </a:solidFill>
        </p:grpSpPr>
        <p:grpSp>
          <p:nvGrpSpPr>
            <p:cNvPr id="24" name="组合 180"/>
            <p:cNvGrpSpPr/>
            <p:nvPr/>
          </p:nvGrpSpPr>
          <p:grpSpPr>
            <a:xfrm>
              <a:off x="1080702" y="2324731"/>
              <a:ext cx="812392" cy="848465"/>
              <a:chOff x="3168057" y="3166073"/>
              <a:chExt cx="1352193" cy="1412277"/>
            </a:xfrm>
            <a:grpFill/>
          </p:grpSpPr>
          <p:grpSp>
            <p:nvGrpSpPr>
              <p:cNvPr id="26" name="组合 181"/>
              <p:cNvGrpSpPr/>
              <p:nvPr/>
            </p:nvGrpSpPr>
            <p:grpSpPr>
              <a:xfrm>
                <a:off x="3168057" y="3166073"/>
                <a:ext cx="1352193" cy="1412277"/>
                <a:chOff x="-15697200" y="-11338164"/>
                <a:chExt cx="8397253" cy="8770383"/>
              </a:xfrm>
              <a:grpFill/>
            </p:grpSpPr>
            <p:sp>
              <p:nvSpPr>
                <p:cNvPr id="34" name="Freeform 32"/>
                <p:cNvSpPr>
                  <a:spLocks noEditPoints="1"/>
                </p:cNvSpPr>
                <p:nvPr/>
              </p:nvSpPr>
              <p:spPr bwMode="auto">
                <a:xfrm>
                  <a:off x="-15697200" y="-10797381"/>
                  <a:ext cx="8229600" cy="8229600"/>
                </a:xfrm>
                <a:custGeom>
                  <a:avLst/>
                  <a:gdLst/>
                  <a:ahLst/>
                  <a:cxnLst>
                    <a:cxn ang="0">
                      <a:pos x="2464" y="4990"/>
                    </a:cxn>
                    <a:cxn ang="0">
                      <a:pos x="2306" y="5168"/>
                    </a:cxn>
                    <a:cxn ang="0">
                      <a:pos x="2182" y="5152"/>
                    </a:cxn>
                    <a:cxn ang="0">
                      <a:pos x="3050" y="5144"/>
                    </a:cxn>
                    <a:cxn ang="0">
                      <a:pos x="3220" y="5108"/>
                    </a:cxn>
                    <a:cxn ang="0">
                      <a:pos x="3284" y="4892"/>
                    </a:cxn>
                    <a:cxn ang="0">
                      <a:pos x="3482" y="5028"/>
                    </a:cxn>
                    <a:cxn ang="0">
                      <a:pos x="1680" y="4814"/>
                    </a:cxn>
                    <a:cxn ang="0">
                      <a:pos x="1532" y="4746"/>
                    </a:cxn>
                    <a:cxn ang="0">
                      <a:pos x="1336" y="4862"/>
                    </a:cxn>
                    <a:cxn ang="0">
                      <a:pos x="3888" y="4838"/>
                    </a:cxn>
                    <a:cxn ang="0">
                      <a:pos x="4034" y="4746"/>
                    </a:cxn>
                    <a:cxn ang="0">
                      <a:pos x="4040" y="4506"/>
                    </a:cxn>
                    <a:cxn ang="0">
                      <a:pos x="4130" y="4434"/>
                    </a:cxn>
                    <a:cxn ang="0">
                      <a:pos x="852" y="4514"/>
                    </a:cxn>
                    <a:cxn ang="0">
                      <a:pos x="864" y="4258"/>
                    </a:cxn>
                    <a:cxn ang="0">
                      <a:pos x="626" y="4282"/>
                    </a:cxn>
                    <a:cxn ang="0">
                      <a:pos x="546" y="4186"/>
                    </a:cxn>
                    <a:cxn ang="0">
                      <a:pos x="4664" y="4150"/>
                    </a:cxn>
                    <a:cxn ang="0">
                      <a:pos x="4764" y="4006"/>
                    </a:cxn>
                    <a:cxn ang="0">
                      <a:pos x="4664" y="3804"/>
                    </a:cxn>
                    <a:cxn ang="0">
                      <a:pos x="4902" y="3770"/>
                    </a:cxn>
                    <a:cxn ang="0">
                      <a:pos x="410" y="3596"/>
                    </a:cxn>
                    <a:cxn ang="0">
                      <a:pos x="348" y="3448"/>
                    </a:cxn>
                    <a:cxn ang="0">
                      <a:pos x="128" y="3398"/>
                    </a:cxn>
                    <a:cxn ang="0">
                      <a:pos x="5072" y="3354"/>
                    </a:cxn>
                    <a:cxn ang="0">
                      <a:pos x="5116" y="3184"/>
                    </a:cxn>
                    <a:cxn ang="0">
                      <a:pos x="4958" y="3006"/>
                    </a:cxn>
                    <a:cxn ang="0">
                      <a:pos x="4974" y="2892"/>
                    </a:cxn>
                    <a:cxn ang="0">
                      <a:pos x="8" y="2814"/>
                    </a:cxn>
                    <a:cxn ang="0">
                      <a:pos x="192" y="2636"/>
                    </a:cxn>
                    <a:cxn ang="0">
                      <a:pos x="0" y="2516"/>
                    </a:cxn>
                    <a:cxn ang="0">
                      <a:pos x="200" y="2382"/>
                    </a:cxn>
                    <a:cxn ang="0">
                      <a:pos x="5170" y="2322"/>
                    </a:cxn>
                    <a:cxn ang="0">
                      <a:pos x="5148" y="2150"/>
                    </a:cxn>
                    <a:cxn ang="0">
                      <a:pos x="4936" y="2070"/>
                    </a:cxn>
                    <a:cxn ang="0">
                      <a:pos x="272" y="1974"/>
                    </a:cxn>
                    <a:cxn ang="0">
                      <a:pos x="318" y="1820"/>
                    </a:cxn>
                    <a:cxn ang="0">
                      <a:pos x="188" y="1618"/>
                    </a:cxn>
                    <a:cxn ang="0">
                      <a:pos x="238" y="1502"/>
                    </a:cxn>
                    <a:cxn ang="0">
                      <a:pos x="4754" y="1548"/>
                    </a:cxn>
                    <a:cxn ang="0">
                      <a:pos x="4846" y="1310"/>
                    </a:cxn>
                    <a:cxn ang="0">
                      <a:pos x="4608" y="1288"/>
                    </a:cxn>
                    <a:cxn ang="0">
                      <a:pos x="4542" y="1192"/>
                    </a:cxn>
                    <a:cxn ang="0">
                      <a:pos x="702" y="1112"/>
                    </a:cxn>
                    <a:cxn ang="0">
                      <a:pos x="806" y="988"/>
                    </a:cxn>
                    <a:cxn ang="0">
                      <a:pos x="748" y="770"/>
                    </a:cxn>
                    <a:cxn ang="0">
                      <a:pos x="984" y="808"/>
                    </a:cxn>
                    <a:cxn ang="0">
                      <a:pos x="4298" y="638"/>
                    </a:cxn>
                    <a:cxn ang="0">
                      <a:pos x="4162" y="528"/>
                    </a:cxn>
                    <a:cxn ang="0">
                      <a:pos x="3952" y="614"/>
                    </a:cxn>
                    <a:cxn ang="0">
                      <a:pos x="1316" y="558"/>
                    </a:cxn>
                    <a:cxn ang="0">
                      <a:pos x="1454" y="478"/>
                    </a:cxn>
                    <a:cxn ang="0">
                      <a:pos x="1496" y="242"/>
                    </a:cxn>
                    <a:cxn ang="0">
                      <a:pos x="1610" y="192"/>
                    </a:cxn>
                    <a:cxn ang="0">
                      <a:pos x="3464" y="354"/>
                    </a:cxn>
                    <a:cxn ang="0">
                      <a:pos x="3368" y="118"/>
                    </a:cxn>
                    <a:cxn ang="0">
                      <a:pos x="3178" y="264"/>
                    </a:cxn>
                    <a:cxn ang="0">
                      <a:pos x="3064" y="238"/>
                    </a:cxn>
                    <a:cxn ang="0">
                      <a:pos x="2216" y="220"/>
                    </a:cxn>
                    <a:cxn ang="0">
                      <a:pos x="2376" y="202"/>
                    </a:cxn>
                    <a:cxn ang="0">
                      <a:pos x="2482" y="2"/>
                    </a:cxn>
                  </a:cxnLst>
                  <a:rect l="0" t="0" r="r" b="b"/>
                  <a:pathLst>
                    <a:path w="5184" h="5184">
                      <a:moveTo>
                        <a:pt x="2604" y="5184"/>
                      </a:moveTo>
                      <a:lnTo>
                        <a:pt x="2602" y="4992"/>
                      </a:lnTo>
                      <a:lnTo>
                        <a:pt x="2602" y="4992"/>
                      </a:lnTo>
                      <a:lnTo>
                        <a:pt x="2626" y="4992"/>
                      </a:lnTo>
                      <a:lnTo>
                        <a:pt x="2628" y="5184"/>
                      </a:lnTo>
                      <a:lnTo>
                        <a:pt x="2628" y="5184"/>
                      </a:lnTo>
                      <a:lnTo>
                        <a:pt x="2604" y="5184"/>
                      </a:lnTo>
                      <a:lnTo>
                        <a:pt x="2604" y="5184"/>
                      </a:lnTo>
                      <a:close/>
                      <a:moveTo>
                        <a:pt x="2478" y="5182"/>
                      </a:moveTo>
                      <a:lnTo>
                        <a:pt x="2478" y="5182"/>
                      </a:lnTo>
                      <a:lnTo>
                        <a:pt x="2454" y="5180"/>
                      </a:lnTo>
                      <a:lnTo>
                        <a:pt x="2464" y="4990"/>
                      </a:lnTo>
                      <a:lnTo>
                        <a:pt x="2464" y="4990"/>
                      </a:lnTo>
                      <a:lnTo>
                        <a:pt x="2488" y="4990"/>
                      </a:lnTo>
                      <a:lnTo>
                        <a:pt x="2478" y="5182"/>
                      </a:lnTo>
                      <a:close/>
                      <a:moveTo>
                        <a:pt x="2752" y="5180"/>
                      </a:moveTo>
                      <a:lnTo>
                        <a:pt x="2740" y="4988"/>
                      </a:lnTo>
                      <a:lnTo>
                        <a:pt x="2740" y="4988"/>
                      </a:lnTo>
                      <a:lnTo>
                        <a:pt x="2764" y="4986"/>
                      </a:lnTo>
                      <a:lnTo>
                        <a:pt x="2778" y="5178"/>
                      </a:lnTo>
                      <a:lnTo>
                        <a:pt x="2778" y="5178"/>
                      </a:lnTo>
                      <a:lnTo>
                        <a:pt x="2752" y="5180"/>
                      </a:lnTo>
                      <a:lnTo>
                        <a:pt x="2752" y="5180"/>
                      </a:lnTo>
                      <a:close/>
                      <a:moveTo>
                        <a:pt x="2330" y="5172"/>
                      </a:moveTo>
                      <a:lnTo>
                        <a:pt x="2330" y="5172"/>
                      </a:lnTo>
                      <a:lnTo>
                        <a:pt x="2306" y="5168"/>
                      </a:lnTo>
                      <a:lnTo>
                        <a:pt x="2326" y="4978"/>
                      </a:lnTo>
                      <a:lnTo>
                        <a:pt x="2326" y="4978"/>
                      </a:lnTo>
                      <a:lnTo>
                        <a:pt x="2350" y="4980"/>
                      </a:lnTo>
                      <a:lnTo>
                        <a:pt x="2330" y="5172"/>
                      </a:lnTo>
                      <a:close/>
                      <a:moveTo>
                        <a:pt x="2902" y="5166"/>
                      </a:moveTo>
                      <a:lnTo>
                        <a:pt x="2878" y="4976"/>
                      </a:lnTo>
                      <a:lnTo>
                        <a:pt x="2878" y="4976"/>
                      </a:lnTo>
                      <a:lnTo>
                        <a:pt x="2902" y="4972"/>
                      </a:lnTo>
                      <a:lnTo>
                        <a:pt x="2926" y="5164"/>
                      </a:lnTo>
                      <a:lnTo>
                        <a:pt x="2926" y="5164"/>
                      </a:lnTo>
                      <a:lnTo>
                        <a:pt x="2902" y="5166"/>
                      </a:lnTo>
                      <a:lnTo>
                        <a:pt x="2902" y="5166"/>
                      </a:lnTo>
                      <a:close/>
                      <a:moveTo>
                        <a:pt x="2182" y="5152"/>
                      </a:moveTo>
                      <a:lnTo>
                        <a:pt x="2182" y="5152"/>
                      </a:lnTo>
                      <a:lnTo>
                        <a:pt x="2158" y="5148"/>
                      </a:lnTo>
                      <a:lnTo>
                        <a:pt x="2190" y="4958"/>
                      </a:lnTo>
                      <a:lnTo>
                        <a:pt x="2190" y="4958"/>
                      </a:lnTo>
                      <a:lnTo>
                        <a:pt x="2212" y="4962"/>
                      </a:lnTo>
                      <a:lnTo>
                        <a:pt x="2182" y="5152"/>
                      </a:lnTo>
                      <a:close/>
                      <a:moveTo>
                        <a:pt x="3050" y="5144"/>
                      </a:moveTo>
                      <a:lnTo>
                        <a:pt x="3016" y="4956"/>
                      </a:lnTo>
                      <a:lnTo>
                        <a:pt x="3016" y="4956"/>
                      </a:lnTo>
                      <a:lnTo>
                        <a:pt x="3038" y="4952"/>
                      </a:lnTo>
                      <a:lnTo>
                        <a:pt x="3074" y="5140"/>
                      </a:lnTo>
                      <a:lnTo>
                        <a:pt x="3074" y="5140"/>
                      </a:lnTo>
                      <a:lnTo>
                        <a:pt x="3050" y="5144"/>
                      </a:lnTo>
                      <a:lnTo>
                        <a:pt x="3050" y="5144"/>
                      </a:lnTo>
                      <a:close/>
                      <a:moveTo>
                        <a:pt x="2034" y="5124"/>
                      </a:moveTo>
                      <a:lnTo>
                        <a:pt x="2034" y="5124"/>
                      </a:lnTo>
                      <a:lnTo>
                        <a:pt x="2010" y="5120"/>
                      </a:lnTo>
                      <a:lnTo>
                        <a:pt x="2054" y="4932"/>
                      </a:lnTo>
                      <a:lnTo>
                        <a:pt x="2054" y="4932"/>
                      </a:lnTo>
                      <a:lnTo>
                        <a:pt x="2076" y="4938"/>
                      </a:lnTo>
                      <a:lnTo>
                        <a:pt x="2034" y="5124"/>
                      </a:lnTo>
                      <a:close/>
                      <a:moveTo>
                        <a:pt x="3196" y="5114"/>
                      </a:moveTo>
                      <a:lnTo>
                        <a:pt x="3152" y="4928"/>
                      </a:lnTo>
                      <a:lnTo>
                        <a:pt x="3152" y="4928"/>
                      </a:lnTo>
                      <a:lnTo>
                        <a:pt x="3174" y="4922"/>
                      </a:lnTo>
                      <a:lnTo>
                        <a:pt x="3220" y="5108"/>
                      </a:lnTo>
                      <a:lnTo>
                        <a:pt x="3220" y="5108"/>
                      </a:lnTo>
                      <a:lnTo>
                        <a:pt x="3196" y="5114"/>
                      </a:lnTo>
                      <a:lnTo>
                        <a:pt x="3196" y="5114"/>
                      </a:lnTo>
                      <a:close/>
                      <a:moveTo>
                        <a:pt x="1890" y="5088"/>
                      </a:moveTo>
                      <a:lnTo>
                        <a:pt x="1890" y="5088"/>
                      </a:lnTo>
                      <a:lnTo>
                        <a:pt x="1866" y="5082"/>
                      </a:lnTo>
                      <a:lnTo>
                        <a:pt x="1920" y="4898"/>
                      </a:lnTo>
                      <a:lnTo>
                        <a:pt x="1920" y="4898"/>
                      </a:lnTo>
                      <a:lnTo>
                        <a:pt x="1942" y="4904"/>
                      </a:lnTo>
                      <a:lnTo>
                        <a:pt x="1890" y="5088"/>
                      </a:lnTo>
                      <a:close/>
                      <a:moveTo>
                        <a:pt x="3340" y="5074"/>
                      </a:moveTo>
                      <a:lnTo>
                        <a:pt x="3284" y="4892"/>
                      </a:lnTo>
                      <a:lnTo>
                        <a:pt x="3284" y="4892"/>
                      </a:lnTo>
                      <a:lnTo>
                        <a:pt x="3306" y="4884"/>
                      </a:lnTo>
                      <a:lnTo>
                        <a:pt x="3364" y="5068"/>
                      </a:lnTo>
                      <a:lnTo>
                        <a:pt x="3364" y="5068"/>
                      </a:lnTo>
                      <a:lnTo>
                        <a:pt x="3340" y="5074"/>
                      </a:lnTo>
                      <a:lnTo>
                        <a:pt x="3340" y="5074"/>
                      </a:lnTo>
                      <a:close/>
                      <a:moveTo>
                        <a:pt x="1748" y="5044"/>
                      </a:moveTo>
                      <a:lnTo>
                        <a:pt x="1748" y="5044"/>
                      </a:lnTo>
                      <a:lnTo>
                        <a:pt x="1724" y="5036"/>
                      </a:lnTo>
                      <a:lnTo>
                        <a:pt x="1788" y="4854"/>
                      </a:lnTo>
                      <a:lnTo>
                        <a:pt x="1788" y="4854"/>
                      </a:lnTo>
                      <a:lnTo>
                        <a:pt x="1810" y="4862"/>
                      </a:lnTo>
                      <a:lnTo>
                        <a:pt x="1748" y="5044"/>
                      </a:lnTo>
                      <a:close/>
                      <a:moveTo>
                        <a:pt x="3482" y="5028"/>
                      </a:moveTo>
                      <a:lnTo>
                        <a:pt x="3416" y="4848"/>
                      </a:lnTo>
                      <a:lnTo>
                        <a:pt x="3416" y="4848"/>
                      </a:lnTo>
                      <a:lnTo>
                        <a:pt x="3438" y="4840"/>
                      </a:lnTo>
                      <a:lnTo>
                        <a:pt x="3506" y="5020"/>
                      </a:lnTo>
                      <a:lnTo>
                        <a:pt x="3506" y="5020"/>
                      </a:lnTo>
                      <a:lnTo>
                        <a:pt x="3482" y="5028"/>
                      </a:lnTo>
                      <a:lnTo>
                        <a:pt x="3482" y="5028"/>
                      </a:lnTo>
                      <a:close/>
                      <a:moveTo>
                        <a:pt x="1606" y="4990"/>
                      </a:moveTo>
                      <a:lnTo>
                        <a:pt x="1606" y="4990"/>
                      </a:lnTo>
                      <a:lnTo>
                        <a:pt x="1584" y="4982"/>
                      </a:lnTo>
                      <a:lnTo>
                        <a:pt x="1658" y="4804"/>
                      </a:lnTo>
                      <a:lnTo>
                        <a:pt x="1658" y="4804"/>
                      </a:lnTo>
                      <a:lnTo>
                        <a:pt x="1680" y="4814"/>
                      </a:lnTo>
                      <a:lnTo>
                        <a:pt x="1606" y="4990"/>
                      </a:lnTo>
                      <a:close/>
                      <a:moveTo>
                        <a:pt x="3620" y="4972"/>
                      </a:moveTo>
                      <a:lnTo>
                        <a:pt x="3544" y="4796"/>
                      </a:lnTo>
                      <a:lnTo>
                        <a:pt x="3544" y="4796"/>
                      </a:lnTo>
                      <a:lnTo>
                        <a:pt x="3566" y="4788"/>
                      </a:lnTo>
                      <a:lnTo>
                        <a:pt x="3644" y="4962"/>
                      </a:lnTo>
                      <a:lnTo>
                        <a:pt x="3644" y="4962"/>
                      </a:lnTo>
                      <a:lnTo>
                        <a:pt x="3620" y="4972"/>
                      </a:lnTo>
                      <a:lnTo>
                        <a:pt x="3620" y="4972"/>
                      </a:lnTo>
                      <a:close/>
                      <a:moveTo>
                        <a:pt x="1470" y="4930"/>
                      </a:moveTo>
                      <a:lnTo>
                        <a:pt x="1470" y="4930"/>
                      </a:lnTo>
                      <a:lnTo>
                        <a:pt x="1448" y="4918"/>
                      </a:lnTo>
                      <a:lnTo>
                        <a:pt x="1532" y="4746"/>
                      </a:lnTo>
                      <a:lnTo>
                        <a:pt x="1532" y="4746"/>
                      </a:lnTo>
                      <a:lnTo>
                        <a:pt x="1554" y="4756"/>
                      </a:lnTo>
                      <a:lnTo>
                        <a:pt x="1470" y="4930"/>
                      </a:lnTo>
                      <a:close/>
                      <a:moveTo>
                        <a:pt x="3756" y="4910"/>
                      </a:moveTo>
                      <a:lnTo>
                        <a:pt x="3670" y="4738"/>
                      </a:lnTo>
                      <a:lnTo>
                        <a:pt x="3670" y="4738"/>
                      </a:lnTo>
                      <a:lnTo>
                        <a:pt x="3690" y="4728"/>
                      </a:lnTo>
                      <a:lnTo>
                        <a:pt x="3778" y="4898"/>
                      </a:lnTo>
                      <a:lnTo>
                        <a:pt x="3778" y="4898"/>
                      </a:lnTo>
                      <a:lnTo>
                        <a:pt x="3756" y="4910"/>
                      </a:lnTo>
                      <a:lnTo>
                        <a:pt x="3756" y="4910"/>
                      </a:lnTo>
                      <a:close/>
                      <a:moveTo>
                        <a:pt x="1336" y="4862"/>
                      </a:moveTo>
                      <a:lnTo>
                        <a:pt x="1336" y="4862"/>
                      </a:lnTo>
                      <a:lnTo>
                        <a:pt x="1316" y="4848"/>
                      </a:lnTo>
                      <a:lnTo>
                        <a:pt x="1410" y="4682"/>
                      </a:lnTo>
                      <a:lnTo>
                        <a:pt x="1410" y="4682"/>
                      </a:lnTo>
                      <a:lnTo>
                        <a:pt x="1430" y="4694"/>
                      </a:lnTo>
                      <a:lnTo>
                        <a:pt x="1336" y="4862"/>
                      </a:lnTo>
                      <a:close/>
                      <a:moveTo>
                        <a:pt x="3888" y="4838"/>
                      </a:moveTo>
                      <a:lnTo>
                        <a:pt x="3792" y="4672"/>
                      </a:lnTo>
                      <a:lnTo>
                        <a:pt x="3792" y="4672"/>
                      </a:lnTo>
                      <a:lnTo>
                        <a:pt x="3810" y="4660"/>
                      </a:lnTo>
                      <a:lnTo>
                        <a:pt x="3908" y="4826"/>
                      </a:lnTo>
                      <a:lnTo>
                        <a:pt x="3908" y="4826"/>
                      </a:lnTo>
                      <a:lnTo>
                        <a:pt x="3888" y="4838"/>
                      </a:lnTo>
                      <a:lnTo>
                        <a:pt x="3888" y="4838"/>
                      </a:lnTo>
                      <a:close/>
                      <a:moveTo>
                        <a:pt x="1208" y="4784"/>
                      </a:moveTo>
                      <a:lnTo>
                        <a:pt x="1208" y="4784"/>
                      </a:lnTo>
                      <a:lnTo>
                        <a:pt x="1188" y="4772"/>
                      </a:lnTo>
                      <a:lnTo>
                        <a:pt x="1292" y="4610"/>
                      </a:lnTo>
                      <a:lnTo>
                        <a:pt x="1292" y="4610"/>
                      </a:lnTo>
                      <a:lnTo>
                        <a:pt x="1310" y="4622"/>
                      </a:lnTo>
                      <a:lnTo>
                        <a:pt x="1208" y="4784"/>
                      </a:lnTo>
                      <a:close/>
                      <a:moveTo>
                        <a:pt x="4014" y="4760"/>
                      </a:moveTo>
                      <a:lnTo>
                        <a:pt x="3908" y="4600"/>
                      </a:lnTo>
                      <a:lnTo>
                        <a:pt x="3908" y="4600"/>
                      </a:lnTo>
                      <a:lnTo>
                        <a:pt x="3928" y="4586"/>
                      </a:lnTo>
                      <a:lnTo>
                        <a:pt x="4034" y="4746"/>
                      </a:lnTo>
                      <a:lnTo>
                        <a:pt x="4034" y="4746"/>
                      </a:lnTo>
                      <a:lnTo>
                        <a:pt x="4014" y="4760"/>
                      </a:lnTo>
                      <a:lnTo>
                        <a:pt x="4014" y="4760"/>
                      </a:lnTo>
                      <a:close/>
                      <a:moveTo>
                        <a:pt x="1084" y="4702"/>
                      </a:moveTo>
                      <a:lnTo>
                        <a:pt x="1084" y="4702"/>
                      </a:lnTo>
                      <a:lnTo>
                        <a:pt x="1064" y="4686"/>
                      </a:lnTo>
                      <a:lnTo>
                        <a:pt x="1178" y="4532"/>
                      </a:lnTo>
                      <a:lnTo>
                        <a:pt x="1178" y="4532"/>
                      </a:lnTo>
                      <a:lnTo>
                        <a:pt x="1196" y="4546"/>
                      </a:lnTo>
                      <a:lnTo>
                        <a:pt x="1084" y="4702"/>
                      </a:lnTo>
                      <a:close/>
                      <a:moveTo>
                        <a:pt x="4136" y="4674"/>
                      </a:moveTo>
                      <a:lnTo>
                        <a:pt x="4022" y="4520"/>
                      </a:lnTo>
                      <a:lnTo>
                        <a:pt x="4022" y="4520"/>
                      </a:lnTo>
                      <a:lnTo>
                        <a:pt x="4040" y="4506"/>
                      </a:lnTo>
                      <a:lnTo>
                        <a:pt x="4156" y="4660"/>
                      </a:lnTo>
                      <a:lnTo>
                        <a:pt x="4156" y="4660"/>
                      </a:lnTo>
                      <a:lnTo>
                        <a:pt x="4136" y="4674"/>
                      </a:lnTo>
                      <a:lnTo>
                        <a:pt x="4136" y="4674"/>
                      </a:lnTo>
                      <a:close/>
                      <a:moveTo>
                        <a:pt x="966" y="4610"/>
                      </a:moveTo>
                      <a:lnTo>
                        <a:pt x="966" y="4610"/>
                      </a:lnTo>
                      <a:lnTo>
                        <a:pt x="946" y="4594"/>
                      </a:lnTo>
                      <a:lnTo>
                        <a:pt x="1068" y="4446"/>
                      </a:lnTo>
                      <a:lnTo>
                        <a:pt x="1068" y="4446"/>
                      </a:lnTo>
                      <a:lnTo>
                        <a:pt x="1086" y="4462"/>
                      </a:lnTo>
                      <a:lnTo>
                        <a:pt x="966" y="4610"/>
                      </a:lnTo>
                      <a:close/>
                      <a:moveTo>
                        <a:pt x="4254" y="4582"/>
                      </a:moveTo>
                      <a:lnTo>
                        <a:pt x="4130" y="4434"/>
                      </a:lnTo>
                      <a:lnTo>
                        <a:pt x="4130" y="4434"/>
                      </a:lnTo>
                      <a:lnTo>
                        <a:pt x="4148" y="4420"/>
                      </a:lnTo>
                      <a:lnTo>
                        <a:pt x="4272" y="4566"/>
                      </a:lnTo>
                      <a:lnTo>
                        <a:pt x="4272" y="4566"/>
                      </a:lnTo>
                      <a:lnTo>
                        <a:pt x="4254" y="4582"/>
                      </a:lnTo>
                      <a:lnTo>
                        <a:pt x="4254" y="4582"/>
                      </a:lnTo>
                      <a:close/>
                      <a:moveTo>
                        <a:pt x="852" y="4514"/>
                      </a:moveTo>
                      <a:lnTo>
                        <a:pt x="852" y="4514"/>
                      </a:lnTo>
                      <a:lnTo>
                        <a:pt x="834" y="4496"/>
                      </a:lnTo>
                      <a:lnTo>
                        <a:pt x="964" y="4356"/>
                      </a:lnTo>
                      <a:lnTo>
                        <a:pt x="964" y="4356"/>
                      </a:lnTo>
                      <a:lnTo>
                        <a:pt x="980" y="4372"/>
                      </a:lnTo>
                      <a:lnTo>
                        <a:pt x="852" y="4514"/>
                      </a:lnTo>
                      <a:close/>
                      <a:moveTo>
                        <a:pt x="4366" y="4482"/>
                      </a:moveTo>
                      <a:lnTo>
                        <a:pt x="4234" y="4342"/>
                      </a:lnTo>
                      <a:lnTo>
                        <a:pt x="4234" y="4342"/>
                      </a:lnTo>
                      <a:lnTo>
                        <a:pt x="4252" y="4328"/>
                      </a:lnTo>
                      <a:lnTo>
                        <a:pt x="4384" y="4466"/>
                      </a:lnTo>
                      <a:lnTo>
                        <a:pt x="4384" y="4466"/>
                      </a:lnTo>
                      <a:lnTo>
                        <a:pt x="4366" y="4482"/>
                      </a:lnTo>
                      <a:lnTo>
                        <a:pt x="4366" y="4482"/>
                      </a:lnTo>
                      <a:close/>
                      <a:moveTo>
                        <a:pt x="744" y="4410"/>
                      </a:moveTo>
                      <a:lnTo>
                        <a:pt x="744" y="4410"/>
                      </a:lnTo>
                      <a:lnTo>
                        <a:pt x="726" y="4392"/>
                      </a:lnTo>
                      <a:lnTo>
                        <a:pt x="864" y="4258"/>
                      </a:lnTo>
                      <a:lnTo>
                        <a:pt x="864" y="4258"/>
                      </a:lnTo>
                      <a:lnTo>
                        <a:pt x="880" y="4276"/>
                      </a:lnTo>
                      <a:lnTo>
                        <a:pt x="744" y="4410"/>
                      </a:lnTo>
                      <a:close/>
                      <a:moveTo>
                        <a:pt x="4472" y="4378"/>
                      </a:moveTo>
                      <a:lnTo>
                        <a:pt x="4332" y="4246"/>
                      </a:lnTo>
                      <a:lnTo>
                        <a:pt x="4332" y="4246"/>
                      </a:lnTo>
                      <a:lnTo>
                        <a:pt x="4348" y="4228"/>
                      </a:lnTo>
                      <a:lnTo>
                        <a:pt x="4488" y="4360"/>
                      </a:lnTo>
                      <a:lnTo>
                        <a:pt x="4488" y="4360"/>
                      </a:lnTo>
                      <a:lnTo>
                        <a:pt x="4472" y="4378"/>
                      </a:lnTo>
                      <a:lnTo>
                        <a:pt x="4472" y="4378"/>
                      </a:lnTo>
                      <a:close/>
                      <a:moveTo>
                        <a:pt x="642" y="4300"/>
                      </a:moveTo>
                      <a:lnTo>
                        <a:pt x="642" y="4300"/>
                      </a:lnTo>
                      <a:lnTo>
                        <a:pt x="626" y="4282"/>
                      </a:lnTo>
                      <a:lnTo>
                        <a:pt x="772" y="4156"/>
                      </a:lnTo>
                      <a:lnTo>
                        <a:pt x="772" y="4156"/>
                      </a:lnTo>
                      <a:lnTo>
                        <a:pt x="786" y="4174"/>
                      </a:lnTo>
                      <a:lnTo>
                        <a:pt x="642" y="4300"/>
                      </a:lnTo>
                      <a:close/>
                      <a:moveTo>
                        <a:pt x="4572" y="4266"/>
                      </a:moveTo>
                      <a:lnTo>
                        <a:pt x="4424" y="4142"/>
                      </a:lnTo>
                      <a:lnTo>
                        <a:pt x="4424" y="4142"/>
                      </a:lnTo>
                      <a:lnTo>
                        <a:pt x="4440" y="4124"/>
                      </a:lnTo>
                      <a:lnTo>
                        <a:pt x="4588" y="4248"/>
                      </a:lnTo>
                      <a:lnTo>
                        <a:pt x="4588" y="4248"/>
                      </a:lnTo>
                      <a:lnTo>
                        <a:pt x="4572" y="4266"/>
                      </a:lnTo>
                      <a:lnTo>
                        <a:pt x="4572" y="4266"/>
                      </a:lnTo>
                      <a:close/>
                      <a:moveTo>
                        <a:pt x="546" y="4186"/>
                      </a:moveTo>
                      <a:lnTo>
                        <a:pt x="546" y="4186"/>
                      </a:lnTo>
                      <a:lnTo>
                        <a:pt x="532" y="4166"/>
                      </a:lnTo>
                      <a:lnTo>
                        <a:pt x="684" y="4050"/>
                      </a:lnTo>
                      <a:lnTo>
                        <a:pt x="684" y="4050"/>
                      </a:lnTo>
                      <a:lnTo>
                        <a:pt x="698" y="4068"/>
                      </a:lnTo>
                      <a:lnTo>
                        <a:pt x="546" y="4186"/>
                      </a:lnTo>
                      <a:close/>
                      <a:moveTo>
                        <a:pt x="4664" y="4150"/>
                      </a:moveTo>
                      <a:lnTo>
                        <a:pt x="4512" y="4034"/>
                      </a:lnTo>
                      <a:lnTo>
                        <a:pt x="4512" y="4034"/>
                      </a:lnTo>
                      <a:lnTo>
                        <a:pt x="4526" y="4016"/>
                      </a:lnTo>
                      <a:lnTo>
                        <a:pt x="4680" y="4130"/>
                      </a:lnTo>
                      <a:lnTo>
                        <a:pt x="4680" y="4130"/>
                      </a:lnTo>
                      <a:lnTo>
                        <a:pt x="4664" y="4150"/>
                      </a:lnTo>
                      <a:lnTo>
                        <a:pt x="4664" y="4150"/>
                      </a:lnTo>
                      <a:close/>
                      <a:moveTo>
                        <a:pt x="458" y="4066"/>
                      </a:moveTo>
                      <a:lnTo>
                        <a:pt x="458" y="4066"/>
                      </a:lnTo>
                      <a:lnTo>
                        <a:pt x="444" y="4044"/>
                      </a:lnTo>
                      <a:lnTo>
                        <a:pt x="604" y="3936"/>
                      </a:lnTo>
                      <a:lnTo>
                        <a:pt x="604" y="3936"/>
                      </a:lnTo>
                      <a:lnTo>
                        <a:pt x="616" y="3956"/>
                      </a:lnTo>
                      <a:lnTo>
                        <a:pt x="458" y="4066"/>
                      </a:lnTo>
                      <a:close/>
                      <a:moveTo>
                        <a:pt x="4752" y="4028"/>
                      </a:moveTo>
                      <a:lnTo>
                        <a:pt x="4592" y="3920"/>
                      </a:lnTo>
                      <a:lnTo>
                        <a:pt x="4592" y="3920"/>
                      </a:lnTo>
                      <a:lnTo>
                        <a:pt x="4604" y="3902"/>
                      </a:lnTo>
                      <a:lnTo>
                        <a:pt x="4764" y="4006"/>
                      </a:lnTo>
                      <a:lnTo>
                        <a:pt x="4764" y="4006"/>
                      </a:lnTo>
                      <a:lnTo>
                        <a:pt x="4752" y="4028"/>
                      </a:lnTo>
                      <a:lnTo>
                        <a:pt x="4752" y="4028"/>
                      </a:lnTo>
                      <a:close/>
                      <a:moveTo>
                        <a:pt x="376" y="3940"/>
                      </a:moveTo>
                      <a:lnTo>
                        <a:pt x="376" y="3940"/>
                      </a:lnTo>
                      <a:lnTo>
                        <a:pt x="364" y="3918"/>
                      </a:lnTo>
                      <a:lnTo>
                        <a:pt x="528" y="3820"/>
                      </a:lnTo>
                      <a:lnTo>
                        <a:pt x="528" y="3820"/>
                      </a:lnTo>
                      <a:lnTo>
                        <a:pt x="540" y="3840"/>
                      </a:lnTo>
                      <a:lnTo>
                        <a:pt x="376" y="3940"/>
                      </a:lnTo>
                      <a:close/>
                      <a:moveTo>
                        <a:pt x="4830" y="3900"/>
                      </a:moveTo>
                      <a:lnTo>
                        <a:pt x="4664" y="3804"/>
                      </a:lnTo>
                      <a:lnTo>
                        <a:pt x="4664" y="3804"/>
                      </a:lnTo>
                      <a:lnTo>
                        <a:pt x="4676" y="3784"/>
                      </a:lnTo>
                      <a:lnTo>
                        <a:pt x="4844" y="3880"/>
                      </a:lnTo>
                      <a:lnTo>
                        <a:pt x="4844" y="3880"/>
                      </a:lnTo>
                      <a:lnTo>
                        <a:pt x="4830" y="3900"/>
                      </a:lnTo>
                      <a:lnTo>
                        <a:pt x="4830" y="3900"/>
                      </a:lnTo>
                      <a:close/>
                      <a:moveTo>
                        <a:pt x="302" y="3810"/>
                      </a:moveTo>
                      <a:lnTo>
                        <a:pt x="302" y="3810"/>
                      </a:lnTo>
                      <a:lnTo>
                        <a:pt x="292" y="3788"/>
                      </a:lnTo>
                      <a:lnTo>
                        <a:pt x="462" y="3700"/>
                      </a:lnTo>
                      <a:lnTo>
                        <a:pt x="462" y="3700"/>
                      </a:lnTo>
                      <a:lnTo>
                        <a:pt x="472" y="3720"/>
                      </a:lnTo>
                      <a:lnTo>
                        <a:pt x="302" y="3810"/>
                      </a:lnTo>
                      <a:close/>
                      <a:moveTo>
                        <a:pt x="4902" y="3770"/>
                      </a:moveTo>
                      <a:lnTo>
                        <a:pt x="4732" y="3682"/>
                      </a:lnTo>
                      <a:lnTo>
                        <a:pt x="4732" y="3682"/>
                      </a:lnTo>
                      <a:lnTo>
                        <a:pt x="4742" y="3662"/>
                      </a:lnTo>
                      <a:lnTo>
                        <a:pt x="4914" y="3746"/>
                      </a:lnTo>
                      <a:lnTo>
                        <a:pt x="4914" y="3746"/>
                      </a:lnTo>
                      <a:lnTo>
                        <a:pt x="4902" y="3770"/>
                      </a:lnTo>
                      <a:lnTo>
                        <a:pt x="4902" y="3770"/>
                      </a:lnTo>
                      <a:close/>
                      <a:moveTo>
                        <a:pt x="236" y="3676"/>
                      </a:moveTo>
                      <a:lnTo>
                        <a:pt x="236" y="3676"/>
                      </a:lnTo>
                      <a:lnTo>
                        <a:pt x="226" y="3654"/>
                      </a:lnTo>
                      <a:lnTo>
                        <a:pt x="402" y="3576"/>
                      </a:lnTo>
                      <a:lnTo>
                        <a:pt x="402" y="3576"/>
                      </a:lnTo>
                      <a:lnTo>
                        <a:pt x="410" y="3596"/>
                      </a:lnTo>
                      <a:lnTo>
                        <a:pt x="236" y="3676"/>
                      </a:lnTo>
                      <a:close/>
                      <a:moveTo>
                        <a:pt x="4966" y="3634"/>
                      </a:moveTo>
                      <a:lnTo>
                        <a:pt x="4790" y="3556"/>
                      </a:lnTo>
                      <a:lnTo>
                        <a:pt x="4790" y="3556"/>
                      </a:lnTo>
                      <a:lnTo>
                        <a:pt x="4800" y="3536"/>
                      </a:lnTo>
                      <a:lnTo>
                        <a:pt x="4976" y="3610"/>
                      </a:lnTo>
                      <a:lnTo>
                        <a:pt x="4976" y="3610"/>
                      </a:lnTo>
                      <a:lnTo>
                        <a:pt x="4966" y="3634"/>
                      </a:lnTo>
                      <a:lnTo>
                        <a:pt x="4966" y="3634"/>
                      </a:lnTo>
                      <a:close/>
                      <a:moveTo>
                        <a:pt x="178" y="3540"/>
                      </a:moveTo>
                      <a:lnTo>
                        <a:pt x="178" y="3540"/>
                      </a:lnTo>
                      <a:lnTo>
                        <a:pt x="170" y="3516"/>
                      </a:lnTo>
                      <a:lnTo>
                        <a:pt x="348" y="3448"/>
                      </a:lnTo>
                      <a:lnTo>
                        <a:pt x="348" y="3448"/>
                      </a:lnTo>
                      <a:lnTo>
                        <a:pt x="356" y="3470"/>
                      </a:lnTo>
                      <a:lnTo>
                        <a:pt x="178" y="3540"/>
                      </a:lnTo>
                      <a:close/>
                      <a:moveTo>
                        <a:pt x="5022" y="3496"/>
                      </a:moveTo>
                      <a:lnTo>
                        <a:pt x="4842" y="3428"/>
                      </a:lnTo>
                      <a:lnTo>
                        <a:pt x="4842" y="3428"/>
                      </a:lnTo>
                      <a:lnTo>
                        <a:pt x="4850" y="3406"/>
                      </a:lnTo>
                      <a:lnTo>
                        <a:pt x="5032" y="3472"/>
                      </a:lnTo>
                      <a:lnTo>
                        <a:pt x="5032" y="3472"/>
                      </a:lnTo>
                      <a:lnTo>
                        <a:pt x="5022" y="3496"/>
                      </a:lnTo>
                      <a:lnTo>
                        <a:pt x="5022" y="3496"/>
                      </a:lnTo>
                      <a:close/>
                      <a:moveTo>
                        <a:pt x="128" y="3398"/>
                      </a:moveTo>
                      <a:lnTo>
                        <a:pt x="128" y="3398"/>
                      </a:lnTo>
                      <a:lnTo>
                        <a:pt x="120" y="3376"/>
                      </a:lnTo>
                      <a:lnTo>
                        <a:pt x="302" y="3318"/>
                      </a:lnTo>
                      <a:lnTo>
                        <a:pt x="302" y="3318"/>
                      </a:lnTo>
                      <a:lnTo>
                        <a:pt x="310" y="3340"/>
                      </a:lnTo>
                      <a:lnTo>
                        <a:pt x="128" y="3398"/>
                      </a:lnTo>
                      <a:close/>
                      <a:moveTo>
                        <a:pt x="5072" y="3354"/>
                      </a:moveTo>
                      <a:lnTo>
                        <a:pt x="4888" y="3296"/>
                      </a:lnTo>
                      <a:lnTo>
                        <a:pt x="4888" y="3296"/>
                      </a:lnTo>
                      <a:lnTo>
                        <a:pt x="4894" y="3274"/>
                      </a:lnTo>
                      <a:lnTo>
                        <a:pt x="5078" y="3330"/>
                      </a:lnTo>
                      <a:lnTo>
                        <a:pt x="5078" y="3330"/>
                      </a:lnTo>
                      <a:lnTo>
                        <a:pt x="5072" y="3354"/>
                      </a:lnTo>
                      <a:lnTo>
                        <a:pt x="5072" y="3354"/>
                      </a:lnTo>
                      <a:close/>
                      <a:moveTo>
                        <a:pt x="86" y="3256"/>
                      </a:moveTo>
                      <a:lnTo>
                        <a:pt x="86" y="3256"/>
                      </a:lnTo>
                      <a:lnTo>
                        <a:pt x="78" y="3232"/>
                      </a:lnTo>
                      <a:lnTo>
                        <a:pt x="264" y="3184"/>
                      </a:lnTo>
                      <a:lnTo>
                        <a:pt x="264" y="3184"/>
                      </a:lnTo>
                      <a:lnTo>
                        <a:pt x="270" y="3206"/>
                      </a:lnTo>
                      <a:lnTo>
                        <a:pt x="86" y="3256"/>
                      </a:lnTo>
                      <a:close/>
                      <a:moveTo>
                        <a:pt x="5110" y="3208"/>
                      </a:moveTo>
                      <a:lnTo>
                        <a:pt x="4924" y="3164"/>
                      </a:lnTo>
                      <a:lnTo>
                        <a:pt x="4924" y="3164"/>
                      </a:lnTo>
                      <a:lnTo>
                        <a:pt x="4930" y="3140"/>
                      </a:lnTo>
                      <a:lnTo>
                        <a:pt x="5116" y="3184"/>
                      </a:lnTo>
                      <a:lnTo>
                        <a:pt x="5116" y="3184"/>
                      </a:lnTo>
                      <a:lnTo>
                        <a:pt x="5110" y="3208"/>
                      </a:lnTo>
                      <a:lnTo>
                        <a:pt x="5110" y="3208"/>
                      </a:lnTo>
                      <a:close/>
                      <a:moveTo>
                        <a:pt x="52" y="3110"/>
                      </a:moveTo>
                      <a:lnTo>
                        <a:pt x="52" y="3110"/>
                      </a:lnTo>
                      <a:lnTo>
                        <a:pt x="46" y="3086"/>
                      </a:lnTo>
                      <a:lnTo>
                        <a:pt x="234" y="3048"/>
                      </a:lnTo>
                      <a:lnTo>
                        <a:pt x="234" y="3048"/>
                      </a:lnTo>
                      <a:lnTo>
                        <a:pt x="240" y="3072"/>
                      </a:lnTo>
                      <a:lnTo>
                        <a:pt x="52" y="3110"/>
                      </a:lnTo>
                      <a:close/>
                      <a:moveTo>
                        <a:pt x="5142" y="3062"/>
                      </a:moveTo>
                      <a:lnTo>
                        <a:pt x="4954" y="3028"/>
                      </a:lnTo>
                      <a:lnTo>
                        <a:pt x="4954" y="3028"/>
                      </a:lnTo>
                      <a:lnTo>
                        <a:pt x="4958" y="3006"/>
                      </a:lnTo>
                      <a:lnTo>
                        <a:pt x="5146" y="3038"/>
                      </a:lnTo>
                      <a:lnTo>
                        <a:pt x="5146" y="3038"/>
                      </a:lnTo>
                      <a:lnTo>
                        <a:pt x="5142" y="3062"/>
                      </a:lnTo>
                      <a:lnTo>
                        <a:pt x="5142" y="3062"/>
                      </a:lnTo>
                      <a:close/>
                      <a:moveTo>
                        <a:pt x="26" y="2962"/>
                      </a:moveTo>
                      <a:lnTo>
                        <a:pt x="26" y="2962"/>
                      </a:lnTo>
                      <a:lnTo>
                        <a:pt x="22" y="2938"/>
                      </a:lnTo>
                      <a:lnTo>
                        <a:pt x="212" y="2912"/>
                      </a:lnTo>
                      <a:lnTo>
                        <a:pt x="212" y="2912"/>
                      </a:lnTo>
                      <a:lnTo>
                        <a:pt x="216" y="2936"/>
                      </a:lnTo>
                      <a:lnTo>
                        <a:pt x="26" y="2962"/>
                      </a:lnTo>
                      <a:close/>
                      <a:moveTo>
                        <a:pt x="5164" y="2914"/>
                      </a:moveTo>
                      <a:lnTo>
                        <a:pt x="4974" y="2892"/>
                      </a:lnTo>
                      <a:lnTo>
                        <a:pt x="4974" y="2892"/>
                      </a:lnTo>
                      <a:lnTo>
                        <a:pt x="4976" y="2868"/>
                      </a:lnTo>
                      <a:lnTo>
                        <a:pt x="5168" y="2890"/>
                      </a:lnTo>
                      <a:lnTo>
                        <a:pt x="5168" y="2890"/>
                      </a:lnTo>
                      <a:lnTo>
                        <a:pt x="5164" y="2914"/>
                      </a:lnTo>
                      <a:lnTo>
                        <a:pt x="5164" y="2914"/>
                      </a:lnTo>
                      <a:close/>
                      <a:moveTo>
                        <a:pt x="8" y="2814"/>
                      </a:moveTo>
                      <a:lnTo>
                        <a:pt x="8" y="2814"/>
                      </a:lnTo>
                      <a:lnTo>
                        <a:pt x="6" y="2790"/>
                      </a:lnTo>
                      <a:lnTo>
                        <a:pt x="198" y="2774"/>
                      </a:lnTo>
                      <a:lnTo>
                        <a:pt x="198" y="2774"/>
                      </a:lnTo>
                      <a:lnTo>
                        <a:pt x="200" y="2798"/>
                      </a:lnTo>
                      <a:lnTo>
                        <a:pt x="8" y="2814"/>
                      </a:lnTo>
                      <a:close/>
                      <a:moveTo>
                        <a:pt x="5178" y="2766"/>
                      </a:moveTo>
                      <a:lnTo>
                        <a:pt x="4988" y="2754"/>
                      </a:lnTo>
                      <a:lnTo>
                        <a:pt x="4988" y="2754"/>
                      </a:lnTo>
                      <a:lnTo>
                        <a:pt x="4988" y="2730"/>
                      </a:lnTo>
                      <a:lnTo>
                        <a:pt x="5180" y="2742"/>
                      </a:lnTo>
                      <a:lnTo>
                        <a:pt x="5180" y="2742"/>
                      </a:lnTo>
                      <a:lnTo>
                        <a:pt x="5178" y="2766"/>
                      </a:lnTo>
                      <a:lnTo>
                        <a:pt x="5178" y="2766"/>
                      </a:lnTo>
                      <a:close/>
                      <a:moveTo>
                        <a:pt x="0" y="2664"/>
                      </a:moveTo>
                      <a:lnTo>
                        <a:pt x="0" y="2664"/>
                      </a:lnTo>
                      <a:lnTo>
                        <a:pt x="0" y="2640"/>
                      </a:lnTo>
                      <a:lnTo>
                        <a:pt x="192" y="2636"/>
                      </a:lnTo>
                      <a:lnTo>
                        <a:pt x="192" y="2636"/>
                      </a:lnTo>
                      <a:lnTo>
                        <a:pt x="192" y="2660"/>
                      </a:lnTo>
                      <a:lnTo>
                        <a:pt x="0" y="2664"/>
                      </a:lnTo>
                      <a:close/>
                      <a:moveTo>
                        <a:pt x="5184" y="2616"/>
                      </a:moveTo>
                      <a:lnTo>
                        <a:pt x="4992" y="2616"/>
                      </a:lnTo>
                      <a:lnTo>
                        <a:pt x="4992" y="2616"/>
                      </a:lnTo>
                      <a:lnTo>
                        <a:pt x="4992" y="2592"/>
                      </a:lnTo>
                      <a:lnTo>
                        <a:pt x="5184" y="2592"/>
                      </a:lnTo>
                      <a:lnTo>
                        <a:pt x="5184" y="2592"/>
                      </a:lnTo>
                      <a:lnTo>
                        <a:pt x="5184" y="2616"/>
                      </a:lnTo>
                      <a:lnTo>
                        <a:pt x="5184" y="2616"/>
                      </a:lnTo>
                      <a:close/>
                      <a:moveTo>
                        <a:pt x="192" y="2520"/>
                      </a:moveTo>
                      <a:lnTo>
                        <a:pt x="0" y="2516"/>
                      </a:lnTo>
                      <a:lnTo>
                        <a:pt x="0" y="2516"/>
                      </a:lnTo>
                      <a:lnTo>
                        <a:pt x="2" y="2490"/>
                      </a:lnTo>
                      <a:lnTo>
                        <a:pt x="194" y="2498"/>
                      </a:lnTo>
                      <a:lnTo>
                        <a:pt x="194" y="2498"/>
                      </a:lnTo>
                      <a:lnTo>
                        <a:pt x="192" y="2520"/>
                      </a:lnTo>
                      <a:lnTo>
                        <a:pt x="192" y="2520"/>
                      </a:lnTo>
                      <a:close/>
                      <a:moveTo>
                        <a:pt x="4990" y="2480"/>
                      </a:moveTo>
                      <a:lnTo>
                        <a:pt x="4990" y="2480"/>
                      </a:lnTo>
                      <a:lnTo>
                        <a:pt x="4988" y="2458"/>
                      </a:lnTo>
                      <a:lnTo>
                        <a:pt x="5180" y="2446"/>
                      </a:lnTo>
                      <a:lnTo>
                        <a:pt x="5180" y="2446"/>
                      </a:lnTo>
                      <a:lnTo>
                        <a:pt x="5182" y="2472"/>
                      </a:lnTo>
                      <a:lnTo>
                        <a:pt x="4990" y="2480"/>
                      </a:lnTo>
                      <a:close/>
                      <a:moveTo>
                        <a:pt x="200" y="2382"/>
                      </a:moveTo>
                      <a:lnTo>
                        <a:pt x="10" y="2366"/>
                      </a:lnTo>
                      <a:lnTo>
                        <a:pt x="10" y="2366"/>
                      </a:lnTo>
                      <a:lnTo>
                        <a:pt x="12" y="2342"/>
                      </a:lnTo>
                      <a:lnTo>
                        <a:pt x="202" y="2360"/>
                      </a:lnTo>
                      <a:lnTo>
                        <a:pt x="202" y="2360"/>
                      </a:lnTo>
                      <a:lnTo>
                        <a:pt x="200" y="2382"/>
                      </a:lnTo>
                      <a:lnTo>
                        <a:pt x="200" y="2382"/>
                      </a:lnTo>
                      <a:close/>
                      <a:moveTo>
                        <a:pt x="4980" y="2342"/>
                      </a:moveTo>
                      <a:lnTo>
                        <a:pt x="4980" y="2342"/>
                      </a:lnTo>
                      <a:lnTo>
                        <a:pt x="4978" y="2320"/>
                      </a:lnTo>
                      <a:lnTo>
                        <a:pt x="5168" y="2298"/>
                      </a:lnTo>
                      <a:lnTo>
                        <a:pt x="5168" y="2298"/>
                      </a:lnTo>
                      <a:lnTo>
                        <a:pt x="5170" y="2322"/>
                      </a:lnTo>
                      <a:lnTo>
                        <a:pt x="4980" y="2342"/>
                      </a:lnTo>
                      <a:close/>
                      <a:moveTo>
                        <a:pt x="216" y="2246"/>
                      </a:moveTo>
                      <a:lnTo>
                        <a:pt x="26" y="2218"/>
                      </a:lnTo>
                      <a:lnTo>
                        <a:pt x="26" y="2218"/>
                      </a:lnTo>
                      <a:lnTo>
                        <a:pt x="30" y="2194"/>
                      </a:lnTo>
                      <a:lnTo>
                        <a:pt x="220" y="2222"/>
                      </a:lnTo>
                      <a:lnTo>
                        <a:pt x="220" y="2222"/>
                      </a:lnTo>
                      <a:lnTo>
                        <a:pt x="216" y="2246"/>
                      </a:lnTo>
                      <a:lnTo>
                        <a:pt x="216" y="2246"/>
                      </a:lnTo>
                      <a:close/>
                      <a:moveTo>
                        <a:pt x="4962" y="2206"/>
                      </a:moveTo>
                      <a:lnTo>
                        <a:pt x="4962" y="2206"/>
                      </a:lnTo>
                      <a:lnTo>
                        <a:pt x="4958" y="2182"/>
                      </a:lnTo>
                      <a:lnTo>
                        <a:pt x="5148" y="2150"/>
                      </a:lnTo>
                      <a:lnTo>
                        <a:pt x="5148" y="2150"/>
                      </a:lnTo>
                      <a:lnTo>
                        <a:pt x="5152" y="2174"/>
                      </a:lnTo>
                      <a:lnTo>
                        <a:pt x="4962" y="2206"/>
                      </a:lnTo>
                      <a:close/>
                      <a:moveTo>
                        <a:pt x="240" y="2108"/>
                      </a:moveTo>
                      <a:lnTo>
                        <a:pt x="52" y="2070"/>
                      </a:lnTo>
                      <a:lnTo>
                        <a:pt x="52" y="2070"/>
                      </a:lnTo>
                      <a:lnTo>
                        <a:pt x="56" y="2046"/>
                      </a:lnTo>
                      <a:lnTo>
                        <a:pt x="244" y="2086"/>
                      </a:lnTo>
                      <a:lnTo>
                        <a:pt x="244" y="2086"/>
                      </a:lnTo>
                      <a:lnTo>
                        <a:pt x="240" y="2108"/>
                      </a:lnTo>
                      <a:lnTo>
                        <a:pt x="240" y="2108"/>
                      </a:lnTo>
                      <a:close/>
                      <a:moveTo>
                        <a:pt x="4936" y="2070"/>
                      </a:moveTo>
                      <a:lnTo>
                        <a:pt x="4936" y="2070"/>
                      </a:lnTo>
                      <a:lnTo>
                        <a:pt x="4930" y="2046"/>
                      </a:lnTo>
                      <a:lnTo>
                        <a:pt x="5118" y="2004"/>
                      </a:lnTo>
                      <a:lnTo>
                        <a:pt x="5118" y="2004"/>
                      </a:lnTo>
                      <a:lnTo>
                        <a:pt x="5122" y="2028"/>
                      </a:lnTo>
                      <a:lnTo>
                        <a:pt x="4936" y="2070"/>
                      </a:lnTo>
                      <a:close/>
                      <a:moveTo>
                        <a:pt x="272" y="1974"/>
                      </a:moveTo>
                      <a:lnTo>
                        <a:pt x="86" y="1924"/>
                      </a:lnTo>
                      <a:lnTo>
                        <a:pt x="86" y="1924"/>
                      </a:lnTo>
                      <a:lnTo>
                        <a:pt x="92" y="1900"/>
                      </a:lnTo>
                      <a:lnTo>
                        <a:pt x="278" y="1952"/>
                      </a:lnTo>
                      <a:lnTo>
                        <a:pt x="278" y="1952"/>
                      </a:lnTo>
                      <a:lnTo>
                        <a:pt x="272" y="1974"/>
                      </a:lnTo>
                      <a:lnTo>
                        <a:pt x="272" y="1974"/>
                      </a:lnTo>
                      <a:close/>
                      <a:moveTo>
                        <a:pt x="4902" y="1936"/>
                      </a:moveTo>
                      <a:lnTo>
                        <a:pt x="4902" y="1936"/>
                      </a:lnTo>
                      <a:lnTo>
                        <a:pt x="4896" y="1912"/>
                      </a:lnTo>
                      <a:lnTo>
                        <a:pt x="5080" y="1858"/>
                      </a:lnTo>
                      <a:lnTo>
                        <a:pt x="5080" y="1858"/>
                      </a:lnTo>
                      <a:lnTo>
                        <a:pt x="5086" y="1882"/>
                      </a:lnTo>
                      <a:lnTo>
                        <a:pt x="4902" y="1936"/>
                      </a:lnTo>
                      <a:close/>
                      <a:moveTo>
                        <a:pt x="310" y="1842"/>
                      </a:moveTo>
                      <a:lnTo>
                        <a:pt x="128" y="1782"/>
                      </a:lnTo>
                      <a:lnTo>
                        <a:pt x="128" y="1782"/>
                      </a:lnTo>
                      <a:lnTo>
                        <a:pt x="136" y="1758"/>
                      </a:lnTo>
                      <a:lnTo>
                        <a:pt x="318" y="1820"/>
                      </a:lnTo>
                      <a:lnTo>
                        <a:pt x="318" y="1820"/>
                      </a:lnTo>
                      <a:lnTo>
                        <a:pt x="310" y="1842"/>
                      </a:lnTo>
                      <a:lnTo>
                        <a:pt x="310" y="1842"/>
                      </a:lnTo>
                      <a:close/>
                      <a:moveTo>
                        <a:pt x="4860" y="1804"/>
                      </a:moveTo>
                      <a:lnTo>
                        <a:pt x="4860" y="1804"/>
                      </a:lnTo>
                      <a:lnTo>
                        <a:pt x="4852" y="1782"/>
                      </a:lnTo>
                      <a:lnTo>
                        <a:pt x="5034" y="1716"/>
                      </a:lnTo>
                      <a:lnTo>
                        <a:pt x="5034" y="1716"/>
                      </a:lnTo>
                      <a:lnTo>
                        <a:pt x="5042" y="1740"/>
                      </a:lnTo>
                      <a:lnTo>
                        <a:pt x="4860" y="1804"/>
                      </a:lnTo>
                      <a:close/>
                      <a:moveTo>
                        <a:pt x="358" y="1712"/>
                      </a:moveTo>
                      <a:lnTo>
                        <a:pt x="180" y="1640"/>
                      </a:lnTo>
                      <a:lnTo>
                        <a:pt x="180" y="1640"/>
                      </a:lnTo>
                      <a:lnTo>
                        <a:pt x="188" y="1618"/>
                      </a:lnTo>
                      <a:lnTo>
                        <a:pt x="366" y="1690"/>
                      </a:lnTo>
                      <a:lnTo>
                        <a:pt x="366" y="1690"/>
                      </a:lnTo>
                      <a:lnTo>
                        <a:pt x="358" y="1712"/>
                      </a:lnTo>
                      <a:lnTo>
                        <a:pt x="358" y="1712"/>
                      </a:lnTo>
                      <a:close/>
                      <a:moveTo>
                        <a:pt x="4810" y="1674"/>
                      </a:moveTo>
                      <a:lnTo>
                        <a:pt x="4810" y="1674"/>
                      </a:lnTo>
                      <a:lnTo>
                        <a:pt x="4802" y="1652"/>
                      </a:lnTo>
                      <a:lnTo>
                        <a:pt x="4978" y="1578"/>
                      </a:lnTo>
                      <a:lnTo>
                        <a:pt x="4978" y="1578"/>
                      </a:lnTo>
                      <a:lnTo>
                        <a:pt x="4988" y="1600"/>
                      </a:lnTo>
                      <a:lnTo>
                        <a:pt x="4810" y="1674"/>
                      </a:lnTo>
                      <a:close/>
                      <a:moveTo>
                        <a:pt x="412" y="1584"/>
                      </a:moveTo>
                      <a:lnTo>
                        <a:pt x="238" y="1502"/>
                      </a:lnTo>
                      <a:lnTo>
                        <a:pt x="238" y="1502"/>
                      </a:lnTo>
                      <a:lnTo>
                        <a:pt x="250" y="1480"/>
                      </a:lnTo>
                      <a:lnTo>
                        <a:pt x="422" y="1562"/>
                      </a:lnTo>
                      <a:lnTo>
                        <a:pt x="422" y="1562"/>
                      </a:lnTo>
                      <a:lnTo>
                        <a:pt x="412" y="1584"/>
                      </a:lnTo>
                      <a:lnTo>
                        <a:pt x="412" y="1584"/>
                      </a:lnTo>
                      <a:close/>
                      <a:moveTo>
                        <a:pt x="4754" y="1548"/>
                      </a:moveTo>
                      <a:lnTo>
                        <a:pt x="4754" y="1548"/>
                      </a:lnTo>
                      <a:lnTo>
                        <a:pt x="4744" y="1528"/>
                      </a:lnTo>
                      <a:lnTo>
                        <a:pt x="4916" y="1442"/>
                      </a:lnTo>
                      <a:lnTo>
                        <a:pt x="4916" y="1442"/>
                      </a:lnTo>
                      <a:lnTo>
                        <a:pt x="4928" y="1464"/>
                      </a:lnTo>
                      <a:lnTo>
                        <a:pt x="4754" y="1548"/>
                      </a:lnTo>
                      <a:close/>
                      <a:moveTo>
                        <a:pt x="474" y="1460"/>
                      </a:moveTo>
                      <a:lnTo>
                        <a:pt x="306" y="1368"/>
                      </a:lnTo>
                      <a:lnTo>
                        <a:pt x="306" y="1368"/>
                      </a:lnTo>
                      <a:lnTo>
                        <a:pt x="318" y="1348"/>
                      </a:lnTo>
                      <a:lnTo>
                        <a:pt x="486" y="1440"/>
                      </a:lnTo>
                      <a:lnTo>
                        <a:pt x="486" y="1440"/>
                      </a:lnTo>
                      <a:lnTo>
                        <a:pt x="474" y="1460"/>
                      </a:lnTo>
                      <a:lnTo>
                        <a:pt x="474" y="1460"/>
                      </a:lnTo>
                      <a:close/>
                      <a:moveTo>
                        <a:pt x="4690" y="1426"/>
                      </a:moveTo>
                      <a:lnTo>
                        <a:pt x="4690" y="1426"/>
                      </a:lnTo>
                      <a:lnTo>
                        <a:pt x="4680" y="1406"/>
                      </a:lnTo>
                      <a:lnTo>
                        <a:pt x="4846" y="1310"/>
                      </a:lnTo>
                      <a:lnTo>
                        <a:pt x="4846" y="1310"/>
                      </a:lnTo>
                      <a:lnTo>
                        <a:pt x="4858" y="1332"/>
                      </a:lnTo>
                      <a:lnTo>
                        <a:pt x="4690" y="1426"/>
                      </a:lnTo>
                      <a:close/>
                      <a:moveTo>
                        <a:pt x="544" y="1340"/>
                      </a:moveTo>
                      <a:lnTo>
                        <a:pt x="380" y="1240"/>
                      </a:lnTo>
                      <a:lnTo>
                        <a:pt x="380" y="1240"/>
                      </a:lnTo>
                      <a:lnTo>
                        <a:pt x="394" y="1218"/>
                      </a:lnTo>
                      <a:lnTo>
                        <a:pt x="556" y="1320"/>
                      </a:lnTo>
                      <a:lnTo>
                        <a:pt x="556" y="1320"/>
                      </a:lnTo>
                      <a:lnTo>
                        <a:pt x="544" y="1340"/>
                      </a:lnTo>
                      <a:lnTo>
                        <a:pt x="544" y="1340"/>
                      </a:lnTo>
                      <a:close/>
                      <a:moveTo>
                        <a:pt x="4620" y="1306"/>
                      </a:moveTo>
                      <a:lnTo>
                        <a:pt x="4620" y="1306"/>
                      </a:lnTo>
                      <a:lnTo>
                        <a:pt x="4608" y="1288"/>
                      </a:lnTo>
                      <a:lnTo>
                        <a:pt x="4768" y="1182"/>
                      </a:lnTo>
                      <a:lnTo>
                        <a:pt x="4768" y="1182"/>
                      </a:lnTo>
                      <a:lnTo>
                        <a:pt x="4782" y="1204"/>
                      </a:lnTo>
                      <a:lnTo>
                        <a:pt x="4620" y="1306"/>
                      </a:lnTo>
                      <a:close/>
                      <a:moveTo>
                        <a:pt x="620" y="1224"/>
                      </a:moveTo>
                      <a:lnTo>
                        <a:pt x="462" y="1114"/>
                      </a:lnTo>
                      <a:lnTo>
                        <a:pt x="462" y="1114"/>
                      </a:lnTo>
                      <a:lnTo>
                        <a:pt x="476" y="1094"/>
                      </a:lnTo>
                      <a:lnTo>
                        <a:pt x="632" y="1204"/>
                      </a:lnTo>
                      <a:lnTo>
                        <a:pt x="632" y="1204"/>
                      </a:lnTo>
                      <a:lnTo>
                        <a:pt x="620" y="1224"/>
                      </a:lnTo>
                      <a:lnTo>
                        <a:pt x="620" y="1224"/>
                      </a:lnTo>
                      <a:close/>
                      <a:moveTo>
                        <a:pt x="4542" y="1192"/>
                      </a:moveTo>
                      <a:lnTo>
                        <a:pt x="4542" y="1192"/>
                      </a:lnTo>
                      <a:lnTo>
                        <a:pt x="4528" y="1174"/>
                      </a:lnTo>
                      <a:lnTo>
                        <a:pt x="4684" y="1060"/>
                      </a:lnTo>
                      <a:lnTo>
                        <a:pt x="4684" y="1060"/>
                      </a:lnTo>
                      <a:lnTo>
                        <a:pt x="4698" y="1080"/>
                      </a:lnTo>
                      <a:lnTo>
                        <a:pt x="4542" y="1192"/>
                      </a:lnTo>
                      <a:close/>
                      <a:moveTo>
                        <a:pt x="702" y="1112"/>
                      </a:moveTo>
                      <a:lnTo>
                        <a:pt x="550" y="994"/>
                      </a:lnTo>
                      <a:lnTo>
                        <a:pt x="550" y="994"/>
                      </a:lnTo>
                      <a:lnTo>
                        <a:pt x="566" y="974"/>
                      </a:lnTo>
                      <a:lnTo>
                        <a:pt x="716" y="1094"/>
                      </a:lnTo>
                      <a:lnTo>
                        <a:pt x="716" y="1094"/>
                      </a:lnTo>
                      <a:lnTo>
                        <a:pt x="702" y="1112"/>
                      </a:lnTo>
                      <a:lnTo>
                        <a:pt x="702" y="1112"/>
                      </a:lnTo>
                      <a:close/>
                      <a:moveTo>
                        <a:pt x="4458" y="1082"/>
                      </a:moveTo>
                      <a:lnTo>
                        <a:pt x="4458" y="1082"/>
                      </a:lnTo>
                      <a:lnTo>
                        <a:pt x="4444" y="1064"/>
                      </a:lnTo>
                      <a:lnTo>
                        <a:pt x="4592" y="942"/>
                      </a:lnTo>
                      <a:lnTo>
                        <a:pt x="4592" y="942"/>
                      </a:lnTo>
                      <a:lnTo>
                        <a:pt x="4608" y="962"/>
                      </a:lnTo>
                      <a:lnTo>
                        <a:pt x="4458" y="1082"/>
                      </a:lnTo>
                      <a:close/>
                      <a:moveTo>
                        <a:pt x="790" y="1006"/>
                      </a:moveTo>
                      <a:lnTo>
                        <a:pt x="646" y="878"/>
                      </a:lnTo>
                      <a:lnTo>
                        <a:pt x="646" y="878"/>
                      </a:lnTo>
                      <a:lnTo>
                        <a:pt x="662" y="860"/>
                      </a:lnTo>
                      <a:lnTo>
                        <a:pt x="806" y="988"/>
                      </a:lnTo>
                      <a:lnTo>
                        <a:pt x="806" y="988"/>
                      </a:lnTo>
                      <a:lnTo>
                        <a:pt x="790" y="1006"/>
                      </a:lnTo>
                      <a:lnTo>
                        <a:pt x="790" y="1006"/>
                      </a:lnTo>
                      <a:close/>
                      <a:moveTo>
                        <a:pt x="4368" y="978"/>
                      </a:moveTo>
                      <a:lnTo>
                        <a:pt x="4368" y="978"/>
                      </a:lnTo>
                      <a:lnTo>
                        <a:pt x="4352" y="960"/>
                      </a:lnTo>
                      <a:lnTo>
                        <a:pt x="4494" y="830"/>
                      </a:lnTo>
                      <a:lnTo>
                        <a:pt x="4494" y="830"/>
                      </a:lnTo>
                      <a:lnTo>
                        <a:pt x="4510" y="848"/>
                      </a:lnTo>
                      <a:lnTo>
                        <a:pt x="4368" y="978"/>
                      </a:lnTo>
                      <a:close/>
                      <a:moveTo>
                        <a:pt x="884" y="904"/>
                      </a:moveTo>
                      <a:lnTo>
                        <a:pt x="748" y="770"/>
                      </a:lnTo>
                      <a:lnTo>
                        <a:pt x="748" y="770"/>
                      </a:lnTo>
                      <a:lnTo>
                        <a:pt x="766" y="752"/>
                      </a:lnTo>
                      <a:lnTo>
                        <a:pt x="902" y="888"/>
                      </a:lnTo>
                      <a:lnTo>
                        <a:pt x="902" y="888"/>
                      </a:lnTo>
                      <a:lnTo>
                        <a:pt x="884" y="904"/>
                      </a:lnTo>
                      <a:lnTo>
                        <a:pt x="884" y="904"/>
                      </a:lnTo>
                      <a:close/>
                      <a:moveTo>
                        <a:pt x="4272" y="878"/>
                      </a:moveTo>
                      <a:lnTo>
                        <a:pt x="4272" y="878"/>
                      </a:lnTo>
                      <a:lnTo>
                        <a:pt x="4256" y="862"/>
                      </a:lnTo>
                      <a:lnTo>
                        <a:pt x="4388" y="722"/>
                      </a:lnTo>
                      <a:lnTo>
                        <a:pt x="4388" y="722"/>
                      </a:lnTo>
                      <a:lnTo>
                        <a:pt x="4406" y="740"/>
                      </a:lnTo>
                      <a:lnTo>
                        <a:pt x="4272" y="878"/>
                      </a:lnTo>
                      <a:close/>
                      <a:moveTo>
                        <a:pt x="984" y="808"/>
                      </a:moveTo>
                      <a:lnTo>
                        <a:pt x="856" y="666"/>
                      </a:lnTo>
                      <a:lnTo>
                        <a:pt x="856" y="666"/>
                      </a:lnTo>
                      <a:lnTo>
                        <a:pt x="874" y="650"/>
                      </a:lnTo>
                      <a:lnTo>
                        <a:pt x="1002" y="794"/>
                      </a:lnTo>
                      <a:lnTo>
                        <a:pt x="1002" y="794"/>
                      </a:lnTo>
                      <a:lnTo>
                        <a:pt x="984" y="808"/>
                      </a:lnTo>
                      <a:lnTo>
                        <a:pt x="984" y="808"/>
                      </a:lnTo>
                      <a:close/>
                      <a:moveTo>
                        <a:pt x="4170" y="784"/>
                      </a:moveTo>
                      <a:lnTo>
                        <a:pt x="4170" y="784"/>
                      </a:lnTo>
                      <a:lnTo>
                        <a:pt x="4154" y="768"/>
                      </a:lnTo>
                      <a:lnTo>
                        <a:pt x="4278" y="622"/>
                      </a:lnTo>
                      <a:lnTo>
                        <a:pt x="4278" y="622"/>
                      </a:lnTo>
                      <a:lnTo>
                        <a:pt x="4298" y="638"/>
                      </a:lnTo>
                      <a:lnTo>
                        <a:pt x="4170" y="784"/>
                      </a:lnTo>
                      <a:close/>
                      <a:moveTo>
                        <a:pt x="1090" y="720"/>
                      </a:moveTo>
                      <a:lnTo>
                        <a:pt x="970" y="570"/>
                      </a:lnTo>
                      <a:lnTo>
                        <a:pt x="970" y="570"/>
                      </a:lnTo>
                      <a:lnTo>
                        <a:pt x="990" y="554"/>
                      </a:lnTo>
                      <a:lnTo>
                        <a:pt x="1108" y="704"/>
                      </a:lnTo>
                      <a:lnTo>
                        <a:pt x="1108" y="704"/>
                      </a:lnTo>
                      <a:lnTo>
                        <a:pt x="1090" y="720"/>
                      </a:lnTo>
                      <a:lnTo>
                        <a:pt x="1090" y="720"/>
                      </a:lnTo>
                      <a:close/>
                      <a:moveTo>
                        <a:pt x="4064" y="696"/>
                      </a:moveTo>
                      <a:lnTo>
                        <a:pt x="4064" y="696"/>
                      </a:lnTo>
                      <a:lnTo>
                        <a:pt x="4046" y="682"/>
                      </a:lnTo>
                      <a:lnTo>
                        <a:pt x="4162" y="528"/>
                      </a:lnTo>
                      <a:lnTo>
                        <a:pt x="4162" y="528"/>
                      </a:lnTo>
                      <a:lnTo>
                        <a:pt x="4182" y="544"/>
                      </a:lnTo>
                      <a:lnTo>
                        <a:pt x="4064" y="696"/>
                      </a:lnTo>
                      <a:close/>
                      <a:moveTo>
                        <a:pt x="1200" y="636"/>
                      </a:moveTo>
                      <a:lnTo>
                        <a:pt x="1090" y="480"/>
                      </a:lnTo>
                      <a:lnTo>
                        <a:pt x="1090" y="480"/>
                      </a:lnTo>
                      <a:lnTo>
                        <a:pt x="1110" y="464"/>
                      </a:lnTo>
                      <a:lnTo>
                        <a:pt x="1220" y="622"/>
                      </a:lnTo>
                      <a:lnTo>
                        <a:pt x="1220" y="622"/>
                      </a:lnTo>
                      <a:lnTo>
                        <a:pt x="1200" y="636"/>
                      </a:lnTo>
                      <a:lnTo>
                        <a:pt x="1200" y="636"/>
                      </a:lnTo>
                      <a:close/>
                      <a:moveTo>
                        <a:pt x="3952" y="614"/>
                      </a:moveTo>
                      <a:lnTo>
                        <a:pt x="3952" y="614"/>
                      </a:lnTo>
                      <a:lnTo>
                        <a:pt x="3932" y="600"/>
                      </a:lnTo>
                      <a:lnTo>
                        <a:pt x="4040" y="442"/>
                      </a:lnTo>
                      <a:lnTo>
                        <a:pt x="4040" y="442"/>
                      </a:lnTo>
                      <a:lnTo>
                        <a:pt x="4060" y="456"/>
                      </a:lnTo>
                      <a:lnTo>
                        <a:pt x="3952" y="614"/>
                      </a:lnTo>
                      <a:close/>
                      <a:moveTo>
                        <a:pt x="1316" y="558"/>
                      </a:moveTo>
                      <a:lnTo>
                        <a:pt x="1214" y="396"/>
                      </a:lnTo>
                      <a:lnTo>
                        <a:pt x="1214" y="396"/>
                      </a:lnTo>
                      <a:lnTo>
                        <a:pt x="1234" y="382"/>
                      </a:lnTo>
                      <a:lnTo>
                        <a:pt x="1334" y="546"/>
                      </a:lnTo>
                      <a:lnTo>
                        <a:pt x="1334" y="546"/>
                      </a:lnTo>
                      <a:lnTo>
                        <a:pt x="1316" y="558"/>
                      </a:lnTo>
                      <a:lnTo>
                        <a:pt x="1316" y="558"/>
                      </a:lnTo>
                      <a:close/>
                      <a:moveTo>
                        <a:pt x="3836" y="538"/>
                      </a:moveTo>
                      <a:lnTo>
                        <a:pt x="3836" y="538"/>
                      </a:lnTo>
                      <a:lnTo>
                        <a:pt x="3816" y="526"/>
                      </a:lnTo>
                      <a:lnTo>
                        <a:pt x="3914" y="362"/>
                      </a:lnTo>
                      <a:lnTo>
                        <a:pt x="3914" y="362"/>
                      </a:lnTo>
                      <a:lnTo>
                        <a:pt x="3936" y="374"/>
                      </a:lnTo>
                      <a:lnTo>
                        <a:pt x="3836" y="538"/>
                      </a:lnTo>
                      <a:close/>
                      <a:moveTo>
                        <a:pt x="1434" y="488"/>
                      </a:moveTo>
                      <a:lnTo>
                        <a:pt x="1342" y="320"/>
                      </a:lnTo>
                      <a:lnTo>
                        <a:pt x="1342" y="320"/>
                      </a:lnTo>
                      <a:lnTo>
                        <a:pt x="1364" y="308"/>
                      </a:lnTo>
                      <a:lnTo>
                        <a:pt x="1454" y="478"/>
                      </a:lnTo>
                      <a:lnTo>
                        <a:pt x="1454" y="478"/>
                      </a:lnTo>
                      <a:lnTo>
                        <a:pt x="1434" y="488"/>
                      </a:lnTo>
                      <a:lnTo>
                        <a:pt x="1434" y="488"/>
                      </a:lnTo>
                      <a:close/>
                      <a:moveTo>
                        <a:pt x="3716" y="470"/>
                      </a:moveTo>
                      <a:lnTo>
                        <a:pt x="3716" y="470"/>
                      </a:lnTo>
                      <a:lnTo>
                        <a:pt x="3694" y="460"/>
                      </a:lnTo>
                      <a:lnTo>
                        <a:pt x="3782" y="288"/>
                      </a:lnTo>
                      <a:lnTo>
                        <a:pt x="3782" y="288"/>
                      </a:lnTo>
                      <a:lnTo>
                        <a:pt x="3806" y="300"/>
                      </a:lnTo>
                      <a:lnTo>
                        <a:pt x="3716" y="470"/>
                      </a:lnTo>
                      <a:close/>
                      <a:moveTo>
                        <a:pt x="1558" y="426"/>
                      </a:moveTo>
                      <a:lnTo>
                        <a:pt x="1474" y="252"/>
                      </a:lnTo>
                      <a:lnTo>
                        <a:pt x="1474" y="252"/>
                      </a:lnTo>
                      <a:lnTo>
                        <a:pt x="1496" y="242"/>
                      </a:lnTo>
                      <a:lnTo>
                        <a:pt x="1578" y="416"/>
                      </a:lnTo>
                      <a:lnTo>
                        <a:pt x="1578" y="416"/>
                      </a:lnTo>
                      <a:lnTo>
                        <a:pt x="1558" y="426"/>
                      </a:lnTo>
                      <a:lnTo>
                        <a:pt x="1558" y="426"/>
                      </a:lnTo>
                      <a:close/>
                      <a:moveTo>
                        <a:pt x="3590" y="408"/>
                      </a:moveTo>
                      <a:lnTo>
                        <a:pt x="3590" y="408"/>
                      </a:lnTo>
                      <a:lnTo>
                        <a:pt x="3570" y="398"/>
                      </a:lnTo>
                      <a:lnTo>
                        <a:pt x="3648" y="224"/>
                      </a:lnTo>
                      <a:lnTo>
                        <a:pt x="3648" y="224"/>
                      </a:lnTo>
                      <a:lnTo>
                        <a:pt x="3670" y="234"/>
                      </a:lnTo>
                      <a:lnTo>
                        <a:pt x="3590" y="408"/>
                      </a:lnTo>
                      <a:close/>
                      <a:moveTo>
                        <a:pt x="1684" y="370"/>
                      </a:moveTo>
                      <a:lnTo>
                        <a:pt x="1610" y="192"/>
                      </a:lnTo>
                      <a:lnTo>
                        <a:pt x="1610" y="192"/>
                      </a:lnTo>
                      <a:lnTo>
                        <a:pt x="1634" y="182"/>
                      </a:lnTo>
                      <a:lnTo>
                        <a:pt x="1704" y="360"/>
                      </a:lnTo>
                      <a:lnTo>
                        <a:pt x="1704" y="360"/>
                      </a:lnTo>
                      <a:lnTo>
                        <a:pt x="1684" y="370"/>
                      </a:lnTo>
                      <a:lnTo>
                        <a:pt x="1684" y="370"/>
                      </a:lnTo>
                      <a:close/>
                      <a:moveTo>
                        <a:pt x="3464" y="354"/>
                      </a:moveTo>
                      <a:lnTo>
                        <a:pt x="3464" y="354"/>
                      </a:lnTo>
                      <a:lnTo>
                        <a:pt x="3442" y="346"/>
                      </a:lnTo>
                      <a:lnTo>
                        <a:pt x="3510" y="166"/>
                      </a:lnTo>
                      <a:lnTo>
                        <a:pt x="3510" y="166"/>
                      </a:lnTo>
                      <a:lnTo>
                        <a:pt x="3532" y="176"/>
                      </a:lnTo>
                      <a:lnTo>
                        <a:pt x="3464" y="354"/>
                      </a:lnTo>
                      <a:close/>
                      <a:moveTo>
                        <a:pt x="1814" y="320"/>
                      </a:moveTo>
                      <a:lnTo>
                        <a:pt x="1750" y="138"/>
                      </a:lnTo>
                      <a:lnTo>
                        <a:pt x="1750" y="138"/>
                      </a:lnTo>
                      <a:lnTo>
                        <a:pt x="1774" y="130"/>
                      </a:lnTo>
                      <a:lnTo>
                        <a:pt x="1834" y="314"/>
                      </a:lnTo>
                      <a:lnTo>
                        <a:pt x="1834" y="314"/>
                      </a:lnTo>
                      <a:lnTo>
                        <a:pt x="1814" y="320"/>
                      </a:lnTo>
                      <a:lnTo>
                        <a:pt x="1814" y="320"/>
                      </a:lnTo>
                      <a:close/>
                      <a:moveTo>
                        <a:pt x="3332" y="308"/>
                      </a:moveTo>
                      <a:lnTo>
                        <a:pt x="3332" y="308"/>
                      </a:lnTo>
                      <a:lnTo>
                        <a:pt x="3310" y="300"/>
                      </a:lnTo>
                      <a:lnTo>
                        <a:pt x="3368" y="118"/>
                      </a:lnTo>
                      <a:lnTo>
                        <a:pt x="3368" y="118"/>
                      </a:lnTo>
                      <a:lnTo>
                        <a:pt x="3392" y="126"/>
                      </a:lnTo>
                      <a:lnTo>
                        <a:pt x="3332" y="308"/>
                      </a:lnTo>
                      <a:close/>
                      <a:moveTo>
                        <a:pt x="1946" y="280"/>
                      </a:moveTo>
                      <a:lnTo>
                        <a:pt x="1894" y="94"/>
                      </a:lnTo>
                      <a:lnTo>
                        <a:pt x="1894" y="94"/>
                      </a:lnTo>
                      <a:lnTo>
                        <a:pt x="1918" y="88"/>
                      </a:lnTo>
                      <a:lnTo>
                        <a:pt x="1968" y="274"/>
                      </a:lnTo>
                      <a:lnTo>
                        <a:pt x="1968" y="274"/>
                      </a:lnTo>
                      <a:lnTo>
                        <a:pt x="1946" y="280"/>
                      </a:lnTo>
                      <a:lnTo>
                        <a:pt x="1946" y="280"/>
                      </a:lnTo>
                      <a:close/>
                      <a:moveTo>
                        <a:pt x="3200" y="268"/>
                      </a:moveTo>
                      <a:lnTo>
                        <a:pt x="3200" y="268"/>
                      </a:lnTo>
                      <a:lnTo>
                        <a:pt x="3178" y="264"/>
                      </a:lnTo>
                      <a:lnTo>
                        <a:pt x="3224" y="76"/>
                      </a:lnTo>
                      <a:lnTo>
                        <a:pt x="3224" y="76"/>
                      </a:lnTo>
                      <a:lnTo>
                        <a:pt x="3248" y="84"/>
                      </a:lnTo>
                      <a:lnTo>
                        <a:pt x="3200" y="268"/>
                      </a:lnTo>
                      <a:close/>
                      <a:moveTo>
                        <a:pt x="2080" y="246"/>
                      </a:moveTo>
                      <a:lnTo>
                        <a:pt x="2038" y="58"/>
                      </a:lnTo>
                      <a:lnTo>
                        <a:pt x="2038" y="58"/>
                      </a:lnTo>
                      <a:lnTo>
                        <a:pt x="2064" y="54"/>
                      </a:lnTo>
                      <a:lnTo>
                        <a:pt x="2102" y="242"/>
                      </a:lnTo>
                      <a:lnTo>
                        <a:pt x="2102" y="242"/>
                      </a:lnTo>
                      <a:lnTo>
                        <a:pt x="2080" y="246"/>
                      </a:lnTo>
                      <a:lnTo>
                        <a:pt x="2080" y="246"/>
                      </a:lnTo>
                      <a:close/>
                      <a:moveTo>
                        <a:pt x="3064" y="238"/>
                      </a:moveTo>
                      <a:lnTo>
                        <a:pt x="3064" y="238"/>
                      </a:lnTo>
                      <a:lnTo>
                        <a:pt x="3042" y="234"/>
                      </a:lnTo>
                      <a:lnTo>
                        <a:pt x="3078" y="44"/>
                      </a:lnTo>
                      <a:lnTo>
                        <a:pt x="3078" y="44"/>
                      </a:lnTo>
                      <a:lnTo>
                        <a:pt x="3102" y="50"/>
                      </a:lnTo>
                      <a:lnTo>
                        <a:pt x="3064" y="238"/>
                      </a:lnTo>
                      <a:close/>
                      <a:moveTo>
                        <a:pt x="2216" y="220"/>
                      </a:moveTo>
                      <a:lnTo>
                        <a:pt x="2186" y="32"/>
                      </a:lnTo>
                      <a:lnTo>
                        <a:pt x="2186" y="32"/>
                      </a:lnTo>
                      <a:lnTo>
                        <a:pt x="2210" y="28"/>
                      </a:lnTo>
                      <a:lnTo>
                        <a:pt x="2238" y="218"/>
                      </a:lnTo>
                      <a:lnTo>
                        <a:pt x="2238" y="218"/>
                      </a:lnTo>
                      <a:lnTo>
                        <a:pt x="2216" y="220"/>
                      </a:lnTo>
                      <a:lnTo>
                        <a:pt x="2216" y="220"/>
                      </a:lnTo>
                      <a:close/>
                      <a:moveTo>
                        <a:pt x="2928" y="214"/>
                      </a:moveTo>
                      <a:lnTo>
                        <a:pt x="2928" y="214"/>
                      </a:lnTo>
                      <a:lnTo>
                        <a:pt x="2906" y="212"/>
                      </a:lnTo>
                      <a:lnTo>
                        <a:pt x="2930" y="22"/>
                      </a:lnTo>
                      <a:lnTo>
                        <a:pt x="2930" y="22"/>
                      </a:lnTo>
                      <a:lnTo>
                        <a:pt x="2954" y="24"/>
                      </a:lnTo>
                      <a:lnTo>
                        <a:pt x="2928" y="214"/>
                      </a:lnTo>
                      <a:close/>
                      <a:moveTo>
                        <a:pt x="2352" y="204"/>
                      </a:moveTo>
                      <a:lnTo>
                        <a:pt x="2334" y="12"/>
                      </a:lnTo>
                      <a:lnTo>
                        <a:pt x="2334" y="12"/>
                      </a:lnTo>
                      <a:lnTo>
                        <a:pt x="2358" y="10"/>
                      </a:lnTo>
                      <a:lnTo>
                        <a:pt x="2376" y="202"/>
                      </a:lnTo>
                      <a:lnTo>
                        <a:pt x="2376" y="202"/>
                      </a:lnTo>
                      <a:lnTo>
                        <a:pt x="2352" y="204"/>
                      </a:lnTo>
                      <a:lnTo>
                        <a:pt x="2352" y="204"/>
                      </a:lnTo>
                      <a:close/>
                      <a:moveTo>
                        <a:pt x="2790" y="200"/>
                      </a:moveTo>
                      <a:lnTo>
                        <a:pt x="2790" y="200"/>
                      </a:lnTo>
                      <a:lnTo>
                        <a:pt x="2768" y="198"/>
                      </a:lnTo>
                      <a:lnTo>
                        <a:pt x="2782" y="6"/>
                      </a:lnTo>
                      <a:lnTo>
                        <a:pt x="2782" y="6"/>
                      </a:lnTo>
                      <a:lnTo>
                        <a:pt x="2806" y="8"/>
                      </a:lnTo>
                      <a:lnTo>
                        <a:pt x="2790" y="200"/>
                      </a:lnTo>
                      <a:close/>
                      <a:moveTo>
                        <a:pt x="2490" y="194"/>
                      </a:moveTo>
                      <a:lnTo>
                        <a:pt x="2482" y="2"/>
                      </a:lnTo>
                      <a:lnTo>
                        <a:pt x="2482" y="2"/>
                      </a:lnTo>
                      <a:lnTo>
                        <a:pt x="2508" y="0"/>
                      </a:lnTo>
                      <a:lnTo>
                        <a:pt x="2514" y="192"/>
                      </a:lnTo>
                      <a:lnTo>
                        <a:pt x="2514" y="192"/>
                      </a:lnTo>
                      <a:lnTo>
                        <a:pt x="2490" y="194"/>
                      </a:lnTo>
                      <a:lnTo>
                        <a:pt x="2490" y="194"/>
                      </a:lnTo>
                      <a:close/>
                      <a:moveTo>
                        <a:pt x="2652" y="192"/>
                      </a:moveTo>
                      <a:lnTo>
                        <a:pt x="2652" y="192"/>
                      </a:lnTo>
                      <a:lnTo>
                        <a:pt x="2630" y="192"/>
                      </a:lnTo>
                      <a:lnTo>
                        <a:pt x="2632" y="0"/>
                      </a:lnTo>
                      <a:lnTo>
                        <a:pt x="2632" y="0"/>
                      </a:lnTo>
                      <a:lnTo>
                        <a:pt x="2658" y="0"/>
                      </a:lnTo>
                      <a:lnTo>
                        <a:pt x="2652" y="192"/>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35" name="Freeform 37"/>
                <p:cNvSpPr>
                  <a:spLocks noEditPoints="1"/>
                </p:cNvSpPr>
                <p:nvPr/>
              </p:nvSpPr>
              <p:spPr bwMode="auto">
                <a:xfrm>
                  <a:off x="-14577049" y="-11338164"/>
                  <a:ext cx="7277102" cy="7277097"/>
                </a:xfrm>
                <a:custGeom>
                  <a:avLst/>
                  <a:gdLst/>
                  <a:ahLst/>
                  <a:cxnLst>
                    <a:cxn ang="0">
                      <a:pos x="2178" y="4582"/>
                    </a:cxn>
                    <a:cxn ang="0">
                      <a:pos x="2058" y="4572"/>
                    </a:cxn>
                    <a:cxn ang="0">
                      <a:pos x="1950" y="4536"/>
                    </a:cxn>
                    <a:cxn ang="0">
                      <a:pos x="1848" y="4518"/>
                    </a:cxn>
                    <a:cxn ang="0">
                      <a:pos x="1734" y="4516"/>
                    </a:cxn>
                    <a:cxn ang="0">
                      <a:pos x="3056" y="4454"/>
                    </a:cxn>
                    <a:cxn ang="0">
                      <a:pos x="3152" y="4392"/>
                    </a:cxn>
                    <a:cxn ang="0">
                      <a:pos x="3262" y="4344"/>
                    </a:cxn>
                    <a:cxn ang="0">
                      <a:pos x="3372" y="4314"/>
                    </a:cxn>
                    <a:cxn ang="0">
                      <a:pos x="3462" y="4264"/>
                    </a:cxn>
                    <a:cxn ang="0">
                      <a:pos x="1016" y="4198"/>
                    </a:cxn>
                    <a:cxn ang="0">
                      <a:pos x="918" y="4128"/>
                    </a:cxn>
                    <a:cxn ang="0">
                      <a:pos x="846" y="4040"/>
                    </a:cxn>
                    <a:cxn ang="0">
                      <a:pos x="766" y="3972"/>
                    </a:cxn>
                    <a:cxn ang="0">
                      <a:pos x="670" y="3912"/>
                    </a:cxn>
                    <a:cxn ang="0">
                      <a:pos x="4058" y="3754"/>
                    </a:cxn>
                    <a:cxn ang="0">
                      <a:pos x="4108" y="3650"/>
                    </a:cxn>
                    <a:cxn ang="0">
                      <a:pos x="4178" y="3554"/>
                    </a:cxn>
                    <a:cxn ang="0">
                      <a:pos x="4258" y="3472"/>
                    </a:cxn>
                    <a:cxn ang="0">
                      <a:pos x="4310" y="3380"/>
                    </a:cxn>
                    <a:cxn ang="0">
                      <a:pos x="218" y="3272"/>
                    </a:cxn>
                    <a:cxn ang="0">
                      <a:pos x="170" y="3162"/>
                    </a:cxn>
                    <a:cxn ang="0">
                      <a:pos x="152" y="3048"/>
                    </a:cxn>
                    <a:cxn ang="0">
                      <a:pos x="120" y="2950"/>
                    </a:cxn>
                    <a:cxn ang="0">
                      <a:pos x="68" y="2848"/>
                    </a:cxn>
                    <a:cxn ang="0">
                      <a:pos x="4558" y="2636"/>
                    </a:cxn>
                    <a:cxn ang="0">
                      <a:pos x="4550" y="2522"/>
                    </a:cxn>
                    <a:cxn ang="0">
                      <a:pos x="4558" y="2404"/>
                    </a:cxn>
                    <a:cxn ang="0">
                      <a:pos x="4584" y="2292"/>
                    </a:cxn>
                    <a:cxn ang="0">
                      <a:pos x="4558" y="2190"/>
                    </a:cxn>
                    <a:cxn ang="0">
                      <a:pos x="34" y="2068"/>
                    </a:cxn>
                    <a:cxn ang="0">
                      <a:pos x="24" y="1954"/>
                    </a:cxn>
                    <a:cxn ang="0">
                      <a:pos x="44" y="1836"/>
                    </a:cxn>
                    <a:cxn ang="0">
                      <a:pos x="94" y="1732"/>
                    </a:cxn>
                    <a:cxn ang="0">
                      <a:pos x="120" y="1632"/>
                    </a:cxn>
                    <a:cxn ang="0">
                      <a:pos x="4392" y="1434"/>
                    </a:cxn>
                    <a:cxn ang="0">
                      <a:pos x="4344" y="1324"/>
                    </a:cxn>
                    <a:cxn ang="0">
                      <a:pos x="4316" y="1214"/>
                    </a:cxn>
                    <a:cxn ang="0">
                      <a:pos x="4264" y="1122"/>
                    </a:cxn>
                    <a:cxn ang="0">
                      <a:pos x="4184" y="1040"/>
                    </a:cxn>
                    <a:cxn ang="0">
                      <a:pos x="472" y="938"/>
                    </a:cxn>
                    <a:cxn ang="0">
                      <a:pos x="522" y="836"/>
                    </a:cxn>
                    <a:cxn ang="0">
                      <a:pos x="600" y="744"/>
                    </a:cxn>
                    <a:cxn ang="0">
                      <a:pos x="696" y="680"/>
                    </a:cxn>
                    <a:cxn ang="0">
                      <a:pos x="770" y="610"/>
                    </a:cxn>
                    <a:cxn ang="0">
                      <a:pos x="3652" y="476"/>
                    </a:cxn>
                    <a:cxn ang="0">
                      <a:pos x="3556" y="408"/>
                    </a:cxn>
                    <a:cxn ang="0">
                      <a:pos x="3474" y="326"/>
                    </a:cxn>
                    <a:cxn ang="0">
                      <a:pos x="3382" y="274"/>
                    </a:cxn>
                    <a:cxn ang="0">
                      <a:pos x="3272" y="246"/>
                    </a:cxn>
                    <a:cxn ang="0">
                      <a:pos x="1426" y="194"/>
                    </a:cxn>
                    <a:cxn ang="0">
                      <a:pos x="1522" y="132"/>
                    </a:cxn>
                    <a:cxn ang="0">
                      <a:pos x="1636" y="94"/>
                    </a:cxn>
                    <a:cxn ang="0">
                      <a:pos x="1750" y="88"/>
                    </a:cxn>
                    <a:cxn ang="0">
                      <a:pos x="1852" y="66"/>
                    </a:cxn>
                    <a:cxn ang="0">
                      <a:pos x="2524" y="36"/>
                    </a:cxn>
                    <a:cxn ang="0">
                      <a:pos x="2406" y="26"/>
                    </a:cxn>
                    <a:cxn ang="0">
                      <a:pos x="2294" y="0"/>
                    </a:cxn>
                  </a:cxnLst>
                  <a:rect l="0" t="0" r="r" b="b"/>
                  <a:pathLst>
                    <a:path w="4584" h="4584">
                      <a:moveTo>
                        <a:pt x="2292" y="4584"/>
                      </a:moveTo>
                      <a:lnTo>
                        <a:pt x="2284" y="4584"/>
                      </a:lnTo>
                      <a:lnTo>
                        <a:pt x="2284" y="4560"/>
                      </a:lnTo>
                      <a:lnTo>
                        <a:pt x="2292" y="4560"/>
                      </a:lnTo>
                      <a:lnTo>
                        <a:pt x="2292" y="4584"/>
                      </a:lnTo>
                      <a:close/>
                      <a:moveTo>
                        <a:pt x="2396" y="4582"/>
                      </a:moveTo>
                      <a:lnTo>
                        <a:pt x="2394" y="4558"/>
                      </a:lnTo>
                      <a:lnTo>
                        <a:pt x="2402" y="4558"/>
                      </a:lnTo>
                      <a:lnTo>
                        <a:pt x="2404" y="4582"/>
                      </a:lnTo>
                      <a:lnTo>
                        <a:pt x="2396" y="4582"/>
                      </a:lnTo>
                      <a:close/>
                      <a:moveTo>
                        <a:pt x="2178" y="4582"/>
                      </a:moveTo>
                      <a:lnTo>
                        <a:pt x="2170" y="4582"/>
                      </a:lnTo>
                      <a:lnTo>
                        <a:pt x="2172" y="4558"/>
                      </a:lnTo>
                      <a:lnTo>
                        <a:pt x="2180" y="4558"/>
                      </a:lnTo>
                      <a:lnTo>
                        <a:pt x="2178" y="4582"/>
                      </a:lnTo>
                      <a:close/>
                      <a:moveTo>
                        <a:pt x="2508" y="4574"/>
                      </a:moveTo>
                      <a:lnTo>
                        <a:pt x="2506" y="4550"/>
                      </a:lnTo>
                      <a:lnTo>
                        <a:pt x="2514" y="4550"/>
                      </a:lnTo>
                      <a:lnTo>
                        <a:pt x="2516" y="4574"/>
                      </a:lnTo>
                      <a:lnTo>
                        <a:pt x="2508" y="4574"/>
                      </a:lnTo>
                      <a:close/>
                      <a:moveTo>
                        <a:pt x="2066" y="4574"/>
                      </a:moveTo>
                      <a:lnTo>
                        <a:pt x="2058" y="4572"/>
                      </a:lnTo>
                      <a:lnTo>
                        <a:pt x="2062" y="4550"/>
                      </a:lnTo>
                      <a:lnTo>
                        <a:pt x="2068" y="4550"/>
                      </a:lnTo>
                      <a:lnTo>
                        <a:pt x="2066" y="4574"/>
                      </a:lnTo>
                      <a:close/>
                      <a:moveTo>
                        <a:pt x="2620" y="4562"/>
                      </a:moveTo>
                      <a:lnTo>
                        <a:pt x="2616" y="4538"/>
                      </a:lnTo>
                      <a:lnTo>
                        <a:pt x="2624" y="4536"/>
                      </a:lnTo>
                      <a:lnTo>
                        <a:pt x="2628" y="4560"/>
                      </a:lnTo>
                      <a:lnTo>
                        <a:pt x="2620" y="4562"/>
                      </a:lnTo>
                      <a:close/>
                      <a:moveTo>
                        <a:pt x="1954" y="4560"/>
                      </a:moveTo>
                      <a:lnTo>
                        <a:pt x="1946" y="4558"/>
                      </a:lnTo>
                      <a:lnTo>
                        <a:pt x="1950" y="4536"/>
                      </a:lnTo>
                      <a:lnTo>
                        <a:pt x="1958" y="4536"/>
                      </a:lnTo>
                      <a:lnTo>
                        <a:pt x="1954" y="4560"/>
                      </a:lnTo>
                      <a:close/>
                      <a:moveTo>
                        <a:pt x="2730" y="4542"/>
                      </a:moveTo>
                      <a:lnTo>
                        <a:pt x="2726" y="4520"/>
                      </a:lnTo>
                      <a:lnTo>
                        <a:pt x="2734" y="4518"/>
                      </a:lnTo>
                      <a:lnTo>
                        <a:pt x="2738" y="4542"/>
                      </a:lnTo>
                      <a:lnTo>
                        <a:pt x="2730" y="4542"/>
                      </a:lnTo>
                      <a:close/>
                      <a:moveTo>
                        <a:pt x="1844" y="4540"/>
                      </a:moveTo>
                      <a:lnTo>
                        <a:pt x="1836" y="4540"/>
                      </a:lnTo>
                      <a:lnTo>
                        <a:pt x="1840" y="4516"/>
                      </a:lnTo>
                      <a:lnTo>
                        <a:pt x="1848" y="4518"/>
                      </a:lnTo>
                      <a:lnTo>
                        <a:pt x="1844" y="4540"/>
                      </a:lnTo>
                      <a:close/>
                      <a:moveTo>
                        <a:pt x="2840" y="4518"/>
                      </a:moveTo>
                      <a:lnTo>
                        <a:pt x="2836" y="4496"/>
                      </a:lnTo>
                      <a:lnTo>
                        <a:pt x="2842" y="4494"/>
                      </a:lnTo>
                      <a:lnTo>
                        <a:pt x="2848" y="4516"/>
                      </a:lnTo>
                      <a:lnTo>
                        <a:pt x="2840" y="4518"/>
                      </a:lnTo>
                      <a:close/>
                      <a:moveTo>
                        <a:pt x="1734" y="4516"/>
                      </a:moveTo>
                      <a:lnTo>
                        <a:pt x="1726" y="4514"/>
                      </a:lnTo>
                      <a:lnTo>
                        <a:pt x="1732" y="4492"/>
                      </a:lnTo>
                      <a:lnTo>
                        <a:pt x="1740" y="4492"/>
                      </a:lnTo>
                      <a:lnTo>
                        <a:pt x="1734" y="4516"/>
                      </a:lnTo>
                      <a:close/>
                      <a:moveTo>
                        <a:pt x="2950" y="4488"/>
                      </a:moveTo>
                      <a:lnTo>
                        <a:pt x="2942" y="4466"/>
                      </a:lnTo>
                      <a:lnTo>
                        <a:pt x="2950" y="4464"/>
                      </a:lnTo>
                      <a:lnTo>
                        <a:pt x="2958" y="4486"/>
                      </a:lnTo>
                      <a:lnTo>
                        <a:pt x="2950" y="4488"/>
                      </a:lnTo>
                      <a:close/>
                      <a:moveTo>
                        <a:pt x="1626" y="4486"/>
                      </a:moveTo>
                      <a:lnTo>
                        <a:pt x="1618" y="4484"/>
                      </a:lnTo>
                      <a:lnTo>
                        <a:pt x="1626" y="4460"/>
                      </a:lnTo>
                      <a:lnTo>
                        <a:pt x="1632" y="4464"/>
                      </a:lnTo>
                      <a:lnTo>
                        <a:pt x="1626" y="4486"/>
                      </a:lnTo>
                      <a:close/>
                      <a:moveTo>
                        <a:pt x="3056" y="4454"/>
                      </a:moveTo>
                      <a:lnTo>
                        <a:pt x="3048" y="4432"/>
                      </a:lnTo>
                      <a:lnTo>
                        <a:pt x="3056" y="4428"/>
                      </a:lnTo>
                      <a:lnTo>
                        <a:pt x="3064" y="4452"/>
                      </a:lnTo>
                      <a:lnTo>
                        <a:pt x="3056" y="4454"/>
                      </a:lnTo>
                      <a:close/>
                      <a:moveTo>
                        <a:pt x="1518" y="4450"/>
                      </a:moveTo>
                      <a:lnTo>
                        <a:pt x="1510" y="4448"/>
                      </a:lnTo>
                      <a:lnTo>
                        <a:pt x="1520" y="4426"/>
                      </a:lnTo>
                      <a:lnTo>
                        <a:pt x="1526" y="4428"/>
                      </a:lnTo>
                      <a:lnTo>
                        <a:pt x="1518" y="4450"/>
                      </a:lnTo>
                      <a:close/>
                      <a:moveTo>
                        <a:pt x="3162" y="4414"/>
                      </a:moveTo>
                      <a:lnTo>
                        <a:pt x="3152" y="4392"/>
                      </a:lnTo>
                      <a:lnTo>
                        <a:pt x="3160" y="4388"/>
                      </a:lnTo>
                      <a:lnTo>
                        <a:pt x="3170" y="4410"/>
                      </a:lnTo>
                      <a:lnTo>
                        <a:pt x="3162" y="4414"/>
                      </a:lnTo>
                      <a:close/>
                      <a:moveTo>
                        <a:pt x="1414" y="4410"/>
                      </a:moveTo>
                      <a:lnTo>
                        <a:pt x="1406" y="4408"/>
                      </a:lnTo>
                      <a:lnTo>
                        <a:pt x="1416" y="4384"/>
                      </a:lnTo>
                      <a:lnTo>
                        <a:pt x="1422" y="4388"/>
                      </a:lnTo>
                      <a:lnTo>
                        <a:pt x="1414" y="4410"/>
                      </a:lnTo>
                      <a:close/>
                      <a:moveTo>
                        <a:pt x="3264" y="4368"/>
                      </a:moveTo>
                      <a:lnTo>
                        <a:pt x="3254" y="4348"/>
                      </a:lnTo>
                      <a:lnTo>
                        <a:pt x="3262" y="4344"/>
                      </a:lnTo>
                      <a:lnTo>
                        <a:pt x="3272" y="4366"/>
                      </a:lnTo>
                      <a:lnTo>
                        <a:pt x="3264" y="4368"/>
                      </a:lnTo>
                      <a:close/>
                      <a:moveTo>
                        <a:pt x="1310" y="4364"/>
                      </a:moveTo>
                      <a:lnTo>
                        <a:pt x="1302" y="4360"/>
                      </a:lnTo>
                      <a:lnTo>
                        <a:pt x="1314" y="4340"/>
                      </a:lnTo>
                      <a:lnTo>
                        <a:pt x="1320" y="4342"/>
                      </a:lnTo>
                      <a:lnTo>
                        <a:pt x="1310" y="4364"/>
                      </a:lnTo>
                      <a:close/>
                      <a:moveTo>
                        <a:pt x="3364" y="4318"/>
                      </a:moveTo>
                      <a:lnTo>
                        <a:pt x="3354" y="4298"/>
                      </a:lnTo>
                      <a:lnTo>
                        <a:pt x="3360" y="4294"/>
                      </a:lnTo>
                      <a:lnTo>
                        <a:pt x="3372" y="4314"/>
                      </a:lnTo>
                      <a:lnTo>
                        <a:pt x="3364" y="4318"/>
                      </a:lnTo>
                      <a:close/>
                      <a:moveTo>
                        <a:pt x="1210" y="4314"/>
                      </a:moveTo>
                      <a:lnTo>
                        <a:pt x="1202" y="4310"/>
                      </a:lnTo>
                      <a:lnTo>
                        <a:pt x="1214" y="4288"/>
                      </a:lnTo>
                      <a:lnTo>
                        <a:pt x="1222" y="4292"/>
                      </a:lnTo>
                      <a:lnTo>
                        <a:pt x="1210" y="4314"/>
                      </a:lnTo>
                      <a:close/>
                      <a:moveTo>
                        <a:pt x="3462" y="4264"/>
                      </a:moveTo>
                      <a:lnTo>
                        <a:pt x="3450" y="4242"/>
                      </a:lnTo>
                      <a:lnTo>
                        <a:pt x="3458" y="4238"/>
                      </a:lnTo>
                      <a:lnTo>
                        <a:pt x="3470" y="4260"/>
                      </a:lnTo>
                      <a:lnTo>
                        <a:pt x="3462" y="4264"/>
                      </a:lnTo>
                      <a:close/>
                      <a:moveTo>
                        <a:pt x="1112" y="4258"/>
                      </a:moveTo>
                      <a:lnTo>
                        <a:pt x="1104" y="4254"/>
                      </a:lnTo>
                      <a:lnTo>
                        <a:pt x="1118" y="4234"/>
                      </a:lnTo>
                      <a:lnTo>
                        <a:pt x="1124" y="4238"/>
                      </a:lnTo>
                      <a:lnTo>
                        <a:pt x="1112" y="4258"/>
                      </a:lnTo>
                      <a:close/>
                      <a:moveTo>
                        <a:pt x="3558" y="4204"/>
                      </a:moveTo>
                      <a:lnTo>
                        <a:pt x="3544" y="4184"/>
                      </a:lnTo>
                      <a:lnTo>
                        <a:pt x="3552" y="4180"/>
                      </a:lnTo>
                      <a:lnTo>
                        <a:pt x="3564" y="4200"/>
                      </a:lnTo>
                      <a:lnTo>
                        <a:pt x="3558" y="4204"/>
                      </a:lnTo>
                      <a:close/>
                      <a:moveTo>
                        <a:pt x="1016" y="4198"/>
                      </a:moveTo>
                      <a:lnTo>
                        <a:pt x="1010" y="4192"/>
                      </a:lnTo>
                      <a:lnTo>
                        <a:pt x="1024" y="4172"/>
                      </a:lnTo>
                      <a:lnTo>
                        <a:pt x="1030" y="4178"/>
                      </a:lnTo>
                      <a:lnTo>
                        <a:pt x="1016" y="4198"/>
                      </a:lnTo>
                      <a:close/>
                      <a:moveTo>
                        <a:pt x="3650" y="4140"/>
                      </a:moveTo>
                      <a:lnTo>
                        <a:pt x="3636" y="4120"/>
                      </a:lnTo>
                      <a:lnTo>
                        <a:pt x="3642" y="4116"/>
                      </a:lnTo>
                      <a:lnTo>
                        <a:pt x="3656" y="4134"/>
                      </a:lnTo>
                      <a:lnTo>
                        <a:pt x="3650" y="4140"/>
                      </a:lnTo>
                      <a:close/>
                      <a:moveTo>
                        <a:pt x="924" y="4132"/>
                      </a:moveTo>
                      <a:lnTo>
                        <a:pt x="918" y="4128"/>
                      </a:lnTo>
                      <a:lnTo>
                        <a:pt x="932" y="4108"/>
                      </a:lnTo>
                      <a:lnTo>
                        <a:pt x="938" y="4114"/>
                      </a:lnTo>
                      <a:lnTo>
                        <a:pt x="924" y="4132"/>
                      </a:lnTo>
                      <a:close/>
                      <a:moveTo>
                        <a:pt x="3740" y="4070"/>
                      </a:moveTo>
                      <a:lnTo>
                        <a:pt x="3724" y="4052"/>
                      </a:lnTo>
                      <a:lnTo>
                        <a:pt x="3730" y="4046"/>
                      </a:lnTo>
                      <a:lnTo>
                        <a:pt x="3746" y="4066"/>
                      </a:lnTo>
                      <a:lnTo>
                        <a:pt x="3740" y="4070"/>
                      </a:lnTo>
                      <a:close/>
                      <a:moveTo>
                        <a:pt x="836" y="4062"/>
                      </a:moveTo>
                      <a:lnTo>
                        <a:pt x="830" y="4058"/>
                      </a:lnTo>
                      <a:lnTo>
                        <a:pt x="846" y="4040"/>
                      </a:lnTo>
                      <a:lnTo>
                        <a:pt x="852" y="4044"/>
                      </a:lnTo>
                      <a:lnTo>
                        <a:pt x="836" y="4062"/>
                      </a:lnTo>
                      <a:close/>
                      <a:moveTo>
                        <a:pt x="3824" y="3998"/>
                      </a:moveTo>
                      <a:lnTo>
                        <a:pt x="3808" y="3980"/>
                      </a:lnTo>
                      <a:lnTo>
                        <a:pt x="3814" y="3974"/>
                      </a:lnTo>
                      <a:lnTo>
                        <a:pt x="3830" y="3992"/>
                      </a:lnTo>
                      <a:lnTo>
                        <a:pt x="3824" y="3998"/>
                      </a:lnTo>
                      <a:close/>
                      <a:moveTo>
                        <a:pt x="750" y="3990"/>
                      </a:moveTo>
                      <a:lnTo>
                        <a:pt x="744" y="3984"/>
                      </a:lnTo>
                      <a:lnTo>
                        <a:pt x="762" y="3966"/>
                      </a:lnTo>
                      <a:lnTo>
                        <a:pt x="766" y="3972"/>
                      </a:lnTo>
                      <a:lnTo>
                        <a:pt x="750" y="3990"/>
                      </a:lnTo>
                      <a:close/>
                      <a:moveTo>
                        <a:pt x="3906" y="3920"/>
                      </a:moveTo>
                      <a:lnTo>
                        <a:pt x="3890" y="3902"/>
                      </a:lnTo>
                      <a:lnTo>
                        <a:pt x="3896" y="3898"/>
                      </a:lnTo>
                      <a:lnTo>
                        <a:pt x="3912" y="3914"/>
                      </a:lnTo>
                      <a:lnTo>
                        <a:pt x="3906" y="3920"/>
                      </a:lnTo>
                      <a:close/>
                      <a:moveTo>
                        <a:pt x="670" y="3912"/>
                      </a:moveTo>
                      <a:lnTo>
                        <a:pt x="664" y="3906"/>
                      </a:lnTo>
                      <a:lnTo>
                        <a:pt x="680" y="3888"/>
                      </a:lnTo>
                      <a:lnTo>
                        <a:pt x="686" y="3894"/>
                      </a:lnTo>
                      <a:lnTo>
                        <a:pt x="670" y="3912"/>
                      </a:lnTo>
                      <a:close/>
                      <a:moveTo>
                        <a:pt x="3984" y="3838"/>
                      </a:moveTo>
                      <a:lnTo>
                        <a:pt x="3966" y="3822"/>
                      </a:lnTo>
                      <a:lnTo>
                        <a:pt x="3972" y="3816"/>
                      </a:lnTo>
                      <a:lnTo>
                        <a:pt x="3990" y="3832"/>
                      </a:lnTo>
                      <a:lnTo>
                        <a:pt x="3984" y="3838"/>
                      </a:lnTo>
                      <a:close/>
                      <a:moveTo>
                        <a:pt x="592" y="3830"/>
                      </a:moveTo>
                      <a:lnTo>
                        <a:pt x="586" y="3824"/>
                      </a:lnTo>
                      <a:lnTo>
                        <a:pt x="604" y="3808"/>
                      </a:lnTo>
                      <a:lnTo>
                        <a:pt x="610" y="3814"/>
                      </a:lnTo>
                      <a:lnTo>
                        <a:pt x="592" y="3830"/>
                      </a:lnTo>
                      <a:close/>
                      <a:moveTo>
                        <a:pt x="4058" y="3754"/>
                      </a:moveTo>
                      <a:lnTo>
                        <a:pt x="4040" y="3738"/>
                      </a:lnTo>
                      <a:lnTo>
                        <a:pt x="4044" y="3732"/>
                      </a:lnTo>
                      <a:lnTo>
                        <a:pt x="4064" y="3748"/>
                      </a:lnTo>
                      <a:lnTo>
                        <a:pt x="4058" y="3754"/>
                      </a:lnTo>
                      <a:close/>
                      <a:moveTo>
                        <a:pt x="518" y="3744"/>
                      </a:moveTo>
                      <a:lnTo>
                        <a:pt x="514" y="3738"/>
                      </a:lnTo>
                      <a:lnTo>
                        <a:pt x="532" y="3724"/>
                      </a:lnTo>
                      <a:lnTo>
                        <a:pt x="536" y="3730"/>
                      </a:lnTo>
                      <a:lnTo>
                        <a:pt x="518" y="3744"/>
                      </a:lnTo>
                      <a:close/>
                      <a:moveTo>
                        <a:pt x="4128" y="3666"/>
                      </a:moveTo>
                      <a:lnTo>
                        <a:pt x="4108" y="3650"/>
                      </a:lnTo>
                      <a:lnTo>
                        <a:pt x="4114" y="3644"/>
                      </a:lnTo>
                      <a:lnTo>
                        <a:pt x="4132" y="3658"/>
                      </a:lnTo>
                      <a:lnTo>
                        <a:pt x="4128" y="3666"/>
                      </a:lnTo>
                      <a:close/>
                      <a:moveTo>
                        <a:pt x="450" y="3656"/>
                      </a:moveTo>
                      <a:lnTo>
                        <a:pt x="444" y="3650"/>
                      </a:lnTo>
                      <a:lnTo>
                        <a:pt x="464" y="3636"/>
                      </a:lnTo>
                      <a:lnTo>
                        <a:pt x="468" y="3642"/>
                      </a:lnTo>
                      <a:lnTo>
                        <a:pt x="450" y="3656"/>
                      </a:lnTo>
                      <a:close/>
                      <a:moveTo>
                        <a:pt x="4194" y="3574"/>
                      </a:moveTo>
                      <a:lnTo>
                        <a:pt x="4174" y="3560"/>
                      </a:lnTo>
                      <a:lnTo>
                        <a:pt x="4178" y="3554"/>
                      </a:lnTo>
                      <a:lnTo>
                        <a:pt x="4198" y="3566"/>
                      </a:lnTo>
                      <a:lnTo>
                        <a:pt x="4194" y="3574"/>
                      </a:lnTo>
                      <a:close/>
                      <a:moveTo>
                        <a:pt x="384" y="3564"/>
                      </a:moveTo>
                      <a:lnTo>
                        <a:pt x="380" y="3558"/>
                      </a:lnTo>
                      <a:lnTo>
                        <a:pt x="400" y="3544"/>
                      </a:lnTo>
                      <a:lnTo>
                        <a:pt x="404" y="3550"/>
                      </a:lnTo>
                      <a:lnTo>
                        <a:pt x="384" y="3564"/>
                      </a:lnTo>
                      <a:close/>
                      <a:moveTo>
                        <a:pt x="4254" y="3478"/>
                      </a:moveTo>
                      <a:lnTo>
                        <a:pt x="4234" y="3466"/>
                      </a:lnTo>
                      <a:lnTo>
                        <a:pt x="4238" y="3460"/>
                      </a:lnTo>
                      <a:lnTo>
                        <a:pt x="4258" y="3472"/>
                      </a:lnTo>
                      <a:lnTo>
                        <a:pt x="4254" y="3478"/>
                      </a:lnTo>
                      <a:close/>
                      <a:moveTo>
                        <a:pt x="324" y="3470"/>
                      </a:moveTo>
                      <a:lnTo>
                        <a:pt x="320" y="3462"/>
                      </a:lnTo>
                      <a:lnTo>
                        <a:pt x="340" y="3450"/>
                      </a:lnTo>
                      <a:lnTo>
                        <a:pt x="344" y="3456"/>
                      </a:lnTo>
                      <a:lnTo>
                        <a:pt x="324" y="3470"/>
                      </a:lnTo>
                      <a:close/>
                      <a:moveTo>
                        <a:pt x="4310" y="3380"/>
                      </a:moveTo>
                      <a:lnTo>
                        <a:pt x="4288" y="3370"/>
                      </a:lnTo>
                      <a:lnTo>
                        <a:pt x="4292" y="3362"/>
                      </a:lnTo>
                      <a:lnTo>
                        <a:pt x="4314" y="3374"/>
                      </a:lnTo>
                      <a:lnTo>
                        <a:pt x="4310" y="3380"/>
                      </a:lnTo>
                      <a:close/>
                      <a:moveTo>
                        <a:pt x="268" y="3372"/>
                      </a:moveTo>
                      <a:lnTo>
                        <a:pt x="266" y="3364"/>
                      </a:lnTo>
                      <a:lnTo>
                        <a:pt x="286" y="3354"/>
                      </a:lnTo>
                      <a:lnTo>
                        <a:pt x="290" y="3360"/>
                      </a:lnTo>
                      <a:lnTo>
                        <a:pt x="268" y="3372"/>
                      </a:lnTo>
                      <a:close/>
                      <a:moveTo>
                        <a:pt x="4362" y="3280"/>
                      </a:moveTo>
                      <a:lnTo>
                        <a:pt x="4340" y="3270"/>
                      </a:lnTo>
                      <a:lnTo>
                        <a:pt x="4342" y="3262"/>
                      </a:lnTo>
                      <a:lnTo>
                        <a:pt x="4364" y="3274"/>
                      </a:lnTo>
                      <a:lnTo>
                        <a:pt x="4362" y="3280"/>
                      </a:lnTo>
                      <a:close/>
                      <a:moveTo>
                        <a:pt x="218" y="3272"/>
                      </a:moveTo>
                      <a:lnTo>
                        <a:pt x="214" y="3264"/>
                      </a:lnTo>
                      <a:lnTo>
                        <a:pt x="236" y="3254"/>
                      </a:lnTo>
                      <a:lnTo>
                        <a:pt x="240" y="3260"/>
                      </a:lnTo>
                      <a:lnTo>
                        <a:pt x="218" y="3272"/>
                      </a:lnTo>
                      <a:close/>
                      <a:moveTo>
                        <a:pt x="4408" y="3178"/>
                      </a:moveTo>
                      <a:lnTo>
                        <a:pt x="4386" y="3168"/>
                      </a:lnTo>
                      <a:lnTo>
                        <a:pt x="4388" y="3160"/>
                      </a:lnTo>
                      <a:lnTo>
                        <a:pt x="4410" y="3170"/>
                      </a:lnTo>
                      <a:lnTo>
                        <a:pt x="4408" y="3178"/>
                      </a:lnTo>
                      <a:close/>
                      <a:moveTo>
                        <a:pt x="172" y="3168"/>
                      </a:moveTo>
                      <a:lnTo>
                        <a:pt x="170" y="3162"/>
                      </a:lnTo>
                      <a:lnTo>
                        <a:pt x="192" y="3152"/>
                      </a:lnTo>
                      <a:lnTo>
                        <a:pt x="196" y="3160"/>
                      </a:lnTo>
                      <a:lnTo>
                        <a:pt x="172" y="3168"/>
                      </a:lnTo>
                      <a:close/>
                      <a:moveTo>
                        <a:pt x="4448" y="3072"/>
                      </a:moveTo>
                      <a:lnTo>
                        <a:pt x="4426" y="3064"/>
                      </a:lnTo>
                      <a:lnTo>
                        <a:pt x="4428" y="3056"/>
                      </a:lnTo>
                      <a:lnTo>
                        <a:pt x="4452" y="3064"/>
                      </a:lnTo>
                      <a:lnTo>
                        <a:pt x="4448" y="3072"/>
                      </a:lnTo>
                      <a:close/>
                      <a:moveTo>
                        <a:pt x="132" y="3064"/>
                      </a:moveTo>
                      <a:lnTo>
                        <a:pt x="130" y="3056"/>
                      </a:lnTo>
                      <a:lnTo>
                        <a:pt x="152" y="3048"/>
                      </a:lnTo>
                      <a:lnTo>
                        <a:pt x="156" y="3056"/>
                      </a:lnTo>
                      <a:lnTo>
                        <a:pt x="132" y="3064"/>
                      </a:lnTo>
                      <a:close/>
                      <a:moveTo>
                        <a:pt x="4484" y="2966"/>
                      </a:moveTo>
                      <a:lnTo>
                        <a:pt x="4462" y="2958"/>
                      </a:lnTo>
                      <a:lnTo>
                        <a:pt x="4464" y="2950"/>
                      </a:lnTo>
                      <a:lnTo>
                        <a:pt x="4486" y="2958"/>
                      </a:lnTo>
                      <a:lnTo>
                        <a:pt x="4484" y="2966"/>
                      </a:lnTo>
                      <a:close/>
                      <a:moveTo>
                        <a:pt x="98" y="2956"/>
                      </a:moveTo>
                      <a:lnTo>
                        <a:pt x="94" y="2948"/>
                      </a:lnTo>
                      <a:lnTo>
                        <a:pt x="118" y="2942"/>
                      </a:lnTo>
                      <a:lnTo>
                        <a:pt x="120" y="2950"/>
                      </a:lnTo>
                      <a:lnTo>
                        <a:pt x="98" y="2956"/>
                      </a:lnTo>
                      <a:close/>
                      <a:moveTo>
                        <a:pt x="4514" y="2856"/>
                      </a:moveTo>
                      <a:lnTo>
                        <a:pt x="4492" y="2852"/>
                      </a:lnTo>
                      <a:lnTo>
                        <a:pt x="4494" y="2844"/>
                      </a:lnTo>
                      <a:lnTo>
                        <a:pt x="4516" y="2850"/>
                      </a:lnTo>
                      <a:lnTo>
                        <a:pt x="4514" y="2856"/>
                      </a:lnTo>
                      <a:close/>
                      <a:moveTo>
                        <a:pt x="68" y="2848"/>
                      </a:moveTo>
                      <a:lnTo>
                        <a:pt x="66" y="2840"/>
                      </a:lnTo>
                      <a:lnTo>
                        <a:pt x="88" y="2834"/>
                      </a:lnTo>
                      <a:lnTo>
                        <a:pt x="90" y="2842"/>
                      </a:lnTo>
                      <a:lnTo>
                        <a:pt x="68" y="2848"/>
                      </a:lnTo>
                      <a:close/>
                      <a:moveTo>
                        <a:pt x="4540" y="2748"/>
                      </a:moveTo>
                      <a:lnTo>
                        <a:pt x="4516" y="2742"/>
                      </a:lnTo>
                      <a:lnTo>
                        <a:pt x="4518" y="2734"/>
                      </a:lnTo>
                      <a:lnTo>
                        <a:pt x="4540" y="2740"/>
                      </a:lnTo>
                      <a:lnTo>
                        <a:pt x="4540" y="2748"/>
                      </a:lnTo>
                      <a:close/>
                      <a:moveTo>
                        <a:pt x="42" y="2738"/>
                      </a:moveTo>
                      <a:lnTo>
                        <a:pt x="42" y="2730"/>
                      </a:lnTo>
                      <a:lnTo>
                        <a:pt x="64" y="2726"/>
                      </a:lnTo>
                      <a:lnTo>
                        <a:pt x="66" y="2734"/>
                      </a:lnTo>
                      <a:lnTo>
                        <a:pt x="42" y="2738"/>
                      </a:lnTo>
                      <a:close/>
                      <a:moveTo>
                        <a:pt x="4558" y="2636"/>
                      </a:moveTo>
                      <a:lnTo>
                        <a:pt x="4536" y="2632"/>
                      </a:lnTo>
                      <a:lnTo>
                        <a:pt x="4536" y="2624"/>
                      </a:lnTo>
                      <a:lnTo>
                        <a:pt x="4560" y="2628"/>
                      </a:lnTo>
                      <a:lnTo>
                        <a:pt x="4558" y="2636"/>
                      </a:lnTo>
                      <a:close/>
                      <a:moveTo>
                        <a:pt x="24" y="2628"/>
                      </a:moveTo>
                      <a:lnTo>
                        <a:pt x="22" y="2620"/>
                      </a:lnTo>
                      <a:lnTo>
                        <a:pt x="46" y="2616"/>
                      </a:lnTo>
                      <a:lnTo>
                        <a:pt x="48" y="2624"/>
                      </a:lnTo>
                      <a:lnTo>
                        <a:pt x="24" y="2628"/>
                      </a:lnTo>
                      <a:close/>
                      <a:moveTo>
                        <a:pt x="4572" y="2524"/>
                      </a:moveTo>
                      <a:lnTo>
                        <a:pt x="4550" y="2522"/>
                      </a:lnTo>
                      <a:lnTo>
                        <a:pt x="4550" y="2514"/>
                      </a:lnTo>
                      <a:lnTo>
                        <a:pt x="4574" y="2516"/>
                      </a:lnTo>
                      <a:lnTo>
                        <a:pt x="4572" y="2524"/>
                      </a:lnTo>
                      <a:close/>
                      <a:moveTo>
                        <a:pt x="10" y="2516"/>
                      </a:moveTo>
                      <a:lnTo>
                        <a:pt x="10" y="2508"/>
                      </a:lnTo>
                      <a:lnTo>
                        <a:pt x="34" y="2506"/>
                      </a:lnTo>
                      <a:lnTo>
                        <a:pt x="34" y="2514"/>
                      </a:lnTo>
                      <a:lnTo>
                        <a:pt x="10" y="2516"/>
                      </a:lnTo>
                      <a:close/>
                      <a:moveTo>
                        <a:pt x="4582" y="2412"/>
                      </a:moveTo>
                      <a:lnTo>
                        <a:pt x="4558" y="2412"/>
                      </a:lnTo>
                      <a:lnTo>
                        <a:pt x="4558" y="2404"/>
                      </a:lnTo>
                      <a:lnTo>
                        <a:pt x="4582" y="2404"/>
                      </a:lnTo>
                      <a:lnTo>
                        <a:pt x="4582" y="2412"/>
                      </a:lnTo>
                      <a:close/>
                      <a:moveTo>
                        <a:pt x="2" y="2404"/>
                      </a:moveTo>
                      <a:lnTo>
                        <a:pt x="2" y="2396"/>
                      </a:lnTo>
                      <a:lnTo>
                        <a:pt x="26" y="2394"/>
                      </a:lnTo>
                      <a:lnTo>
                        <a:pt x="26" y="2402"/>
                      </a:lnTo>
                      <a:lnTo>
                        <a:pt x="2" y="2404"/>
                      </a:lnTo>
                      <a:close/>
                      <a:moveTo>
                        <a:pt x="4584" y="2300"/>
                      </a:moveTo>
                      <a:lnTo>
                        <a:pt x="4560" y="2300"/>
                      </a:lnTo>
                      <a:lnTo>
                        <a:pt x="4560" y="2292"/>
                      </a:lnTo>
                      <a:lnTo>
                        <a:pt x="4584" y="2292"/>
                      </a:lnTo>
                      <a:lnTo>
                        <a:pt x="4584" y="2300"/>
                      </a:lnTo>
                      <a:close/>
                      <a:moveTo>
                        <a:pt x="24" y="2290"/>
                      </a:moveTo>
                      <a:lnTo>
                        <a:pt x="0" y="2290"/>
                      </a:lnTo>
                      <a:lnTo>
                        <a:pt x="0" y="2282"/>
                      </a:lnTo>
                      <a:lnTo>
                        <a:pt x="24" y="2282"/>
                      </a:lnTo>
                      <a:lnTo>
                        <a:pt x="24" y="2290"/>
                      </a:lnTo>
                      <a:close/>
                      <a:moveTo>
                        <a:pt x="4558" y="2190"/>
                      </a:moveTo>
                      <a:lnTo>
                        <a:pt x="4558" y="2184"/>
                      </a:lnTo>
                      <a:lnTo>
                        <a:pt x="4582" y="2182"/>
                      </a:lnTo>
                      <a:lnTo>
                        <a:pt x="4582" y="2190"/>
                      </a:lnTo>
                      <a:lnTo>
                        <a:pt x="4558" y="2190"/>
                      </a:lnTo>
                      <a:close/>
                      <a:moveTo>
                        <a:pt x="26" y="2180"/>
                      </a:moveTo>
                      <a:lnTo>
                        <a:pt x="2" y="2178"/>
                      </a:lnTo>
                      <a:lnTo>
                        <a:pt x="2" y="2170"/>
                      </a:lnTo>
                      <a:lnTo>
                        <a:pt x="26" y="2172"/>
                      </a:lnTo>
                      <a:lnTo>
                        <a:pt x="26" y="2180"/>
                      </a:lnTo>
                      <a:close/>
                      <a:moveTo>
                        <a:pt x="4550" y="2080"/>
                      </a:moveTo>
                      <a:lnTo>
                        <a:pt x="4550" y="2072"/>
                      </a:lnTo>
                      <a:lnTo>
                        <a:pt x="4574" y="2070"/>
                      </a:lnTo>
                      <a:lnTo>
                        <a:pt x="4574" y="2078"/>
                      </a:lnTo>
                      <a:lnTo>
                        <a:pt x="4550" y="2080"/>
                      </a:lnTo>
                      <a:close/>
                      <a:moveTo>
                        <a:pt x="34" y="2068"/>
                      </a:moveTo>
                      <a:lnTo>
                        <a:pt x="10" y="2066"/>
                      </a:lnTo>
                      <a:lnTo>
                        <a:pt x="12" y="2058"/>
                      </a:lnTo>
                      <a:lnTo>
                        <a:pt x="36" y="2060"/>
                      </a:lnTo>
                      <a:lnTo>
                        <a:pt x="34" y="2068"/>
                      </a:lnTo>
                      <a:close/>
                      <a:moveTo>
                        <a:pt x="4538" y="1970"/>
                      </a:moveTo>
                      <a:lnTo>
                        <a:pt x="4536" y="1962"/>
                      </a:lnTo>
                      <a:lnTo>
                        <a:pt x="4560" y="1958"/>
                      </a:lnTo>
                      <a:lnTo>
                        <a:pt x="4562" y="1966"/>
                      </a:lnTo>
                      <a:lnTo>
                        <a:pt x="4538" y="1970"/>
                      </a:lnTo>
                      <a:close/>
                      <a:moveTo>
                        <a:pt x="48" y="1958"/>
                      </a:moveTo>
                      <a:lnTo>
                        <a:pt x="24" y="1954"/>
                      </a:lnTo>
                      <a:lnTo>
                        <a:pt x="26" y="1946"/>
                      </a:lnTo>
                      <a:lnTo>
                        <a:pt x="50" y="1950"/>
                      </a:lnTo>
                      <a:lnTo>
                        <a:pt x="48" y="1958"/>
                      </a:lnTo>
                      <a:close/>
                      <a:moveTo>
                        <a:pt x="4520" y="1860"/>
                      </a:moveTo>
                      <a:lnTo>
                        <a:pt x="4518" y="1852"/>
                      </a:lnTo>
                      <a:lnTo>
                        <a:pt x="4542" y="1846"/>
                      </a:lnTo>
                      <a:lnTo>
                        <a:pt x="4542" y="1854"/>
                      </a:lnTo>
                      <a:lnTo>
                        <a:pt x="4520" y="1860"/>
                      </a:lnTo>
                      <a:close/>
                      <a:moveTo>
                        <a:pt x="66" y="1848"/>
                      </a:moveTo>
                      <a:lnTo>
                        <a:pt x="44" y="1844"/>
                      </a:lnTo>
                      <a:lnTo>
                        <a:pt x="44" y="1836"/>
                      </a:lnTo>
                      <a:lnTo>
                        <a:pt x="68" y="1840"/>
                      </a:lnTo>
                      <a:lnTo>
                        <a:pt x="66" y="1848"/>
                      </a:lnTo>
                      <a:close/>
                      <a:moveTo>
                        <a:pt x="4496" y="1750"/>
                      </a:moveTo>
                      <a:lnTo>
                        <a:pt x="4494" y="1742"/>
                      </a:lnTo>
                      <a:lnTo>
                        <a:pt x="4518" y="1738"/>
                      </a:lnTo>
                      <a:lnTo>
                        <a:pt x="4518" y="1744"/>
                      </a:lnTo>
                      <a:lnTo>
                        <a:pt x="4496" y="1750"/>
                      </a:lnTo>
                      <a:close/>
                      <a:moveTo>
                        <a:pt x="92" y="1740"/>
                      </a:moveTo>
                      <a:lnTo>
                        <a:pt x="68" y="1734"/>
                      </a:lnTo>
                      <a:lnTo>
                        <a:pt x="70" y="1726"/>
                      </a:lnTo>
                      <a:lnTo>
                        <a:pt x="94" y="1732"/>
                      </a:lnTo>
                      <a:lnTo>
                        <a:pt x="92" y="1740"/>
                      </a:lnTo>
                      <a:close/>
                      <a:moveTo>
                        <a:pt x="4466" y="1644"/>
                      </a:moveTo>
                      <a:lnTo>
                        <a:pt x="4464" y="1636"/>
                      </a:lnTo>
                      <a:lnTo>
                        <a:pt x="4488" y="1628"/>
                      </a:lnTo>
                      <a:lnTo>
                        <a:pt x="4490" y="1636"/>
                      </a:lnTo>
                      <a:lnTo>
                        <a:pt x="4466" y="1644"/>
                      </a:lnTo>
                      <a:close/>
                      <a:moveTo>
                        <a:pt x="120" y="1632"/>
                      </a:moveTo>
                      <a:lnTo>
                        <a:pt x="98" y="1626"/>
                      </a:lnTo>
                      <a:lnTo>
                        <a:pt x="100" y="1618"/>
                      </a:lnTo>
                      <a:lnTo>
                        <a:pt x="124" y="1624"/>
                      </a:lnTo>
                      <a:lnTo>
                        <a:pt x="120" y="1632"/>
                      </a:lnTo>
                      <a:close/>
                      <a:moveTo>
                        <a:pt x="4432" y="1538"/>
                      </a:moveTo>
                      <a:lnTo>
                        <a:pt x="4430" y="1530"/>
                      </a:lnTo>
                      <a:lnTo>
                        <a:pt x="4452" y="1522"/>
                      </a:lnTo>
                      <a:lnTo>
                        <a:pt x="4454" y="1530"/>
                      </a:lnTo>
                      <a:lnTo>
                        <a:pt x="4432" y="1538"/>
                      </a:lnTo>
                      <a:close/>
                      <a:moveTo>
                        <a:pt x="156" y="1526"/>
                      </a:moveTo>
                      <a:lnTo>
                        <a:pt x="134" y="1518"/>
                      </a:lnTo>
                      <a:lnTo>
                        <a:pt x="136" y="1510"/>
                      </a:lnTo>
                      <a:lnTo>
                        <a:pt x="158" y="1518"/>
                      </a:lnTo>
                      <a:lnTo>
                        <a:pt x="156" y="1526"/>
                      </a:lnTo>
                      <a:close/>
                      <a:moveTo>
                        <a:pt x="4392" y="1434"/>
                      </a:moveTo>
                      <a:lnTo>
                        <a:pt x="4390" y="1426"/>
                      </a:lnTo>
                      <a:lnTo>
                        <a:pt x="4412" y="1416"/>
                      </a:lnTo>
                      <a:lnTo>
                        <a:pt x="4414" y="1424"/>
                      </a:lnTo>
                      <a:lnTo>
                        <a:pt x="4392" y="1434"/>
                      </a:lnTo>
                      <a:close/>
                      <a:moveTo>
                        <a:pt x="196" y="1422"/>
                      </a:moveTo>
                      <a:lnTo>
                        <a:pt x="174" y="1412"/>
                      </a:lnTo>
                      <a:lnTo>
                        <a:pt x="178" y="1406"/>
                      </a:lnTo>
                      <a:lnTo>
                        <a:pt x="200" y="1414"/>
                      </a:lnTo>
                      <a:lnTo>
                        <a:pt x="196" y="1422"/>
                      </a:lnTo>
                      <a:close/>
                      <a:moveTo>
                        <a:pt x="4348" y="1332"/>
                      </a:moveTo>
                      <a:lnTo>
                        <a:pt x="4344" y="1324"/>
                      </a:lnTo>
                      <a:lnTo>
                        <a:pt x="4366" y="1314"/>
                      </a:lnTo>
                      <a:lnTo>
                        <a:pt x="4370" y="1322"/>
                      </a:lnTo>
                      <a:lnTo>
                        <a:pt x="4348" y="1332"/>
                      </a:lnTo>
                      <a:close/>
                      <a:moveTo>
                        <a:pt x="242" y="1320"/>
                      </a:moveTo>
                      <a:lnTo>
                        <a:pt x="220" y="1310"/>
                      </a:lnTo>
                      <a:lnTo>
                        <a:pt x="224" y="1302"/>
                      </a:lnTo>
                      <a:lnTo>
                        <a:pt x="246" y="1312"/>
                      </a:lnTo>
                      <a:lnTo>
                        <a:pt x="242" y="1320"/>
                      </a:lnTo>
                      <a:close/>
                      <a:moveTo>
                        <a:pt x="4298" y="1232"/>
                      </a:moveTo>
                      <a:lnTo>
                        <a:pt x="4294" y="1224"/>
                      </a:lnTo>
                      <a:lnTo>
                        <a:pt x="4316" y="1214"/>
                      </a:lnTo>
                      <a:lnTo>
                        <a:pt x="4320" y="1220"/>
                      </a:lnTo>
                      <a:lnTo>
                        <a:pt x="4298" y="1232"/>
                      </a:lnTo>
                      <a:close/>
                      <a:moveTo>
                        <a:pt x="292" y="1220"/>
                      </a:moveTo>
                      <a:lnTo>
                        <a:pt x="270" y="1210"/>
                      </a:lnTo>
                      <a:lnTo>
                        <a:pt x="274" y="1202"/>
                      </a:lnTo>
                      <a:lnTo>
                        <a:pt x="296" y="1214"/>
                      </a:lnTo>
                      <a:lnTo>
                        <a:pt x="292" y="1220"/>
                      </a:lnTo>
                      <a:close/>
                      <a:moveTo>
                        <a:pt x="4244" y="1136"/>
                      </a:moveTo>
                      <a:lnTo>
                        <a:pt x="4240" y="1128"/>
                      </a:lnTo>
                      <a:lnTo>
                        <a:pt x="4260" y="1116"/>
                      </a:lnTo>
                      <a:lnTo>
                        <a:pt x="4264" y="1122"/>
                      </a:lnTo>
                      <a:lnTo>
                        <a:pt x="4244" y="1136"/>
                      </a:lnTo>
                      <a:close/>
                      <a:moveTo>
                        <a:pt x="348" y="1124"/>
                      </a:moveTo>
                      <a:lnTo>
                        <a:pt x="326" y="1112"/>
                      </a:lnTo>
                      <a:lnTo>
                        <a:pt x="330" y="1104"/>
                      </a:lnTo>
                      <a:lnTo>
                        <a:pt x="352" y="1116"/>
                      </a:lnTo>
                      <a:lnTo>
                        <a:pt x="348" y="1124"/>
                      </a:lnTo>
                      <a:close/>
                      <a:moveTo>
                        <a:pt x="4184" y="1040"/>
                      </a:moveTo>
                      <a:lnTo>
                        <a:pt x="4180" y="1034"/>
                      </a:lnTo>
                      <a:lnTo>
                        <a:pt x="4200" y="1020"/>
                      </a:lnTo>
                      <a:lnTo>
                        <a:pt x="4204" y="1028"/>
                      </a:lnTo>
                      <a:lnTo>
                        <a:pt x="4184" y="1040"/>
                      </a:lnTo>
                      <a:close/>
                      <a:moveTo>
                        <a:pt x="406" y="1030"/>
                      </a:moveTo>
                      <a:lnTo>
                        <a:pt x="386" y="1016"/>
                      </a:lnTo>
                      <a:lnTo>
                        <a:pt x="392" y="1010"/>
                      </a:lnTo>
                      <a:lnTo>
                        <a:pt x="412" y="1022"/>
                      </a:lnTo>
                      <a:lnTo>
                        <a:pt x="406" y="1030"/>
                      </a:lnTo>
                      <a:close/>
                      <a:moveTo>
                        <a:pt x="4120" y="950"/>
                      </a:moveTo>
                      <a:lnTo>
                        <a:pt x="4116" y="944"/>
                      </a:lnTo>
                      <a:lnTo>
                        <a:pt x="4136" y="928"/>
                      </a:lnTo>
                      <a:lnTo>
                        <a:pt x="4140" y="936"/>
                      </a:lnTo>
                      <a:lnTo>
                        <a:pt x="4120" y="950"/>
                      </a:lnTo>
                      <a:close/>
                      <a:moveTo>
                        <a:pt x="472" y="938"/>
                      </a:moveTo>
                      <a:lnTo>
                        <a:pt x="452" y="924"/>
                      </a:lnTo>
                      <a:lnTo>
                        <a:pt x="456" y="918"/>
                      </a:lnTo>
                      <a:lnTo>
                        <a:pt x="476" y="932"/>
                      </a:lnTo>
                      <a:lnTo>
                        <a:pt x="472" y="938"/>
                      </a:lnTo>
                      <a:close/>
                      <a:moveTo>
                        <a:pt x="4052" y="862"/>
                      </a:moveTo>
                      <a:lnTo>
                        <a:pt x="4048" y="856"/>
                      </a:lnTo>
                      <a:lnTo>
                        <a:pt x="4066" y="840"/>
                      </a:lnTo>
                      <a:lnTo>
                        <a:pt x="4072" y="846"/>
                      </a:lnTo>
                      <a:lnTo>
                        <a:pt x="4052" y="862"/>
                      </a:lnTo>
                      <a:close/>
                      <a:moveTo>
                        <a:pt x="540" y="850"/>
                      </a:moveTo>
                      <a:lnTo>
                        <a:pt x="522" y="836"/>
                      </a:lnTo>
                      <a:lnTo>
                        <a:pt x="526" y="830"/>
                      </a:lnTo>
                      <a:lnTo>
                        <a:pt x="546" y="844"/>
                      </a:lnTo>
                      <a:lnTo>
                        <a:pt x="540" y="850"/>
                      </a:lnTo>
                      <a:close/>
                      <a:moveTo>
                        <a:pt x="3980" y="776"/>
                      </a:moveTo>
                      <a:lnTo>
                        <a:pt x="3976" y="770"/>
                      </a:lnTo>
                      <a:lnTo>
                        <a:pt x="3992" y="754"/>
                      </a:lnTo>
                      <a:lnTo>
                        <a:pt x="3998" y="760"/>
                      </a:lnTo>
                      <a:lnTo>
                        <a:pt x="3980" y="776"/>
                      </a:lnTo>
                      <a:close/>
                      <a:moveTo>
                        <a:pt x="612" y="766"/>
                      </a:moveTo>
                      <a:lnTo>
                        <a:pt x="596" y="750"/>
                      </a:lnTo>
                      <a:lnTo>
                        <a:pt x="600" y="744"/>
                      </a:lnTo>
                      <a:lnTo>
                        <a:pt x="618" y="760"/>
                      </a:lnTo>
                      <a:lnTo>
                        <a:pt x="612" y="766"/>
                      </a:lnTo>
                      <a:close/>
                      <a:moveTo>
                        <a:pt x="3904" y="696"/>
                      </a:moveTo>
                      <a:lnTo>
                        <a:pt x="3898" y="690"/>
                      </a:lnTo>
                      <a:lnTo>
                        <a:pt x="3916" y="674"/>
                      </a:lnTo>
                      <a:lnTo>
                        <a:pt x="3922" y="678"/>
                      </a:lnTo>
                      <a:lnTo>
                        <a:pt x="3904" y="696"/>
                      </a:lnTo>
                      <a:close/>
                      <a:moveTo>
                        <a:pt x="690" y="686"/>
                      </a:moveTo>
                      <a:lnTo>
                        <a:pt x="672" y="668"/>
                      </a:lnTo>
                      <a:lnTo>
                        <a:pt x="678" y="664"/>
                      </a:lnTo>
                      <a:lnTo>
                        <a:pt x="696" y="680"/>
                      </a:lnTo>
                      <a:lnTo>
                        <a:pt x="690" y="686"/>
                      </a:lnTo>
                      <a:close/>
                      <a:moveTo>
                        <a:pt x="3824" y="618"/>
                      </a:moveTo>
                      <a:lnTo>
                        <a:pt x="3818" y="614"/>
                      </a:lnTo>
                      <a:lnTo>
                        <a:pt x="3834" y="596"/>
                      </a:lnTo>
                      <a:lnTo>
                        <a:pt x="3840" y="600"/>
                      </a:lnTo>
                      <a:lnTo>
                        <a:pt x="3824" y="618"/>
                      </a:lnTo>
                      <a:close/>
                      <a:moveTo>
                        <a:pt x="770" y="610"/>
                      </a:moveTo>
                      <a:lnTo>
                        <a:pt x="754" y="592"/>
                      </a:lnTo>
                      <a:lnTo>
                        <a:pt x="760" y="586"/>
                      </a:lnTo>
                      <a:lnTo>
                        <a:pt x="776" y="604"/>
                      </a:lnTo>
                      <a:lnTo>
                        <a:pt x="770" y="610"/>
                      </a:lnTo>
                      <a:close/>
                      <a:moveTo>
                        <a:pt x="3740" y="546"/>
                      </a:moveTo>
                      <a:lnTo>
                        <a:pt x="3734" y="540"/>
                      </a:lnTo>
                      <a:lnTo>
                        <a:pt x="3748" y="522"/>
                      </a:lnTo>
                      <a:lnTo>
                        <a:pt x="3756" y="526"/>
                      </a:lnTo>
                      <a:lnTo>
                        <a:pt x="3740" y="546"/>
                      </a:lnTo>
                      <a:close/>
                      <a:moveTo>
                        <a:pt x="854" y="536"/>
                      </a:moveTo>
                      <a:lnTo>
                        <a:pt x="840" y="518"/>
                      </a:lnTo>
                      <a:lnTo>
                        <a:pt x="846" y="512"/>
                      </a:lnTo>
                      <a:lnTo>
                        <a:pt x="862" y="532"/>
                      </a:lnTo>
                      <a:lnTo>
                        <a:pt x="854" y="536"/>
                      </a:lnTo>
                      <a:close/>
                      <a:moveTo>
                        <a:pt x="3652" y="476"/>
                      </a:moveTo>
                      <a:lnTo>
                        <a:pt x="3646" y="472"/>
                      </a:lnTo>
                      <a:lnTo>
                        <a:pt x="3660" y="452"/>
                      </a:lnTo>
                      <a:lnTo>
                        <a:pt x="3666" y="458"/>
                      </a:lnTo>
                      <a:lnTo>
                        <a:pt x="3652" y="476"/>
                      </a:lnTo>
                      <a:close/>
                      <a:moveTo>
                        <a:pt x="942" y="468"/>
                      </a:moveTo>
                      <a:lnTo>
                        <a:pt x="928" y="448"/>
                      </a:lnTo>
                      <a:lnTo>
                        <a:pt x="934" y="444"/>
                      </a:lnTo>
                      <a:lnTo>
                        <a:pt x="950" y="464"/>
                      </a:lnTo>
                      <a:lnTo>
                        <a:pt x="942" y="468"/>
                      </a:lnTo>
                      <a:close/>
                      <a:moveTo>
                        <a:pt x="3562" y="412"/>
                      </a:moveTo>
                      <a:lnTo>
                        <a:pt x="3556" y="408"/>
                      </a:lnTo>
                      <a:lnTo>
                        <a:pt x="3568" y="388"/>
                      </a:lnTo>
                      <a:lnTo>
                        <a:pt x="3576" y="392"/>
                      </a:lnTo>
                      <a:lnTo>
                        <a:pt x="3562" y="412"/>
                      </a:lnTo>
                      <a:close/>
                      <a:moveTo>
                        <a:pt x="1034" y="404"/>
                      </a:moveTo>
                      <a:lnTo>
                        <a:pt x="1020" y="384"/>
                      </a:lnTo>
                      <a:lnTo>
                        <a:pt x="1026" y="380"/>
                      </a:lnTo>
                      <a:lnTo>
                        <a:pt x="1040" y="400"/>
                      </a:lnTo>
                      <a:lnTo>
                        <a:pt x="1034" y="404"/>
                      </a:lnTo>
                      <a:close/>
                      <a:moveTo>
                        <a:pt x="3468" y="352"/>
                      </a:moveTo>
                      <a:lnTo>
                        <a:pt x="3460" y="348"/>
                      </a:lnTo>
                      <a:lnTo>
                        <a:pt x="3474" y="326"/>
                      </a:lnTo>
                      <a:lnTo>
                        <a:pt x="3480" y="330"/>
                      </a:lnTo>
                      <a:lnTo>
                        <a:pt x="3468" y="352"/>
                      </a:lnTo>
                      <a:close/>
                      <a:moveTo>
                        <a:pt x="1128" y="344"/>
                      </a:moveTo>
                      <a:lnTo>
                        <a:pt x="1116" y="324"/>
                      </a:lnTo>
                      <a:lnTo>
                        <a:pt x="1122" y="320"/>
                      </a:lnTo>
                      <a:lnTo>
                        <a:pt x="1134" y="340"/>
                      </a:lnTo>
                      <a:lnTo>
                        <a:pt x="1128" y="344"/>
                      </a:lnTo>
                      <a:close/>
                      <a:moveTo>
                        <a:pt x="3372" y="296"/>
                      </a:moveTo>
                      <a:lnTo>
                        <a:pt x="3364" y="292"/>
                      </a:lnTo>
                      <a:lnTo>
                        <a:pt x="3376" y="272"/>
                      </a:lnTo>
                      <a:lnTo>
                        <a:pt x="3382" y="274"/>
                      </a:lnTo>
                      <a:lnTo>
                        <a:pt x="3372" y="296"/>
                      </a:lnTo>
                      <a:close/>
                      <a:moveTo>
                        <a:pt x="1224" y="290"/>
                      </a:moveTo>
                      <a:lnTo>
                        <a:pt x="1214" y="268"/>
                      </a:lnTo>
                      <a:lnTo>
                        <a:pt x="1220" y="264"/>
                      </a:lnTo>
                      <a:lnTo>
                        <a:pt x="1232" y="286"/>
                      </a:lnTo>
                      <a:lnTo>
                        <a:pt x="1224" y="290"/>
                      </a:lnTo>
                      <a:close/>
                      <a:moveTo>
                        <a:pt x="3272" y="246"/>
                      </a:moveTo>
                      <a:lnTo>
                        <a:pt x="3264" y="242"/>
                      </a:lnTo>
                      <a:lnTo>
                        <a:pt x="3274" y="220"/>
                      </a:lnTo>
                      <a:lnTo>
                        <a:pt x="3282" y="224"/>
                      </a:lnTo>
                      <a:lnTo>
                        <a:pt x="3272" y="246"/>
                      </a:lnTo>
                      <a:close/>
                      <a:moveTo>
                        <a:pt x="1324" y="240"/>
                      </a:moveTo>
                      <a:lnTo>
                        <a:pt x="1314" y="218"/>
                      </a:lnTo>
                      <a:lnTo>
                        <a:pt x="1320" y="214"/>
                      </a:lnTo>
                      <a:lnTo>
                        <a:pt x="1330" y="236"/>
                      </a:lnTo>
                      <a:lnTo>
                        <a:pt x="1324" y="240"/>
                      </a:lnTo>
                      <a:close/>
                      <a:moveTo>
                        <a:pt x="3170" y="200"/>
                      </a:moveTo>
                      <a:lnTo>
                        <a:pt x="3162" y="196"/>
                      </a:lnTo>
                      <a:lnTo>
                        <a:pt x="3172" y="174"/>
                      </a:lnTo>
                      <a:lnTo>
                        <a:pt x="3180" y="178"/>
                      </a:lnTo>
                      <a:lnTo>
                        <a:pt x="3170" y="200"/>
                      </a:lnTo>
                      <a:close/>
                      <a:moveTo>
                        <a:pt x="1426" y="194"/>
                      </a:moveTo>
                      <a:lnTo>
                        <a:pt x="1416" y="172"/>
                      </a:lnTo>
                      <a:lnTo>
                        <a:pt x="1424" y="170"/>
                      </a:lnTo>
                      <a:lnTo>
                        <a:pt x="1432" y="192"/>
                      </a:lnTo>
                      <a:lnTo>
                        <a:pt x="1426" y="194"/>
                      </a:lnTo>
                      <a:close/>
                      <a:moveTo>
                        <a:pt x="3066" y="158"/>
                      </a:moveTo>
                      <a:lnTo>
                        <a:pt x="3058" y="156"/>
                      </a:lnTo>
                      <a:lnTo>
                        <a:pt x="3066" y="134"/>
                      </a:lnTo>
                      <a:lnTo>
                        <a:pt x="3074" y="136"/>
                      </a:lnTo>
                      <a:lnTo>
                        <a:pt x="3066" y="158"/>
                      </a:lnTo>
                      <a:close/>
                      <a:moveTo>
                        <a:pt x="1530" y="154"/>
                      </a:moveTo>
                      <a:lnTo>
                        <a:pt x="1522" y="132"/>
                      </a:lnTo>
                      <a:lnTo>
                        <a:pt x="1528" y="130"/>
                      </a:lnTo>
                      <a:lnTo>
                        <a:pt x="1536" y="152"/>
                      </a:lnTo>
                      <a:lnTo>
                        <a:pt x="1530" y="154"/>
                      </a:lnTo>
                      <a:close/>
                      <a:moveTo>
                        <a:pt x="2960" y="124"/>
                      </a:moveTo>
                      <a:lnTo>
                        <a:pt x="2952" y="122"/>
                      </a:lnTo>
                      <a:lnTo>
                        <a:pt x="2960" y="98"/>
                      </a:lnTo>
                      <a:lnTo>
                        <a:pt x="2968" y="100"/>
                      </a:lnTo>
                      <a:lnTo>
                        <a:pt x="2960" y="124"/>
                      </a:lnTo>
                      <a:close/>
                      <a:moveTo>
                        <a:pt x="1634" y="120"/>
                      </a:moveTo>
                      <a:lnTo>
                        <a:pt x="1628" y="98"/>
                      </a:lnTo>
                      <a:lnTo>
                        <a:pt x="1636" y="94"/>
                      </a:lnTo>
                      <a:lnTo>
                        <a:pt x="1642" y="118"/>
                      </a:lnTo>
                      <a:lnTo>
                        <a:pt x="1634" y="120"/>
                      </a:lnTo>
                      <a:close/>
                      <a:moveTo>
                        <a:pt x="2852" y="94"/>
                      </a:moveTo>
                      <a:lnTo>
                        <a:pt x="2846" y="92"/>
                      </a:lnTo>
                      <a:lnTo>
                        <a:pt x="2850" y="68"/>
                      </a:lnTo>
                      <a:lnTo>
                        <a:pt x="2858" y="70"/>
                      </a:lnTo>
                      <a:lnTo>
                        <a:pt x="2852" y="94"/>
                      </a:lnTo>
                      <a:close/>
                      <a:moveTo>
                        <a:pt x="1742" y="90"/>
                      </a:moveTo>
                      <a:lnTo>
                        <a:pt x="1736" y="68"/>
                      </a:lnTo>
                      <a:lnTo>
                        <a:pt x="1744" y="66"/>
                      </a:lnTo>
                      <a:lnTo>
                        <a:pt x="1750" y="88"/>
                      </a:lnTo>
                      <a:lnTo>
                        <a:pt x="1742" y="90"/>
                      </a:lnTo>
                      <a:close/>
                      <a:moveTo>
                        <a:pt x="2744" y="68"/>
                      </a:moveTo>
                      <a:lnTo>
                        <a:pt x="2736" y="66"/>
                      </a:lnTo>
                      <a:lnTo>
                        <a:pt x="2742" y="44"/>
                      </a:lnTo>
                      <a:lnTo>
                        <a:pt x="2750" y="44"/>
                      </a:lnTo>
                      <a:lnTo>
                        <a:pt x="2744" y="68"/>
                      </a:lnTo>
                      <a:close/>
                      <a:moveTo>
                        <a:pt x="1852" y="66"/>
                      </a:moveTo>
                      <a:lnTo>
                        <a:pt x="1846" y="42"/>
                      </a:lnTo>
                      <a:lnTo>
                        <a:pt x="1854" y="42"/>
                      </a:lnTo>
                      <a:lnTo>
                        <a:pt x="1858" y="64"/>
                      </a:lnTo>
                      <a:lnTo>
                        <a:pt x="1852" y="66"/>
                      </a:lnTo>
                      <a:close/>
                      <a:moveTo>
                        <a:pt x="2634" y="50"/>
                      </a:moveTo>
                      <a:lnTo>
                        <a:pt x="2626" y="48"/>
                      </a:lnTo>
                      <a:lnTo>
                        <a:pt x="2630" y="24"/>
                      </a:lnTo>
                      <a:lnTo>
                        <a:pt x="2638" y="26"/>
                      </a:lnTo>
                      <a:lnTo>
                        <a:pt x="2634" y="50"/>
                      </a:lnTo>
                      <a:close/>
                      <a:moveTo>
                        <a:pt x="1960" y="48"/>
                      </a:moveTo>
                      <a:lnTo>
                        <a:pt x="1958" y="24"/>
                      </a:lnTo>
                      <a:lnTo>
                        <a:pt x="1966" y="22"/>
                      </a:lnTo>
                      <a:lnTo>
                        <a:pt x="1968" y="46"/>
                      </a:lnTo>
                      <a:lnTo>
                        <a:pt x="1960" y="48"/>
                      </a:lnTo>
                      <a:close/>
                      <a:moveTo>
                        <a:pt x="2524" y="36"/>
                      </a:moveTo>
                      <a:lnTo>
                        <a:pt x="2516" y="34"/>
                      </a:lnTo>
                      <a:lnTo>
                        <a:pt x="2518" y="10"/>
                      </a:lnTo>
                      <a:lnTo>
                        <a:pt x="2526" y="12"/>
                      </a:lnTo>
                      <a:lnTo>
                        <a:pt x="2524" y="36"/>
                      </a:lnTo>
                      <a:close/>
                      <a:moveTo>
                        <a:pt x="2072" y="34"/>
                      </a:moveTo>
                      <a:lnTo>
                        <a:pt x="2070" y="10"/>
                      </a:lnTo>
                      <a:lnTo>
                        <a:pt x="2078" y="10"/>
                      </a:lnTo>
                      <a:lnTo>
                        <a:pt x="2080" y="34"/>
                      </a:lnTo>
                      <a:lnTo>
                        <a:pt x="2072" y="34"/>
                      </a:lnTo>
                      <a:close/>
                      <a:moveTo>
                        <a:pt x="2414" y="26"/>
                      </a:moveTo>
                      <a:lnTo>
                        <a:pt x="2406" y="26"/>
                      </a:lnTo>
                      <a:lnTo>
                        <a:pt x="2406" y="2"/>
                      </a:lnTo>
                      <a:lnTo>
                        <a:pt x="2414" y="2"/>
                      </a:lnTo>
                      <a:lnTo>
                        <a:pt x="2414" y="26"/>
                      </a:lnTo>
                      <a:close/>
                      <a:moveTo>
                        <a:pt x="2182" y="26"/>
                      </a:moveTo>
                      <a:lnTo>
                        <a:pt x="2182" y="2"/>
                      </a:lnTo>
                      <a:lnTo>
                        <a:pt x="2190" y="2"/>
                      </a:lnTo>
                      <a:lnTo>
                        <a:pt x="2190" y="26"/>
                      </a:lnTo>
                      <a:lnTo>
                        <a:pt x="2182" y="26"/>
                      </a:lnTo>
                      <a:close/>
                      <a:moveTo>
                        <a:pt x="2302" y="24"/>
                      </a:moveTo>
                      <a:lnTo>
                        <a:pt x="2294" y="24"/>
                      </a:lnTo>
                      <a:lnTo>
                        <a:pt x="2294" y="0"/>
                      </a:lnTo>
                      <a:lnTo>
                        <a:pt x="2302" y="0"/>
                      </a:lnTo>
                      <a:lnTo>
                        <a:pt x="2302" y="24"/>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36" name="Freeform 42"/>
                <p:cNvSpPr>
                  <a:spLocks noEditPoints="1"/>
                </p:cNvSpPr>
                <p:nvPr/>
              </p:nvSpPr>
              <p:spPr bwMode="auto">
                <a:xfrm>
                  <a:off x="-14947900" y="-10048081"/>
                  <a:ext cx="6731000" cy="6731000"/>
                </a:xfrm>
                <a:custGeom>
                  <a:avLst/>
                  <a:gdLst/>
                  <a:ahLst/>
                  <a:cxnLst>
                    <a:cxn ang="0">
                      <a:pos x="2248" y="4236"/>
                    </a:cxn>
                    <a:cxn ang="0">
                      <a:pos x="1856" y="4224"/>
                    </a:cxn>
                    <a:cxn ang="0">
                      <a:pos x="2468" y="4196"/>
                    </a:cxn>
                    <a:cxn ang="0">
                      <a:pos x="1634" y="4184"/>
                    </a:cxn>
                    <a:cxn ang="0">
                      <a:pos x="2686" y="4148"/>
                    </a:cxn>
                    <a:cxn ang="0">
                      <a:pos x="1366" y="4102"/>
                    </a:cxn>
                    <a:cxn ang="0">
                      <a:pos x="2950" y="4056"/>
                    </a:cxn>
                    <a:cxn ang="0">
                      <a:pos x="1168" y="3998"/>
                    </a:cxn>
                    <a:cxn ang="0">
                      <a:pos x="3156" y="3970"/>
                    </a:cxn>
                    <a:cxn ang="0">
                      <a:pos x="974" y="3886"/>
                    </a:cxn>
                    <a:cxn ang="0">
                      <a:pos x="3346" y="3850"/>
                    </a:cxn>
                    <a:cxn ang="0">
                      <a:pos x="838" y="3788"/>
                    </a:cxn>
                    <a:cxn ang="0">
                      <a:pos x="3480" y="3748"/>
                    </a:cxn>
                    <a:cxn ang="0">
                      <a:pos x="658" y="3656"/>
                    </a:cxn>
                    <a:cxn ang="0">
                      <a:pos x="3644" y="3594"/>
                    </a:cxn>
                    <a:cxn ang="0">
                      <a:pos x="3792" y="3424"/>
                    </a:cxn>
                    <a:cxn ang="0">
                      <a:pos x="366" y="3314"/>
                    </a:cxn>
                    <a:cxn ang="0">
                      <a:pos x="3908" y="3232"/>
                    </a:cxn>
                    <a:cxn ang="0">
                      <a:pos x="250" y="3122"/>
                    </a:cxn>
                    <a:cxn ang="0">
                      <a:pos x="4014" y="3036"/>
                    </a:cxn>
                    <a:cxn ang="0">
                      <a:pos x="134" y="2866"/>
                    </a:cxn>
                    <a:cxn ang="0">
                      <a:pos x="4120" y="2778"/>
                    </a:cxn>
                    <a:cxn ang="0">
                      <a:pos x="82" y="2648"/>
                    </a:cxn>
                    <a:cxn ang="0">
                      <a:pos x="4194" y="2566"/>
                    </a:cxn>
                    <a:cxn ang="0">
                      <a:pos x="38" y="2430"/>
                    </a:cxn>
                    <a:cxn ang="0">
                      <a:pos x="4228" y="2344"/>
                    </a:cxn>
                    <a:cxn ang="0">
                      <a:pos x="20" y="2262"/>
                    </a:cxn>
                    <a:cxn ang="0">
                      <a:pos x="4240" y="2176"/>
                    </a:cxn>
                    <a:cxn ang="0">
                      <a:pos x="4224" y="2114"/>
                    </a:cxn>
                    <a:cxn ang="0">
                      <a:pos x="16" y="2040"/>
                    </a:cxn>
                    <a:cxn ang="0">
                      <a:pos x="36" y="1818"/>
                    </a:cxn>
                    <a:cxn ang="0">
                      <a:pos x="4176" y="1670"/>
                    </a:cxn>
                    <a:cxn ang="0">
                      <a:pos x="64" y="1596"/>
                    </a:cxn>
                    <a:cxn ang="0">
                      <a:pos x="4118" y="1456"/>
                    </a:cxn>
                    <a:cxn ang="0">
                      <a:pos x="132" y="1380"/>
                    </a:cxn>
                    <a:cxn ang="0">
                      <a:pos x="4012" y="1198"/>
                    </a:cxn>
                    <a:cxn ang="0">
                      <a:pos x="248" y="1124"/>
                    </a:cxn>
                    <a:cxn ang="0">
                      <a:pos x="3918" y="994"/>
                    </a:cxn>
                    <a:cxn ang="0">
                      <a:pos x="376" y="940"/>
                    </a:cxn>
                    <a:cxn ang="0">
                      <a:pos x="3788" y="810"/>
                    </a:cxn>
                    <a:cxn ang="0">
                      <a:pos x="512" y="762"/>
                    </a:cxn>
                    <a:cxn ang="0">
                      <a:pos x="3680" y="682"/>
                    </a:cxn>
                    <a:cxn ang="0">
                      <a:pos x="624" y="640"/>
                    </a:cxn>
                    <a:cxn ang="0">
                      <a:pos x="3508" y="538"/>
                    </a:cxn>
                    <a:cxn ang="0">
                      <a:pos x="790" y="490"/>
                    </a:cxn>
                    <a:cxn ang="0">
                      <a:pos x="970" y="358"/>
                    </a:cxn>
                    <a:cxn ang="0">
                      <a:pos x="3144" y="280"/>
                    </a:cxn>
                    <a:cxn ang="0">
                      <a:pos x="1154" y="232"/>
                    </a:cxn>
                    <a:cxn ang="0">
                      <a:pos x="2944" y="182"/>
                    </a:cxn>
                    <a:cxn ang="0">
                      <a:pos x="1360" y="140"/>
                    </a:cxn>
                    <a:cxn ang="0">
                      <a:pos x="2680" y="90"/>
                    </a:cxn>
                    <a:cxn ang="0">
                      <a:pos x="1628" y="56"/>
                    </a:cxn>
                    <a:cxn ang="0">
                      <a:pos x="2464" y="28"/>
                    </a:cxn>
                    <a:cxn ang="0">
                      <a:pos x="1850" y="32"/>
                    </a:cxn>
                    <a:cxn ang="0">
                      <a:pos x="2242" y="2"/>
                    </a:cxn>
                    <a:cxn ang="0">
                      <a:pos x="2074" y="16"/>
                    </a:cxn>
                  </a:cxnLst>
                  <a:rect l="0" t="0" r="r" b="b"/>
                  <a:pathLst>
                    <a:path w="4240" h="4240">
                      <a:moveTo>
                        <a:pt x="2080" y="4240"/>
                      </a:moveTo>
                      <a:lnTo>
                        <a:pt x="2080" y="4240"/>
                      </a:lnTo>
                      <a:lnTo>
                        <a:pt x="2024" y="4238"/>
                      </a:lnTo>
                      <a:lnTo>
                        <a:pt x="2024" y="4222"/>
                      </a:lnTo>
                      <a:lnTo>
                        <a:pt x="2024" y="4222"/>
                      </a:lnTo>
                      <a:lnTo>
                        <a:pt x="2080" y="4224"/>
                      </a:lnTo>
                      <a:lnTo>
                        <a:pt x="2080" y="4240"/>
                      </a:lnTo>
                      <a:close/>
                      <a:moveTo>
                        <a:pt x="2248" y="4236"/>
                      </a:moveTo>
                      <a:lnTo>
                        <a:pt x="2248" y="4220"/>
                      </a:lnTo>
                      <a:lnTo>
                        <a:pt x="2248" y="4220"/>
                      </a:lnTo>
                      <a:lnTo>
                        <a:pt x="2302" y="4216"/>
                      </a:lnTo>
                      <a:lnTo>
                        <a:pt x="2304" y="4232"/>
                      </a:lnTo>
                      <a:lnTo>
                        <a:pt x="2304" y="4232"/>
                      </a:lnTo>
                      <a:lnTo>
                        <a:pt x="2248" y="4236"/>
                      </a:lnTo>
                      <a:lnTo>
                        <a:pt x="2248" y="4236"/>
                      </a:lnTo>
                      <a:close/>
                      <a:moveTo>
                        <a:pt x="1856" y="4224"/>
                      </a:moveTo>
                      <a:lnTo>
                        <a:pt x="1856" y="4224"/>
                      </a:lnTo>
                      <a:lnTo>
                        <a:pt x="1800" y="4216"/>
                      </a:lnTo>
                      <a:lnTo>
                        <a:pt x="1802" y="4200"/>
                      </a:lnTo>
                      <a:lnTo>
                        <a:pt x="1802" y="4200"/>
                      </a:lnTo>
                      <a:lnTo>
                        <a:pt x="1858" y="4208"/>
                      </a:lnTo>
                      <a:lnTo>
                        <a:pt x="1856" y="4224"/>
                      </a:lnTo>
                      <a:close/>
                      <a:moveTo>
                        <a:pt x="2472" y="4212"/>
                      </a:moveTo>
                      <a:lnTo>
                        <a:pt x="2468" y="4196"/>
                      </a:lnTo>
                      <a:lnTo>
                        <a:pt x="2468" y="4196"/>
                      </a:lnTo>
                      <a:lnTo>
                        <a:pt x="2524" y="4186"/>
                      </a:lnTo>
                      <a:lnTo>
                        <a:pt x="2526" y="4202"/>
                      </a:lnTo>
                      <a:lnTo>
                        <a:pt x="2526" y="4202"/>
                      </a:lnTo>
                      <a:lnTo>
                        <a:pt x="2472" y="4212"/>
                      </a:lnTo>
                      <a:lnTo>
                        <a:pt x="2472" y="4212"/>
                      </a:lnTo>
                      <a:close/>
                      <a:moveTo>
                        <a:pt x="1634" y="4184"/>
                      </a:moveTo>
                      <a:lnTo>
                        <a:pt x="1634" y="4184"/>
                      </a:lnTo>
                      <a:lnTo>
                        <a:pt x="1580" y="4172"/>
                      </a:lnTo>
                      <a:lnTo>
                        <a:pt x="1584" y="4156"/>
                      </a:lnTo>
                      <a:lnTo>
                        <a:pt x="1584" y="4156"/>
                      </a:lnTo>
                      <a:lnTo>
                        <a:pt x="1638" y="4170"/>
                      </a:lnTo>
                      <a:lnTo>
                        <a:pt x="1634" y="4184"/>
                      </a:lnTo>
                      <a:close/>
                      <a:moveTo>
                        <a:pt x="2690" y="4162"/>
                      </a:moveTo>
                      <a:lnTo>
                        <a:pt x="2686" y="4148"/>
                      </a:lnTo>
                      <a:lnTo>
                        <a:pt x="2686" y="4148"/>
                      </a:lnTo>
                      <a:lnTo>
                        <a:pt x="2740" y="4132"/>
                      </a:lnTo>
                      <a:lnTo>
                        <a:pt x="2744" y="4148"/>
                      </a:lnTo>
                      <a:lnTo>
                        <a:pt x="2744" y="4148"/>
                      </a:lnTo>
                      <a:lnTo>
                        <a:pt x="2690" y="4162"/>
                      </a:lnTo>
                      <a:lnTo>
                        <a:pt x="2690" y="4162"/>
                      </a:lnTo>
                      <a:close/>
                      <a:moveTo>
                        <a:pt x="1418" y="4122"/>
                      </a:moveTo>
                      <a:lnTo>
                        <a:pt x="1418" y="4122"/>
                      </a:lnTo>
                      <a:lnTo>
                        <a:pt x="1366" y="4102"/>
                      </a:lnTo>
                      <a:lnTo>
                        <a:pt x="1372" y="4088"/>
                      </a:lnTo>
                      <a:lnTo>
                        <a:pt x="1372" y="4088"/>
                      </a:lnTo>
                      <a:lnTo>
                        <a:pt x="1424" y="4106"/>
                      </a:lnTo>
                      <a:lnTo>
                        <a:pt x="1418" y="4122"/>
                      </a:lnTo>
                      <a:close/>
                      <a:moveTo>
                        <a:pt x="2904" y="4092"/>
                      </a:moveTo>
                      <a:lnTo>
                        <a:pt x="2898" y="4076"/>
                      </a:lnTo>
                      <a:lnTo>
                        <a:pt x="2898" y="4076"/>
                      </a:lnTo>
                      <a:lnTo>
                        <a:pt x="2950" y="4056"/>
                      </a:lnTo>
                      <a:lnTo>
                        <a:pt x="2956" y="4070"/>
                      </a:lnTo>
                      <a:lnTo>
                        <a:pt x="2956" y="4070"/>
                      </a:lnTo>
                      <a:lnTo>
                        <a:pt x="2904" y="4092"/>
                      </a:lnTo>
                      <a:lnTo>
                        <a:pt x="2904" y="4092"/>
                      </a:lnTo>
                      <a:close/>
                      <a:moveTo>
                        <a:pt x="1210" y="4036"/>
                      </a:moveTo>
                      <a:lnTo>
                        <a:pt x="1210" y="4036"/>
                      </a:lnTo>
                      <a:lnTo>
                        <a:pt x="1160" y="4012"/>
                      </a:lnTo>
                      <a:lnTo>
                        <a:pt x="1168" y="3998"/>
                      </a:lnTo>
                      <a:lnTo>
                        <a:pt x="1168" y="3998"/>
                      </a:lnTo>
                      <a:lnTo>
                        <a:pt x="1218" y="4022"/>
                      </a:lnTo>
                      <a:lnTo>
                        <a:pt x="1210" y="4036"/>
                      </a:lnTo>
                      <a:close/>
                      <a:moveTo>
                        <a:pt x="3108" y="3998"/>
                      </a:moveTo>
                      <a:lnTo>
                        <a:pt x="3100" y="3984"/>
                      </a:lnTo>
                      <a:lnTo>
                        <a:pt x="3100" y="3984"/>
                      </a:lnTo>
                      <a:lnTo>
                        <a:pt x="3148" y="3956"/>
                      </a:lnTo>
                      <a:lnTo>
                        <a:pt x="3156" y="3970"/>
                      </a:lnTo>
                      <a:lnTo>
                        <a:pt x="3156" y="3970"/>
                      </a:lnTo>
                      <a:lnTo>
                        <a:pt x="3108" y="3998"/>
                      </a:lnTo>
                      <a:lnTo>
                        <a:pt x="3108" y="3998"/>
                      </a:lnTo>
                      <a:close/>
                      <a:moveTo>
                        <a:pt x="1012" y="3930"/>
                      </a:moveTo>
                      <a:lnTo>
                        <a:pt x="1012" y="3930"/>
                      </a:lnTo>
                      <a:lnTo>
                        <a:pt x="966" y="3898"/>
                      </a:lnTo>
                      <a:lnTo>
                        <a:pt x="974" y="3886"/>
                      </a:lnTo>
                      <a:lnTo>
                        <a:pt x="974" y="3886"/>
                      </a:lnTo>
                      <a:lnTo>
                        <a:pt x="1022" y="3916"/>
                      </a:lnTo>
                      <a:lnTo>
                        <a:pt x="1012" y="3930"/>
                      </a:lnTo>
                      <a:close/>
                      <a:moveTo>
                        <a:pt x="3300" y="3882"/>
                      </a:moveTo>
                      <a:lnTo>
                        <a:pt x="3292" y="3868"/>
                      </a:lnTo>
                      <a:lnTo>
                        <a:pt x="3292" y="3868"/>
                      </a:lnTo>
                      <a:lnTo>
                        <a:pt x="3338" y="3838"/>
                      </a:lnTo>
                      <a:lnTo>
                        <a:pt x="3346" y="3850"/>
                      </a:lnTo>
                      <a:lnTo>
                        <a:pt x="3346" y="3850"/>
                      </a:lnTo>
                      <a:lnTo>
                        <a:pt x="3300" y="3882"/>
                      </a:lnTo>
                      <a:lnTo>
                        <a:pt x="3300" y="3882"/>
                      </a:lnTo>
                      <a:close/>
                      <a:moveTo>
                        <a:pt x="828" y="3802"/>
                      </a:moveTo>
                      <a:lnTo>
                        <a:pt x="828" y="3802"/>
                      </a:lnTo>
                      <a:lnTo>
                        <a:pt x="784" y="3766"/>
                      </a:lnTo>
                      <a:lnTo>
                        <a:pt x="794" y="3754"/>
                      </a:lnTo>
                      <a:lnTo>
                        <a:pt x="794" y="3754"/>
                      </a:lnTo>
                      <a:lnTo>
                        <a:pt x="838" y="3788"/>
                      </a:lnTo>
                      <a:lnTo>
                        <a:pt x="828" y="3802"/>
                      </a:lnTo>
                      <a:close/>
                      <a:moveTo>
                        <a:pt x="3480" y="3748"/>
                      </a:moveTo>
                      <a:lnTo>
                        <a:pt x="3470" y="3736"/>
                      </a:lnTo>
                      <a:lnTo>
                        <a:pt x="3470" y="3736"/>
                      </a:lnTo>
                      <a:lnTo>
                        <a:pt x="3512" y="3698"/>
                      </a:lnTo>
                      <a:lnTo>
                        <a:pt x="3522" y="3710"/>
                      </a:lnTo>
                      <a:lnTo>
                        <a:pt x="3522" y="3710"/>
                      </a:lnTo>
                      <a:lnTo>
                        <a:pt x="3480" y="3748"/>
                      </a:lnTo>
                      <a:lnTo>
                        <a:pt x="3480" y="3748"/>
                      </a:lnTo>
                      <a:close/>
                      <a:moveTo>
                        <a:pt x="658" y="3656"/>
                      </a:moveTo>
                      <a:lnTo>
                        <a:pt x="658" y="3656"/>
                      </a:lnTo>
                      <a:lnTo>
                        <a:pt x="616" y="3616"/>
                      </a:lnTo>
                      <a:lnTo>
                        <a:pt x="628" y="3604"/>
                      </a:lnTo>
                      <a:lnTo>
                        <a:pt x="628" y="3604"/>
                      </a:lnTo>
                      <a:lnTo>
                        <a:pt x="668" y="3644"/>
                      </a:lnTo>
                      <a:lnTo>
                        <a:pt x="658" y="3656"/>
                      </a:lnTo>
                      <a:close/>
                      <a:moveTo>
                        <a:pt x="3644" y="3594"/>
                      </a:moveTo>
                      <a:lnTo>
                        <a:pt x="3632" y="3584"/>
                      </a:lnTo>
                      <a:lnTo>
                        <a:pt x="3632" y="3584"/>
                      </a:lnTo>
                      <a:lnTo>
                        <a:pt x="3672" y="3542"/>
                      </a:lnTo>
                      <a:lnTo>
                        <a:pt x="3682" y="3554"/>
                      </a:lnTo>
                      <a:lnTo>
                        <a:pt x="3682" y="3554"/>
                      </a:lnTo>
                      <a:lnTo>
                        <a:pt x="3644" y="3594"/>
                      </a:lnTo>
                      <a:lnTo>
                        <a:pt x="3644" y="3594"/>
                      </a:lnTo>
                      <a:close/>
                      <a:moveTo>
                        <a:pt x="502" y="3492"/>
                      </a:moveTo>
                      <a:lnTo>
                        <a:pt x="502" y="3492"/>
                      </a:lnTo>
                      <a:lnTo>
                        <a:pt x="468" y="3448"/>
                      </a:lnTo>
                      <a:lnTo>
                        <a:pt x="480" y="3438"/>
                      </a:lnTo>
                      <a:lnTo>
                        <a:pt x="480" y="3438"/>
                      </a:lnTo>
                      <a:lnTo>
                        <a:pt x="516" y="3482"/>
                      </a:lnTo>
                      <a:lnTo>
                        <a:pt x="502" y="3492"/>
                      </a:lnTo>
                      <a:close/>
                      <a:moveTo>
                        <a:pt x="3792" y="3424"/>
                      </a:moveTo>
                      <a:lnTo>
                        <a:pt x="3780" y="3414"/>
                      </a:lnTo>
                      <a:lnTo>
                        <a:pt x="3780" y="3414"/>
                      </a:lnTo>
                      <a:lnTo>
                        <a:pt x="3812" y="3370"/>
                      </a:lnTo>
                      <a:lnTo>
                        <a:pt x="3826" y="3380"/>
                      </a:lnTo>
                      <a:lnTo>
                        <a:pt x="3826" y="3380"/>
                      </a:lnTo>
                      <a:lnTo>
                        <a:pt x="3792" y="3424"/>
                      </a:lnTo>
                      <a:lnTo>
                        <a:pt x="3792" y="3424"/>
                      </a:lnTo>
                      <a:close/>
                      <a:moveTo>
                        <a:pt x="366" y="3314"/>
                      </a:moveTo>
                      <a:lnTo>
                        <a:pt x="366" y="3314"/>
                      </a:lnTo>
                      <a:lnTo>
                        <a:pt x="336" y="3266"/>
                      </a:lnTo>
                      <a:lnTo>
                        <a:pt x="350" y="3258"/>
                      </a:lnTo>
                      <a:lnTo>
                        <a:pt x="350" y="3258"/>
                      </a:lnTo>
                      <a:lnTo>
                        <a:pt x="380" y="3304"/>
                      </a:lnTo>
                      <a:lnTo>
                        <a:pt x="366" y="3314"/>
                      </a:lnTo>
                      <a:close/>
                      <a:moveTo>
                        <a:pt x="3920" y="3240"/>
                      </a:moveTo>
                      <a:lnTo>
                        <a:pt x="3908" y="3232"/>
                      </a:lnTo>
                      <a:lnTo>
                        <a:pt x="3908" y="3232"/>
                      </a:lnTo>
                      <a:lnTo>
                        <a:pt x="3936" y="3184"/>
                      </a:lnTo>
                      <a:lnTo>
                        <a:pt x="3950" y="3192"/>
                      </a:lnTo>
                      <a:lnTo>
                        <a:pt x="3950" y="3192"/>
                      </a:lnTo>
                      <a:lnTo>
                        <a:pt x="3920" y="3240"/>
                      </a:lnTo>
                      <a:lnTo>
                        <a:pt x="3920" y="3240"/>
                      </a:lnTo>
                      <a:close/>
                      <a:moveTo>
                        <a:pt x="250" y="3122"/>
                      </a:moveTo>
                      <a:lnTo>
                        <a:pt x="250" y="3122"/>
                      </a:lnTo>
                      <a:lnTo>
                        <a:pt x="224" y="3072"/>
                      </a:lnTo>
                      <a:lnTo>
                        <a:pt x="238" y="3064"/>
                      </a:lnTo>
                      <a:lnTo>
                        <a:pt x="238" y="3064"/>
                      </a:lnTo>
                      <a:lnTo>
                        <a:pt x="264" y="3114"/>
                      </a:lnTo>
                      <a:lnTo>
                        <a:pt x="250" y="3122"/>
                      </a:lnTo>
                      <a:close/>
                      <a:moveTo>
                        <a:pt x="4030" y="3044"/>
                      </a:moveTo>
                      <a:lnTo>
                        <a:pt x="4014" y="3036"/>
                      </a:lnTo>
                      <a:lnTo>
                        <a:pt x="4014" y="3036"/>
                      </a:lnTo>
                      <a:lnTo>
                        <a:pt x="4038" y="2986"/>
                      </a:lnTo>
                      <a:lnTo>
                        <a:pt x="4054" y="2992"/>
                      </a:lnTo>
                      <a:lnTo>
                        <a:pt x="4054" y="2992"/>
                      </a:lnTo>
                      <a:lnTo>
                        <a:pt x="4030" y="3044"/>
                      </a:lnTo>
                      <a:lnTo>
                        <a:pt x="4030" y="3044"/>
                      </a:lnTo>
                      <a:close/>
                      <a:moveTo>
                        <a:pt x="154" y="2918"/>
                      </a:moveTo>
                      <a:lnTo>
                        <a:pt x="154" y="2918"/>
                      </a:lnTo>
                      <a:lnTo>
                        <a:pt x="134" y="2866"/>
                      </a:lnTo>
                      <a:lnTo>
                        <a:pt x="150" y="2860"/>
                      </a:lnTo>
                      <a:lnTo>
                        <a:pt x="150" y="2860"/>
                      </a:lnTo>
                      <a:lnTo>
                        <a:pt x="170" y="2912"/>
                      </a:lnTo>
                      <a:lnTo>
                        <a:pt x="154" y="2918"/>
                      </a:lnTo>
                      <a:close/>
                      <a:moveTo>
                        <a:pt x="4116" y="2836"/>
                      </a:moveTo>
                      <a:lnTo>
                        <a:pt x="4102" y="2832"/>
                      </a:lnTo>
                      <a:lnTo>
                        <a:pt x="4102" y="2832"/>
                      </a:lnTo>
                      <a:lnTo>
                        <a:pt x="4120" y="2778"/>
                      </a:lnTo>
                      <a:lnTo>
                        <a:pt x="4134" y="2784"/>
                      </a:lnTo>
                      <a:lnTo>
                        <a:pt x="4134" y="2784"/>
                      </a:lnTo>
                      <a:lnTo>
                        <a:pt x="4116" y="2836"/>
                      </a:lnTo>
                      <a:lnTo>
                        <a:pt x="4116" y="2836"/>
                      </a:lnTo>
                      <a:close/>
                      <a:moveTo>
                        <a:pt x="82" y="2706"/>
                      </a:moveTo>
                      <a:lnTo>
                        <a:pt x="82" y="2706"/>
                      </a:lnTo>
                      <a:lnTo>
                        <a:pt x="66" y="2652"/>
                      </a:lnTo>
                      <a:lnTo>
                        <a:pt x="82" y="2648"/>
                      </a:lnTo>
                      <a:lnTo>
                        <a:pt x="82" y="2648"/>
                      </a:lnTo>
                      <a:lnTo>
                        <a:pt x="96" y="2702"/>
                      </a:lnTo>
                      <a:lnTo>
                        <a:pt x="82" y="2706"/>
                      </a:lnTo>
                      <a:close/>
                      <a:moveTo>
                        <a:pt x="4182" y="2622"/>
                      </a:moveTo>
                      <a:lnTo>
                        <a:pt x="4166" y="2618"/>
                      </a:lnTo>
                      <a:lnTo>
                        <a:pt x="4166" y="2618"/>
                      </a:lnTo>
                      <a:lnTo>
                        <a:pt x="4178" y="2562"/>
                      </a:lnTo>
                      <a:lnTo>
                        <a:pt x="4194" y="2566"/>
                      </a:lnTo>
                      <a:lnTo>
                        <a:pt x="4194" y="2566"/>
                      </a:lnTo>
                      <a:lnTo>
                        <a:pt x="4182" y="2622"/>
                      </a:lnTo>
                      <a:lnTo>
                        <a:pt x="4182" y="2622"/>
                      </a:lnTo>
                      <a:close/>
                      <a:moveTo>
                        <a:pt x="30" y="2486"/>
                      </a:moveTo>
                      <a:lnTo>
                        <a:pt x="30" y="2486"/>
                      </a:lnTo>
                      <a:lnTo>
                        <a:pt x="22" y="2432"/>
                      </a:lnTo>
                      <a:lnTo>
                        <a:pt x="38" y="2430"/>
                      </a:lnTo>
                      <a:lnTo>
                        <a:pt x="38" y="2430"/>
                      </a:lnTo>
                      <a:lnTo>
                        <a:pt x="46" y="2484"/>
                      </a:lnTo>
                      <a:lnTo>
                        <a:pt x="30" y="2486"/>
                      </a:lnTo>
                      <a:close/>
                      <a:moveTo>
                        <a:pt x="4222" y="2400"/>
                      </a:moveTo>
                      <a:lnTo>
                        <a:pt x="4206" y="2398"/>
                      </a:lnTo>
                      <a:lnTo>
                        <a:pt x="4206" y="2398"/>
                      </a:lnTo>
                      <a:lnTo>
                        <a:pt x="4212" y="2342"/>
                      </a:lnTo>
                      <a:lnTo>
                        <a:pt x="4228" y="2344"/>
                      </a:lnTo>
                      <a:lnTo>
                        <a:pt x="4228" y="2344"/>
                      </a:lnTo>
                      <a:lnTo>
                        <a:pt x="4222" y="2400"/>
                      </a:lnTo>
                      <a:lnTo>
                        <a:pt x="4222" y="2400"/>
                      </a:lnTo>
                      <a:close/>
                      <a:moveTo>
                        <a:pt x="4" y="2264"/>
                      </a:moveTo>
                      <a:lnTo>
                        <a:pt x="4" y="2264"/>
                      </a:lnTo>
                      <a:lnTo>
                        <a:pt x="2" y="2208"/>
                      </a:lnTo>
                      <a:lnTo>
                        <a:pt x="18" y="2208"/>
                      </a:lnTo>
                      <a:lnTo>
                        <a:pt x="18" y="2208"/>
                      </a:lnTo>
                      <a:lnTo>
                        <a:pt x="20" y="2262"/>
                      </a:lnTo>
                      <a:lnTo>
                        <a:pt x="4" y="2264"/>
                      </a:lnTo>
                      <a:close/>
                      <a:moveTo>
                        <a:pt x="4240" y="2176"/>
                      </a:moveTo>
                      <a:lnTo>
                        <a:pt x="4224" y="2176"/>
                      </a:lnTo>
                      <a:lnTo>
                        <a:pt x="4224" y="2176"/>
                      </a:lnTo>
                      <a:lnTo>
                        <a:pt x="4224" y="2120"/>
                      </a:lnTo>
                      <a:lnTo>
                        <a:pt x="4240" y="2120"/>
                      </a:lnTo>
                      <a:lnTo>
                        <a:pt x="4240" y="2120"/>
                      </a:lnTo>
                      <a:lnTo>
                        <a:pt x="4240" y="2176"/>
                      </a:lnTo>
                      <a:lnTo>
                        <a:pt x="4240" y="2176"/>
                      </a:lnTo>
                      <a:close/>
                      <a:moveTo>
                        <a:pt x="4224" y="2114"/>
                      </a:moveTo>
                      <a:lnTo>
                        <a:pt x="4224" y="2114"/>
                      </a:lnTo>
                      <a:lnTo>
                        <a:pt x="4224" y="2058"/>
                      </a:lnTo>
                      <a:lnTo>
                        <a:pt x="4240" y="2056"/>
                      </a:lnTo>
                      <a:lnTo>
                        <a:pt x="4240" y="2056"/>
                      </a:lnTo>
                      <a:lnTo>
                        <a:pt x="4240" y="2114"/>
                      </a:lnTo>
                      <a:lnTo>
                        <a:pt x="4224" y="2114"/>
                      </a:lnTo>
                      <a:close/>
                      <a:moveTo>
                        <a:pt x="16" y="2040"/>
                      </a:moveTo>
                      <a:lnTo>
                        <a:pt x="0" y="2040"/>
                      </a:lnTo>
                      <a:lnTo>
                        <a:pt x="0" y="2040"/>
                      </a:lnTo>
                      <a:lnTo>
                        <a:pt x="4" y="1984"/>
                      </a:lnTo>
                      <a:lnTo>
                        <a:pt x="20" y="1984"/>
                      </a:lnTo>
                      <a:lnTo>
                        <a:pt x="20" y="1984"/>
                      </a:lnTo>
                      <a:lnTo>
                        <a:pt x="16" y="2040"/>
                      </a:lnTo>
                      <a:lnTo>
                        <a:pt x="16" y="2040"/>
                      </a:lnTo>
                      <a:close/>
                      <a:moveTo>
                        <a:pt x="4212" y="1890"/>
                      </a:moveTo>
                      <a:lnTo>
                        <a:pt x="4212" y="1890"/>
                      </a:lnTo>
                      <a:lnTo>
                        <a:pt x="4206" y="1836"/>
                      </a:lnTo>
                      <a:lnTo>
                        <a:pt x="4222" y="1832"/>
                      </a:lnTo>
                      <a:lnTo>
                        <a:pt x="4222" y="1832"/>
                      </a:lnTo>
                      <a:lnTo>
                        <a:pt x="4228" y="1888"/>
                      </a:lnTo>
                      <a:lnTo>
                        <a:pt x="4212" y="1890"/>
                      </a:lnTo>
                      <a:close/>
                      <a:moveTo>
                        <a:pt x="36" y="1818"/>
                      </a:moveTo>
                      <a:lnTo>
                        <a:pt x="22" y="1816"/>
                      </a:lnTo>
                      <a:lnTo>
                        <a:pt x="22" y="1816"/>
                      </a:lnTo>
                      <a:lnTo>
                        <a:pt x="30" y="1760"/>
                      </a:lnTo>
                      <a:lnTo>
                        <a:pt x="46" y="1762"/>
                      </a:lnTo>
                      <a:lnTo>
                        <a:pt x="46" y="1762"/>
                      </a:lnTo>
                      <a:lnTo>
                        <a:pt x="36" y="1818"/>
                      </a:lnTo>
                      <a:lnTo>
                        <a:pt x="36" y="1818"/>
                      </a:lnTo>
                      <a:close/>
                      <a:moveTo>
                        <a:pt x="4176" y="1670"/>
                      </a:moveTo>
                      <a:lnTo>
                        <a:pt x="4176" y="1670"/>
                      </a:lnTo>
                      <a:lnTo>
                        <a:pt x="4164" y="1616"/>
                      </a:lnTo>
                      <a:lnTo>
                        <a:pt x="4180" y="1612"/>
                      </a:lnTo>
                      <a:lnTo>
                        <a:pt x="4180" y="1612"/>
                      </a:lnTo>
                      <a:lnTo>
                        <a:pt x="4192" y="1666"/>
                      </a:lnTo>
                      <a:lnTo>
                        <a:pt x="4176" y="1670"/>
                      </a:lnTo>
                      <a:close/>
                      <a:moveTo>
                        <a:pt x="80" y="1598"/>
                      </a:moveTo>
                      <a:lnTo>
                        <a:pt x="64" y="1596"/>
                      </a:lnTo>
                      <a:lnTo>
                        <a:pt x="64" y="1596"/>
                      </a:lnTo>
                      <a:lnTo>
                        <a:pt x="80" y="1540"/>
                      </a:lnTo>
                      <a:lnTo>
                        <a:pt x="94" y="1546"/>
                      </a:lnTo>
                      <a:lnTo>
                        <a:pt x="94" y="1546"/>
                      </a:lnTo>
                      <a:lnTo>
                        <a:pt x="80" y="1598"/>
                      </a:lnTo>
                      <a:lnTo>
                        <a:pt x="80" y="1598"/>
                      </a:lnTo>
                      <a:close/>
                      <a:moveTo>
                        <a:pt x="4118" y="1456"/>
                      </a:moveTo>
                      <a:lnTo>
                        <a:pt x="4118" y="1456"/>
                      </a:lnTo>
                      <a:lnTo>
                        <a:pt x="4100" y="1402"/>
                      </a:lnTo>
                      <a:lnTo>
                        <a:pt x="4114" y="1398"/>
                      </a:lnTo>
                      <a:lnTo>
                        <a:pt x="4114" y="1398"/>
                      </a:lnTo>
                      <a:lnTo>
                        <a:pt x="4132" y="1450"/>
                      </a:lnTo>
                      <a:lnTo>
                        <a:pt x="4118" y="1456"/>
                      </a:lnTo>
                      <a:close/>
                      <a:moveTo>
                        <a:pt x="146" y="1386"/>
                      </a:moveTo>
                      <a:lnTo>
                        <a:pt x="132" y="1380"/>
                      </a:lnTo>
                      <a:lnTo>
                        <a:pt x="132" y="1380"/>
                      </a:lnTo>
                      <a:lnTo>
                        <a:pt x="152" y="1328"/>
                      </a:lnTo>
                      <a:lnTo>
                        <a:pt x="168" y="1334"/>
                      </a:lnTo>
                      <a:lnTo>
                        <a:pt x="168" y="1334"/>
                      </a:lnTo>
                      <a:lnTo>
                        <a:pt x="146" y="1386"/>
                      </a:lnTo>
                      <a:lnTo>
                        <a:pt x="146" y="1386"/>
                      </a:lnTo>
                      <a:close/>
                      <a:moveTo>
                        <a:pt x="4036" y="1248"/>
                      </a:moveTo>
                      <a:lnTo>
                        <a:pt x="4036" y="1248"/>
                      </a:lnTo>
                      <a:lnTo>
                        <a:pt x="4012" y="1198"/>
                      </a:lnTo>
                      <a:lnTo>
                        <a:pt x="4026" y="1190"/>
                      </a:lnTo>
                      <a:lnTo>
                        <a:pt x="4026" y="1190"/>
                      </a:lnTo>
                      <a:lnTo>
                        <a:pt x="4050" y="1242"/>
                      </a:lnTo>
                      <a:lnTo>
                        <a:pt x="4036" y="1248"/>
                      </a:lnTo>
                      <a:close/>
                      <a:moveTo>
                        <a:pt x="236" y="1182"/>
                      </a:moveTo>
                      <a:lnTo>
                        <a:pt x="222" y="1174"/>
                      </a:lnTo>
                      <a:lnTo>
                        <a:pt x="222" y="1174"/>
                      </a:lnTo>
                      <a:lnTo>
                        <a:pt x="248" y="1124"/>
                      </a:lnTo>
                      <a:lnTo>
                        <a:pt x="262" y="1132"/>
                      </a:lnTo>
                      <a:lnTo>
                        <a:pt x="262" y="1132"/>
                      </a:lnTo>
                      <a:lnTo>
                        <a:pt x="236" y="1182"/>
                      </a:lnTo>
                      <a:lnTo>
                        <a:pt x="236" y="1182"/>
                      </a:lnTo>
                      <a:close/>
                      <a:moveTo>
                        <a:pt x="3932" y="1050"/>
                      </a:moveTo>
                      <a:lnTo>
                        <a:pt x="3932" y="1050"/>
                      </a:lnTo>
                      <a:lnTo>
                        <a:pt x="3904" y="1002"/>
                      </a:lnTo>
                      <a:lnTo>
                        <a:pt x="3918" y="994"/>
                      </a:lnTo>
                      <a:lnTo>
                        <a:pt x="3918" y="994"/>
                      </a:lnTo>
                      <a:lnTo>
                        <a:pt x="3946" y="1042"/>
                      </a:lnTo>
                      <a:lnTo>
                        <a:pt x="3932" y="1050"/>
                      </a:lnTo>
                      <a:close/>
                      <a:moveTo>
                        <a:pt x="346" y="988"/>
                      </a:moveTo>
                      <a:lnTo>
                        <a:pt x="332" y="978"/>
                      </a:lnTo>
                      <a:lnTo>
                        <a:pt x="332" y="978"/>
                      </a:lnTo>
                      <a:lnTo>
                        <a:pt x="364" y="932"/>
                      </a:lnTo>
                      <a:lnTo>
                        <a:pt x="376" y="940"/>
                      </a:lnTo>
                      <a:lnTo>
                        <a:pt x="376" y="940"/>
                      </a:lnTo>
                      <a:lnTo>
                        <a:pt x="346" y="988"/>
                      </a:lnTo>
                      <a:lnTo>
                        <a:pt x="346" y="988"/>
                      </a:lnTo>
                      <a:close/>
                      <a:moveTo>
                        <a:pt x="3810" y="864"/>
                      </a:moveTo>
                      <a:lnTo>
                        <a:pt x="3810" y="864"/>
                      </a:lnTo>
                      <a:lnTo>
                        <a:pt x="3776" y="820"/>
                      </a:lnTo>
                      <a:lnTo>
                        <a:pt x="3788" y="810"/>
                      </a:lnTo>
                      <a:lnTo>
                        <a:pt x="3788" y="810"/>
                      </a:lnTo>
                      <a:lnTo>
                        <a:pt x="3822" y="856"/>
                      </a:lnTo>
                      <a:lnTo>
                        <a:pt x="3810" y="864"/>
                      </a:lnTo>
                      <a:close/>
                      <a:moveTo>
                        <a:pt x="476" y="806"/>
                      </a:moveTo>
                      <a:lnTo>
                        <a:pt x="464" y="796"/>
                      </a:lnTo>
                      <a:lnTo>
                        <a:pt x="464" y="796"/>
                      </a:lnTo>
                      <a:lnTo>
                        <a:pt x="500" y="752"/>
                      </a:lnTo>
                      <a:lnTo>
                        <a:pt x="512" y="762"/>
                      </a:lnTo>
                      <a:lnTo>
                        <a:pt x="512" y="762"/>
                      </a:lnTo>
                      <a:lnTo>
                        <a:pt x="476" y="806"/>
                      </a:lnTo>
                      <a:lnTo>
                        <a:pt x="476" y="806"/>
                      </a:lnTo>
                      <a:close/>
                      <a:moveTo>
                        <a:pt x="3668" y="694"/>
                      </a:moveTo>
                      <a:lnTo>
                        <a:pt x="3668" y="694"/>
                      </a:lnTo>
                      <a:lnTo>
                        <a:pt x="3628" y="652"/>
                      </a:lnTo>
                      <a:lnTo>
                        <a:pt x="3640" y="642"/>
                      </a:lnTo>
                      <a:lnTo>
                        <a:pt x="3640" y="642"/>
                      </a:lnTo>
                      <a:lnTo>
                        <a:pt x="3680" y="682"/>
                      </a:lnTo>
                      <a:lnTo>
                        <a:pt x="3668" y="694"/>
                      </a:lnTo>
                      <a:close/>
                      <a:moveTo>
                        <a:pt x="624" y="640"/>
                      </a:moveTo>
                      <a:lnTo>
                        <a:pt x="612" y="628"/>
                      </a:lnTo>
                      <a:lnTo>
                        <a:pt x="612" y="628"/>
                      </a:lnTo>
                      <a:lnTo>
                        <a:pt x="652" y="588"/>
                      </a:lnTo>
                      <a:lnTo>
                        <a:pt x="664" y="600"/>
                      </a:lnTo>
                      <a:lnTo>
                        <a:pt x="664" y="600"/>
                      </a:lnTo>
                      <a:lnTo>
                        <a:pt x="624" y="640"/>
                      </a:lnTo>
                      <a:lnTo>
                        <a:pt x="624" y="640"/>
                      </a:lnTo>
                      <a:close/>
                      <a:moveTo>
                        <a:pt x="3508" y="538"/>
                      </a:moveTo>
                      <a:lnTo>
                        <a:pt x="3508" y="538"/>
                      </a:lnTo>
                      <a:lnTo>
                        <a:pt x="3466" y="502"/>
                      </a:lnTo>
                      <a:lnTo>
                        <a:pt x="3476" y="490"/>
                      </a:lnTo>
                      <a:lnTo>
                        <a:pt x="3476" y="490"/>
                      </a:lnTo>
                      <a:lnTo>
                        <a:pt x="3518" y="526"/>
                      </a:lnTo>
                      <a:lnTo>
                        <a:pt x="3508" y="538"/>
                      </a:lnTo>
                      <a:close/>
                      <a:moveTo>
                        <a:pt x="790" y="490"/>
                      </a:moveTo>
                      <a:lnTo>
                        <a:pt x="780" y="476"/>
                      </a:lnTo>
                      <a:lnTo>
                        <a:pt x="780" y="476"/>
                      </a:lnTo>
                      <a:lnTo>
                        <a:pt x="824" y="442"/>
                      </a:lnTo>
                      <a:lnTo>
                        <a:pt x="832" y="454"/>
                      </a:lnTo>
                      <a:lnTo>
                        <a:pt x="832" y="454"/>
                      </a:lnTo>
                      <a:lnTo>
                        <a:pt x="790" y="490"/>
                      </a:lnTo>
                      <a:lnTo>
                        <a:pt x="790" y="490"/>
                      </a:lnTo>
                      <a:close/>
                      <a:moveTo>
                        <a:pt x="3332" y="400"/>
                      </a:moveTo>
                      <a:lnTo>
                        <a:pt x="3332" y="400"/>
                      </a:lnTo>
                      <a:lnTo>
                        <a:pt x="3286" y="368"/>
                      </a:lnTo>
                      <a:lnTo>
                        <a:pt x="3296" y="354"/>
                      </a:lnTo>
                      <a:lnTo>
                        <a:pt x="3296" y="354"/>
                      </a:lnTo>
                      <a:lnTo>
                        <a:pt x="3342" y="386"/>
                      </a:lnTo>
                      <a:lnTo>
                        <a:pt x="3332" y="400"/>
                      </a:lnTo>
                      <a:close/>
                      <a:moveTo>
                        <a:pt x="970" y="358"/>
                      </a:moveTo>
                      <a:lnTo>
                        <a:pt x="960" y="344"/>
                      </a:lnTo>
                      <a:lnTo>
                        <a:pt x="960" y="344"/>
                      </a:lnTo>
                      <a:lnTo>
                        <a:pt x="1008" y="314"/>
                      </a:lnTo>
                      <a:lnTo>
                        <a:pt x="1016" y="328"/>
                      </a:lnTo>
                      <a:lnTo>
                        <a:pt x="1016" y="328"/>
                      </a:lnTo>
                      <a:lnTo>
                        <a:pt x="970" y="358"/>
                      </a:lnTo>
                      <a:lnTo>
                        <a:pt x="970" y="358"/>
                      </a:lnTo>
                      <a:close/>
                      <a:moveTo>
                        <a:pt x="3144" y="280"/>
                      </a:moveTo>
                      <a:lnTo>
                        <a:pt x="3144" y="280"/>
                      </a:lnTo>
                      <a:lnTo>
                        <a:pt x="3094" y="254"/>
                      </a:lnTo>
                      <a:lnTo>
                        <a:pt x="3102" y="240"/>
                      </a:lnTo>
                      <a:lnTo>
                        <a:pt x="3102" y="240"/>
                      </a:lnTo>
                      <a:lnTo>
                        <a:pt x="3152" y="266"/>
                      </a:lnTo>
                      <a:lnTo>
                        <a:pt x="3144" y="280"/>
                      </a:lnTo>
                      <a:close/>
                      <a:moveTo>
                        <a:pt x="1162" y="246"/>
                      </a:moveTo>
                      <a:lnTo>
                        <a:pt x="1154" y="232"/>
                      </a:lnTo>
                      <a:lnTo>
                        <a:pt x="1154" y="232"/>
                      </a:lnTo>
                      <a:lnTo>
                        <a:pt x="1204" y="206"/>
                      </a:lnTo>
                      <a:lnTo>
                        <a:pt x="1212" y="220"/>
                      </a:lnTo>
                      <a:lnTo>
                        <a:pt x="1212" y="220"/>
                      </a:lnTo>
                      <a:lnTo>
                        <a:pt x="1162" y="246"/>
                      </a:lnTo>
                      <a:lnTo>
                        <a:pt x="1162" y="246"/>
                      </a:lnTo>
                      <a:close/>
                      <a:moveTo>
                        <a:pt x="2944" y="182"/>
                      </a:moveTo>
                      <a:lnTo>
                        <a:pt x="2944" y="182"/>
                      </a:lnTo>
                      <a:lnTo>
                        <a:pt x="2892" y="162"/>
                      </a:lnTo>
                      <a:lnTo>
                        <a:pt x="2898" y="146"/>
                      </a:lnTo>
                      <a:lnTo>
                        <a:pt x="2898" y="146"/>
                      </a:lnTo>
                      <a:lnTo>
                        <a:pt x="2950" y="168"/>
                      </a:lnTo>
                      <a:lnTo>
                        <a:pt x="2944" y="182"/>
                      </a:lnTo>
                      <a:close/>
                      <a:moveTo>
                        <a:pt x="1366" y="154"/>
                      </a:moveTo>
                      <a:lnTo>
                        <a:pt x="1360" y="140"/>
                      </a:lnTo>
                      <a:lnTo>
                        <a:pt x="1360" y="140"/>
                      </a:lnTo>
                      <a:lnTo>
                        <a:pt x="1412" y="120"/>
                      </a:lnTo>
                      <a:lnTo>
                        <a:pt x="1418" y="136"/>
                      </a:lnTo>
                      <a:lnTo>
                        <a:pt x="1418" y="136"/>
                      </a:lnTo>
                      <a:lnTo>
                        <a:pt x="1366" y="154"/>
                      </a:lnTo>
                      <a:lnTo>
                        <a:pt x="1366" y="154"/>
                      </a:lnTo>
                      <a:close/>
                      <a:moveTo>
                        <a:pt x="2734" y="106"/>
                      </a:moveTo>
                      <a:lnTo>
                        <a:pt x="2734" y="106"/>
                      </a:lnTo>
                      <a:lnTo>
                        <a:pt x="2680" y="90"/>
                      </a:lnTo>
                      <a:lnTo>
                        <a:pt x="2684" y="76"/>
                      </a:lnTo>
                      <a:lnTo>
                        <a:pt x="2684" y="76"/>
                      </a:lnTo>
                      <a:lnTo>
                        <a:pt x="2738" y="90"/>
                      </a:lnTo>
                      <a:lnTo>
                        <a:pt x="2734" y="106"/>
                      </a:lnTo>
                      <a:close/>
                      <a:moveTo>
                        <a:pt x="1578" y="86"/>
                      </a:moveTo>
                      <a:lnTo>
                        <a:pt x="1574" y="70"/>
                      </a:lnTo>
                      <a:lnTo>
                        <a:pt x="1574" y="70"/>
                      </a:lnTo>
                      <a:lnTo>
                        <a:pt x="1628" y="56"/>
                      </a:lnTo>
                      <a:lnTo>
                        <a:pt x="1632" y="72"/>
                      </a:lnTo>
                      <a:lnTo>
                        <a:pt x="1632" y="72"/>
                      </a:lnTo>
                      <a:lnTo>
                        <a:pt x="1578" y="86"/>
                      </a:lnTo>
                      <a:lnTo>
                        <a:pt x="1578" y="86"/>
                      </a:lnTo>
                      <a:close/>
                      <a:moveTo>
                        <a:pt x="2516" y="52"/>
                      </a:moveTo>
                      <a:lnTo>
                        <a:pt x="2516" y="52"/>
                      </a:lnTo>
                      <a:lnTo>
                        <a:pt x="2462" y="44"/>
                      </a:lnTo>
                      <a:lnTo>
                        <a:pt x="2464" y="28"/>
                      </a:lnTo>
                      <a:lnTo>
                        <a:pt x="2464" y="28"/>
                      </a:lnTo>
                      <a:lnTo>
                        <a:pt x="2520" y="38"/>
                      </a:lnTo>
                      <a:lnTo>
                        <a:pt x="2516" y="52"/>
                      </a:lnTo>
                      <a:close/>
                      <a:moveTo>
                        <a:pt x="1796" y="40"/>
                      </a:moveTo>
                      <a:lnTo>
                        <a:pt x="1792" y="24"/>
                      </a:lnTo>
                      <a:lnTo>
                        <a:pt x="1792" y="24"/>
                      </a:lnTo>
                      <a:lnTo>
                        <a:pt x="1848" y="16"/>
                      </a:lnTo>
                      <a:lnTo>
                        <a:pt x="1850" y="32"/>
                      </a:lnTo>
                      <a:lnTo>
                        <a:pt x="1850" y="32"/>
                      </a:lnTo>
                      <a:lnTo>
                        <a:pt x="1796" y="40"/>
                      </a:lnTo>
                      <a:lnTo>
                        <a:pt x="1796" y="40"/>
                      </a:lnTo>
                      <a:close/>
                      <a:moveTo>
                        <a:pt x="2296" y="22"/>
                      </a:moveTo>
                      <a:lnTo>
                        <a:pt x="2296" y="22"/>
                      </a:lnTo>
                      <a:lnTo>
                        <a:pt x="2240" y="18"/>
                      </a:lnTo>
                      <a:lnTo>
                        <a:pt x="2242" y="2"/>
                      </a:lnTo>
                      <a:lnTo>
                        <a:pt x="2242" y="2"/>
                      </a:lnTo>
                      <a:lnTo>
                        <a:pt x="2298" y="6"/>
                      </a:lnTo>
                      <a:lnTo>
                        <a:pt x="2296" y="22"/>
                      </a:lnTo>
                      <a:close/>
                      <a:moveTo>
                        <a:pt x="2018" y="18"/>
                      </a:moveTo>
                      <a:lnTo>
                        <a:pt x="2016" y="2"/>
                      </a:lnTo>
                      <a:lnTo>
                        <a:pt x="2016" y="2"/>
                      </a:lnTo>
                      <a:lnTo>
                        <a:pt x="2072" y="0"/>
                      </a:lnTo>
                      <a:lnTo>
                        <a:pt x="2074" y="16"/>
                      </a:lnTo>
                      <a:lnTo>
                        <a:pt x="2074" y="16"/>
                      </a:lnTo>
                      <a:lnTo>
                        <a:pt x="2018" y="18"/>
                      </a:lnTo>
                      <a:lnTo>
                        <a:pt x="2018" y="18"/>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grpSp>
          <p:grpSp>
            <p:nvGrpSpPr>
              <p:cNvPr id="27" name="组合 182"/>
              <p:cNvGrpSpPr/>
              <p:nvPr/>
            </p:nvGrpSpPr>
            <p:grpSpPr>
              <a:xfrm>
                <a:off x="3361573" y="3447209"/>
                <a:ext cx="938165" cy="937087"/>
                <a:chOff x="-1657350" y="2511425"/>
                <a:chExt cx="5524500" cy="5518150"/>
              </a:xfrm>
              <a:grpFill/>
            </p:grpSpPr>
            <p:sp>
              <p:nvSpPr>
                <p:cNvPr id="28" name="Freeform 49"/>
                <p:cNvSpPr>
                  <a:spLocks/>
                </p:cNvSpPr>
                <p:nvPr/>
              </p:nvSpPr>
              <p:spPr bwMode="auto">
                <a:xfrm>
                  <a:off x="1184275" y="2511425"/>
                  <a:ext cx="2228850" cy="1428750"/>
                </a:xfrm>
                <a:custGeom>
                  <a:avLst/>
                  <a:gdLst/>
                  <a:ahLst/>
                  <a:cxnLst>
                    <a:cxn ang="0">
                      <a:pos x="1252" y="900"/>
                    </a:cxn>
                    <a:cxn ang="0">
                      <a:pos x="1290" y="898"/>
                    </a:cxn>
                    <a:cxn ang="0">
                      <a:pos x="1322" y="888"/>
                    </a:cxn>
                    <a:cxn ang="0">
                      <a:pos x="1340" y="874"/>
                    </a:cxn>
                    <a:cxn ang="0">
                      <a:pos x="1362" y="846"/>
                    </a:cxn>
                    <a:cxn ang="0">
                      <a:pos x="1368" y="820"/>
                    </a:cxn>
                    <a:cxn ang="0">
                      <a:pos x="1368" y="802"/>
                    </a:cxn>
                    <a:cxn ang="0">
                      <a:pos x="1404" y="782"/>
                    </a:cxn>
                    <a:cxn ang="0">
                      <a:pos x="1300" y="640"/>
                    </a:cxn>
                    <a:cxn ang="0">
                      <a:pos x="1180" y="508"/>
                    </a:cxn>
                    <a:cxn ang="0">
                      <a:pos x="1122" y="452"/>
                    </a:cxn>
                    <a:cxn ang="0">
                      <a:pos x="1000" y="350"/>
                    </a:cxn>
                    <a:cxn ang="0">
                      <a:pos x="870" y="260"/>
                    </a:cxn>
                    <a:cxn ang="0">
                      <a:pos x="732" y="182"/>
                    </a:cxn>
                    <a:cxn ang="0">
                      <a:pos x="590" y="118"/>
                    </a:cxn>
                    <a:cxn ang="0">
                      <a:pos x="440" y="68"/>
                    </a:cxn>
                    <a:cxn ang="0">
                      <a:pos x="288" y="30"/>
                    </a:cxn>
                    <a:cxn ang="0">
                      <a:pos x="130" y="6"/>
                    </a:cxn>
                    <a:cxn ang="0">
                      <a:pos x="50" y="42"/>
                    </a:cxn>
                    <a:cxn ang="0">
                      <a:pos x="42" y="46"/>
                    </a:cxn>
                    <a:cxn ang="0">
                      <a:pos x="26" y="58"/>
                    </a:cxn>
                    <a:cxn ang="0">
                      <a:pos x="8" y="84"/>
                    </a:cxn>
                    <a:cxn ang="0">
                      <a:pos x="0" y="124"/>
                    </a:cxn>
                    <a:cxn ang="0">
                      <a:pos x="2" y="140"/>
                    </a:cxn>
                    <a:cxn ang="0">
                      <a:pos x="16" y="174"/>
                    </a:cxn>
                    <a:cxn ang="0">
                      <a:pos x="26" y="192"/>
                    </a:cxn>
                    <a:cxn ang="0">
                      <a:pos x="120" y="198"/>
                    </a:cxn>
                    <a:cxn ang="0">
                      <a:pos x="214" y="212"/>
                    </a:cxn>
                    <a:cxn ang="0">
                      <a:pos x="306" y="230"/>
                    </a:cxn>
                    <a:cxn ang="0">
                      <a:pos x="396" y="256"/>
                    </a:cxn>
                    <a:cxn ang="0">
                      <a:pos x="484" y="284"/>
                    </a:cxn>
                    <a:cxn ang="0">
                      <a:pos x="570" y="318"/>
                    </a:cxn>
                    <a:cxn ang="0">
                      <a:pos x="652" y="358"/>
                    </a:cxn>
                    <a:cxn ang="0">
                      <a:pos x="732" y="402"/>
                    </a:cxn>
                    <a:cxn ang="0">
                      <a:pos x="810" y="450"/>
                    </a:cxn>
                    <a:cxn ang="0">
                      <a:pos x="884" y="502"/>
                    </a:cxn>
                    <a:cxn ang="0">
                      <a:pos x="954" y="560"/>
                    </a:cxn>
                    <a:cxn ang="0">
                      <a:pos x="1020" y="620"/>
                    </a:cxn>
                    <a:cxn ang="0">
                      <a:pos x="1084" y="684"/>
                    </a:cxn>
                    <a:cxn ang="0">
                      <a:pos x="1144" y="754"/>
                    </a:cxn>
                    <a:cxn ang="0">
                      <a:pos x="1200" y="824"/>
                    </a:cxn>
                    <a:cxn ang="0">
                      <a:pos x="1252" y="900"/>
                    </a:cxn>
                  </a:cxnLst>
                  <a:rect l="0" t="0" r="r" b="b"/>
                  <a:pathLst>
                    <a:path w="1404" h="900">
                      <a:moveTo>
                        <a:pt x="1252" y="900"/>
                      </a:moveTo>
                      <a:lnTo>
                        <a:pt x="1252" y="900"/>
                      </a:lnTo>
                      <a:lnTo>
                        <a:pt x="1270" y="900"/>
                      </a:lnTo>
                      <a:lnTo>
                        <a:pt x="1290" y="898"/>
                      </a:lnTo>
                      <a:lnTo>
                        <a:pt x="1306" y="894"/>
                      </a:lnTo>
                      <a:lnTo>
                        <a:pt x="1322" y="888"/>
                      </a:lnTo>
                      <a:lnTo>
                        <a:pt x="1322" y="888"/>
                      </a:lnTo>
                      <a:lnTo>
                        <a:pt x="1340" y="874"/>
                      </a:lnTo>
                      <a:lnTo>
                        <a:pt x="1354" y="860"/>
                      </a:lnTo>
                      <a:lnTo>
                        <a:pt x="1362" y="846"/>
                      </a:lnTo>
                      <a:lnTo>
                        <a:pt x="1366" y="832"/>
                      </a:lnTo>
                      <a:lnTo>
                        <a:pt x="1368" y="820"/>
                      </a:lnTo>
                      <a:lnTo>
                        <a:pt x="1370" y="812"/>
                      </a:lnTo>
                      <a:lnTo>
                        <a:pt x="1368" y="802"/>
                      </a:lnTo>
                      <a:lnTo>
                        <a:pt x="1404" y="782"/>
                      </a:lnTo>
                      <a:lnTo>
                        <a:pt x="1404" y="782"/>
                      </a:lnTo>
                      <a:lnTo>
                        <a:pt x="1354" y="710"/>
                      </a:lnTo>
                      <a:lnTo>
                        <a:pt x="1300" y="640"/>
                      </a:lnTo>
                      <a:lnTo>
                        <a:pt x="1242" y="572"/>
                      </a:lnTo>
                      <a:lnTo>
                        <a:pt x="1180" y="508"/>
                      </a:lnTo>
                      <a:lnTo>
                        <a:pt x="1180" y="508"/>
                      </a:lnTo>
                      <a:lnTo>
                        <a:pt x="1122" y="452"/>
                      </a:lnTo>
                      <a:lnTo>
                        <a:pt x="1062" y="398"/>
                      </a:lnTo>
                      <a:lnTo>
                        <a:pt x="1000" y="350"/>
                      </a:lnTo>
                      <a:lnTo>
                        <a:pt x="936" y="302"/>
                      </a:lnTo>
                      <a:lnTo>
                        <a:pt x="870" y="260"/>
                      </a:lnTo>
                      <a:lnTo>
                        <a:pt x="802" y="220"/>
                      </a:lnTo>
                      <a:lnTo>
                        <a:pt x="732" y="182"/>
                      </a:lnTo>
                      <a:lnTo>
                        <a:pt x="662" y="148"/>
                      </a:lnTo>
                      <a:lnTo>
                        <a:pt x="590" y="118"/>
                      </a:lnTo>
                      <a:lnTo>
                        <a:pt x="516" y="90"/>
                      </a:lnTo>
                      <a:lnTo>
                        <a:pt x="440" y="68"/>
                      </a:lnTo>
                      <a:lnTo>
                        <a:pt x="364" y="46"/>
                      </a:lnTo>
                      <a:lnTo>
                        <a:pt x="288" y="30"/>
                      </a:lnTo>
                      <a:lnTo>
                        <a:pt x="210" y="16"/>
                      </a:lnTo>
                      <a:lnTo>
                        <a:pt x="130" y="6"/>
                      </a:lnTo>
                      <a:lnTo>
                        <a:pt x="50" y="0"/>
                      </a:lnTo>
                      <a:lnTo>
                        <a:pt x="50" y="42"/>
                      </a:lnTo>
                      <a:lnTo>
                        <a:pt x="50" y="42"/>
                      </a:lnTo>
                      <a:lnTo>
                        <a:pt x="42" y="46"/>
                      </a:lnTo>
                      <a:lnTo>
                        <a:pt x="34" y="50"/>
                      </a:lnTo>
                      <a:lnTo>
                        <a:pt x="26" y="58"/>
                      </a:lnTo>
                      <a:lnTo>
                        <a:pt x="16" y="70"/>
                      </a:lnTo>
                      <a:lnTo>
                        <a:pt x="8" y="84"/>
                      </a:lnTo>
                      <a:lnTo>
                        <a:pt x="2" y="102"/>
                      </a:lnTo>
                      <a:lnTo>
                        <a:pt x="0" y="124"/>
                      </a:lnTo>
                      <a:lnTo>
                        <a:pt x="0" y="124"/>
                      </a:lnTo>
                      <a:lnTo>
                        <a:pt x="2" y="140"/>
                      </a:lnTo>
                      <a:lnTo>
                        <a:pt x="8" y="158"/>
                      </a:lnTo>
                      <a:lnTo>
                        <a:pt x="16" y="174"/>
                      </a:lnTo>
                      <a:lnTo>
                        <a:pt x="26" y="192"/>
                      </a:lnTo>
                      <a:lnTo>
                        <a:pt x="26" y="192"/>
                      </a:lnTo>
                      <a:lnTo>
                        <a:pt x="74" y="194"/>
                      </a:lnTo>
                      <a:lnTo>
                        <a:pt x="120" y="198"/>
                      </a:lnTo>
                      <a:lnTo>
                        <a:pt x="168" y="204"/>
                      </a:lnTo>
                      <a:lnTo>
                        <a:pt x="214" y="212"/>
                      </a:lnTo>
                      <a:lnTo>
                        <a:pt x="260" y="220"/>
                      </a:lnTo>
                      <a:lnTo>
                        <a:pt x="306" y="230"/>
                      </a:lnTo>
                      <a:lnTo>
                        <a:pt x="352" y="242"/>
                      </a:lnTo>
                      <a:lnTo>
                        <a:pt x="396" y="256"/>
                      </a:lnTo>
                      <a:lnTo>
                        <a:pt x="440" y="270"/>
                      </a:lnTo>
                      <a:lnTo>
                        <a:pt x="484" y="284"/>
                      </a:lnTo>
                      <a:lnTo>
                        <a:pt x="528" y="300"/>
                      </a:lnTo>
                      <a:lnTo>
                        <a:pt x="570" y="318"/>
                      </a:lnTo>
                      <a:lnTo>
                        <a:pt x="612" y="338"/>
                      </a:lnTo>
                      <a:lnTo>
                        <a:pt x="652" y="358"/>
                      </a:lnTo>
                      <a:lnTo>
                        <a:pt x="692" y="380"/>
                      </a:lnTo>
                      <a:lnTo>
                        <a:pt x="732" y="402"/>
                      </a:lnTo>
                      <a:lnTo>
                        <a:pt x="772" y="426"/>
                      </a:lnTo>
                      <a:lnTo>
                        <a:pt x="810" y="450"/>
                      </a:lnTo>
                      <a:lnTo>
                        <a:pt x="846" y="476"/>
                      </a:lnTo>
                      <a:lnTo>
                        <a:pt x="884" y="502"/>
                      </a:lnTo>
                      <a:lnTo>
                        <a:pt x="918" y="530"/>
                      </a:lnTo>
                      <a:lnTo>
                        <a:pt x="954" y="560"/>
                      </a:lnTo>
                      <a:lnTo>
                        <a:pt x="988" y="590"/>
                      </a:lnTo>
                      <a:lnTo>
                        <a:pt x="1020" y="620"/>
                      </a:lnTo>
                      <a:lnTo>
                        <a:pt x="1054" y="652"/>
                      </a:lnTo>
                      <a:lnTo>
                        <a:pt x="1084" y="684"/>
                      </a:lnTo>
                      <a:lnTo>
                        <a:pt x="1114" y="718"/>
                      </a:lnTo>
                      <a:lnTo>
                        <a:pt x="1144" y="754"/>
                      </a:lnTo>
                      <a:lnTo>
                        <a:pt x="1172" y="788"/>
                      </a:lnTo>
                      <a:lnTo>
                        <a:pt x="1200" y="824"/>
                      </a:lnTo>
                      <a:lnTo>
                        <a:pt x="1226" y="862"/>
                      </a:lnTo>
                      <a:lnTo>
                        <a:pt x="1252" y="900"/>
                      </a:lnTo>
                      <a:lnTo>
                        <a:pt x="1252" y="900"/>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29" name="Freeform 50"/>
                <p:cNvSpPr>
                  <a:spLocks/>
                </p:cNvSpPr>
                <p:nvPr/>
              </p:nvSpPr>
              <p:spPr bwMode="auto">
                <a:xfrm>
                  <a:off x="-1203325" y="2511425"/>
                  <a:ext cx="2228850" cy="1428750"/>
                </a:xfrm>
                <a:custGeom>
                  <a:avLst/>
                  <a:gdLst/>
                  <a:ahLst/>
                  <a:cxnLst>
                    <a:cxn ang="0">
                      <a:pos x="1354" y="0"/>
                    </a:cxn>
                    <a:cxn ang="0">
                      <a:pos x="1274" y="6"/>
                    </a:cxn>
                    <a:cxn ang="0">
                      <a:pos x="1116" y="30"/>
                    </a:cxn>
                    <a:cxn ang="0">
                      <a:pos x="964" y="68"/>
                    </a:cxn>
                    <a:cxn ang="0">
                      <a:pos x="814" y="118"/>
                    </a:cxn>
                    <a:cxn ang="0">
                      <a:pos x="672" y="182"/>
                    </a:cxn>
                    <a:cxn ang="0">
                      <a:pos x="534" y="260"/>
                    </a:cxn>
                    <a:cxn ang="0">
                      <a:pos x="404" y="350"/>
                    </a:cxn>
                    <a:cxn ang="0">
                      <a:pos x="282" y="452"/>
                    </a:cxn>
                    <a:cxn ang="0">
                      <a:pos x="224" y="508"/>
                    </a:cxn>
                    <a:cxn ang="0">
                      <a:pos x="104" y="640"/>
                    </a:cxn>
                    <a:cxn ang="0">
                      <a:pos x="0" y="782"/>
                    </a:cxn>
                    <a:cxn ang="0">
                      <a:pos x="36" y="802"/>
                    </a:cxn>
                    <a:cxn ang="0">
                      <a:pos x="36" y="820"/>
                    </a:cxn>
                    <a:cxn ang="0">
                      <a:pos x="42" y="846"/>
                    </a:cxn>
                    <a:cxn ang="0">
                      <a:pos x="64" y="874"/>
                    </a:cxn>
                    <a:cxn ang="0">
                      <a:pos x="82" y="888"/>
                    </a:cxn>
                    <a:cxn ang="0">
                      <a:pos x="114" y="898"/>
                    </a:cxn>
                    <a:cxn ang="0">
                      <a:pos x="152" y="900"/>
                    </a:cxn>
                    <a:cxn ang="0">
                      <a:pos x="178" y="862"/>
                    </a:cxn>
                    <a:cxn ang="0">
                      <a:pos x="232" y="788"/>
                    </a:cxn>
                    <a:cxn ang="0">
                      <a:pos x="290" y="718"/>
                    </a:cxn>
                    <a:cxn ang="0">
                      <a:pos x="350" y="652"/>
                    </a:cxn>
                    <a:cxn ang="0">
                      <a:pos x="416" y="590"/>
                    </a:cxn>
                    <a:cxn ang="0">
                      <a:pos x="486" y="530"/>
                    </a:cxn>
                    <a:cxn ang="0">
                      <a:pos x="558" y="476"/>
                    </a:cxn>
                    <a:cxn ang="0">
                      <a:pos x="632" y="426"/>
                    </a:cxn>
                    <a:cxn ang="0">
                      <a:pos x="712" y="380"/>
                    </a:cxn>
                    <a:cxn ang="0">
                      <a:pos x="792" y="338"/>
                    </a:cxn>
                    <a:cxn ang="0">
                      <a:pos x="876" y="300"/>
                    </a:cxn>
                    <a:cxn ang="0">
                      <a:pos x="964" y="270"/>
                    </a:cxn>
                    <a:cxn ang="0">
                      <a:pos x="1052" y="242"/>
                    </a:cxn>
                    <a:cxn ang="0">
                      <a:pos x="1144" y="220"/>
                    </a:cxn>
                    <a:cxn ang="0">
                      <a:pos x="1236" y="204"/>
                    </a:cxn>
                    <a:cxn ang="0">
                      <a:pos x="1330" y="194"/>
                    </a:cxn>
                    <a:cxn ang="0">
                      <a:pos x="1378" y="192"/>
                    </a:cxn>
                    <a:cxn ang="0">
                      <a:pos x="1396" y="158"/>
                    </a:cxn>
                    <a:cxn ang="0">
                      <a:pos x="1404" y="124"/>
                    </a:cxn>
                    <a:cxn ang="0">
                      <a:pos x="1402" y="102"/>
                    </a:cxn>
                    <a:cxn ang="0">
                      <a:pos x="1388" y="70"/>
                    </a:cxn>
                    <a:cxn ang="0">
                      <a:pos x="1370" y="50"/>
                    </a:cxn>
                    <a:cxn ang="0">
                      <a:pos x="1354" y="42"/>
                    </a:cxn>
                  </a:cxnLst>
                  <a:rect l="0" t="0" r="r" b="b"/>
                  <a:pathLst>
                    <a:path w="1404" h="900">
                      <a:moveTo>
                        <a:pt x="1354" y="42"/>
                      </a:moveTo>
                      <a:lnTo>
                        <a:pt x="1354" y="0"/>
                      </a:lnTo>
                      <a:lnTo>
                        <a:pt x="1354" y="0"/>
                      </a:lnTo>
                      <a:lnTo>
                        <a:pt x="1274" y="6"/>
                      </a:lnTo>
                      <a:lnTo>
                        <a:pt x="1194" y="16"/>
                      </a:lnTo>
                      <a:lnTo>
                        <a:pt x="1116" y="30"/>
                      </a:lnTo>
                      <a:lnTo>
                        <a:pt x="1040" y="46"/>
                      </a:lnTo>
                      <a:lnTo>
                        <a:pt x="964" y="68"/>
                      </a:lnTo>
                      <a:lnTo>
                        <a:pt x="888" y="90"/>
                      </a:lnTo>
                      <a:lnTo>
                        <a:pt x="814" y="118"/>
                      </a:lnTo>
                      <a:lnTo>
                        <a:pt x="742" y="148"/>
                      </a:lnTo>
                      <a:lnTo>
                        <a:pt x="672" y="182"/>
                      </a:lnTo>
                      <a:lnTo>
                        <a:pt x="602" y="220"/>
                      </a:lnTo>
                      <a:lnTo>
                        <a:pt x="534" y="260"/>
                      </a:lnTo>
                      <a:lnTo>
                        <a:pt x="468" y="302"/>
                      </a:lnTo>
                      <a:lnTo>
                        <a:pt x="404" y="350"/>
                      </a:lnTo>
                      <a:lnTo>
                        <a:pt x="342" y="398"/>
                      </a:lnTo>
                      <a:lnTo>
                        <a:pt x="282" y="452"/>
                      </a:lnTo>
                      <a:lnTo>
                        <a:pt x="224" y="508"/>
                      </a:lnTo>
                      <a:lnTo>
                        <a:pt x="224" y="508"/>
                      </a:lnTo>
                      <a:lnTo>
                        <a:pt x="162" y="572"/>
                      </a:lnTo>
                      <a:lnTo>
                        <a:pt x="104" y="640"/>
                      </a:lnTo>
                      <a:lnTo>
                        <a:pt x="50" y="710"/>
                      </a:lnTo>
                      <a:lnTo>
                        <a:pt x="0" y="782"/>
                      </a:lnTo>
                      <a:lnTo>
                        <a:pt x="36" y="802"/>
                      </a:lnTo>
                      <a:lnTo>
                        <a:pt x="36" y="802"/>
                      </a:lnTo>
                      <a:lnTo>
                        <a:pt x="34" y="812"/>
                      </a:lnTo>
                      <a:lnTo>
                        <a:pt x="36" y="820"/>
                      </a:lnTo>
                      <a:lnTo>
                        <a:pt x="38" y="832"/>
                      </a:lnTo>
                      <a:lnTo>
                        <a:pt x="42" y="846"/>
                      </a:lnTo>
                      <a:lnTo>
                        <a:pt x="50" y="860"/>
                      </a:lnTo>
                      <a:lnTo>
                        <a:pt x="64" y="874"/>
                      </a:lnTo>
                      <a:lnTo>
                        <a:pt x="82" y="888"/>
                      </a:lnTo>
                      <a:lnTo>
                        <a:pt x="82" y="888"/>
                      </a:lnTo>
                      <a:lnTo>
                        <a:pt x="98" y="894"/>
                      </a:lnTo>
                      <a:lnTo>
                        <a:pt x="114" y="898"/>
                      </a:lnTo>
                      <a:lnTo>
                        <a:pt x="134" y="900"/>
                      </a:lnTo>
                      <a:lnTo>
                        <a:pt x="152" y="900"/>
                      </a:lnTo>
                      <a:lnTo>
                        <a:pt x="152" y="900"/>
                      </a:lnTo>
                      <a:lnTo>
                        <a:pt x="178" y="862"/>
                      </a:lnTo>
                      <a:lnTo>
                        <a:pt x="204" y="824"/>
                      </a:lnTo>
                      <a:lnTo>
                        <a:pt x="232" y="788"/>
                      </a:lnTo>
                      <a:lnTo>
                        <a:pt x="260" y="754"/>
                      </a:lnTo>
                      <a:lnTo>
                        <a:pt x="290" y="718"/>
                      </a:lnTo>
                      <a:lnTo>
                        <a:pt x="320" y="684"/>
                      </a:lnTo>
                      <a:lnTo>
                        <a:pt x="350" y="652"/>
                      </a:lnTo>
                      <a:lnTo>
                        <a:pt x="384" y="620"/>
                      </a:lnTo>
                      <a:lnTo>
                        <a:pt x="416" y="590"/>
                      </a:lnTo>
                      <a:lnTo>
                        <a:pt x="450" y="560"/>
                      </a:lnTo>
                      <a:lnTo>
                        <a:pt x="486" y="530"/>
                      </a:lnTo>
                      <a:lnTo>
                        <a:pt x="520" y="502"/>
                      </a:lnTo>
                      <a:lnTo>
                        <a:pt x="558" y="476"/>
                      </a:lnTo>
                      <a:lnTo>
                        <a:pt x="594" y="450"/>
                      </a:lnTo>
                      <a:lnTo>
                        <a:pt x="632" y="426"/>
                      </a:lnTo>
                      <a:lnTo>
                        <a:pt x="672" y="402"/>
                      </a:lnTo>
                      <a:lnTo>
                        <a:pt x="712" y="380"/>
                      </a:lnTo>
                      <a:lnTo>
                        <a:pt x="752" y="358"/>
                      </a:lnTo>
                      <a:lnTo>
                        <a:pt x="792" y="338"/>
                      </a:lnTo>
                      <a:lnTo>
                        <a:pt x="834" y="318"/>
                      </a:lnTo>
                      <a:lnTo>
                        <a:pt x="876" y="300"/>
                      </a:lnTo>
                      <a:lnTo>
                        <a:pt x="920" y="284"/>
                      </a:lnTo>
                      <a:lnTo>
                        <a:pt x="964" y="270"/>
                      </a:lnTo>
                      <a:lnTo>
                        <a:pt x="1008" y="256"/>
                      </a:lnTo>
                      <a:lnTo>
                        <a:pt x="1052" y="242"/>
                      </a:lnTo>
                      <a:lnTo>
                        <a:pt x="1098" y="230"/>
                      </a:lnTo>
                      <a:lnTo>
                        <a:pt x="1144" y="220"/>
                      </a:lnTo>
                      <a:lnTo>
                        <a:pt x="1190" y="212"/>
                      </a:lnTo>
                      <a:lnTo>
                        <a:pt x="1236" y="204"/>
                      </a:lnTo>
                      <a:lnTo>
                        <a:pt x="1284" y="198"/>
                      </a:lnTo>
                      <a:lnTo>
                        <a:pt x="1330" y="194"/>
                      </a:lnTo>
                      <a:lnTo>
                        <a:pt x="1378" y="192"/>
                      </a:lnTo>
                      <a:lnTo>
                        <a:pt x="1378" y="192"/>
                      </a:lnTo>
                      <a:lnTo>
                        <a:pt x="1388" y="174"/>
                      </a:lnTo>
                      <a:lnTo>
                        <a:pt x="1396" y="158"/>
                      </a:lnTo>
                      <a:lnTo>
                        <a:pt x="1402" y="140"/>
                      </a:lnTo>
                      <a:lnTo>
                        <a:pt x="1404" y="124"/>
                      </a:lnTo>
                      <a:lnTo>
                        <a:pt x="1404" y="124"/>
                      </a:lnTo>
                      <a:lnTo>
                        <a:pt x="1402" y="102"/>
                      </a:lnTo>
                      <a:lnTo>
                        <a:pt x="1396" y="84"/>
                      </a:lnTo>
                      <a:lnTo>
                        <a:pt x="1388" y="70"/>
                      </a:lnTo>
                      <a:lnTo>
                        <a:pt x="1378" y="58"/>
                      </a:lnTo>
                      <a:lnTo>
                        <a:pt x="1370" y="50"/>
                      </a:lnTo>
                      <a:lnTo>
                        <a:pt x="1362" y="46"/>
                      </a:lnTo>
                      <a:lnTo>
                        <a:pt x="1354" y="42"/>
                      </a:lnTo>
                      <a:lnTo>
                        <a:pt x="1354" y="42"/>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30" name="Freeform 51"/>
                <p:cNvSpPr>
                  <a:spLocks/>
                </p:cNvSpPr>
                <p:nvPr/>
              </p:nvSpPr>
              <p:spPr bwMode="auto">
                <a:xfrm>
                  <a:off x="3292475" y="4029075"/>
                  <a:ext cx="574675" cy="2482850"/>
                </a:xfrm>
                <a:custGeom>
                  <a:avLst/>
                  <a:gdLst/>
                  <a:ahLst/>
                  <a:cxnLst>
                    <a:cxn ang="0">
                      <a:pos x="142" y="22"/>
                    </a:cxn>
                    <a:cxn ang="0">
                      <a:pos x="134" y="16"/>
                    </a:cxn>
                    <a:cxn ang="0">
                      <a:pos x="114" y="8"/>
                    </a:cxn>
                    <a:cxn ang="0">
                      <a:pos x="84" y="6"/>
                    </a:cxn>
                    <a:cxn ang="0">
                      <a:pos x="44" y="18"/>
                    </a:cxn>
                    <a:cxn ang="0">
                      <a:pos x="32" y="28"/>
                    </a:cxn>
                    <a:cxn ang="0">
                      <a:pos x="8" y="58"/>
                    </a:cxn>
                    <a:cxn ang="0">
                      <a:pos x="0" y="74"/>
                    </a:cxn>
                    <a:cxn ang="0">
                      <a:pos x="38" y="154"/>
                    </a:cxn>
                    <a:cxn ang="0">
                      <a:pos x="72" y="238"/>
                    </a:cxn>
                    <a:cxn ang="0">
                      <a:pos x="102" y="324"/>
                    </a:cxn>
                    <a:cxn ang="0">
                      <a:pos x="126" y="412"/>
                    </a:cxn>
                    <a:cxn ang="0">
                      <a:pos x="146" y="502"/>
                    </a:cxn>
                    <a:cxn ang="0">
                      <a:pos x="160" y="594"/>
                    </a:cxn>
                    <a:cxn ang="0">
                      <a:pos x="168" y="688"/>
                    </a:cxn>
                    <a:cxn ang="0">
                      <a:pos x="170" y="782"/>
                    </a:cxn>
                    <a:cxn ang="0">
                      <a:pos x="170" y="830"/>
                    </a:cxn>
                    <a:cxn ang="0">
                      <a:pos x="164" y="924"/>
                    </a:cxn>
                    <a:cxn ang="0">
                      <a:pos x="152" y="1016"/>
                    </a:cxn>
                    <a:cxn ang="0">
                      <a:pos x="136" y="1108"/>
                    </a:cxn>
                    <a:cxn ang="0">
                      <a:pos x="114" y="1196"/>
                    </a:cxn>
                    <a:cxn ang="0">
                      <a:pos x="88" y="1284"/>
                    </a:cxn>
                    <a:cxn ang="0">
                      <a:pos x="56" y="1368"/>
                    </a:cxn>
                    <a:cxn ang="0">
                      <a:pos x="20" y="1450"/>
                    </a:cxn>
                    <a:cxn ang="0">
                      <a:pos x="0" y="1490"/>
                    </a:cxn>
                    <a:cxn ang="0">
                      <a:pos x="20" y="1522"/>
                    </a:cxn>
                    <a:cxn ang="0">
                      <a:pos x="44" y="1546"/>
                    </a:cxn>
                    <a:cxn ang="0">
                      <a:pos x="66" y="1554"/>
                    </a:cxn>
                    <a:cxn ang="0">
                      <a:pos x="100" y="1558"/>
                    </a:cxn>
                    <a:cxn ang="0">
                      <a:pos x="126" y="1552"/>
                    </a:cxn>
                    <a:cxn ang="0">
                      <a:pos x="142" y="1542"/>
                    </a:cxn>
                    <a:cxn ang="0">
                      <a:pos x="178" y="1564"/>
                    </a:cxn>
                    <a:cxn ang="0">
                      <a:pos x="220" y="1472"/>
                    </a:cxn>
                    <a:cxn ang="0">
                      <a:pos x="258" y="1380"/>
                    </a:cxn>
                    <a:cxn ang="0">
                      <a:pos x="290" y="1284"/>
                    </a:cxn>
                    <a:cxn ang="0">
                      <a:pos x="316" y="1186"/>
                    </a:cxn>
                    <a:cxn ang="0">
                      <a:pos x="336" y="1088"/>
                    </a:cxn>
                    <a:cxn ang="0">
                      <a:pos x="350" y="986"/>
                    </a:cxn>
                    <a:cxn ang="0">
                      <a:pos x="360" y="886"/>
                    </a:cxn>
                    <a:cxn ang="0">
                      <a:pos x="362" y="782"/>
                    </a:cxn>
                    <a:cxn ang="0">
                      <a:pos x="362" y="730"/>
                    </a:cxn>
                    <a:cxn ang="0">
                      <a:pos x="356" y="628"/>
                    </a:cxn>
                    <a:cxn ang="0">
                      <a:pos x="344" y="526"/>
                    </a:cxn>
                    <a:cxn ang="0">
                      <a:pos x="326" y="426"/>
                    </a:cxn>
                    <a:cxn ang="0">
                      <a:pos x="304" y="328"/>
                    </a:cxn>
                    <a:cxn ang="0">
                      <a:pos x="274" y="232"/>
                    </a:cxn>
                    <a:cxn ang="0">
                      <a:pos x="240" y="138"/>
                    </a:cxn>
                    <a:cxn ang="0">
                      <a:pos x="200" y="46"/>
                    </a:cxn>
                    <a:cxn ang="0">
                      <a:pos x="178" y="0"/>
                    </a:cxn>
                  </a:cxnLst>
                  <a:rect l="0" t="0" r="r" b="b"/>
                  <a:pathLst>
                    <a:path w="362" h="1564">
                      <a:moveTo>
                        <a:pt x="178" y="0"/>
                      </a:moveTo>
                      <a:lnTo>
                        <a:pt x="142" y="22"/>
                      </a:lnTo>
                      <a:lnTo>
                        <a:pt x="142" y="22"/>
                      </a:lnTo>
                      <a:lnTo>
                        <a:pt x="134" y="16"/>
                      </a:lnTo>
                      <a:lnTo>
                        <a:pt x="126" y="12"/>
                      </a:lnTo>
                      <a:lnTo>
                        <a:pt x="114" y="8"/>
                      </a:lnTo>
                      <a:lnTo>
                        <a:pt x="100" y="6"/>
                      </a:lnTo>
                      <a:lnTo>
                        <a:pt x="84" y="6"/>
                      </a:lnTo>
                      <a:lnTo>
                        <a:pt x="66" y="10"/>
                      </a:lnTo>
                      <a:lnTo>
                        <a:pt x="44" y="18"/>
                      </a:lnTo>
                      <a:lnTo>
                        <a:pt x="44" y="18"/>
                      </a:lnTo>
                      <a:lnTo>
                        <a:pt x="32" y="28"/>
                      </a:lnTo>
                      <a:lnTo>
                        <a:pt x="20" y="42"/>
                      </a:lnTo>
                      <a:lnTo>
                        <a:pt x="8" y="58"/>
                      </a:lnTo>
                      <a:lnTo>
                        <a:pt x="0" y="74"/>
                      </a:lnTo>
                      <a:lnTo>
                        <a:pt x="0" y="74"/>
                      </a:lnTo>
                      <a:lnTo>
                        <a:pt x="20" y="114"/>
                      </a:lnTo>
                      <a:lnTo>
                        <a:pt x="38" y="154"/>
                      </a:lnTo>
                      <a:lnTo>
                        <a:pt x="56" y="196"/>
                      </a:lnTo>
                      <a:lnTo>
                        <a:pt x="72" y="238"/>
                      </a:lnTo>
                      <a:lnTo>
                        <a:pt x="88" y="280"/>
                      </a:lnTo>
                      <a:lnTo>
                        <a:pt x="102" y="324"/>
                      </a:lnTo>
                      <a:lnTo>
                        <a:pt x="114" y="368"/>
                      </a:lnTo>
                      <a:lnTo>
                        <a:pt x="126" y="412"/>
                      </a:lnTo>
                      <a:lnTo>
                        <a:pt x="136" y="456"/>
                      </a:lnTo>
                      <a:lnTo>
                        <a:pt x="146" y="502"/>
                      </a:lnTo>
                      <a:lnTo>
                        <a:pt x="152" y="548"/>
                      </a:lnTo>
                      <a:lnTo>
                        <a:pt x="160" y="594"/>
                      </a:lnTo>
                      <a:lnTo>
                        <a:pt x="164" y="640"/>
                      </a:lnTo>
                      <a:lnTo>
                        <a:pt x="168" y="688"/>
                      </a:lnTo>
                      <a:lnTo>
                        <a:pt x="170" y="734"/>
                      </a:lnTo>
                      <a:lnTo>
                        <a:pt x="170" y="782"/>
                      </a:lnTo>
                      <a:lnTo>
                        <a:pt x="170" y="782"/>
                      </a:lnTo>
                      <a:lnTo>
                        <a:pt x="170" y="830"/>
                      </a:lnTo>
                      <a:lnTo>
                        <a:pt x="168" y="876"/>
                      </a:lnTo>
                      <a:lnTo>
                        <a:pt x="164" y="924"/>
                      </a:lnTo>
                      <a:lnTo>
                        <a:pt x="160" y="970"/>
                      </a:lnTo>
                      <a:lnTo>
                        <a:pt x="152" y="1016"/>
                      </a:lnTo>
                      <a:lnTo>
                        <a:pt x="146" y="1062"/>
                      </a:lnTo>
                      <a:lnTo>
                        <a:pt x="136" y="1108"/>
                      </a:lnTo>
                      <a:lnTo>
                        <a:pt x="126" y="1152"/>
                      </a:lnTo>
                      <a:lnTo>
                        <a:pt x="114" y="1196"/>
                      </a:lnTo>
                      <a:lnTo>
                        <a:pt x="102" y="1240"/>
                      </a:lnTo>
                      <a:lnTo>
                        <a:pt x="88" y="1284"/>
                      </a:lnTo>
                      <a:lnTo>
                        <a:pt x="72" y="1326"/>
                      </a:lnTo>
                      <a:lnTo>
                        <a:pt x="56" y="1368"/>
                      </a:lnTo>
                      <a:lnTo>
                        <a:pt x="38" y="1410"/>
                      </a:lnTo>
                      <a:lnTo>
                        <a:pt x="20" y="1450"/>
                      </a:lnTo>
                      <a:lnTo>
                        <a:pt x="0" y="1490"/>
                      </a:lnTo>
                      <a:lnTo>
                        <a:pt x="0" y="1490"/>
                      </a:lnTo>
                      <a:lnTo>
                        <a:pt x="8" y="1506"/>
                      </a:lnTo>
                      <a:lnTo>
                        <a:pt x="20" y="1522"/>
                      </a:lnTo>
                      <a:lnTo>
                        <a:pt x="32" y="1536"/>
                      </a:lnTo>
                      <a:lnTo>
                        <a:pt x="44" y="1546"/>
                      </a:lnTo>
                      <a:lnTo>
                        <a:pt x="44" y="1546"/>
                      </a:lnTo>
                      <a:lnTo>
                        <a:pt x="66" y="1554"/>
                      </a:lnTo>
                      <a:lnTo>
                        <a:pt x="84" y="1558"/>
                      </a:lnTo>
                      <a:lnTo>
                        <a:pt x="100" y="1558"/>
                      </a:lnTo>
                      <a:lnTo>
                        <a:pt x="114" y="1556"/>
                      </a:lnTo>
                      <a:lnTo>
                        <a:pt x="126" y="1552"/>
                      </a:lnTo>
                      <a:lnTo>
                        <a:pt x="134" y="1548"/>
                      </a:lnTo>
                      <a:lnTo>
                        <a:pt x="142" y="1542"/>
                      </a:lnTo>
                      <a:lnTo>
                        <a:pt x="178" y="1564"/>
                      </a:lnTo>
                      <a:lnTo>
                        <a:pt x="178" y="1564"/>
                      </a:lnTo>
                      <a:lnTo>
                        <a:pt x="200" y="1518"/>
                      </a:lnTo>
                      <a:lnTo>
                        <a:pt x="220" y="1472"/>
                      </a:lnTo>
                      <a:lnTo>
                        <a:pt x="240" y="1426"/>
                      </a:lnTo>
                      <a:lnTo>
                        <a:pt x="258" y="1380"/>
                      </a:lnTo>
                      <a:lnTo>
                        <a:pt x="274" y="1332"/>
                      </a:lnTo>
                      <a:lnTo>
                        <a:pt x="290" y="1284"/>
                      </a:lnTo>
                      <a:lnTo>
                        <a:pt x="304" y="1236"/>
                      </a:lnTo>
                      <a:lnTo>
                        <a:pt x="316" y="1186"/>
                      </a:lnTo>
                      <a:lnTo>
                        <a:pt x="326" y="1138"/>
                      </a:lnTo>
                      <a:lnTo>
                        <a:pt x="336" y="1088"/>
                      </a:lnTo>
                      <a:lnTo>
                        <a:pt x="344" y="1038"/>
                      </a:lnTo>
                      <a:lnTo>
                        <a:pt x="350" y="986"/>
                      </a:lnTo>
                      <a:lnTo>
                        <a:pt x="356" y="936"/>
                      </a:lnTo>
                      <a:lnTo>
                        <a:pt x="360" y="886"/>
                      </a:lnTo>
                      <a:lnTo>
                        <a:pt x="362" y="834"/>
                      </a:lnTo>
                      <a:lnTo>
                        <a:pt x="362" y="782"/>
                      </a:lnTo>
                      <a:lnTo>
                        <a:pt x="362" y="782"/>
                      </a:lnTo>
                      <a:lnTo>
                        <a:pt x="362" y="730"/>
                      </a:lnTo>
                      <a:lnTo>
                        <a:pt x="360" y="678"/>
                      </a:lnTo>
                      <a:lnTo>
                        <a:pt x="356" y="628"/>
                      </a:lnTo>
                      <a:lnTo>
                        <a:pt x="350" y="578"/>
                      </a:lnTo>
                      <a:lnTo>
                        <a:pt x="344" y="526"/>
                      </a:lnTo>
                      <a:lnTo>
                        <a:pt x="336" y="476"/>
                      </a:lnTo>
                      <a:lnTo>
                        <a:pt x="326" y="426"/>
                      </a:lnTo>
                      <a:lnTo>
                        <a:pt x="316" y="378"/>
                      </a:lnTo>
                      <a:lnTo>
                        <a:pt x="304" y="328"/>
                      </a:lnTo>
                      <a:lnTo>
                        <a:pt x="290" y="280"/>
                      </a:lnTo>
                      <a:lnTo>
                        <a:pt x="274" y="232"/>
                      </a:lnTo>
                      <a:lnTo>
                        <a:pt x="258" y="184"/>
                      </a:lnTo>
                      <a:lnTo>
                        <a:pt x="240" y="138"/>
                      </a:lnTo>
                      <a:lnTo>
                        <a:pt x="220" y="92"/>
                      </a:lnTo>
                      <a:lnTo>
                        <a:pt x="200" y="46"/>
                      </a:lnTo>
                      <a:lnTo>
                        <a:pt x="178" y="0"/>
                      </a:lnTo>
                      <a:lnTo>
                        <a:pt x="178" y="0"/>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31" name="Freeform 52"/>
                <p:cNvSpPr>
                  <a:spLocks/>
                </p:cNvSpPr>
                <p:nvPr/>
              </p:nvSpPr>
              <p:spPr bwMode="auto">
                <a:xfrm>
                  <a:off x="1184275" y="6600825"/>
                  <a:ext cx="2228850" cy="1428750"/>
                </a:xfrm>
                <a:custGeom>
                  <a:avLst/>
                  <a:gdLst/>
                  <a:ahLst/>
                  <a:cxnLst>
                    <a:cxn ang="0">
                      <a:pos x="1322" y="12"/>
                    </a:cxn>
                    <a:cxn ang="0">
                      <a:pos x="1290" y="2"/>
                    </a:cxn>
                    <a:cxn ang="0">
                      <a:pos x="1252" y="0"/>
                    </a:cxn>
                    <a:cxn ang="0">
                      <a:pos x="1226" y="38"/>
                    </a:cxn>
                    <a:cxn ang="0">
                      <a:pos x="1172" y="112"/>
                    </a:cxn>
                    <a:cxn ang="0">
                      <a:pos x="1114" y="182"/>
                    </a:cxn>
                    <a:cxn ang="0">
                      <a:pos x="1054" y="248"/>
                    </a:cxn>
                    <a:cxn ang="0">
                      <a:pos x="988" y="310"/>
                    </a:cxn>
                    <a:cxn ang="0">
                      <a:pos x="918" y="370"/>
                    </a:cxn>
                    <a:cxn ang="0">
                      <a:pos x="846" y="424"/>
                    </a:cxn>
                    <a:cxn ang="0">
                      <a:pos x="772" y="474"/>
                    </a:cxn>
                    <a:cxn ang="0">
                      <a:pos x="692" y="520"/>
                    </a:cxn>
                    <a:cxn ang="0">
                      <a:pos x="612" y="562"/>
                    </a:cxn>
                    <a:cxn ang="0">
                      <a:pos x="528" y="600"/>
                    </a:cxn>
                    <a:cxn ang="0">
                      <a:pos x="440" y="630"/>
                    </a:cxn>
                    <a:cxn ang="0">
                      <a:pos x="352" y="658"/>
                    </a:cxn>
                    <a:cxn ang="0">
                      <a:pos x="260" y="680"/>
                    </a:cxn>
                    <a:cxn ang="0">
                      <a:pos x="168" y="696"/>
                    </a:cxn>
                    <a:cxn ang="0">
                      <a:pos x="74" y="706"/>
                    </a:cxn>
                    <a:cxn ang="0">
                      <a:pos x="26" y="708"/>
                    </a:cxn>
                    <a:cxn ang="0">
                      <a:pos x="8" y="742"/>
                    </a:cxn>
                    <a:cxn ang="0">
                      <a:pos x="0" y="776"/>
                    </a:cxn>
                    <a:cxn ang="0">
                      <a:pos x="2" y="798"/>
                    </a:cxn>
                    <a:cxn ang="0">
                      <a:pos x="16" y="830"/>
                    </a:cxn>
                    <a:cxn ang="0">
                      <a:pos x="34" y="850"/>
                    </a:cxn>
                    <a:cxn ang="0">
                      <a:pos x="50" y="858"/>
                    </a:cxn>
                    <a:cxn ang="0">
                      <a:pos x="50" y="900"/>
                    </a:cxn>
                    <a:cxn ang="0">
                      <a:pos x="210" y="884"/>
                    </a:cxn>
                    <a:cxn ang="0">
                      <a:pos x="364" y="854"/>
                    </a:cxn>
                    <a:cxn ang="0">
                      <a:pos x="516" y="810"/>
                    </a:cxn>
                    <a:cxn ang="0">
                      <a:pos x="662" y="752"/>
                    </a:cxn>
                    <a:cxn ang="0">
                      <a:pos x="802" y="680"/>
                    </a:cxn>
                    <a:cxn ang="0">
                      <a:pos x="936" y="598"/>
                    </a:cxn>
                    <a:cxn ang="0">
                      <a:pos x="1062" y="502"/>
                    </a:cxn>
                    <a:cxn ang="0">
                      <a:pos x="1180" y="392"/>
                    </a:cxn>
                    <a:cxn ang="0">
                      <a:pos x="1242" y="328"/>
                    </a:cxn>
                    <a:cxn ang="0">
                      <a:pos x="1354" y="190"/>
                    </a:cxn>
                    <a:cxn ang="0">
                      <a:pos x="1368" y="98"/>
                    </a:cxn>
                    <a:cxn ang="0">
                      <a:pos x="1370" y="88"/>
                    </a:cxn>
                    <a:cxn ang="0">
                      <a:pos x="1366" y="68"/>
                    </a:cxn>
                    <a:cxn ang="0">
                      <a:pos x="1354" y="40"/>
                    </a:cxn>
                    <a:cxn ang="0">
                      <a:pos x="1322" y="12"/>
                    </a:cxn>
                  </a:cxnLst>
                  <a:rect l="0" t="0" r="r" b="b"/>
                  <a:pathLst>
                    <a:path w="1404" h="900">
                      <a:moveTo>
                        <a:pt x="1322" y="12"/>
                      </a:moveTo>
                      <a:lnTo>
                        <a:pt x="1322" y="12"/>
                      </a:lnTo>
                      <a:lnTo>
                        <a:pt x="1306" y="6"/>
                      </a:lnTo>
                      <a:lnTo>
                        <a:pt x="1290" y="2"/>
                      </a:lnTo>
                      <a:lnTo>
                        <a:pt x="1270" y="0"/>
                      </a:lnTo>
                      <a:lnTo>
                        <a:pt x="1252" y="0"/>
                      </a:lnTo>
                      <a:lnTo>
                        <a:pt x="1252" y="0"/>
                      </a:lnTo>
                      <a:lnTo>
                        <a:pt x="1226" y="38"/>
                      </a:lnTo>
                      <a:lnTo>
                        <a:pt x="1200" y="76"/>
                      </a:lnTo>
                      <a:lnTo>
                        <a:pt x="1172" y="112"/>
                      </a:lnTo>
                      <a:lnTo>
                        <a:pt x="1144" y="146"/>
                      </a:lnTo>
                      <a:lnTo>
                        <a:pt x="1114" y="182"/>
                      </a:lnTo>
                      <a:lnTo>
                        <a:pt x="1084" y="216"/>
                      </a:lnTo>
                      <a:lnTo>
                        <a:pt x="1054" y="248"/>
                      </a:lnTo>
                      <a:lnTo>
                        <a:pt x="1020" y="280"/>
                      </a:lnTo>
                      <a:lnTo>
                        <a:pt x="988" y="310"/>
                      </a:lnTo>
                      <a:lnTo>
                        <a:pt x="954" y="340"/>
                      </a:lnTo>
                      <a:lnTo>
                        <a:pt x="918" y="370"/>
                      </a:lnTo>
                      <a:lnTo>
                        <a:pt x="884" y="398"/>
                      </a:lnTo>
                      <a:lnTo>
                        <a:pt x="846" y="424"/>
                      </a:lnTo>
                      <a:lnTo>
                        <a:pt x="810" y="450"/>
                      </a:lnTo>
                      <a:lnTo>
                        <a:pt x="772" y="474"/>
                      </a:lnTo>
                      <a:lnTo>
                        <a:pt x="732" y="498"/>
                      </a:lnTo>
                      <a:lnTo>
                        <a:pt x="692" y="520"/>
                      </a:lnTo>
                      <a:lnTo>
                        <a:pt x="652" y="542"/>
                      </a:lnTo>
                      <a:lnTo>
                        <a:pt x="612" y="562"/>
                      </a:lnTo>
                      <a:lnTo>
                        <a:pt x="570" y="582"/>
                      </a:lnTo>
                      <a:lnTo>
                        <a:pt x="528" y="600"/>
                      </a:lnTo>
                      <a:lnTo>
                        <a:pt x="484" y="616"/>
                      </a:lnTo>
                      <a:lnTo>
                        <a:pt x="440" y="630"/>
                      </a:lnTo>
                      <a:lnTo>
                        <a:pt x="396" y="644"/>
                      </a:lnTo>
                      <a:lnTo>
                        <a:pt x="352" y="658"/>
                      </a:lnTo>
                      <a:lnTo>
                        <a:pt x="306" y="670"/>
                      </a:lnTo>
                      <a:lnTo>
                        <a:pt x="260" y="680"/>
                      </a:lnTo>
                      <a:lnTo>
                        <a:pt x="214" y="688"/>
                      </a:lnTo>
                      <a:lnTo>
                        <a:pt x="168" y="696"/>
                      </a:lnTo>
                      <a:lnTo>
                        <a:pt x="120" y="702"/>
                      </a:lnTo>
                      <a:lnTo>
                        <a:pt x="74" y="706"/>
                      </a:lnTo>
                      <a:lnTo>
                        <a:pt x="26" y="708"/>
                      </a:lnTo>
                      <a:lnTo>
                        <a:pt x="26" y="708"/>
                      </a:lnTo>
                      <a:lnTo>
                        <a:pt x="16" y="726"/>
                      </a:lnTo>
                      <a:lnTo>
                        <a:pt x="8" y="742"/>
                      </a:lnTo>
                      <a:lnTo>
                        <a:pt x="2" y="760"/>
                      </a:lnTo>
                      <a:lnTo>
                        <a:pt x="0" y="776"/>
                      </a:lnTo>
                      <a:lnTo>
                        <a:pt x="0" y="776"/>
                      </a:lnTo>
                      <a:lnTo>
                        <a:pt x="2" y="798"/>
                      </a:lnTo>
                      <a:lnTo>
                        <a:pt x="8" y="816"/>
                      </a:lnTo>
                      <a:lnTo>
                        <a:pt x="16" y="830"/>
                      </a:lnTo>
                      <a:lnTo>
                        <a:pt x="26" y="842"/>
                      </a:lnTo>
                      <a:lnTo>
                        <a:pt x="34" y="850"/>
                      </a:lnTo>
                      <a:lnTo>
                        <a:pt x="42" y="854"/>
                      </a:lnTo>
                      <a:lnTo>
                        <a:pt x="50" y="858"/>
                      </a:lnTo>
                      <a:lnTo>
                        <a:pt x="50" y="900"/>
                      </a:lnTo>
                      <a:lnTo>
                        <a:pt x="50" y="900"/>
                      </a:lnTo>
                      <a:lnTo>
                        <a:pt x="130" y="894"/>
                      </a:lnTo>
                      <a:lnTo>
                        <a:pt x="210" y="884"/>
                      </a:lnTo>
                      <a:lnTo>
                        <a:pt x="288" y="870"/>
                      </a:lnTo>
                      <a:lnTo>
                        <a:pt x="364" y="854"/>
                      </a:lnTo>
                      <a:lnTo>
                        <a:pt x="440" y="832"/>
                      </a:lnTo>
                      <a:lnTo>
                        <a:pt x="516" y="810"/>
                      </a:lnTo>
                      <a:lnTo>
                        <a:pt x="590" y="782"/>
                      </a:lnTo>
                      <a:lnTo>
                        <a:pt x="662" y="752"/>
                      </a:lnTo>
                      <a:lnTo>
                        <a:pt x="732" y="718"/>
                      </a:lnTo>
                      <a:lnTo>
                        <a:pt x="802" y="680"/>
                      </a:lnTo>
                      <a:lnTo>
                        <a:pt x="870" y="640"/>
                      </a:lnTo>
                      <a:lnTo>
                        <a:pt x="936" y="598"/>
                      </a:lnTo>
                      <a:lnTo>
                        <a:pt x="1000" y="550"/>
                      </a:lnTo>
                      <a:lnTo>
                        <a:pt x="1062" y="502"/>
                      </a:lnTo>
                      <a:lnTo>
                        <a:pt x="1122" y="448"/>
                      </a:lnTo>
                      <a:lnTo>
                        <a:pt x="1180" y="392"/>
                      </a:lnTo>
                      <a:lnTo>
                        <a:pt x="1180" y="392"/>
                      </a:lnTo>
                      <a:lnTo>
                        <a:pt x="1242" y="328"/>
                      </a:lnTo>
                      <a:lnTo>
                        <a:pt x="1300" y="260"/>
                      </a:lnTo>
                      <a:lnTo>
                        <a:pt x="1354" y="190"/>
                      </a:lnTo>
                      <a:lnTo>
                        <a:pt x="1404" y="118"/>
                      </a:lnTo>
                      <a:lnTo>
                        <a:pt x="1368" y="98"/>
                      </a:lnTo>
                      <a:lnTo>
                        <a:pt x="1368" y="98"/>
                      </a:lnTo>
                      <a:lnTo>
                        <a:pt x="1370" y="88"/>
                      </a:lnTo>
                      <a:lnTo>
                        <a:pt x="1368" y="80"/>
                      </a:lnTo>
                      <a:lnTo>
                        <a:pt x="1366" y="68"/>
                      </a:lnTo>
                      <a:lnTo>
                        <a:pt x="1362" y="54"/>
                      </a:lnTo>
                      <a:lnTo>
                        <a:pt x="1354" y="40"/>
                      </a:lnTo>
                      <a:lnTo>
                        <a:pt x="1340" y="26"/>
                      </a:lnTo>
                      <a:lnTo>
                        <a:pt x="1322" y="12"/>
                      </a:lnTo>
                      <a:lnTo>
                        <a:pt x="1322" y="12"/>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32" name="Freeform 53"/>
                <p:cNvSpPr>
                  <a:spLocks/>
                </p:cNvSpPr>
                <p:nvPr/>
              </p:nvSpPr>
              <p:spPr bwMode="auto">
                <a:xfrm>
                  <a:off x="-1203325" y="6600825"/>
                  <a:ext cx="2228850" cy="1428750"/>
                </a:xfrm>
                <a:custGeom>
                  <a:avLst/>
                  <a:gdLst/>
                  <a:ahLst/>
                  <a:cxnLst>
                    <a:cxn ang="0">
                      <a:pos x="152" y="0"/>
                    </a:cxn>
                    <a:cxn ang="0">
                      <a:pos x="114" y="2"/>
                    </a:cxn>
                    <a:cxn ang="0">
                      <a:pos x="82" y="12"/>
                    </a:cxn>
                    <a:cxn ang="0">
                      <a:pos x="64" y="26"/>
                    </a:cxn>
                    <a:cxn ang="0">
                      <a:pos x="42" y="54"/>
                    </a:cxn>
                    <a:cxn ang="0">
                      <a:pos x="36" y="80"/>
                    </a:cxn>
                    <a:cxn ang="0">
                      <a:pos x="36" y="98"/>
                    </a:cxn>
                    <a:cxn ang="0">
                      <a:pos x="0" y="118"/>
                    </a:cxn>
                    <a:cxn ang="0">
                      <a:pos x="104" y="260"/>
                    </a:cxn>
                    <a:cxn ang="0">
                      <a:pos x="224" y="392"/>
                    </a:cxn>
                    <a:cxn ang="0">
                      <a:pos x="282" y="448"/>
                    </a:cxn>
                    <a:cxn ang="0">
                      <a:pos x="404" y="550"/>
                    </a:cxn>
                    <a:cxn ang="0">
                      <a:pos x="534" y="640"/>
                    </a:cxn>
                    <a:cxn ang="0">
                      <a:pos x="672" y="718"/>
                    </a:cxn>
                    <a:cxn ang="0">
                      <a:pos x="814" y="782"/>
                    </a:cxn>
                    <a:cxn ang="0">
                      <a:pos x="964" y="832"/>
                    </a:cxn>
                    <a:cxn ang="0">
                      <a:pos x="1116" y="870"/>
                    </a:cxn>
                    <a:cxn ang="0">
                      <a:pos x="1274" y="894"/>
                    </a:cxn>
                    <a:cxn ang="0">
                      <a:pos x="1354" y="858"/>
                    </a:cxn>
                    <a:cxn ang="0">
                      <a:pos x="1362" y="854"/>
                    </a:cxn>
                    <a:cxn ang="0">
                      <a:pos x="1378" y="842"/>
                    </a:cxn>
                    <a:cxn ang="0">
                      <a:pos x="1396" y="816"/>
                    </a:cxn>
                    <a:cxn ang="0">
                      <a:pos x="1404" y="776"/>
                    </a:cxn>
                    <a:cxn ang="0">
                      <a:pos x="1402" y="760"/>
                    </a:cxn>
                    <a:cxn ang="0">
                      <a:pos x="1388" y="726"/>
                    </a:cxn>
                    <a:cxn ang="0">
                      <a:pos x="1378" y="708"/>
                    </a:cxn>
                    <a:cxn ang="0">
                      <a:pos x="1284" y="702"/>
                    </a:cxn>
                    <a:cxn ang="0">
                      <a:pos x="1190" y="688"/>
                    </a:cxn>
                    <a:cxn ang="0">
                      <a:pos x="1098" y="670"/>
                    </a:cxn>
                    <a:cxn ang="0">
                      <a:pos x="1008" y="644"/>
                    </a:cxn>
                    <a:cxn ang="0">
                      <a:pos x="920" y="616"/>
                    </a:cxn>
                    <a:cxn ang="0">
                      <a:pos x="834" y="582"/>
                    </a:cxn>
                    <a:cxn ang="0">
                      <a:pos x="752" y="542"/>
                    </a:cxn>
                    <a:cxn ang="0">
                      <a:pos x="672" y="498"/>
                    </a:cxn>
                    <a:cxn ang="0">
                      <a:pos x="594" y="450"/>
                    </a:cxn>
                    <a:cxn ang="0">
                      <a:pos x="520" y="398"/>
                    </a:cxn>
                    <a:cxn ang="0">
                      <a:pos x="450" y="340"/>
                    </a:cxn>
                    <a:cxn ang="0">
                      <a:pos x="384" y="280"/>
                    </a:cxn>
                    <a:cxn ang="0">
                      <a:pos x="320" y="216"/>
                    </a:cxn>
                    <a:cxn ang="0">
                      <a:pos x="260" y="146"/>
                    </a:cxn>
                    <a:cxn ang="0">
                      <a:pos x="204" y="76"/>
                    </a:cxn>
                    <a:cxn ang="0">
                      <a:pos x="152" y="0"/>
                    </a:cxn>
                  </a:cxnLst>
                  <a:rect l="0" t="0" r="r" b="b"/>
                  <a:pathLst>
                    <a:path w="1404" h="900">
                      <a:moveTo>
                        <a:pt x="152" y="0"/>
                      </a:moveTo>
                      <a:lnTo>
                        <a:pt x="152" y="0"/>
                      </a:lnTo>
                      <a:lnTo>
                        <a:pt x="134" y="0"/>
                      </a:lnTo>
                      <a:lnTo>
                        <a:pt x="114" y="2"/>
                      </a:lnTo>
                      <a:lnTo>
                        <a:pt x="98" y="6"/>
                      </a:lnTo>
                      <a:lnTo>
                        <a:pt x="82" y="12"/>
                      </a:lnTo>
                      <a:lnTo>
                        <a:pt x="82" y="12"/>
                      </a:lnTo>
                      <a:lnTo>
                        <a:pt x="64" y="26"/>
                      </a:lnTo>
                      <a:lnTo>
                        <a:pt x="50" y="40"/>
                      </a:lnTo>
                      <a:lnTo>
                        <a:pt x="42" y="54"/>
                      </a:lnTo>
                      <a:lnTo>
                        <a:pt x="38" y="68"/>
                      </a:lnTo>
                      <a:lnTo>
                        <a:pt x="36" y="80"/>
                      </a:lnTo>
                      <a:lnTo>
                        <a:pt x="34" y="88"/>
                      </a:lnTo>
                      <a:lnTo>
                        <a:pt x="36" y="98"/>
                      </a:lnTo>
                      <a:lnTo>
                        <a:pt x="0" y="118"/>
                      </a:lnTo>
                      <a:lnTo>
                        <a:pt x="0" y="118"/>
                      </a:lnTo>
                      <a:lnTo>
                        <a:pt x="50" y="190"/>
                      </a:lnTo>
                      <a:lnTo>
                        <a:pt x="104" y="260"/>
                      </a:lnTo>
                      <a:lnTo>
                        <a:pt x="162" y="328"/>
                      </a:lnTo>
                      <a:lnTo>
                        <a:pt x="224" y="392"/>
                      </a:lnTo>
                      <a:lnTo>
                        <a:pt x="224" y="392"/>
                      </a:lnTo>
                      <a:lnTo>
                        <a:pt x="282" y="448"/>
                      </a:lnTo>
                      <a:lnTo>
                        <a:pt x="342" y="502"/>
                      </a:lnTo>
                      <a:lnTo>
                        <a:pt x="404" y="550"/>
                      </a:lnTo>
                      <a:lnTo>
                        <a:pt x="468" y="598"/>
                      </a:lnTo>
                      <a:lnTo>
                        <a:pt x="534" y="640"/>
                      </a:lnTo>
                      <a:lnTo>
                        <a:pt x="602" y="680"/>
                      </a:lnTo>
                      <a:lnTo>
                        <a:pt x="672" y="718"/>
                      </a:lnTo>
                      <a:lnTo>
                        <a:pt x="742" y="752"/>
                      </a:lnTo>
                      <a:lnTo>
                        <a:pt x="814" y="782"/>
                      </a:lnTo>
                      <a:lnTo>
                        <a:pt x="888" y="810"/>
                      </a:lnTo>
                      <a:lnTo>
                        <a:pt x="964" y="832"/>
                      </a:lnTo>
                      <a:lnTo>
                        <a:pt x="1040" y="854"/>
                      </a:lnTo>
                      <a:lnTo>
                        <a:pt x="1116" y="870"/>
                      </a:lnTo>
                      <a:lnTo>
                        <a:pt x="1194" y="884"/>
                      </a:lnTo>
                      <a:lnTo>
                        <a:pt x="1274" y="894"/>
                      </a:lnTo>
                      <a:lnTo>
                        <a:pt x="1354" y="900"/>
                      </a:lnTo>
                      <a:lnTo>
                        <a:pt x="1354" y="858"/>
                      </a:lnTo>
                      <a:lnTo>
                        <a:pt x="1354" y="858"/>
                      </a:lnTo>
                      <a:lnTo>
                        <a:pt x="1362" y="854"/>
                      </a:lnTo>
                      <a:lnTo>
                        <a:pt x="1370" y="850"/>
                      </a:lnTo>
                      <a:lnTo>
                        <a:pt x="1378" y="842"/>
                      </a:lnTo>
                      <a:lnTo>
                        <a:pt x="1388" y="830"/>
                      </a:lnTo>
                      <a:lnTo>
                        <a:pt x="1396" y="816"/>
                      </a:lnTo>
                      <a:lnTo>
                        <a:pt x="1402" y="798"/>
                      </a:lnTo>
                      <a:lnTo>
                        <a:pt x="1404" y="776"/>
                      </a:lnTo>
                      <a:lnTo>
                        <a:pt x="1404" y="776"/>
                      </a:lnTo>
                      <a:lnTo>
                        <a:pt x="1402" y="760"/>
                      </a:lnTo>
                      <a:lnTo>
                        <a:pt x="1396" y="742"/>
                      </a:lnTo>
                      <a:lnTo>
                        <a:pt x="1388" y="726"/>
                      </a:lnTo>
                      <a:lnTo>
                        <a:pt x="1378" y="708"/>
                      </a:lnTo>
                      <a:lnTo>
                        <a:pt x="1378" y="708"/>
                      </a:lnTo>
                      <a:lnTo>
                        <a:pt x="1330" y="706"/>
                      </a:lnTo>
                      <a:lnTo>
                        <a:pt x="1284" y="702"/>
                      </a:lnTo>
                      <a:lnTo>
                        <a:pt x="1236" y="696"/>
                      </a:lnTo>
                      <a:lnTo>
                        <a:pt x="1190" y="688"/>
                      </a:lnTo>
                      <a:lnTo>
                        <a:pt x="1144" y="680"/>
                      </a:lnTo>
                      <a:lnTo>
                        <a:pt x="1098" y="670"/>
                      </a:lnTo>
                      <a:lnTo>
                        <a:pt x="1052" y="658"/>
                      </a:lnTo>
                      <a:lnTo>
                        <a:pt x="1008" y="644"/>
                      </a:lnTo>
                      <a:lnTo>
                        <a:pt x="964" y="630"/>
                      </a:lnTo>
                      <a:lnTo>
                        <a:pt x="920" y="616"/>
                      </a:lnTo>
                      <a:lnTo>
                        <a:pt x="876" y="600"/>
                      </a:lnTo>
                      <a:lnTo>
                        <a:pt x="834" y="582"/>
                      </a:lnTo>
                      <a:lnTo>
                        <a:pt x="792" y="562"/>
                      </a:lnTo>
                      <a:lnTo>
                        <a:pt x="752" y="542"/>
                      </a:lnTo>
                      <a:lnTo>
                        <a:pt x="712" y="520"/>
                      </a:lnTo>
                      <a:lnTo>
                        <a:pt x="672" y="498"/>
                      </a:lnTo>
                      <a:lnTo>
                        <a:pt x="632" y="474"/>
                      </a:lnTo>
                      <a:lnTo>
                        <a:pt x="594" y="450"/>
                      </a:lnTo>
                      <a:lnTo>
                        <a:pt x="558" y="424"/>
                      </a:lnTo>
                      <a:lnTo>
                        <a:pt x="520" y="398"/>
                      </a:lnTo>
                      <a:lnTo>
                        <a:pt x="486" y="370"/>
                      </a:lnTo>
                      <a:lnTo>
                        <a:pt x="450" y="340"/>
                      </a:lnTo>
                      <a:lnTo>
                        <a:pt x="416" y="310"/>
                      </a:lnTo>
                      <a:lnTo>
                        <a:pt x="384" y="280"/>
                      </a:lnTo>
                      <a:lnTo>
                        <a:pt x="350" y="248"/>
                      </a:lnTo>
                      <a:lnTo>
                        <a:pt x="320" y="216"/>
                      </a:lnTo>
                      <a:lnTo>
                        <a:pt x="290" y="182"/>
                      </a:lnTo>
                      <a:lnTo>
                        <a:pt x="260" y="146"/>
                      </a:lnTo>
                      <a:lnTo>
                        <a:pt x="232" y="112"/>
                      </a:lnTo>
                      <a:lnTo>
                        <a:pt x="204" y="76"/>
                      </a:lnTo>
                      <a:lnTo>
                        <a:pt x="178" y="38"/>
                      </a:lnTo>
                      <a:lnTo>
                        <a:pt x="152" y="0"/>
                      </a:lnTo>
                      <a:lnTo>
                        <a:pt x="152" y="0"/>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33" name="Freeform 54"/>
                <p:cNvSpPr>
                  <a:spLocks/>
                </p:cNvSpPr>
                <p:nvPr/>
              </p:nvSpPr>
              <p:spPr bwMode="auto">
                <a:xfrm>
                  <a:off x="-1657350" y="4029075"/>
                  <a:ext cx="574675" cy="2482850"/>
                </a:xfrm>
                <a:custGeom>
                  <a:avLst/>
                  <a:gdLst/>
                  <a:ahLst/>
                  <a:cxnLst>
                    <a:cxn ang="0">
                      <a:pos x="362" y="1490"/>
                    </a:cxn>
                    <a:cxn ang="0">
                      <a:pos x="324" y="1410"/>
                    </a:cxn>
                    <a:cxn ang="0">
                      <a:pos x="290" y="1326"/>
                    </a:cxn>
                    <a:cxn ang="0">
                      <a:pos x="260" y="1240"/>
                    </a:cxn>
                    <a:cxn ang="0">
                      <a:pos x="236" y="1152"/>
                    </a:cxn>
                    <a:cxn ang="0">
                      <a:pos x="216" y="1062"/>
                    </a:cxn>
                    <a:cxn ang="0">
                      <a:pos x="202" y="970"/>
                    </a:cxn>
                    <a:cxn ang="0">
                      <a:pos x="194" y="876"/>
                    </a:cxn>
                    <a:cxn ang="0">
                      <a:pos x="192" y="782"/>
                    </a:cxn>
                    <a:cxn ang="0">
                      <a:pos x="192" y="734"/>
                    </a:cxn>
                    <a:cxn ang="0">
                      <a:pos x="198" y="640"/>
                    </a:cxn>
                    <a:cxn ang="0">
                      <a:pos x="210" y="548"/>
                    </a:cxn>
                    <a:cxn ang="0">
                      <a:pos x="226" y="456"/>
                    </a:cxn>
                    <a:cxn ang="0">
                      <a:pos x="248" y="368"/>
                    </a:cxn>
                    <a:cxn ang="0">
                      <a:pos x="274" y="280"/>
                    </a:cxn>
                    <a:cxn ang="0">
                      <a:pos x="306" y="196"/>
                    </a:cxn>
                    <a:cxn ang="0">
                      <a:pos x="342" y="114"/>
                    </a:cxn>
                    <a:cxn ang="0">
                      <a:pos x="362" y="74"/>
                    </a:cxn>
                    <a:cxn ang="0">
                      <a:pos x="342" y="42"/>
                    </a:cxn>
                    <a:cxn ang="0">
                      <a:pos x="318" y="18"/>
                    </a:cxn>
                    <a:cxn ang="0">
                      <a:pos x="296" y="10"/>
                    </a:cxn>
                    <a:cxn ang="0">
                      <a:pos x="262" y="6"/>
                    </a:cxn>
                    <a:cxn ang="0">
                      <a:pos x="236" y="12"/>
                    </a:cxn>
                    <a:cxn ang="0">
                      <a:pos x="220" y="22"/>
                    </a:cxn>
                    <a:cxn ang="0">
                      <a:pos x="184" y="0"/>
                    </a:cxn>
                    <a:cxn ang="0">
                      <a:pos x="142" y="92"/>
                    </a:cxn>
                    <a:cxn ang="0">
                      <a:pos x="104" y="184"/>
                    </a:cxn>
                    <a:cxn ang="0">
                      <a:pos x="72" y="280"/>
                    </a:cxn>
                    <a:cxn ang="0">
                      <a:pos x="46" y="378"/>
                    </a:cxn>
                    <a:cxn ang="0">
                      <a:pos x="26" y="476"/>
                    </a:cxn>
                    <a:cxn ang="0">
                      <a:pos x="12" y="578"/>
                    </a:cxn>
                    <a:cxn ang="0">
                      <a:pos x="2" y="678"/>
                    </a:cxn>
                    <a:cxn ang="0">
                      <a:pos x="0" y="782"/>
                    </a:cxn>
                    <a:cxn ang="0">
                      <a:pos x="0" y="834"/>
                    </a:cxn>
                    <a:cxn ang="0">
                      <a:pos x="6" y="936"/>
                    </a:cxn>
                    <a:cxn ang="0">
                      <a:pos x="18" y="1038"/>
                    </a:cxn>
                    <a:cxn ang="0">
                      <a:pos x="36" y="1138"/>
                    </a:cxn>
                    <a:cxn ang="0">
                      <a:pos x="58" y="1236"/>
                    </a:cxn>
                    <a:cxn ang="0">
                      <a:pos x="88" y="1332"/>
                    </a:cxn>
                    <a:cxn ang="0">
                      <a:pos x="122" y="1426"/>
                    </a:cxn>
                    <a:cxn ang="0">
                      <a:pos x="162" y="1518"/>
                    </a:cxn>
                    <a:cxn ang="0">
                      <a:pos x="220" y="1542"/>
                    </a:cxn>
                    <a:cxn ang="0">
                      <a:pos x="228" y="1548"/>
                    </a:cxn>
                    <a:cxn ang="0">
                      <a:pos x="248" y="1556"/>
                    </a:cxn>
                    <a:cxn ang="0">
                      <a:pos x="278" y="1558"/>
                    </a:cxn>
                    <a:cxn ang="0">
                      <a:pos x="318" y="1546"/>
                    </a:cxn>
                    <a:cxn ang="0">
                      <a:pos x="330" y="1536"/>
                    </a:cxn>
                    <a:cxn ang="0">
                      <a:pos x="354" y="1506"/>
                    </a:cxn>
                    <a:cxn ang="0">
                      <a:pos x="362" y="1490"/>
                    </a:cxn>
                  </a:cxnLst>
                  <a:rect l="0" t="0" r="r" b="b"/>
                  <a:pathLst>
                    <a:path w="362" h="1564">
                      <a:moveTo>
                        <a:pt x="362" y="1490"/>
                      </a:moveTo>
                      <a:lnTo>
                        <a:pt x="362" y="1490"/>
                      </a:lnTo>
                      <a:lnTo>
                        <a:pt x="342" y="1450"/>
                      </a:lnTo>
                      <a:lnTo>
                        <a:pt x="324" y="1410"/>
                      </a:lnTo>
                      <a:lnTo>
                        <a:pt x="306" y="1368"/>
                      </a:lnTo>
                      <a:lnTo>
                        <a:pt x="290" y="1326"/>
                      </a:lnTo>
                      <a:lnTo>
                        <a:pt x="274" y="1284"/>
                      </a:lnTo>
                      <a:lnTo>
                        <a:pt x="260" y="1240"/>
                      </a:lnTo>
                      <a:lnTo>
                        <a:pt x="248" y="1196"/>
                      </a:lnTo>
                      <a:lnTo>
                        <a:pt x="236" y="1152"/>
                      </a:lnTo>
                      <a:lnTo>
                        <a:pt x="226" y="1108"/>
                      </a:lnTo>
                      <a:lnTo>
                        <a:pt x="216" y="1062"/>
                      </a:lnTo>
                      <a:lnTo>
                        <a:pt x="210" y="1016"/>
                      </a:lnTo>
                      <a:lnTo>
                        <a:pt x="202" y="970"/>
                      </a:lnTo>
                      <a:lnTo>
                        <a:pt x="198" y="924"/>
                      </a:lnTo>
                      <a:lnTo>
                        <a:pt x="194" y="876"/>
                      </a:lnTo>
                      <a:lnTo>
                        <a:pt x="192" y="830"/>
                      </a:lnTo>
                      <a:lnTo>
                        <a:pt x="192" y="782"/>
                      </a:lnTo>
                      <a:lnTo>
                        <a:pt x="192" y="782"/>
                      </a:lnTo>
                      <a:lnTo>
                        <a:pt x="192" y="734"/>
                      </a:lnTo>
                      <a:lnTo>
                        <a:pt x="194" y="688"/>
                      </a:lnTo>
                      <a:lnTo>
                        <a:pt x="198" y="640"/>
                      </a:lnTo>
                      <a:lnTo>
                        <a:pt x="202" y="594"/>
                      </a:lnTo>
                      <a:lnTo>
                        <a:pt x="210" y="548"/>
                      </a:lnTo>
                      <a:lnTo>
                        <a:pt x="216" y="502"/>
                      </a:lnTo>
                      <a:lnTo>
                        <a:pt x="226" y="456"/>
                      </a:lnTo>
                      <a:lnTo>
                        <a:pt x="236" y="412"/>
                      </a:lnTo>
                      <a:lnTo>
                        <a:pt x="248" y="368"/>
                      </a:lnTo>
                      <a:lnTo>
                        <a:pt x="260" y="324"/>
                      </a:lnTo>
                      <a:lnTo>
                        <a:pt x="274" y="280"/>
                      </a:lnTo>
                      <a:lnTo>
                        <a:pt x="290" y="238"/>
                      </a:lnTo>
                      <a:lnTo>
                        <a:pt x="306" y="196"/>
                      </a:lnTo>
                      <a:lnTo>
                        <a:pt x="324" y="154"/>
                      </a:lnTo>
                      <a:lnTo>
                        <a:pt x="342" y="114"/>
                      </a:lnTo>
                      <a:lnTo>
                        <a:pt x="362" y="74"/>
                      </a:lnTo>
                      <a:lnTo>
                        <a:pt x="362" y="74"/>
                      </a:lnTo>
                      <a:lnTo>
                        <a:pt x="354" y="58"/>
                      </a:lnTo>
                      <a:lnTo>
                        <a:pt x="342" y="42"/>
                      </a:lnTo>
                      <a:lnTo>
                        <a:pt x="330" y="28"/>
                      </a:lnTo>
                      <a:lnTo>
                        <a:pt x="318" y="18"/>
                      </a:lnTo>
                      <a:lnTo>
                        <a:pt x="318" y="18"/>
                      </a:lnTo>
                      <a:lnTo>
                        <a:pt x="296" y="10"/>
                      </a:lnTo>
                      <a:lnTo>
                        <a:pt x="278" y="6"/>
                      </a:lnTo>
                      <a:lnTo>
                        <a:pt x="262" y="6"/>
                      </a:lnTo>
                      <a:lnTo>
                        <a:pt x="248" y="8"/>
                      </a:lnTo>
                      <a:lnTo>
                        <a:pt x="236" y="12"/>
                      </a:lnTo>
                      <a:lnTo>
                        <a:pt x="228" y="16"/>
                      </a:lnTo>
                      <a:lnTo>
                        <a:pt x="220" y="22"/>
                      </a:lnTo>
                      <a:lnTo>
                        <a:pt x="184" y="0"/>
                      </a:lnTo>
                      <a:lnTo>
                        <a:pt x="184" y="0"/>
                      </a:lnTo>
                      <a:lnTo>
                        <a:pt x="162" y="46"/>
                      </a:lnTo>
                      <a:lnTo>
                        <a:pt x="142" y="92"/>
                      </a:lnTo>
                      <a:lnTo>
                        <a:pt x="122" y="138"/>
                      </a:lnTo>
                      <a:lnTo>
                        <a:pt x="104" y="184"/>
                      </a:lnTo>
                      <a:lnTo>
                        <a:pt x="88" y="232"/>
                      </a:lnTo>
                      <a:lnTo>
                        <a:pt x="72" y="280"/>
                      </a:lnTo>
                      <a:lnTo>
                        <a:pt x="58" y="328"/>
                      </a:lnTo>
                      <a:lnTo>
                        <a:pt x="46" y="378"/>
                      </a:lnTo>
                      <a:lnTo>
                        <a:pt x="36" y="426"/>
                      </a:lnTo>
                      <a:lnTo>
                        <a:pt x="26" y="476"/>
                      </a:lnTo>
                      <a:lnTo>
                        <a:pt x="18" y="526"/>
                      </a:lnTo>
                      <a:lnTo>
                        <a:pt x="12" y="578"/>
                      </a:lnTo>
                      <a:lnTo>
                        <a:pt x="6" y="628"/>
                      </a:lnTo>
                      <a:lnTo>
                        <a:pt x="2" y="678"/>
                      </a:lnTo>
                      <a:lnTo>
                        <a:pt x="0" y="730"/>
                      </a:lnTo>
                      <a:lnTo>
                        <a:pt x="0" y="782"/>
                      </a:lnTo>
                      <a:lnTo>
                        <a:pt x="0" y="782"/>
                      </a:lnTo>
                      <a:lnTo>
                        <a:pt x="0" y="834"/>
                      </a:lnTo>
                      <a:lnTo>
                        <a:pt x="2" y="886"/>
                      </a:lnTo>
                      <a:lnTo>
                        <a:pt x="6" y="936"/>
                      </a:lnTo>
                      <a:lnTo>
                        <a:pt x="12" y="986"/>
                      </a:lnTo>
                      <a:lnTo>
                        <a:pt x="18" y="1038"/>
                      </a:lnTo>
                      <a:lnTo>
                        <a:pt x="26" y="1088"/>
                      </a:lnTo>
                      <a:lnTo>
                        <a:pt x="36" y="1138"/>
                      </a:lnTo>
                      <a:lnTo>
                        <a:pt x="46" y="1186"/>
                      </a:lnTo>
                      <a:lnTo>
                        <a:pt x="58" y="1236"/>
                      </a:lnTo>
                      <a:lnTo>
                        <a:pt x="72" y="1284"/>
                      </a:lnTo>
                      <a:lnTo>
                        <a:pt x="88" y="1332"/>
                      </a:lnTo>
                      <a:lnTo>
                        <a:pt x="104" y="1380"/>
                      </a:lnTo>
                      <a:lnTo>
                        <a:pt x="122" y="1426"/>
                      </a:lnTo>
                      <a:lnTo>
                        <a:pt x="142" y="1472"/>
                      </a:lnTo>
                      <a:lnTo>
                        <a:pt x="162" y="1518"/>
                      </a:lnTo>
                      <a:lnTo>
                        <a:pt x="184" y="1564"/>
                      </a:lnTo>
                      <a:lnTo>
                        <a:pt x="220" y="1542"/>
                      </a:lnTo>
                      <a:lnTo>
                        <a:pt x="220" y="1542"/>
                      </a:lnTo>
                      <a:lnTo>
                        <a:pt x="228" y="1548"/>
                      </a:lnTo>
                      <a:lnTo>
                        <a:pt x="236" y="1552"/>
                      </a:lnTo>
                      <a:lnTo>
                        <a:pt x="248" y="1556"/>
                      </a:lnTo>
                      <a:lnTo>
                        <a:pt x="262" y="1558"/>
                      </a:lnTo>
                      <a:lnTo>
                        <a:pt x="278" y="1558"/>
                      </a:lnTo>
                      <a:lnTo>
                        <a:pt x="296" y="1554"/>
                      </a:lnTo>
                      <a:lnTo>
                        <a:pt x="318" y="1546"/>
                      </a:lnTo>
                      <a:lnTo>
                        <a:pt x="318" y="1546"/>
                      </a:lnTo>
                      <a:lnTo>
                        <a:pt x="330" y="1536"/>
                      </a:lnTo>
                      <a:lnTo>
                        <a:pt x="342" y="1522"/>
                      </a:lnTo>
                      <a:lnTo>
                        <a:pt x="354" y="1506"/>
                      </a:lnTo>
                      <a:lnTo>
                        <a:pt x="362" y="1490"/>
                      </a:lnTo>
                      <a:lnTo>
                        <a:pt x="362" y="1490"/>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grpSp>
        </p:grpSp>
        <p:sp>
          <p:nvSpPr>
            <p:cNvPr id="25" name="Rectangle 26"/>
            <p:cNvSpPr/>
            <p:nvPr/>
          </p:nvSpPr>
          <p:spPr>
            <a:xfrm>
              <a:off x="1122827" y="2684249"/>
              <a:ext cx="743203" cy="173759"/>
            </a:xfrm>
            <a:prstGeom prst="rect">
              <a:avLst/>
            </a:prstGeom>
            <a:noFill/>
            <a:effectLst>
              <a:glow rad="101600">
                <a:schemeClr val="accent1">
                  <a:satMod val="175000"/>
                  <a:alpha val="40000"/>
                </a:schemeClr>
              </a:glow>
            </a:effectLst>
          </p:spPr>
          <p:txBody>
            <a:bodyPr lIns="68528" tIns="34262" rIns="68528" bIns="34262" anchor="ctr">
              <a:noAutofit/>
            </a:bodyPr>
            <a:lstStyle/>
            <a:p>
              <a:pPr algn="ctr">
                <a:defRPr/>
              </a:pPr>
              <a:r>
                <a:rPr lang="en-US" sz="1200" b="1">
                  <a:latin typeface="Huawei Sans" panose="020C0503030203020204" pitchFamily="34" charset="0"/>
                  <a:ea typeface="+mn-ea"/>
                  <a:cs typeface="Arial" panose="020B0604020202020204" pitchFamily="34" charset="0"/>
                </a:rPr>
                <a:t>3</a:t>
              </a:r>
            </a:p>
          </p:txBody>
        </p:sp>
      </p:grpSp>
      <p:grpSp>
        <p:nvGrpSpPr>
          <p:cNvPr id="37" name="组合 55"/>
          <p:cNvGrpSpPr/>
          <p:nvPr/>
        </p:nvGrpSpPr>
        <p:grpSpPr bwMode="auto">
          <a:xfrm rot="5400000">
            <a:off x="5426727" y="2901301"/>
            <a:ext cx="657955" cy="180925"/>
            <a:chOff x="11809313" y="1458421"/>
            <a:chExt cx="1332128" cy="180000"/>
          </a:xfrm>
          <a:solidFill>
            <a:srgbClr val="C00000"/>
          </a:solidFill>
        </p:grpSpPr>
        <p:sp>
          <p:nvSpPr>
            <p:cNvPr id="38" name="椭圆 37"/>
            <p:cNvSpPr/>
            <p:nvPr/>
          </p:nvSpPr>
          <p:spPr bwMode="auto">
            <a:xfrm>
              <a:off x="11809313" y="1458421"/>
              <a:ext cx="180000" cy="180000"/>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39" name="椭圆 38"/>
            <p:cNvSpPr/>
            <p:nvPr/>
          </p:nvSpPr>
          <p:spPr bwMode="auto">
            <a:xfrm>
              <a:off x="12082932" y="1476413"/>
              <a:ext cx="144016" cy="144016"/>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40" name="椭圆 39"/>
            <p:cNvSpPr/>
            <p:nvPr/>
          </p:nvSpPr>
          <p:spPr bwMode="auto">
            <a:xfrm>
              <a:off x="12320567" y="1494421"/>
              <a:ext cx="108000" cy="108000"/>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41" name="椭圆 40"/>
            <p:cNvSpPr/>
            <p:nvPr/>
          </p:nvSpPr>
          <p:spPr bwMode="auto">
            <a:xfrm rot="16200000">
              <a:off x="12961441" y="1458421"/>
              <a:ext cx="180000" cy="180000"/>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42" name="椭圆 41"/>
            <p:cNvSpPr/>
            <p:nvPr/>
          </p:nvSpPr>
          <p:spPr bwMode="auto">
            <a:xfrm rot="16200000">
              <a:off x="12723805" y="1476413"/>
              <a:ext cx="144016" cy="144016"/>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43" name="椭圆 42"/>
            <p:cNvSpPr/>
            <p:nvPr/>
          </p:nvSpPr>
          <p:spPr bwMode="auto">
            <a:xfrm rot="16200000">
              <a:off x="12522186" y="1494421"/>
              <a:ext cx="108000" cy="108000"/>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grpSp>
      <p:grpSp>
        <p:nvGrpSpPr>
          <p:cNvPr id="44" name="组合 65"/>
          <p:cNvGrpSpPr>
            <a:grpSpLocks/>
          </p:cNvGrpSpPr>
          <p:nvPr/>
        </p:nvGrpSpPr>
        <p:grpSpPr bwMode="auto">
          <a:xfrm>
            <a:off x="1720608" y="1385663"/>
            <a:ext cx="1188000" cy="1238400"/>
            <a:chOff x="1080701" y="2377048"/>
            <a:chExt cx="796172" cy="796149"/>
          </a:xfrm>
          <a:solidFill>
            <a:srgbClr val="C00000"/>
          </a:solidFill>
        </p:grpSpPr>
        <p:grpSp>
          <p:nvGrpSpPr>
            <p:cNvPr id="45" name="组合 180"/>
            <p:cNvGrpSpPr/>
            <p:nvPr/>
          </p:nvGrpSpPr>
          <p:grpSpPr>
            <a:xfrm>
              <a:off x="1080701" y="2377048"/>
              <a:ext cx="796172" cy="796149"/>
              <a:chOff x="3168057" y="3253154"/>
              <a:chExt cx="1325196" cy="1325196"/>
            </a:xfrm>
            <a:grpFill/>
          </p:grpSpPr>
          <p:grpSp>
            <p:nvGrpSpPr>
              <p:cNvPr id="47" name="组合 181"/>
              <p:cNvGrpSpPr/>
              <p:nvPr/>
            </p:nvGrpSpPr>
            <p:grpSpPr>
              <a:xfrm>
                <a:off x="3168057" y="3253154"/>
                <a:ext cx="1325196" cy="1325196"/>
                <a:chOff x="-15697200" y="-10797381"/>
                <a:chExt cx="8229600" cy="8229600"/>
              </a:xfrm>
              <a:grpFill/>
            </p:grpSpPr>
            <p:sp>
              <p:nvSpPr>
                <p:cNvPr id="55" name="Freeform 32"/>
                <p:cNvSpPr>
                  <a:spLocks noEditPoints="1"/>
                </p:cNvSpPr>
                <p:nvPr/>
              </p:nvSpPr>
              <p:spPr bwMode="auto">
                <a:xfrm>
                  <a:off x="-15697200" y="-10797381"/>
                  <a:ext cx="8229600" cy="8229600"/>
                </a:xfrm>
                <a:custGeom>
                  <a:avLst/>
                  <a:gdLst/>
                  <a:ahLst/>
                  <a:cxnLst>
                    <a:cxn ang="0">
                      <a:pos x="2464" y="4990"/>
                    </a:cxn>
                    <a:cxn ang="0">
                      <a:pos x="2306" y="5168"/>
                    </a:cxn>
                    <a:cxn ang="0">
                      <a:pos x="2182" y="5152"/>
                    </a:cxn>
                    <a:cxn ang="0">
                      <a:pos x="3050" y="5144"/>
                    </a:cxn>
                    <a:cxn ang="0">
                      <a:pos x="3220" y="5108"/>
                    </a:cxn>
                    <a:cxn ang="0">
                      <a:pos x="3284" y="4892"/>
                    </a:cxn>
                    <a:cxn ang="0">
                      <a:pos x="3482" y="5028"/>
                    </a:cxn>
                    <a:cxn ang="0">
                      <a:pos x="1680" y="4814"/>
                    </a:cxn>
                    <a:cxn ang="0">
                      <a:pos x="1532" y="4746"/>
                    </a:cxn>
                    <a:cxn ang="0">
                      <a:pos x="1336" y="4862"/>
                    </a:cxn>
                    <a:cxn ang="0">
                      <a:pos x="3888" y="4838"/>
                    </a:cxn>
                    <a:cxn ang="0">
                      <a:pos x="4034" y="4746"/>
                    </a:cxn>
                    <a:cxn ang="0">
                      <a:pos x="4040" y="4506"/>
                    </a:cxn>
                    <a:cxn ang="0">
                      <a:pos x="4130" y="4434"/>
                    </a:cxn>
                    <a:cxn ang="0">
                      <a:pos x="852" y="4514"/>
                    </a:cxn>
                    <a:cxn ang="0">
                      <a:pos x="864" y="4258"/>
                    </a:cxn>
                    <a:cxn ang="0">
                      <a:pos x="626" y="4282"/>
                    </a:cxn>
                    <a:cxn ang="0">
                      <a:pos x="546" y="4186"/>
                    </a:cxn>
                    <a:cxn ang="0">
                      <a:pos x="4664" y="4150"/>
                    </a:cxn>
                    <a:cxn ang="0">
                      <a:pos x="4764" y="4006"/>
                    </a:cxn>
                    <a:cxn ang="0">
                      <a:pos x="4664" y="3804"/>
                    </a:cxn>
                    <a:cxn ang="0">
                      <a:pos x="4902" y="3770"/>
                    </a:cxn>
                    <a:cxn ang="0">
                      <a:pos x="410" y="3596"/>
                    </a:cxn>
                    <a:cxn ang="0">
                      <a:pos x="348" y="3448"/>
                    </a:cxn>
                    <a:cxn ang="0">
                      <a:pos x="128" y="3398"/>
                    </a:cxn>
                    <a:cxn ang="0">
                      <a:pos x="5072" y="3354"/>
                    </a:cxn>
                    <a:cxn ang="0">
                      <a:pos x="5116" y="3184"/>
                    </a:cxn>
                    <a:cxn ang="0">
                      <a:pos x="4958" y="3006"/>
                    </a:cxn>
                    <a:cxn ang="0">
                      <a:pos x="4974" y="2892"/>
                    </a:cxn>
                    <a:cxn ang="0">
                      <a:pos x="8" y="2814"/>
                    </a:cxn>
                    <a:cxn ang="0">
                      <a:pos x="192" y="2636"/>
                    </a:cxn>
                    <a:cxn ang="0">
                      <a:pos x="0" y="2516"/>
                    </a:cxn>
                    <a:cxn ang="0">
                      <a:pos x="200" y="2382"/>
                    </a:cxn>
                    <a:cxn ang="0">
                      <a:pos x="5170" y="2322"/>
                    </a:cxn>
                    <a:cxn ang="0">
                      <a:pos x="5148" y="2150"/>
                    </a:cxn>
                    <a:cxn ang="0">
                      <a:pos x="4936" y="2070"/>
                    </a:cxn>
                    <a:cxn ang="0">
                      <a:pos x="272" y="1974"/>
                    </a:cxn>
                    <a:cxn ang="0">
                      <a:pos x="318" y="1820"/>
                    </a:cxn>
                    <a:cxn ang="0">
                      <a:pos x="188" y="1618"/>
                    </a:cxn>
                    <a:cxn ang="0">
                      <a:pos x="238" y="1502"/>
                    </a:cxn>
                    <a:cxn ang="0">
                      <a:pos x="4754" y="1548"/>
                    </a:cxn>
                    <a:cxn ang="0">
                      <a:pos x="4846" y="1310"/>
                    </a:cxn>
                    <a:cxn ang="0">
                      <a:pos x="4608" y="1288"/>
                    </a:cxn>
                    <a:cxn ang="0">
                      <a:pos x="4542" y="1192"/>
                    </a:cxn>
                    <a:cxn ang="0">
                      <a:pos x="702" y="1112"/>
                    </a:cxn>
                    <a:cxn ang="0">
                      <a:pos x="806" y="988"/>
                    </a:cxn>
                    <a:cxn ang="0">
                      <a:pos x="748" y="770"/>
                    </a:cxn>
                    <a:cxn ang="0">
                      <a:pos x="984" y="808"/>
                    </a:cxn>
                    <a:cxn ang="0">
                      <a:pos x="4298" y="638"/>
                    </a:cxn>
                    <a:cxn ang="0">
                      <a:pos x="4162" y="528"/>
                    </a:cxn>
                    <a:cxn ang="0">
                      <a:pos x="3952" y="614"/>
                    </a:cxn>
                    <a:cxn ang="0">
                      <a:pos x="1316" y="558"/>
                    </a:cxn>
                    <a:cxn ang="0">
                      <a:pos x="1454" y="478"/>
                    </a:cxn>
                    <a:cxn ang="0">
                      <a:pos x="1496" y="242"/>
                    </a:cxn>
                    <a:cxn ang="0">
                      <a:pos x="1610" y="192"/>
                    </a:cxn>
                    <a:cxn ang="0">
                      <a:pos x="3464" y="354"/>
                    </a:cxn>
                    <a:cxn ang="0">
                      <a:pos x="3368" y="118"/>
                    </a:cxn>
                    <a:cxn ang="0">
                      <a:pos x="3178" y="264"/>
                    </a:cxn>
                    <a:cxn ang="0">
                      <a:pos x="3064" y="238"/>
                    </a:cxn>
                    <a:cxn ang="0">
                      <a:pos x="2216" y="220"/>
                    </a:cxn>
                    <a:cxn ang="0">
                      <a:pos x="2376" y="202"/>
                    </a:cxn>
                    <a:cxn ang="0">
                      <a:pos x="2482" y="2"/>
                    </a:cxn>
                  </a:cxnLst>
                  <a:rect l="0" t="0" r="r" b="b"/>
                  <a:pathLst>
                    <a:path w="5184" h="5184">
                      <a:moveTo>
                        <a:pt x="2604" y="5184"/>
                      </a:moveTo>
                      <a:lnTo>
                        <a:pt x="2602" y="4992"/>
                      </a:lnTo>
                      <a:lnTo>
                        <a:pt x="2602" y="4992"/>
                      </a:lnTo>
                      <a:lnTo>
                        <a:pt x="2626" y="4992"/>
                      </a:lnTo>
                      <a:lnTo>
                        <a:pt x="2628" y="5184"/>
                      </a:lnTo>
                      <a:lnTo>
                        <a:pt x="2628" y="5184"/>
                      </a:lnTo>
                      <a:lnTo>
                        <a:pt x="2604" y="5184"/>
                      </a:lnTo>
                      <a:lnTo>
                        <a:pt x="2604" y="5184"/>
                      </a:lnTo>
                      <a:close/>
                      <a:moveTo>
                        <a:pt x="2478" y="5182"/>
                      </a:moveTo>
                      <a:lnTo>
                        <a:pt x="2478" y="5182"/>
                      </a:lnTo>
                      <a:lnTo>
                        <a:pt x="2454" y="5180"/>
                      </a:lnTo>
                      <a:lnTo>
                        <a:pt x="2464" y="4990"/>
                      </a:lnTo>
                      <a:lnTo>
                        <a:pt x="2464" y="4990"/>
                      </a:lnTo>
                      <a:lnTo>
                        <a:pt x="2488" y="4990"/>
                      </a:lnTo>
                      <a:lnTo>
                        <a:pt x="2478" y="5182"/>
                      </a:lnTo>
                      <a:close/>
                      <a:moveTo>
                        <a:pt x="2752" y="5180"/>
                      </a:moveTo>
                      <a:lnTo>
                        <a:pt x="2740" y="4988"/>
                      </a:lnTo>
                      <a:lnTo>
                        <a:pt x="2740" y="4988"/>
                      </a:lnTo>
                      <a:lnTo>
                        <a:pt x="2764" y="4986"/>
                      </a:lnTo>
                      <a:lnTo>
                        <a:pt x="2778" y="5178"/>
                      </a:lnTo>
                      <a:lnTo>
                        <a:pt x="2778" y="5178"/>
                      </a:lnTo>
                      <a:lnTo>
                        <a:pt x="2752" y="5180"/>
                      </a:lnTo>
                      <a:lnTo>
                        <a:pt x="2752" y="5180"/>
                      </a:lnTo>
                      <a:close/>
                      <a:moveTo>
                        <a:pt x="2330" y="5172"/>
                      </a:moveTo>
                      <a:lnTo>
                        <a:pt x="2330" y="5172"/>
                      </a:lnTo>
                      <a:lnTo>
                        <a:pt x="2306" y="5168"/>
                      </a:lnTo>
                      <a:lnTo>
                        <a:pt x="2326" y="4978"/>
                      </a:lnTo>
                      <a:lnTo>
                        <a:pt x="2326" y="4978"/>
                      </a:lnTo>
                      <a:lnTo>
                        <a:pt x="2350" y="4980"/>
                      </a:lnTo>
                      <a:lnTo>
                        <a:pt x="2330" y="5172"/>
                      </a:lnTo>
                      <a:close/>
                      <a:moveTo>
                        <a:pt x="2902" y="5166"/>
                      </a:moveTo>
                      <a:lnTo>
                        <a:pt x="2878" y="4976"/>
                      </a:lnTo>
                      <a:lnTo>
                        <a:pt x="2878" y="4976"/>
                      </a:lnTo>
                      <a:lnTo>
                        <a:pt x="2902" y="4972"/>
                      </a:lnTo>
                      <a:lnTo>
                        <a:pt x="2926" y="5164"/>
                      </a:lnTo>
                      <a:lnTo>
                        <a:pt x="2926" y="5164"/>
                      </a:lnTo>
                      <a:lnTo>
                        <a:pt x="2902" y="5166"/>
                      </a:lnTo>
                      <a:lnTo>
                        <a:pt x="2902" y="5166"/>
                      </a:lnTo>
                      <a:close/>
                      <a:moveTo>
                        <a:pt x="2182" y="5152"/>
                      </a:moveTo>
                      <a:lnTo>
                        <a:pt x="2182" y="5152"/>
                      </a:lnTo>
                      <a:lnTo>
                        <a:pt x="2158" y="5148"/>
                      </a:lnTo>
                      <a:lnTo>
                        <a:pt x="2190" y="4958"/>
                      </a:lnTo>
                      <a:lnTo>
                        <a:pt x="2190" y="4958"/>
                      </a:lnTo>
                      <a:lnTo>
                        <a:pt x="2212" y="4962"/>
                      </a:lnTo>
                      <a:lnTo>
                        <a:pt x="2182" y="5152"/>
                      </a:lnTo>
                      <a:close/>
                      <a:moveTo>
                        <a:pt x="3050" y="5144"/>
                      </a:moveTo>
                      <a:lnTo>
                        <a:pt x="3016" y="4956"/>
                      </a:lnTo>
                      <a:lnTo>
                        <a:pt x="3016" y="4956"/>
                      </a:lnTo>
                      <a:lnTo>
                        <a:pt x="3038" y="4952"/>
                      </a:lnTo>
                      <a:lnTo>
                        <a:pt x="3074" y="5140"/>
                      </a:lnTo>
                      <a:lnTo>
                        <a:pt x="3074" y="5140"/>
                      </a:lnTo>
                      <a:lnTo>
                        <a:pt x="3050" y="5144"/>
                      </a:lnTo>
                      <a:lnTo>
                        <a:pt x="3050" y="5144"/>
                      </a:lnTo>
                      <a:close/>
                      <a:moveTo>
                        <a:pt x="2034" y="5124"/>
                      </a:moveTo>
                      <a:lnTo>
                        <a:pt x="2034" y="5124"/>
                      </a:lnTo>
                      <a:lnTo>
                        <a:pt x="2010" y="5120"/>
                      </a:lnTo>
                      <a:lnTo>
                        <a:pt x="2054" y="4932"/>
                      </a:lnTo>
                      <a:lnTo>
                        <a:pt x="2054" y="4932"/>
                      </a:lnTo>
                      <a:lnTo>
                        <a:pt x="2076" y="4938"/>
                      </a:lnTo>
                      <a:lnTo>
                        <a:pt x="2034" y="5124"/>
                      </a:lnTo>
                      <a:close/>
                      <a:moveTo>
                        <a:pt x="3196" y="5114"/>
                      </a:moveTo>
                      <a:lnTo>
                        <a:pt x="3152" y="4928"/>
                      </a:lnTo>
                      <a:lnTo>
                        <a:pt x="3152" y="4928"/>
                      </a:lnTo>
                      <a:lnTo>
                        <a:pt x="3174" y="4922"/>
                      </a:lnTo>
                      <a:lnTo>
                        <a:pt x="3220" y="5108"/>
                      </a:lnTo>
                      <a:lnTo>
                        <a:pt x="3220" y="5108"/>
                      </a:lnTo>
                      <a:lnTo>
                        <a:pt x="3196" y="5114"/>
                      </a:lnTo>
                      <a:lnTo>
                        <a:pt x="3196" y="5114"/>
                      </a:lnTo>
                      <a:close/>
                      <a:moveTo>
                        <a:pt x="1890" y="5088"/>
                      </a:moveTo>
                      <a:lnTo>
                        <a:pt x="1890" y="5088"/>
                      </a:lnTo>
                      <a:lnTo>
                        <a:pt x="1866" y="5082"/>
                      </a:lnTo>
                      <a:lnTo>
                        <a:pt x="1920" y="4898"/>
                      </a:lnTo>
                      <a:lnTo>
                        <a:pt x="1920" y="4898"/>
                      </a:lnTo>
                      <a:lnTo>
                        <a:pt x="1942" y="4904"/>
                      </a:lnTo>
                      <a:lnTo>
                        <a:pt x="1890" y="5088"/>
                      </a:lnTo>
                      <a:close/>
                      <a:moveTo>
                        <a:pt x="3340" y="5074"/>
                      </a:moveTo>
                      <a:lnTo>
                        <a:pt x="3284" y="4892"/>
                      </a:lnTo>
                      <a:lnTo>
                        <a:pt x="3284" y="4892"/>
                      </a:lnTo>
                      <a:lnTo>
                        <a:pt x="3306" y="4884"/>
                      </a:lnTo>
                      <a:lnTo>
                        <a:pt x="3364" y="5068"/>
                      </a:lnTo>
                      <a:lnTo>
                        <a:pt x="3364" y="5068"/>
                      </a:lnTo>
                      <a:lnTo>
                        <a:pt x="3340" y="5074"/>
                      </a:lnTo>
                      <a:lnTo>
                        <a:pt x="3340" y="5074"/>
                      </a:lnTo>
                      <a:close/>
                      <a:moveTo>
                        <a:pt x="1748" y="5044"/>
                      </a:moveTo>
                      <a:lnTo>
                        <a:pt x="1748" y="5044"/>
                      </a:lnTo>
                      <a:lnTo>
                        <a:pt x="1724" y="5036"/>
                      </a:lnTo>
                      <a:lnTo>
                        <a:pt x="1788" y="4854"/>
                      </a:lnTo>
                      <a:lnTo>
                        <a:pt x="1788" y="4854"/>
                      </a:lnTo>
                      <a:lnTo>
                        <a:pt x="1810" y="4862"/>
                      </a:lnTo>
                      <a:lnTo>
                        <a:pt x="1748" y="5044"/>
                      </a:lnTo>
                      <a:close/>
                      <a:moveTo>
                        <a:pt x="3482" y="5028"/>
                      </a:moveTo>
                      <a:lnTo>
                        <a:pt x="3416" y="4848"/>
                      </a:lnTo>
                      <a:lnTo>
                        <a:pt x="3416" y="4848"/>
                      </a:lnTo>
                      <a:lnTo>
                        <a:pt x="3438" y="4840"/>
                      </a:lnTo>
                      <a:lnTo>
                        <a:pt x="3506" y="5020"/>
                      </a:lnTo>
                      <a:lnTo>
                        <a:pt x="3506" y="5020"/>
                      </a:lnTo>
                      <a:lnTo>
                        <a:pt x="3482" y="5028"/>
                      </a:lnTo>
                      <a:lnTo>
                        <a:pt x="3482" y="5028"/>
                      </a:lnTo>
                      <a:close/>
                      <a:moveTo>
                        <a:pt x="1606" y="4990"/>
                      </a:moveTo>
                      <a:lnTo>
                        <a:pt x="1606" y="4990"/>
                      </a:lnTo>
                      <a:lnTo>
                        <a:pt x="1584" y="4982"/>
                      </a:lnTo>
                      <a:lnTo>
                        <a:pt x="1658" y="4804"/>
                      </a:lnTo>
                      <a:lnTo>
                        <a:pt x="1658" y="4804"/>
                      </a:lnTo>
                      <a:lnTo>
                        <a:pt x="1680" y="4814"/>
                      </a:lnTo>
                      <a:lnTo>
                        <a:pt x="1606" y="4990"/>
                      </a:lnTo>
                      <a:close/>
                      <a:moveTo>
                        <a:pt x="3620" y="4972"/>
                      </a:moveTo>
                      <a:lnTo>
                        <a:pt x="3544" y="4796"/>
                      </a:lnTo>
                      <a:lnTo>
                        <a:pt x="3544" y="4796"/>
                      </a:lnTo>
                      <a:lnTo>
                        <a:pt x="3566" y="4788"/>
                      </a:lnTo>
                      <a:lnTo>
                        <a:pt x="3644" y="4962"/>
                      </a:lnTo>
                      <a:lnTo>
                        <a:pt x="3644" y="4962"/>
                      </a:lnTo>
                      <a:lnTo>
                        <a:pt x="3620" y="4972"/>
                      </a:lnTo>
                      <a:lnTo>
                        <a:pt x="3620" y="4972"/>
                      </a:lnTo>
                      <a:close/>
                      <a:moveTo>
                        <a:pt x="1470" y="4930"/>
                      </a:moveTo>
                      <a:lnTo>
                        <a:pt x="1470" y="4930"/>
                      </a:lnTo>
                      <a:lnTo>
                        <a:pt x="1448" y="4918"/>
                      </a:lnTo>
                      <a:lnTo>
                        <a:pt x="1532" y="4746"/>
                      </a:lnTo>
                      <a:lnTo>
                        <a:pt x="1532" y="4746"/>
                      </a:lnTo>
                      <a:lnTo>
                        <a:pt x="1554" y="4756"/>
                      </a:lnTo>
                      <a:lnTo>
                        <a:pt x="1470" y="4930"/>
                      </a:lnTo>
                      <a:close/>
                      <a:moveTo>
                        <a:pt x="3756" y="4910"/>
                      </a:moveTo>
                      <a:lnTo>
                        <a:pt x="3670" y="4738"/>
                      </a:lnTo>
                      <a:lnTo>
                        <a:pt x="3670" y="4738"/>
                      </a:lnTo>
                      <a:lnTo>
                        <a:pt x="3690" y="4728"/>
                      </a:lnTo>
                      <a:lnTo>
                        <a:pt x="3778" y="4898"/>
                      </a:lnTo>
                      <a:lnTo>
                        <a:pt x="3778" y="4898"/>
                      </a:lnTo>
                      <a:lnTo>
                        <a:pt x="3756" y="4910"/>
                      </a:lnTo>
                      <a:lnTo>
                        <a:pt x="3756" y="4910"/>
                      </a:lnTo>
                      <a:close/>
                      <a:moveTo>
                        <a:pt x="1336" y="4862"/>
                      </a:moveTo>
                      <a:lnTo>
                        <a:pt x="1336" y="4862"/>
                      </a:lnTo>
                      <a:lnTo>
                        <a:pt x="1316" y="4848"/>
                      </a:lnTo>
                      <a:lnTo>
                        <a:pt x="1410" y="4682"/>
                      </a:lnTo>
                      <a:lnTo>
                        <a:pt x="1410" y="4682"/>
                      </a:lnTo>
                      <a:lnTo>
                        <a:pt x="1430" y="4694"/>
                      </a:lnTo>
                      <a:lnTo>
                        <a:pt x="1336" y="4862"/>
                      </a:lnTo>
                      <a:close/>
                      <a:moveTo>
                        <a:pt x="3888" y="4838"/>
                      </a:moveTo>
                      <a:lnTo>
                        <a:pt x="3792" y="4672"/>
                      </a:lnTo>
                      <a:lnTo>
                        <a:pt x="3792" y="4672"/>
                      </a:lnTo>
                      <a:lnTo>
                        <a:pt x="3810" y="4660"/>
                      </a:lnTo>
                      <a:lnTo>
                        <a:pt x="3908" y="4826"/>
                      </a:lnTo>
                      <a:lnTo>
                        <a:pt x="3908" y="4826"/>
                      </a:lnTo>
                      <a:lnTo>
                        <a:pt x="3888" y="4838"/>
                      </a:lnTo>
                      <a:lnTo>
                        <a:pt x="3888" y="4838"/>
                      </a:lnTo>
                      <a:close/>
                      <a:moveTo>
                        <a:pt x="1208" y="4784"/>
                      </a:moveTo>
                      <a:lnTo>
                        <a:pt x="1208" y="4784"/>
                      </a:lnTo>
                      <a:lnTo>
                        <a:pt x="1188" y="4772"/>
                      </a:lnTo>
                      <a:lnTo>
                        <a:pt x="1292" y="4610"/>
                      </a:lnTo>
                      <a:lnTo>
                        <a:pt x="1292" y="4610"/>
                      </a:lnTo>
                      <a:lnTo>
                        <a:pt x="1310" y="4622"/>
                      </a:lnTo>
                      <a:lnTo>
                        <a:pt x="1208" y="4784"/>
                      </a:lnTo>
                      <a:close/>
                      <a:moveTo>
                        <a:pt x="4014" y="4760"/>
                      </a:moveTo>
                      <a:lnTo>
                        <a:pt x="3908" y="4600"/>
                      </a:lnTo>
                      <a:lnTo>
                        <a:pt x="3908" y="4600"/>
                      </a:lnTo>
                      <a:lnTo>
                        <a:pt x="3928" y="4586"/>
                      </a:lnTo>
                      <a:lnTo>
                        <a:pt x="4034" y="4746"/>
                      </a:lnTo>
                      <a:lnTo>
                        <a:pt x="4034" y="4746"/>
                      </a:lnTo>
                      <a:lnTo>
                        <a:pt x="4014" y="4760"/>
                      </a:lnTo>
                      <a:lnTo>
                        <a:pt x="4014" y="4760"/>
                      </a:lnTo>
                      <a:close/>
                      <a:moveTo>
                        <a:pt x="1084" y="4702"/>
                      </a:moveTo>
                      <a:lnTo>
                        <a:pt x="1084" y="4702"/>
                      </a:lnTo>
                      <a:lnTo>
                        <a:pt x="1064" y="4686"/>
                      </a:lnTo>
                      <a:lnTo>
                        <a:pt x="1178" y="4532"/>
                      </a:lnTo>
                      <a:lnTo>
                        <a:pt x="1178" y="4532"/>
                      </a:lnTo>
                      <a:lnTo>
                        <a:pt x="1196" y="4546"/>
                      </a:lnTo>
                      <a:lnTo>
                        <a:pt x="1084" y="4702"/>
                      </a:lnTo>
                      <a:close/>
                      <a:moveTo>
                        <a:pt x="4136" y="4674"/>
                      </a:moveTo>
                      <a:lnTo>
                        <a:pt x="4022" y="4520"/>
                      </a:lnTo>
                      <a:lnTo>
                        <a:pt x="4022" y="4520"/>
                      </a:lnTo>
                      <a:lnTo>
                        <a:pt x="4040" y="4506"/>
                      </a:lnTo>
                      <a:lnTo>
                        <a:pt x="4156" y="4660"/>
                      </a:lnTo>
                      <a:lnTo>
                        <a:pt x="4156" y="4660"/>
                      </a:lnTo>
                      <a:lnTo>
                        <a:pt x="4136" y="4674"/>
                      </a:lnTo>
                      <a:lnTo>
                        <a:pt x="4136" y="4674"/>
                      </a:lnTo>
                      <a:close/>
                      <a:moveTo>
                        <a:pt x="966" y="4610"/>
                      </a:moveTo>
                      <a:lnTo>
                        <a:pt x="966" y="4610"/>
                      </a:lnTo>
                      <a:lnTo>
                        <a:pt x="946" y="4594"/>
                      </a:lnTo>
                      <a:lnTo>
                        <a:pt x="1068" y="4446"/>
                      </a:lnTo>
                      <a:lnTo>
                        <a:pt x="1068" y="4446"/>
                      </a:lnTo>
                      <a:lnTo>
                        <a:pt x="1086" y="4462"/>
                      </a:lnTo>
                      <a:lnTo>
                        <a:pt x="966" y="4610"/>
                      </a:lnTo>
                      <a:close/>
                      <a:moveTo>
                        <a:pt x="4254" y="4582"/>
                      </a:moveTo>
                      <a:lnTo>
                        <a:pt x="4130" y="4434"/>
                      </a:lnTo>
                      <a:lnTo>
                        <a:pt x="4130" y="4434"/>
                      </a:lnTo>
                      <a:lnTo>
                        <a:pt x="4148" y="4420"/>
                      </a:lnTo>
                      <a:lnTo>
                        <a:pt x="4272" y="4566"/>
                      </a:lnTo>
                      <a:lnTo>
                        <a:pt x="4272" y="4566"/>
                      </a:lnTo>
                      <a:lnTo>
                        <a:pt x="4254" y="4582"/>
                      </a:lnTo>
                      <a:lnTo>
                        <a:pt x="4254" y="4582"/>
                      </a:lnTo>
                      <a:close/>
                      <a:moveTo>
                        <a:pt x="852" y="4514"/>
                      </a:moveTo>
                      <a:lnTo>
                        <a:pt x="852" y="4514"/>
                      </a:lnTo>
                      <a:lnTo>
                        <a:pt x="834" y="4496"/>
                      </a:lnTo>
                      <a:lnTo>
                        <a:pt x="964" y="4356"/>
                      </a:lnTo>
                      <a:lnTo>
                        <a:pt x="964" y="4356"/>
                      </a:lnTo>
                      <a:lnTo>
                        <a:pt x="980" y="4372"/>
                      </a:lnTo>
                      <a:lnTo>
                        <a:pt x="852" y="4514"/>
                      </a:lnTo>
                      <a:close/>
                      <a:moveTo>
                        <a:pt x="4366" y="4482"/>
                      </a:moveTo>
                      <a:lnTo>
                        <a:pt x="4234" y="4342"/>
                      </a:lnTo>
                      <a:lnTo>
                        <a:pt x="4234" y="4342"/>
                      </a:lnTo>
                      <a:lnTo>
                        <a:pt x="4252" y="4328"/>
                      </a:lnTo>
                      <a:lnTo>
                        <a:pt x="4384" y="4466"/>
                      </a:lnTo>
                      <a:lnTo>
                        <a:pt x="4384" y="4466"/>
                      </a:lnTo>
                      <a:lnTo>
                        <a:pt x="4366" y="4482"/>
                      </a:lnTo>
                      <a:lnTo>
                        <a:pt x="4366" y="4482"/>
                      </a:lnTo>
                      <a:close/>
                      <a:moveTo>
                        <a:pt x="744" y="4410"/>
                      </a:moveTo>
                      <a:lnTo>
                        <a:pt x="744" y="4410"/>
                      </a:lnTo>
                      <a:lnTo>
                        <a:pt x="726" y="4392"/>
                      </a:lnTo>
                      <a:lnTo>
                        <a:pt x="864" y="4258"/>
                      </a:lnTo>
                      <a:lnTo>
                        <a:pt x="864" y="4258"/>
                      </a:lnTo>
                      <a:lnTo>
                        <a:pt x="880" y="4276"/>
                      </a:lnTo>
                      <a:lnTo>
                        <a:pt x="744" y="4410"/>
                      </a:lnTo>
                      <a:close/>
                      <a:moveTo>
                        <a:pt x="4472" y="4378"/>
                      </a:moveTo>
                      <a:lnTo>
                        <a:pt x="4332" y="4246"/>
                      </a:lnTo>
                      <a:lnTo>
                        <a:pt x="4332" y="4246"/>
                      </a:lnTo>
                      <a:lnTo>
                        <a:pt x="4348" y="4228"/>
                      </a:lnTo>
                      <a:lnTo>
                        <a:pt x="4488" y="4360"/>
                      </a:lnTo>
                      <a:lnTo>
                        <a:pt x="4488" y="4360"/>
                      </a:lnTo>
                      <a:lnTo>
                        <a:pt x="4472" y="4378"/>
                      </a:lnTo>
                      <a:lnTo>
                        <a:pt x="4472" y="4378"/>
                      </a:lnTo>
                      <a:close/>
                      <a:moveTo>
                        <a:pt x="642" y="4300"/>
                      </a:moveTo>
                      <a:lnTo>
                        <a:pt x="642" y="4300"/>
                      </a:lnTo>
                      <a:lnTo>
                        <a:pt x="626" y="4282"/>
                      </a:lnTo>
                      <a:lnTo>
                        <a:pt x="772" y="4156"/>
                      </a:lnTo>
                      <a:lnTo>
                        <a:pt x="772" y="4156"/>
                      </a:lnTo>
                      <a:lnTo>
                        <a:pt x="786" y="4174"/>
                      </a:lnTo>
                      <a:lnTo>
                        <a:pt x="642" y="4300"/>
                      </a:lnTo>
                      <a:close/>
                      <a:moveTo>
                        <a:pt x="4572" y="4266"/>
                      </a:moveTo>
                      <a:lnTo>
                        <a:pt x="4424" y="4142"/>
                      </a:lnTo>
                      <a:lnTo>
                        <a:pt x="4424" y="4142"/>
                      </a:lnTo>
                      <a:lnTo>
                        <a:pt x="4440" y="4124"/>
                      </a:lnTo>
                      <a:lnTo>
                        <a:pt x="4588" y="4248"/>
                      </a:lnTo>
                      <a:lnTo>
                        <a:pt x="4588" y="4248"/>
                      </a:lnTo>
                      <a:lnTo>
                        <a:pt x="4572" y="4266"/>
                      </a:lnTo>
                      <a:lnTo>
                        <a:pt x="4572" y="4266"/>
                      </a:lnTo>
                      <a:close/>
                      <a:moveTo>
                        <a:pt x="546" y="4186"/>
                      </a:moveTo>
                      <a:lnTo>
                        <a:pt x="546" y="4186"/>
                      </a:lnTo>
                      <a:lnTo>
                        <a:pt x="532" y="4166"/>
                      </a:lnTo>
                      <a:lnTo>
                        <a:pt x="684" y="4050"/>
                      </a:lnTo>
                      <a:lnTo>
                        <a:pt x="684" y="4050"/>
                      </a:lnTo>
                      <a:lnTo>
                        <a:pt x="698" y="4068"/>
                      </a:lnTo>
                      <a:lnTo>
                        <a:pt x="546" y="4186"/>
                      </a:lnTo>
                      <a:close/>
                      <a:moveTo>
                        <a:pt x="4664" y="4150"/>
                      </a:moveTo>
                      <a:lnTo>
                        <a:pt x="4512" y="4034"/>
                      </a:lnTo>
                      <a:lnTo>
                        <a:pt x="4512" y="4034"/>
                      </a:lnTo>
                      <a:lnTo>
                        <a:pt x="4526" y="4016"/>
                      </a:lnTo>
                      <a:lnTo>
                        <a:pt x="4680" y="4130"/>
                      </a:lnTo>
                      <a:lnTo>
                        <a:pt x="4680" y="4130"/>
                      </a:lnTo>
                      <a:lnTo>
                        <a:pt x="4664" y="4150"/>
                      </a:lnTo>
                      <a:lnTo>
                        <a:pt x="4664" y="4150"/>
                      </a:lnTo>
                      <a:close/>
                      <a:moveTo>
                        <a:pt x="458" y="4066"/>
                      </a:moveTo>
                      <a:lnTo>
                        <a:pt x="458" y="4066"/>
                      </a:lnTo>
                      <a:lnTo>
                        <a:pt x="444" y="4044"/>
                      </a:lnTo>
                      <a:lnTo>
                        <a:pt x="604" y="3936"/>
                      </a:lnTo>
                      <a:lnTo>
                        <a:pt x="604" y="3936"/>
                      </a:lnTo>
                      <a:lnTo>
                        <a:pt x="616" y="3956"/>
                      </a:lnTo>
                      <a:lnTo>
                        <a:pt x="458" y="4066"/>
                      </a:lnTo>
                      <a:close/>
                      <a:moveTo>
                        <a:pt x="4752" y="4028"/>
                      </a:moveTo>
                      <a:lnTo>
                        <a:pt x="4592" y="3920"/>
                      </a:lnTo>
                      <a:lnTo>
                        <a:pt x="4592" y="3920"/>
                      </a:lnTo>
                      <a:lnTo>
                        <a:pt x="4604" y="3902"/>
                      </a:lnTo>
                      <a:lnTo>
                        <a:pt x="4764" y="4006"/>
                      </a:lnTo>
                      <a:lnTo>
                        <a:pt x="4764" y="4006"/>
                      </a:lnTo>
                      <a:lnTo>
                        <a:pt x="4752" y="4028"/>
                      </a:lnTo>
                      <a:lnTo>
                        <a:pt x="4752" y="4028"/>
                      </a:lnTo>
                      <a:close/>
                      <a:moveTo>
                        <a:pt x="376" y="3940"/>
                      </a:moveTo>
                      <a:lnTo>
                        <a:pt x="376" y="3940"/>
                      </a:lnTo>
                      <a:lnTo>
                        <a:pt x="364" y="3918"/>
                      </a:lnTo>
                      <a:lnTo>
                        <a:pt x="528" y="3820"/>
                      </a:lnTo>
                      <a:lnTo>
                        <a:pt x="528" y="3820"/>
                      </a:lnTo>
                      <a:lnTo>
                        <a:pt x="540" y="3840"/>
                      </a:lnTo>
                      <a:lnTo>
                        <a:pt x="376" y="3940"/>
                      </a:lnTo>
                      <a:close/>
                      <a:moveTo>
                        <a:pt x="4830" y="3900"/>
                      </a:moveTo>
                      <a:lnTo>
                        <a:pt x="4664" y="3804"/>
                      </a:lnTo>
                      <a:lnTo>
                        <a:pt x="4664" y="3804"/>
                      </a:lnTo>
                      <a:lnTo>
                        <a:pt x="4676" y="3784"/>
                      </a:lnTo>
                      <a:lnTo>
                        <a:pt x="4844" y="3880"/>
                      </a:lnTo>
                      <a:lnTo>
                        <a:pt x="4844" y="3880"/>
                      </a:lnTo>
                      <a:lnTo>
                        <a:pt x="4830" y="3900"/>
                      </a:lnTo>
                      <a:lnTo>
                        <a:pt x="4830" y="3900"/>
                      </a:lnTo>
                      <a:close/>
                      <a:moveTo>
                        <a:pt x="302" y="3810"/>
                      </a:moveTo>
                      <a:lnTo>
                        <a:pt x="302" y="3810"/>
                      </a:lnTo>
                      <a:lnTo>
                        <a:pt x="292" y="3788"/>
                      </a:lnTo>
                      <a:lnTo>
                        <a:pt x="462" y="3700"/>
                      </a:lnTo>
                      <a:lnTo>
                        <a:pt x="462" y="3700"/>
                      </a:lnTo>
                      <a:lnTo>
                        <a:pt x="472" y="3720"/>
                      </a:lnTo>
                      <a:lnTo>
                        <a:pt x="302" y="3810"/>
                      </a:lnTo>
                      <a:close/>
                      <a:moveTo>
                        <a:pt x="4902" y="3770"/>
                      </a:moveTo>
                      <a:lnTo>
                        <a:pt x="4732" y="3682"/>
                      </a:lnTo>
                      <a:lnTo>
                        <a:pt x="4732" y="3682"/>
                      </a:lnTo>
                      <a:lnTo>
                        <a:pt x="4742" y="3662"/>
                      </a:lnTo>
                      <a:lnTo>
                        <a:pt x="4914" y="3746"/>
                      </a:lnTo>
                      <a:lnTo>
                        <a:pt x="4914" y="3746"/>
                      </a:lnTo>
                      <a:lnTo>
                        <a:pt x="4902" y="3770"/>
                      </a:lnTo>
                      <a:lnTo>
                        <a:pt x="4902" y="3770"/>
                      </a:lnTo>
                      <a:close/>
                      <a:moveTo>
                        <a:pt x="236" y="3676"/>
                      </a:moveTo>
                      <a:lnTo>
                        <a:pt x="236" y="3676"/>
                      </a:lnTo>
                      <a:lnTo>
                        <a:pt x="226" y="3654"/>
                      </a:lnTo>
                      <a:lnTo>
                        <a:pt x="402" y="3576"/>
                      </a:lnTo>
                      <a:lnTo>
                        <a:pt x="402" y="3576"/>
                      </a:lnTo>
                      <a:lnTo>
                        <a:pt x="410" y="3596"/>
                      </a:lnTo>
                      <a:lnTo>
                        <a:pt x="236" y="3676"/>
                      </a:lnTo>
                      <a:close/>
                      <a:moveTo>
                        <a:pt x="4966" y="3634"/>
                      </a:moveTo>
                      <a:lnTo>
                        <a:pt x="4790" y="3556"/>
                      </a:lnTo>
                      <a:lnTo>
                        <a:pt x="4790" y="3556"/>
                      </a:lnTo>
                      <a:lnTo>
                        <a:pt x="4800" y="3536"/>
                      </a:lnTo>
                      <a:lnTo>
                        <a:pt x="4976" y="3610"/>
                      </a:lnTo>
                      <a:lnTo>
                        <a:pt x="4976" y="3610"/>
                      </a:lnTo>
                      <a:lnTo>
                        <a:pt x="4966" y="3634"/>
                      </a:lnTo>
                      <a:lnTo>
                        <a:pt x="4966" y="3634"/>
                      </a:lnTo>
                      <a:close/>
                      <a:moveTo>
                        <a:pt x="178" y="3540"/>
                      </a:moveTo>
                      <a:lnTo>
                        <a:pt x="178" y="3540"/>
                      </a:lnTo>
                      <a:lnTo>
                        <a:pt x="170" y="3516"/>
                      </a:lnTo>
                      <a:lnTo>
                        <a:pt x="348" y="3448"/>
                      </a:lnTo>
                      <a:lnTo>
                        <a:pt x="348" y="3448"/>
                      </a:lnTo>
                      <a:lnTo>
                        <a:pt x="356" y="3470"/>
                      </a:lnTo>
                      <a:lnTo>
                        <a:pt x="178" y="3540"/>
                      </a:lnTo>
                      <a:close/>
                      <a:moveTo>
                        <a:pt x="5022" y="3496"/>
                      </a:moveTo>
                      <a:lnTo>
                        <a:pt x="4842" y="3428"/>
                      </a:lnTo>
                      <a:lnTo>
                        <a:pt x="4842" y="3428"/>
                      </a:lnTo>
                      <a:lnTo>
                        <a:pt x="4850" y="3406"/>
                      </a:lnTo>
                      <a:lnTo>
                        <a:pt x="5032" y="3472"/>
                      </a:lnTo>
                      <a:lnTo>
                        <a:pt x="5032" y="3472"/>
                      </a:lnTo>
                      <a:lnTo>
                        <a:pt x="5022" y="3496"/>
                      </a:lnTo>
                      <a:lnTo>
                        <a:pt x="5022" y="3496"/>
                      </a:lnTo>
                      <a:close/>
                      <a:moveTo>
                        <a:pt x="128" y="3398"/>
                      </a:moveTo>
                      <a:lnTo>
                        <a:pt x="128" y="3398"/>
                      </a:lnTo>
                      <a:lnTo>
                        <a:pt x="120" y="3376"/>
                      </a:lnTo>
                      <a:lnTo>
                        <a:pt x="302" y="3318"/>
                      </a:lnTo>
                      <a:lnTo>
                        <a:pt x="302" y="3318"/>
                      </a:lnTo>
                      <a:lnTo>
                        <a:pt x="310" y="3340"/>
                      </a:lnTo>
                      <a:lnTo>
                        <a:pt x="128" y="3398"/>
                      </a:lnTo>
                      <a:close/>
                      <a:moveTo>
                        <a:pt x="5072" y="3354"/>
                      </a:moveTo>
                      <a:lnTo>
                        <a:pt x="4888" y="3296"/>
                      </a:lnTo>
                      <a:lnTo>
                        <a:pt x="4888" y="3296"/>
                      </a:lnTo>
                      <a:lnTo>
                        <a:pt x="4894" y="3274"/>
                      </a:lnTo>
                      <a:lnTo>
                        <a:pt x="5078" y="3330"/>
                      </a:lnTo>
                      <a:lnTo>
                        <a:pt x="5078" y="3330"/>
                      </a:lnTo>
                      <a:lnTo>
                        <a:pt x="5072" y="3354"/>
                      </a:lnTo>
                      <a:lnTo>
                        <a:pt x="5072" y="3354"/>
                      </a:lnTo>
                      <a:close/>
                      <a:moveTo>
                        <a:pt x="86" y="3256"/>
                      </a:moveTo>
                      <a:lnTo>
                        <a:pt x="86" y="3256"/>
                      </a:lnTo>
                      <a:lnTo>
                        <a:pt x="78" y="3232"/>
                      </a:lnTo>
                      <a:lnTo>
                        <a:pt x="264" y="3184"/>
                      </a:lnTo>
                      <a:lnTo>
                        <a:pt x="264" y="3184"/>
                      </a:lnTo>
                      <a:lnTo>
                        <a:pt x="270" y="3206"/>
                      </a:lnTo>
                      <a:lnTo>
                        <a:pt x="86" y="3256"/>
                      </a:lnTo>
                      <a:close/>
                      <a:moveTo>
                        <a:pt x="5110" y="3208"/>
                      </a:moveTo>
                      <a:lnTo>
                        <a:pt x="4924" y="3164"/>
                      </a:lnTo>
                      <a:lnTo>
                        <a:pt x="4924" y="3164"/>
                      </a:lnTo>
                      <a:lnTo>
                        <a:pt x="4930" y="3140"/>
                      </a:lnTo>
                      <a:lnTo>
                        <a:pt x="5116" y="3184"/>
                      </a:lnTo>
                      <a:lnTo>
                        <a:pt x="5116" y="3184"/>
                      </a:lnTo>
                      <a:lnTo>
                        <a:pt x="5110" y="3208"/>
                      </a:lnTo>
                      <a:lnTo>
                        <a:pt x="5110" y="3208"/>
                      </a:lnTo>
                      <a:close/>
                      <a:moveTo>
                        <a:pt x="52" y="3110"/>
                      </a:moveTo>
                      <a:lnTo>
                        <a:pt x="52" y="3110"/>
                      </a:lnTo>
                      <a:lnTo>
                        <a:pt x="46" y="3086"/>
                      </a:lnTo>
                      <a:lnTo>
                        <a:pt x="234" y="3048"/>
                      </a:lnTo>
                      <a:lnTo>
                        <a:pt x="234" y="3048"/>
                      </a:lnTo>
                      <a:lnTo>
                        <a:pt x="240" y="3072"/>
                      </a:lnTo>
                      <a:lnTo>
                        <a:pt x="52" y="3110"/>
                      </a:lnTo>
                      <a:close/>
                      <a:moveTo>
                        <a:pt x="5142" y="3062"/>
                      </a:moveTo>
                      <a:lnTo>
                        <a:pt x="4954" y="3028"/>
                      </a:lnTo>
                      <a:lnTo>
                        <a:pt x="4954" y="3028"/>
                      </a:lnTo>
                      <a:lnTo>
                        <a:pt x="4958" y="3006"/>
                      </a:lnTo>
                      <a:lnTo>
                        <a:pt x="5146" y="3038"/>
                      </a:lnTo>
                      <a:lnTo>
                        <a:pt x="5146" y="3038"/>
                      </a:lnTo>
                      <a:lnTo>
                        <a:pt x="5142" y="3062"/>
                      </a:lnTo>
                      <a:lnTo>
                        <a:pt x="5142" y="3062"/>
                      </a:lnTo>
                      <a:close/>
                      <a:moveTo>
                        <a:pt x="26" y="2962"/>
                      </a:moveTo>
                      <a:lnTo>
                        <a:pt x="26" y="2962"/>
                      </a:lnTo>
                      <a:lnTo>
                        <a:pt x="22" y="2938"/>
                      </a:lnTo>
                      <a:lnTo>
                        <a:pt x="212" y="2912"/>
                      </a:lnTo>
                      <a:lnTo>
                        <a:pt x="212" y="2912"/>
                      </a:lnTo>
                      <a:lnTo>
                        <a:pt x="216" y="2936"/>
                      </a:lnTo>
                      <a:lnTo>
                        <a:pt x="26" y="2962"/>
                      </a:lnTo>
                      <a:close/>
                      <a:moveTo>
                        <a:pt x="5164" y="2914"/>
                      </a:moveTo>
                      <a:lnTo>
                        <a:pt x="4974" y="2892"/>
                      </a:lnTo>
                      <a:lnTo>
                        <a:pt x="4974" y="2892"/>
                      </a:lnTo>
                      <a:lnTo>
                        <a:pt x="4976" y="2868"/>
                      </a:lnTo>
                      <a:lnTo>
                        <a:pt x="5168" y="2890"/>
                      </a:lnTo>
                      <a:lnTo>
                        <a:pt x="5168" y="2890"/>
                      </a:lnTo>
                      <a:lnTo>
                        <a:pt x="5164" y="2914"/>
                      </a:lnTo>
                      <a:lnTo>
                        <a:pt x="5164" y="2914"/>
                      </a:lnTo>
                      <a:close/>
                      <a:moveTo>
                        <a:pt x="8" y="2814"/>
                      </a:moveTo>
                      <a:lnTo>
                        <a:pt x="8" y="2814"/>
                      </a:lnTo>
                      <a:lnTo>
                        <a:pt x="6" y="2790"/>
                      </a:lnTo>
                      <a:lnTo>
                        <a:pt x="198" y="2774"/>
                      </a:lnTo>
                      <a:lnTo>
                        <a:pt x="198" y="2774"/>
                      </a:lnTo>
                      <a:lnTo>
                        <a:pt x="200" y="2798"/>
                      </a:lnTo>
                      <a:lnTo>
                        <a:pt x="8" y="2814"/>
                      </a:lnTo>
                      <a:close/>
                      <a:moveTo>
                        <a:pt x="5178" y="2766"/>
                      </a:moveTo>
                      <a:lnTo>
                        <a:pt x="4988" y="2754"/>
                      </a:lnTo>
                      <a:lnTo>
                        <a:pt x="4988" y="2754"/>
                      </a:lnTo>
                      <a:lnTo>
                        <a:pt x="4988" y="2730"/>
                      </a:lnTo>
                      <a:lnTo>
                        <a:pt x="5180" y="2742"/>
                      </a:lnTo>
                      <a:lnTo>
                        <a:pt x="5180" y="2742"/>
                      </a:lnTo>
                      <a:lnTo>
                        <a:pt x="5178" y="2766"/>
                      </a:lnTo>
                      <a:lnTo>
                        <a:pt x="5178" y="2766"/>
                      </a:lnTo>
                      <a:close/>
                      <a:moveTo>
                        <a:pt x="0" y="2664"/>
                      </a:moveTo>
                      <a:lnTo>
                        <a:pt x="0" y="2664"/>
                      </a:lnTo>
                      <a:lnTo>
                        <a:pt x="0" y="2640"/>
                      </a:lnTo>
                      <a:lnTo>
                        <a:pt x="192" y="2636"/>
                      </a:lnTo>
                      <a:lnTo>
                        <a:pt x="192" y="2636"/>
                      </a:lnTo>
                      <a:lnTo>
                        <a:pt x="192" y="2660"/>
                      </a:lnTo>
                      <a:lnTo>
                        <a:pt x="0" y="2664"/>
                      </a:lnTo>
                      <a:close/>
                      <a:moveTo>
                        <a:pt x="5184" y="2616"/>
                      </a:moveTo>
                      <a:lnTo>
                        <a:pt x="4992" y="2616"/>
                      </a:lnTo>
                      <a:lnTo>
                        <a:pt x="4992" y="2616"/>
                      </a:lnTo>
                      <a:lnTo>
                        <a:pt x="4992" y="2592"/>
                      </a:lnTo>
                      <a:lnTo>
                        <a:pt x="5184" y="2592"/>
                      </a:lnTo>
                      <a:lnTo>
                        <a:pt x="5184" y="2592"/>
                      </a:lnTo>
                      <a:lnTo>
                        <a:pt x="5184" y="2616"/>
                      </a:lnTo>
                      <a:lnTo>
                        <a:pt x="5184" y="2616"/>
                      </a:lnTo>
                      <a:close/>
                      <a:moveTo>
                        <a:pt x="192" y="2520"/>
                      </a:moveTo>
                      <a:lnTo>
                        <a:pt x="0" y="2516"/>
                      </a:lnTo>
                      <a:lnTo>
                        <a:pt x="0" y="2516"/>
                      </a:lnTo>
                      <a:lnTo>
                        <a:pt x="2" y="2490"/>
                      </a:lnTo>
                      <a:lnTo>
                        <a:pt x="194" y="2498"/>
                      </a:lnTo>
                      <a:lnTo>
                        <a:pt x="194" y="2498"/>
                      </a:lnTo>
                      <a:lnTo>
                        <a:pt x="192" y="2520"/>
                      </a:lnTo>
                      <a:lnTo>
                        <a:pt x="192" y="2520"/>
                      </a:lnTo>
                      <a:close/>
                      <a:moveTo>
                        <a:pt x="4990" y="2480"/>
                      </a:moveTo>
                      <a:lnTo>
                        <a:pt x="4990" y="2480"/>
                      </a:lnTo>
                      <a:lnTo>
                        <a:pt x="4988" y="2458"/>
                      </a:lnTo>
                      <a:lnTo>
                        <a:pt x="5180" y="2446"/>
                      </a:lnTo>
                      <a:lnTo>
                        <a:pt x="5180" y="2446"/>
                      </a:lnTo>
                      <a:lnTo>
                        <a:pt x="5182" y="2472"/>
                      </a:lnTo>
                      <a:lnTo>
                        <a:pt x="4990" y="2480"/>
                      </a:lnTo>
                      <a:close/>
                      <a:moveTo>
                        <a:pt x="200" y="2382"/>
                      </a:moveTo>
                      <a:lnTo>
                        <a:pt x="10" y="2366"/>
                      </a:lnTo>
                      <a:lnTo>
                        <a:pt x="10" y="2366"/>
                      </a:lnTo>
                      <a:lnTo>
                        <a:pt x="12" y="2342"/>
                      </a:lnTo>
                      <a:lnTo>
                        <a:pt x="202" y="2360"/>
                      </a:lnTo>
                      <a:lnTo>
                        <a:pt x="202" y="2360"/>
                      </a:lnTo>
                      <a:lnTo>
                        <a:pt x="200" y="2382"/>
                      </a:lnTo>
                      <a:lnTo>
                        <a:pt x="200" y="2382"/>
                      </a:lnTo>
                      <a:close/>
                      <a:moveTo>
                        <a:pt x="4980" y="2342"/>
                      </a:moveTo>
                      <a:lnTo>
                        <a:pt x="4980" y="2342"/>
                      </a:lnTo>
                      <a:lnTo>
                        <a:pt x="4978" y="2320"/>
                      </a:lnTo>
                      <a:lnTo>
                        <a:pt x="5168" y="2298"/>
                      </a:lnTo>
                      <a:lnTo>
                        <a:pt x="5168" y="2298"/>
                      </a:lnTo>
                      <a:lnTo>
                        <a:pt x="5170" y="2322"/>
                      </a:lnTo>
                      <a:lnTo>
                        <a:pt x="4980" y="2342"/>
                      </a:lnTo>
                      <a:close/>
                      <a:moveTo>
                        <a:pt x="216" y="2246"/>
                      </a:moveTo>
                      <a:lnTo>
                        <a:pt x="26" y="2218"/>
                      </a:lnTo>
                      <a:lnTo>
                        <a:pt x="26" y="2218"/>
                      </a:lnTo>
                      <a:lnTo>
                        <a:pt x="30" y="2194"/>
                      </a:lnTo>
                      <a:lnTo>
                        <a:pt x="220" y="2222"/>
                      </a:lnTo>
                      <a:lnTo>
                        <a:pt x="220" y="2222"/>
                      </a:lnTo>
                      <a:lnTo>
                        <a:pt x="216" y="2246"/>
                      </a:lnTo>
                      <a:lnTo>
                        <a:pt x="216" y="2246"/>
                      </a:lnTo>
                      <a:close/>
                      <a:moveTo>
                        <a:pt x="4962" y="2206"/>
                      </a:moveTo>
                      <a:lnTo>
                        <a:pt x="4962" y="2206"/>
                      </a:lnTo>
                      <a:lnTo>
                        <a:pt x="4958" y="2182"/>
                      </a:lnTo>
                      <a:lnTo>
                        <a:pt x="5148" y="2150"/>
                      </a:lnTo>
                      <a:lnTo>
                        <a:pt x="5148" y="2150"/>
                      </a:lnTo>
                      <a:lnTo>
                        <a:pt x="5152" y="2174"/>
                      </a:lnTo>
                      <a:lnTo>
                        <a:pt x="4962" y="2206"/>
                      </a:lnTo>
                      <a:close/>
                      <a:moveTo>
                        <a:pt x="240" y="2108"/>
                      </a:moveTo>
                      <a:lnTo>
                        <a:pt x="52" y="2070"/>
                      </a:lnTo>
                      <a:lnTo>
                        <a:pt x="52" y="2070"/>
                      </a:lnTo>
                      <a:lnTo>
                        <a:pt x="56" y="2046"/>
                      </a:lnTo>
                      <a:lnTo>
                        <a:pt x="244" y="2086"/>
                      </a:lnTo>
                      <a:lnTo>
                        <a:pt x="244" y="2086"/>
                      </a:lnTo>
                      <a:lnTo>
                        <a:pt x="240" y="2108"/>
                      </a:lnTo>
                      <a:lnTo>
                        <a:pt x="240" y="2108"/>
                      </a:lnTo>
                      <a:close/>
                      <a:moveTo>
                        <a:pt x="4936" y="2070"/>
                      </a:moveTo>
                      <a:lnTo>
                        <a:pt x="4936" y="2070"/>
                      </a:lnTo>
                      <a:lnTo>
                        <a:pt x="4930" y="2046"/>
                      </a:lnTo>
                      <a:lnTo>
                        <a:pt x="5118" y="2004"/>
                      </a:lnTo>
                      <a:lnTo>
                        <a:pt x="5118" y="2004"/>
                      </a:lnTo>
                      <a:lnTo>
                        <a:pt x="5122" y="2028"/>
                      </a:lnTo>
                      <a:lnTo>
                        <a:pt x="4936" y="2070"/>
                      </a:lnTo>
                      <a:close/>
                      <a:moveTo>
                        <a:pt x="272" y="1974"/>
                      </a:moveTo>
                      <a:lnTo>
                        <a:pt x="86" y="1924"/>
                      </a:lnTo>
                      <a:lnTo>
                        <a:pt x="86" y="1924"/>
                      </a:lnTo>
                      <a:lnTo>
                        <a:pt x="92" y="1900"/>
                      </a:lnTo>
                      <a:lnTo>
                        <a:pt x="278" y="1952"/>
                      </a:lnTo>
                      <a:lnTo>
                        <a:pt x="278" y="1952"/>
                      </a:lnTo>
                      <a:lnTo>
                        <a:pt x="272" y="1974"/>
                      </a:lnTo>
                      <a:lnTo>
                        <a:pt x="272" y="1974"/>
                      </a:lnTo>
                      <a:close/>
                      <a:moveTo>
                        <a:pt x="4902" y="1936"/>
                      </a:moveTo>
                      <a:lnTo>
                        <a:pt x="4902" y="1936"/>
                      </a:lnTo>
                      <a:lnTo>
                        <a:pt x="4896" y="1912"/>
                      </a:lnTo>
                      <a:lnTo>
                        <a:pt x="5080" y="1858"/>
                      </a:lnTo>
                      <a:lnTo>
                        <a:pt x="5080" y="1858"/>
                      </a:lnTo>
                      <a:lnTo>
                        <a:pt x="5086" y="1882"/>
                      </a:lnTo>
                      <a:lnTo>
                        <a:pt x="4902" y="1936"/>
                      </a:lnTo>
                      <a:close/>
                      <a:moveTo>
                        <a:pt x="310" y="1842"/>
                      </a:moveTo>
                      <a:lnTo>
                        <a:pt x="128" y="1782"/>
                      </a:lnTo>
                      <a:lnTo>
                        <a:pt x="128" y="1782"/>
                      </a:lnTo>
                      <a:lnTo>
                        <a:pt x="136" y="1758"/>
                      </a:lnTo>
                      <a:lnTo>
                        <a:pt x="318" y="1820"/>
                      </a:lnTo>
                      <a:lnTo>
                        <a:pt x="318" y="1820"/>
                      </a:lnTo>
                      <a:lnTo>
                        <a:pt x="310" y="1842"/>
                      </a:lnTo>
                      <a:lnTo>
                        <a:pt x="310" y="1842"/>
                      </a:lnTo>
                      <a:close/>
                      <a:moveTo>
                        <a:pt x="4860" y="1804"/>
                      </a:moveTo>
                      <a:lnTo>
                        <a:pt x="4860" y="1804"/>
                      </a:lnTo>
                      <a:lnTo>
                        <a:pt x="4852" y="1782"/>
                      </a:lnTo>
                      <a:lnTo>
                        <a:pt x="5034" y="1716"/>
                      </a:lnTo>
                      <a:lnTo>
                        <a:pt x="5034" y="1716"/>
                      </a:lnTo>
                      <a:lnTo>
                        <a:pt x="5042" y="1740"/>
                      </a:lnTo>
                      <a:lnTo>
                        <a:pt x="4860" y="1804"/>
                      </a:lnTo>
                      <a:close/>
                      <a:moveTo>
                        <a:pt x="358" y="1712"/>
                      </a:moveTo>
                      <a:lnTo>
                        <a:pt x="180" y="1640"/>
                      </a:lnTo>
                      <a:lnTo>
                        <a:pt x="180" y="1640"/>
                      </a:lnTo>
                      <a:lnTo>
                        <a:pt x="188" y="1618"/>
                      </a:lnTo>
                      <a:lnTo>
                        <a:pt x="366" y="1690"/>
                      </a:lnTo>
                      <a:lnTo>
                        <a:pt x="366" y="1690"/>
                      </a:lnTo>
                      <a:lnTo>
                        <a:pt x="358" y="1712"/>
                      </a:lnTo>
                      <a:lnTo>
                        <a:pt x="358" y="1712"/>
                      </a:lnTo>
                      <a:close/>
                      <a:moveTo>
                        <a:pt x="4810" y="1674"/>
                      </a:moveTo>
                      <a:lnTo>
                        <a:pt x="4810" y="1674"/>
                      </a:lnTo>
                      <a:lnTo>
                        <a:pt x="4802" y="1652"/>
                      </a:lnTo>
                      <a:lnTo>
                        <a:pt x="4978" y="1578"/>
                      </a:lnTo>
                      <a:lnTo>
                        <a:pt x="4978" y="1578"/>
                      </a:lnTo>
                      <a:lnTo>
                        <a:pt x="4988" y="1600"/>
                      </a:lnTo>
                      <a:lnTo>
                        <a:pt x="4810" y="1674"/>
                      </a:lnTo>
                      <a:close/>
                      <a:moveTo>
                        <a:pt x="412" y="1584"/>
                      </a:moveTo>
                      <a:lnTo>
                        <a:pt x="238" y="1502"/>
                      </a:lnTo>
                      <a:lnTo>
                        <a:pt x="238" y="1502"/>
                      </a:lnTo>
                      <a:lnTo>
                        <a:pt x="250" y="1480"/>
                      </a:lnTo>
                      <a:lnTo>
                        <a:pt x="422" y="1562"/>
                      </a:lnTo>
                      <a:lnTo>
                        <a:pt x="422" y="1562"/>
                      </a:lnTo>
                      <a:lnTo>
                        <a:pt x="412" y="1584"/>
                      </a:lnTo>
                      <a:lnTo>
                        <a:pt x="412" y="1584"/>
                      </a:lnTo>
                      <a:close/>
                      <a:moveTo>
                        <a:pt x="4754" y="1548"/>
                      </a:moveTo>
                      <a:lnTo>
                        <a:pt x="4754" y="1548"/>
                      </a:lnTo>
                      <a:lnTo>
                        <a:pt x="4744" y="1528"/>
                      </a:lnTo>
                      <a:lnTo>
                        <a:pt x="4916" y="1442"/>
                      </a:lnTo>
                      <a:lnTo>
                        <a:pt x="4916" y="1442"/>
                      </a:lnTo>
                      <a:lnTo>
                        <a:pt x="4928" y="1464"/>
                      </a:lnTo>
                      <a:lnTo>
                        <a:pt x="4754" y="1548"/>
                      </a:lnTo>
                      <a:close/>
                      <a:moveTo>
                        <a:pt x="474" y="1460"/>
                      </a:moveTo>
                      <a:lnTo>
                        <a:pt x="306" y="1368"/>
                      </a:lnTo>
                      <a:lnTo>
                        <a:pt x="306" y="1368"/>
                      </a:lnTo>
                      <a:lnTo>
                        <a:pt x="318" y="1348"/>
                      </a:lnTo>
                      <a:lnTo>
                        <a:pt x="486" y="1440"/>
                      </a:lnTo>
                      <a:lnTo>
                        <a:pt x="486" y="1440"/>
                      </a:lnTo>
                      <a:lnTo>
                        <a:pt x="474" y="1460"/>
                      </a:lnTo>
                      <a:lnTo>
                        <a:pt x="474" y="1460"/>
                      </a:lnTo>
                      <a:close/>
                      <a:moveTo>
                        <a:pt x="4690" y="1426"/>
                      </a:moveTo>
                      <a:lnTo>
                        <a:pt x="4690" y="1426"/>
                      </a:lnTo>
                      <a:lnTo>
                        <a:pt x="4680" y="1406"/>
                      </a:lnTo>
                      <a:lnTo>
                        <a:pt x="4846" y="1310"/>
                      </a:lnTo>
                      <a:lnTo>
                        <a:pt x="4846" y="1310"/>
                      </a:lnTo>
                      <a:lnTo>
                        <a:pt x="4858" y="1332"/>
                      </a:lnTo>
                      <a:lnTo>
                        <a:pt x="4690" y="1426"/>
                      </a:lnTo>
                      <a:close/>
                      <a:moveTo>
                        <a:pt x="544" y="1340"/>
                      </a:moveTo>
                      <a:lnTo>
                        <a:pt x="380" y="1240"/>
                      </a:lnTo>
                      <a:lnTo>
                        <a:pt x="380" y="1240"/>
                      </a:lnTo>
                      <a:lnTo>
                        <a:pt x="394" y="1218"/>
                      </a:lnTo>
                      <a:lnTo>
                        <a:pt x="556" y="1320"/>
                      </a:lnTo>
                      <a:lnTo>
                        <a:pt x="556" y="1320"/>
                      </a:lnTo>
                      <a:lnTo>
                        <a:pt x="544" y="1340"/>
                      </a:lnTo>
                      <a:lnTo>
                        <a:pt x="544" y="1340"/>
                      </a:lnTo>
                      <a:close/>
                      <a:moveTo>
                        <a:pt x="4620" y="1306"/>
                      </a:moveTo>
                      <a:lnTo>
                        <a:pt x="4620" y="1306"/>
                      </a:lnTo>
                      <a:lnTo>
                        <a:pt x="4608" y="1288"/>
                      </a:lnTo>
                      <a:lnTo>
                        <a:pt x="4768" y="1182"/>
                      </a:lnTo>
                      <a:lnTo>
                        <a:pt x="4768" y="1182"/>
                      </a:lnTo>
                      <a:lnTo>
                        <a:pt x="4782" y="1204"/>
                      </a:lnTo>
                      <a:lnTo>
                        <a:pt x="4620" y="1306"/>
                      </a:lnTo>
                      <a:close/>
                      <a:moveTo>
                        <a:pt x="620" y="1224"/>
                      </a:moveTo>
                      <a:lnTo>
                        <a:pt x="462" y="1114"/>
                      </a:lnTo>
                      <a:lnTo>
                        <a:pt x="462" y="1114"/>
                      </a:lnTo>
                      <a:lnTo>
                        <a:pt x="476" y="1094"/>
                      </a:lnTo>
                      <a:lnTo>
                        <a:pt x="632" y="1204"/>
                      </a:lnTo>
                      <a:lnTo>
                        <a:pt x="632" y="1204"/>
                      </a:lnTo>
                      <a:lnTo>
                        <a:pt x="620" y="1224"/>
                      </a:lnTo>
                      <a:lnTo>
                        <a:pt x="620" y="1224"/>
                      </a:lnTo>
                      <a:close/>
                      <a:moveTo>
                        <a:pt x="4542" y="1192"/>
                      </a:moveTo>
                      <a:lnTo>
                        <a:pt x="4542" y="1192"/>
                      </a:lnTo>
                      <a:lnTo>
                        <a:pt x="4528" y="1174"/>
                      </a:lnTo>
                      <a:lnTo>
                        <a:pt x="4684" y="1060"/>
                      </a:lnTo>
                      <a:lnTo>
                        <a:pt x="4684" y="1060"/>
                      </a:lnTo>
                      <a:lnTo>
                        <a:pt x="4698" y="1080"/>
                      </a:lnTo>
                      <a:lnTo>
                        <a:pt x="4542" y="1192"/>
                      </a:lnTo>
                      <a:close/>
                      <a:moveTo>
                        <a:pt x="702" y="1112"/>
                      </a:moveTo>
                      <a:lnTo>
                        <a:pt x="550" y="994"/>
                      </a:lnTo>
                      <a:lnTo>
                        <a:pt x="550" y="994"/>
                      </a:lnTo>
                      <a:lnTo>
                        <a:pt x="566" y="974"/>
                      </a:lnTo>
                      <a:lnTo>
                        <a:pt x="716" y="1094"/>
                      </a:lnTo>
                      <a:lnTo>
                        <a:pt x="716" y="1094"/>
                      </a:lnTo>
                      <a:lnTo>
                        <a:pt x="702" y="1112"/>
                      </a:lnTo>
                      <a:lnTo>
                        <a:pt x="702" y="1112"/>
                      </a:lnTo>
                      <a:close/>
                      <a:moveTo>
                        <a:pt x="4458" y="1082"/>
                      </a:moveTo>
                      <a:lnTo>
                        <a:pt x="4458" y="1082"/>
                      </a:lnTo>
                      <a:lnTo>
                        <a:pt x="4444" y="1064"/>
                      </a:lnTo>
                      <a:lnTo>
                        <a:pt x="4592" y="942"/>
                      </a:lnTo>
                      <a:lnTo>
                        <a:pt x="4592" y="942"/>
                      </a:lnTo>
                      <a:lnTo>
                        <a:pt x="4608" y="962"/>
                      </a:lnTo>
                      <a:lnTo>
                        <a:pt x="4458" y="1082"/>
                      </a:lnTo>
                      <a:close/>
                      <a:moveTo>
                        <a:pt x="790" y="1006"/>
                      </a:moveTo>
                      <a:lnTo>
                        <a:pt x="646" y="878"/>
                      </a:lnTo>
                      <a:lnTo>
                        <a:pt x="646" y="878"/>
                      </a:lnTo>
                      <a:lnTo>
                        <a:pt x="662" y="860"/>
                      </a:lnTo>
                      <a:lnTo>
                        <a:pt x="806" y="988"/>
                      </a:lnTo>
                      <a:lnTo>
                        <a:pt x="806" y="988"/>
                      </a:lnTo>
                      <a:lnTo>
                        <a:pt x="790" y="1006"/>
                      </a:lnTo>
                      <a:lnTo>
                        <a:pt x="790" y="1006"/>
                      </a:lnTo>
                      <a:close/>
                      <a:moveTo>
                        <a:pt x="4368" y="978"/>
                      </a:moveTo>
                      <a:lnTo>
                        <a:pt x="4368" y="978"/>
                      </a:lnTo>
                      <a:lnTo>
                        <a:pt x="4352" y="960"/>
                      </a:lnTo>
                      <a:lnTo>
                        <a:pt x="4494" y="830"/>
                      </a:lnTo>
                      <a:lnTo>
                        <a:pt x="4494" y="830"/>
                      </a:lnTo>
                      <a:lnTo>
                        <a:pt x="4510" y="848"/>
                      </a:lnTo>
                      <a:lnTo>
                        <a:pt x="4368" y="978"/>
                      </a:lnTo>
                      <a:close/>
                      <a:moveTo>
                        <a:pt x="884" y="904"/>
                      </a:moveTo>
                      <a:lnTo>
                        <a:pt x="748" y="770"/>
                      </a:lnTo>
                      <a:lnTo>
                        <a:pt x="748" y="770"/>
                      </a:lnTo>
                      <a:lnTo>
                        <a:pt x="766" y="752"/>
                      </a:lnTo>
                      <a:lnTo>
                        <a:pt x="902" y="888"/>
                      </a:lnTo>
                      <a:lnTo>
                        <a:pt x="902" y="888"/>
                      </a:lnTo>
                      <a:lnTo>
                        <a:pt x="884" y="904"/>
                      </a:lnTo>
                      <a:lnTo>
                        <a:pt x="884" y="904"/>
                      </a:lnTo>
                      <a:close/>
                      <a:moveTo>
                        <a:pt x="4272" y="878"/>
                      </a:moveTo>
                      <a:lnTo>
                        <a:pt x="4272" y="878"/>
                      </a:lnTo>
                      <a:lnTo>
                        <a:pt x="4256" y="862"/>
                      </a:lnTo>
                      <a:lnTo>
                        <a:pt x="4388" y="722"/>
                      </a:lnTo>
                      <a:lnTo>
                        <a:pt x="4388" y="722"/>
                      </a:lnTo>
                      <a:lnTo>
                        <a:pt x="4406" y="740"/>
                      </a:lnTo>
                      <a:lnTo>
                        <a:pt x="4272" y="878"/>
                      </a:lnTo>
                      <a:close/>
                      <a:moveTo>
                        <a:pt x="984" y="808"/>
                      </a:moveTo>
                      <a:lnTo>
                        <a:pt x="856" y="666"/>
                      </a:lnTo>
                      <a:lnTo>
                        <a:pt x="856" y="666"/>
                      </a:lnTo>
                      <a:lnTo>
                        <a:pt x="874" y="650"/>
                      </a:lnTo>
                      <a:lnTo>
                        <a:pt x="1002" y="794"/>
                      </a:lnTo>
                      <a:lnTo>
                        <a:pt x="1002" y="794"/>
                      </a:lnTo>
                      <a:lnTo>
                        <a:pt x="984" y="808"/>
                      </a:lnTo>
                      <a:lnTo>
                        <a:pt x="984" y="808"/>
                      </a:lnTo>
                      <a:close/>
                      <a:moveTo>
                        <a:pt x="4170" y="784"/>
                      </a:moveTo>
                      <a:lnTo>
                        <a:pt x="4170" y="784"/>
                      </a:lnTo>
                      <a:lnTo>
                        <a:pt x="4154" y="768"/>
                      </a:lnTo>
                      <a:lnTo>
                        <a:pt x="4278" y="622"/>
                      </a:lnTo>
                      <a:lnTo>
                        <a:pt x="4278" y="622"/>
                      </a:lnTo>
                      <a:lnTo>
                        <a:pt x="4298" y="638"/>
                      </a:lnTo>
                      <a:lnTo>
                        <a:pt x="4170" y="784"/>
                      </a:lnTo>
                      <a:close/>
                      <a:moveTo>
                        <a:pt x="1090" y="720"/>
                      </a:moveTo>
                      <a:lnTo>
                        <a:pt x="970" y="570"/>
                      </a:lnTo>
                      <a:lnTo>
                        <a:pt x="970" y="570"/>
                      </a:lnTo>
                      <a:lnTo>
                        <a:pt x="990" y="554"/>
                      </a:lnTo>
                      <a:lnTo>
                        <a:pt x="1108" y="704"/>
                      </a:lnTo>
                      <a:lnTo>
                        <a:pt x="1108" y="704"/>
                      </a:lnTo>
                      <a:lnTo>
                        <a:pt x="1090" y="720"/>
                      </a:lnTo>
                      <a:lnTo>
                        <a:pt x="1090" y="720"/>
                      </a:lnTo>
                      <a:close/>
                      <a:moveTo>
                        <a:pt x="4064" y="696"/>
                      </a:moveTo>
                      <a:lnTo>
                        <a:pt x="4064" y="696"/>
                      </a:lnTo>
                      <a:lnTo>
                        <a:pt x="4046" y="682"/>
                      </a:lnTo>
                      <a:lnTo>
                        <a:pt x="4162" y="528"/>
                      </a:lnTo>
                      <a:lnTo>
                        <a:pt x="4162" y="528"/>
                      </a:lnTo>
                      <a:lnTo>
                        <a:pt x="4182" y="544"/>
                      </a:lnTo>
                      <a:lnTo>
                        <a:pt x="4064" y="696"/>
                      </a:lnTo>
                      <a:close/>
                      <a:moveTo>
                        <a:pt x="1200" y="636"/>
                      </a:moveTo>
                      <a:lnTo>
                        <a:pt x="1090" y="480"/>
                      </a:lnTo>
                      <a:lnTo>
                        <a:pt x="1090" y="480"/>
                      </a:lnTo>
                      <a:lnTo>
                        <a:pt x="1110" y="464"/>
                      </a:lnTo>
                      <a:lnTo>
                        <a:pt x="1220" y="622"/>
                      </a:lnTo>
                      <a:lnTo>
                        <a:pt x="1220" y="622"/>
                      </a:lnTo>
                      <a:lnTo>
                        <a:pt x="1200" y="636"/>
                      </a:lnTo>
                      <a:lnTo>
                        <a:pt x="1200" y="636"/>
                      </a:lnTo>
                      <a:close/>
                      <a:moveTo>
                        <a:pt x="3952" y="614"/>
                      </a:moveTo>
                      <a:lnTo>
                        <a:pt x="3952" y="614"/>
                      </a:lnTo>
                      <a:lnTo>
                        <a:pt x="3932" y="600"/>
                      </a:lnTo>
                      <a:lnTo>
                        <a:pt x="4040" y="442"/>
                      </a:lnTo>
                      <a:lnTo>
                        <a:pt x="4040" y="442"/>
                      </a:lnTo>
                      <a:lnTo>
                        <a:pt x="4060" y="456"/>
                      </a:lnTo>
                      <a:lnTo>
                        <a:pt x="3952" y="614"/>
                      </a:lnTo>
                      <a:close/>
                      <a:moveTo>
                        <a:pt x="1316" y="558"/>
                      </a:moveTo>
                      <a:lnTo>
                        <a:pt x="1214" y="396"/>
                      </a:lnTo>
                      <a:lnTo>
                        <a:pt x="1214" y="396"/>
                      </a:lnTo>
                      <a:lnTo>
                        <a:pt x="1234" y="382"/>
                      </a:lnTo>
                      <a:lnTo>
                        <a:pt x="1334" y="546"/>
                      </a:lnTo>
                      <a:lnTo>
                        <a:pt x="1334" y="546"/>
                      </a:lnTo>
                      <a:lnTo>
                        <a:pt x="1316" y="558"/>
                      </a:lnTo>
                      <a:lnTo>
                        <a:pt x="1316" y="558"/>
                      </a:lnTo>
                      <a:close/>
                      <a:moveTo>
                        <a:pt x="3836" y="538"/>
                      </a:moveTo>
                      <a:lnTo>
                        <a:pt x="3836" y="538"/>
                      </a:lnTo>
                      <a:lnTo>
                        <a:pt x="3816" y="526"/>
                      </a:lnTo>
                      <a:lnTo>
                        <a:pt x="3914" y="362"/>
                      </a:lnTo>
                      <a:lnTo>
                        <a:pt x="3914" y="362"/>
                      </a:lnTo>
                      <a:lnTo>
                        <a:pt x="3936" y="374"/>
                      </a:lnTo>
                      <a:lnTo>
                        <a:pt x="3836" y="538"/>
                      </a:lnTo>
                      <a:close/>
                      <a:moveTo>
                        <a:pt x="1434" y="488"/>
                      </a:moveTo>
                      <a:lnTo>
                        <a:pt x="1342" y="320"/>
                      </a:lnTo>
                      <a:lnTo>
                        <a:pt x="1342" y="320"/>
                      </a:lnTo>
                      <a:lnTo>
                        <a:pt x="1364" y="308"/>
                      </a:lnTo>
                      <a:lnTo>
                        <a:pt x="1454" y="478"/>
                      </a:lnTo>
                      <a:lnTo>
                        <a:pt x="1454" y="478"/>
                      </a:lnTo>
                      <a:lnTo>
                        <a:pt x="1434" y="488"/>
                      </a:lnTo>
                      <a:lnTo>
                        <a:pt x="1434" y="488"/>
                      </a:lnTo>
                      <a:close/>
                      <a:moveTo>
                        <a:pt x="3716" y="470"/>
                      </a:moveTo>
                      <a:lnTo>
                        <a:pt x="3716" y="470"/>
                      </a:lnTo>
                      <a:lnTo>
                        <a:pt x="3694" y="460"/>
                      </a:lnTo>
                      <a:lnTo>
                        <a:pt x="3782" y="288"/>
                      </a:lnTo>
                      <a:lnTo>
                        <a:pt x="3782" y="288"/>
                      </a:lnTo>
                      <a:lnTo>
                        <a:pt x="3806" y="300"/>
                      </a:lnTo>
                      <a:lnTo>
                        <a:pt x="3716" y="470"/>
                      </a:lnTo>
                      <a:close/>
                      <a:moveTo>
                        <a:pt x="1558" y="426"/>
                      </a:moveTo>
                      <a:lnTo>
                        <a:pt x="1474" y="252"/>
                      </a:lnTo>
                      <a:lnTo>
                        <a:pt x="1474" y="252"/>
                      </a:lnTo>
                      <a:lnTo>
                        <a:pt x="1496" y="242"/>
                      </a:lnTo>
                      <a:lnTo>
                        <a:pt x="1578" y="416"/>
                      </a:lnTo>
                      <a:lnTo>
                        <a:pt x="1578" y="416"/>
                      </a:lnTo>
                      <a:lnTo>
                        <a:pt x="1558" y="426"/>
                      </a:lnTo>
                      <a:lnTo>
                        <a:pt x="1558" y="426"/>
                      </a:lnTo>
                      <a:close/>
                      <a:moveTo>
                        <a:pt x="3590" y="408"/>
                      </a:moveTo>
                      <a:lnTo>
                        <a:pt x="3590" y="408"/>
                      </a:lnTo>
                      <a:lnTo>
                        <a:pt x="3570" y="398"/>
                      </a:lnTo>
                      <a:lnTo>
                        <a:pt x="3648" y="224"/>
                      </a:lnTo>
                      <a:lnTo>
                        <a:pt x="3648" y="224"/>
                      </a:lnTo>
                      <a:lnTo>
                        <a:pt x="3670" y="234"/>
                      </a:lnTo>
                      <a:lnTo>
                        <a:pt x="3590" y="408"/>
                      </a:lnTo>
                      <a:close/>
                      <a:moveTo>
                        <a:pt x="1684" y="370"/>
                      </a:moveTo>
                      <a:lnTo>
                        <a:pt x="1610" y="192"/>
                      </a:lnTo>
                      <a:lnTo>
                        <a:pt x="1610" y="192"/>
                      </a:lnTo>
                      <a:lnTo>
                        <a:pt x="1634" y="182"/>
                      </a:lnTo>
                      <a:lnTo>
                        <a:pt x="1704" y="360"/>
                      </a:lnTo>
                      <a:lnTo>
                        <a:pt x="1704" y="360"/>
                      </a:lnTo>
                      <a:lnTo>
                        <a:pt x="1684" y="370"/>
                      </a:lnTo>
                      <a:lnTo>
                        <a:pt x="1684" y="370"/>
                      </a:lnTo>
                      <a:close/>
                      <a:moveTo>
                        <a:pt x="3464" y="354"/>
                      </a:moveTo>
                      <a:lnTo>
                        <a:pt x="3464" y="354"/>
                      </a:lnTo>
                      <a:lnTo>
                        <a:pt x="3442" y="346"/>
                      </a:lnTo>
                      <a:lnTo>
                        <a:pt x="3510" y="166"/>
                      </a:lnTo>
                      <a:lnTo>
                        <a:pt x="3510" y="166"/>
                      </a:lnTo>
                      <a:lnTo>
                        <a:pt x="3532" y="176"/>
                      </a:lnTo>
                      <a:lnTo>
                        <a:pt x="3464" y="354"/>
                      </a:lnTo>
                      <a:close/>
                      <a:moveTo>
                        <a:pt x="1814" y="320"/>
                      </a:moveTo>
                      <a:lnTo>
                        <a:pt x="1750" y="138"/>
                      </a:lnTo>
                      <a:lnTo>
                        <a:pt x="1750" y="138"/>
                      </a:lnTo>
                      <a:lnTo>
                        <a:pt x="1774" y="130"/>
                      </a:lnTo>
                      <a:lnTo>
                        <a:pt x="1834" y="314"/>
                      </a:lnTo>
                      <a:lnTo>
                        <a:pt x="1834" y="314"/>
                      </a:lnTo>
                      <a:lnTo>
                        <a:pt x="1814" y="320"/>
                      </a:lnTo>
                      <a:lnTo>
                        <a:pt x="1814" y="320"/>
                      </a:lnTo>
                      <a:close/>
                      <a:moveTo>
                        <a:pt x="3332" y="308"/>
                      </a:moveTo>
                      <a:lnTo>
                        <a:pt x="3332" y="308"/>
                      </a:lnTo>
                      <a:lnTo>
                        <a:pt x="3310" y="300"/>
                      </a:lnTo>
                      <a:lnTo>
                        <a:pt x="3368" y="118"/>
                      </a:lnTo>
                      <a:lnTo>
                        <a:pt x="3368" y="118"/>
                      </a:lnTo>
                      <a:lnTo>
                        <a:pt x="3392" y="126"/>
                      </a:lnTo>
                      <a:lnTo>
                        <a:pt x="3332" y="308"/>
                      </a:lnTo>
                      <a:close/>
                      <a:moveTo>
                        <a:pt x="1946" y="280"/>
                      </a:moveTo>
                      <a:lnTo>
                        <a:pt x="1894" y="94"/>
                      </a:lnTo>
                      <a:lnTo>
                        <a:pt x="1894" y="94"/>
                      </a:lnTo>
                      <a:lnTo>
                        <a:pt x="1918" y="88"/>
                      </a:lnTo>
                      <a:lnTo>
                        <a:pt x="1968" y="274"/>
                      </a:lnTo>
                      <a:lnTo>
                        <a:pt x="1968" y="274"/>
                      </a:lnTo>
                      <a:lnTo>
                        <a:pt x="1946" y="280"/>
                      </a:lnTo>
                      <a:lnTo>
                        <a:pt x="1946" y="280"/>
                      </a:lnTo>
                      <a:close/>
                      <a:moveTo>
                        <a:pt x="3200" y="268"/>
                      </a:moveTo>
                      <a:lnTo>
                        <a:pt x="3200" y="268"/>
                      </a:lnTo>
                      <a:lnTo>
                        <a:pt x="3178" y="264"/>
                      </a:lnTo>
                      <a:lnTo>
                        <a:pt x="3224" y="76"/>
                      </a:lnTo>
                      <a:lnTo>
                        <a:pt x="3224" y="76"/>
                      </a:lnTo>
                      <a:lnTo>
                        <a:pt x="3248" y="84"/>
                      </a:lnTo>
                      <a:lnTo>
                        <a:pt x="3200" y="268"/>
                      </a:lnTo>
                      <a:close/>
                      <a:moveTo>
                        <a:pt x="2080" y="246"/>
                      </a:moveTo>
                      <a:lnTo>
                        <a:pt x="2038" y="58"/>
                      </a:lnTo>
                      <a:lnTo>
                        <a:pt x="2038" y="58"/>
                      </a:lnTo>
                      <a:lnTo>
                        <a:pt x="2064" y="54"/>
                      </a:lnTo>
                      <a:lnTo>
                        <a:pt x="2102" y="242"/>
                      </a:lnTo>
                      <a:lnTo>
                        <a:pt x="2102" y="242"/>
                      </a:lnTo>
                      <a:lnTo>
                        <a:pt x="2080" y="246"/>
                      </a:lnTo>
                      <a:lnTo>
                        <a:pt x="2080" y="246"/>
                      </a:lnTo>
                      <a:close/>
                      <a:moveTo>
                        <a:pt x="3064" y="238"/>
                      </a:moveTo>
                      <a:lnTo>
                        <a:pt x="3064" y="238"/>
                      </a:lnTo>
                      <a:lnTo>
                        <a:pt x="3042" y="234"/>
                      </a:lnTo>
                      <a:lnTo>
                        <a:pt x="3078" y="44"/>
                      </a:lnTo>
                      <a:lnTo>
                        <a:pt x="3078" y="44"/>
                      </a:lnTo>
                      <a:lnTo>
                        <a:pt x="3102" y="50"/>
                      </a:lnTo>
                      <a:lnTo>
                        <a:pt x="3064" y="238"/>
                      </a:lnTo>
                      <a:close/>
                      <a:moveTo>
                        <a:pt x="2216" y="220"/>
                      </a:moveTo>
                      <a:lnTo>
                        <a:pt x="2186" y="32"/>
                      </a:lnTo>
                      <a:lnTo>
                        <a:pt x="2186" y="32"/>
                      </a:lnTo>
                      <a:lnTo>
                        <a:pt x="2210" y="28"/>
                      </a:lnTo>
                      <a:lnTo>
                        <a:pt x="2238" y="218"/>
                      </a:lnTo>
                      <a:lnTo>
                        <a:pt x="2238" y="218"/>
                      </a:lnTo>
                      <a:lnTo>
                        <a:pt x="2216" y="220"/>
                      </a:lnTo>
                      <a:lnTo>
                        <a:pt x="2216" y="220"/>
                      </a:lnTo>
                      <a:close/>
                      <a:moveTo>
                        <a:pt x="2928" y="214"/>
                      </a:moveTo>
                      <a:lnTo>
                        <a:pt x="2928" y="214"/>
                      </a:lnTo>
                      <a:lnTo>
                        <a:pt x="2906" y="212"/>
                      </a:lnTo>
                      <a:lnTo>
                        <a:pt x="2930" y="22"/>
                      </a:lnTo>
                      <a:lnTo>
                        <a:pt x="2930" y="22"/>
                      </a:lnTo>
                      <a:lnTo>
                        <a:pt x="2954" y="24"/>
                      </a:lnTo>
                      <a:lnTo>
                        <a:pt x="2928" y="214"/>
                      </a:lnTo>
                      <a:close/>
                      <a:moveTo>
                        <a:pt x="2352" y="204"/>
                      </a:moveTo>
                      <a:lnTo>
                        <a:pt x="2334" y="12"/>
                      </a:lnTo>
                      <a:lnTo>
                        <a:pt x="2334" y="12"/>
                      </a:lnTo>
                      <a:lnTo>
                        <a:pt x="2358" y="10"/>
                      </a:lnTo>
                      <a:lnTo>
                        <a:pt x="2376" y="202"/>
                      </a:lnTo>
                      <a:lnTo>
                        <a:pt x="2376" y="202"/>
                      </a:lnTo>
                      <a:lnTo>
                        <a:pt x="2352" y="204"/>
                      </a:lnTo>
                      <a:lnTo>
                        <a:pt x="2352" y="204"/>
                      </a:lnTo>
                      <a:close/>
                      <a:moveTo>
                        <a:pt x="2790" y="200"/>
                      </a:moveTo>
                      <a:lnTo>
                        <a:pt x="2790" y="200"/>
                      </a:lnTo>
                      <a:lnTo>
                        <a:pt x="2768" y="198"/>
                      </a:lnTo>
                      <a:lnTo>
                        <a:pt x="2782" y="6"/>
                      </a:lnTo>
                      <a:lnTo>
                        <a:pt x="2782" y="6"/>
                      </a:lnTo>
                      <a:lnTo>
                        <a:pt x="2806" y="8"/>
                      </a:lnTo>
                      <a:lnTo>
                        <a:pt x="2790" y="200"/>
                      </a:lnTo>
                      <a:close/>
                      <a:moveTo>
                        <a:pt x="2490" y="194"/>
                      </a:moveTo>
                      <a:lnTo>
                        <a:pt x="2482" y="2"/>
                      </a:lnTo>
                      <a:lnTo>
                        <a:pt x="2482" y="2"/>
                      </a:lnTo>
                      <a:lnTo>
                        <a:pt x="2508" y="0"/>
                      </a:lnTo>
                      <a:lnTo>
                        <a:pt x="2514" y="192"/>
                      </a:lnTo>
                      <a:lnTo>
                        <a:pt x="2514" y="192"/>
                      </a:lnTo>
                      <a:lnTo>
                        <a:pt x="2490" y="194"/>
                      </a:lnTo>
                      <a:lnTo>
                        <a:pt x="2490" y="194"/>
                      </a:lnTo>
                      <a:close/>
                      <a:moveTo>
                        <a:pt x="2652" y="192"/>
                      </a:moveTo>
                      <a:lnTo>
                        <a:pt x="2652" y="192"/>
                      </a:lnTo>
                      <a:lnTo>
                        <a:pt x="2630" y="192"/>
                      </a:lnTo>
                      <a:lnTo>
                        <a:pt x="2632" y="0"/>
                      </a:lnTo>
                      <a:lnTo>
                        <a:pt x="2632" y="0"/>
                      </a:lnTo>
                      <a:lnTo>
                        <a:pt x="2658" y="0"/>
                      </a:lnTo>
                      <a:lnTo>
                        <a:pt x="2652" y="192"/>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56" name="Freeform 37"/>
                <p:cNvSpPr>
                  <a:spLocks noEditPoints="1"/>
                </p:cNvSpPr>
                <p:nvPr/>
              </p:nvSpPr>
              <p:spPr bwMode="auto">
                <a:xfrm>
                  <a:off x="-15220950" y="-10321131"/>
                  <a:ext cx="7277100" cy="7277100"/>
                </a:xfrm>
                <a:custGeom>
                  <a:avLst/>
                  <a:gdLst/>
                  <a:ahLst/>
                  <a:cxnLst>
                    <a:cxn ang="0">
                      <a:pos x="2178" y="4582"/>
                    </a:cxn>
                    <a:cxn ang="0">
                      <a:pos x="2058" y="4572"/>
                    </a:cxn>
                    <a:cxn ang="0">
                      <a:pos x="1950" y="4536"/>
                    </a:cxn>
                    <a:cxn ang="0">
                      <a:pos x="1848" y="4518"/>
                    </a:cxn>
                    <a:cxn ang="0">
                      <a:pos x="1734" y="4516"/>
                    </a:cxn>
                    <a:cxn ang="0">
                      <a:pos x="3056" y="4454"/>
                    </a:cxn>
                    <a:cxn ang="0">
                      <a:pos x="3152" y="4392"/>
                    </a:cxn>
                    <a:cxn ang="0">
                      <a:pos x="3262" y="4344"/>
                    </a:cxn>
                    <a:cxn ang="0">
                      <a:pos x="3372" y="4314"/>
                    </a:cxn>
                    <a:cxn ang="0">
                      <a:pos x="3462" y="4264"/>
                    </a:cxn>
                    <a:cxn ang="0">
                      <a:pos x="1016" y="4198"/>
                    </a:cxn>
                    <a:cxn ang="0">
                      <a:pos x="918" y="4128"/>
                    </a:cxn>
                    <a:cxn ang="0">
                      <a:pos x="846" y="4040"/>
                    </a:cxn>
                    <a:cxn ang="0">
                      <a:pos x="766" y="3972"/>
                    </a:cxn>
                    <a:cxn ang="0">
                      <a:pos x="670" y="3912"/>
                    </a:cxn>
                    <a:cxn ang="0">
                      <a:pos x="4058" y="3754"/>
                    </a:cxn>
                    <a:cxn ang="0">
                      <a:pos x="4108" y="3650"/>
                    </a:cxn>
                    <a:cxn ang="0">
                      <a:pos x="4178" y="3554"/>
                    </a:cxn>
                    <a:cxn ang="0">
                      <a:pos x="4258" y="3472"/>
                    </a:cxn>
                    <a:cxn ang="0">
                      <a:pos x="4310" y="3380"/>
                    </a:cxn>
                    <a:cxn ang="0">
                      <a:pos x="218" y="3272"/>
                    </a:cxn>
                    <a:cxn ang="0">
                      <a:pos x="170" y="3162"/>
                    </a:cxn>
                    <a:cxn ang="0">
                      <a:pos x="152" y="3048"/>
                    </a:cxn>
                    <a:cxn ang="0">
                      <a:pos x="120" y="2950"/>
                    </a:cxn>
                    <a:cxn ang="0">
                      <a:pos x="68" y="2848"/>
                    </a:cxn>
                    <a:cxn ang="0">
                      <a:pos x="4558" y="2636"/>
                    </a:cxn>
                    <a:cxn ang="0">
                      <a:pos x="4550" y="2522"/>
                    </a:cxn>
                    <a:cxn ang="0">
                      <a:pos x="4558" y="2404"/>
                    </a:cxn>
                    <a:cxn ang="0">
                      <a:pos x="4584" y="2292"/>
                    </a:cxn>
                    <a:cxn ang="0">
                      <a:pos x="4558" y="2190"/>
                    </a:cxn>
                    <a:cxn ang="0">
                      <a:pos x="34" y="2068"/>
                    </a:cxn>
                    <a:cxn ang="0">
                      <a:pos x="24" y="1954"/>
                    </a:cxn>
                    <a:cxn ang="0">
                      <a:pos x="44" y="1836"/>
                    </a:cxn>
                    <a:cxn ang="0">
                      <a:pos x="94" y="1732"/>
                    </a:cxn>
                    <a:cxn ang="0">
                      <a:pos x="120" y="1632"/>
                    </a:cxn>
                    <a:cxn ang="0">
                      <a:pos x="4392" y="1434"/>
                    </a:cxn>
                    <a:cxn ang="0">
                      <a:pos x="4344" y="1324"/>
                    </a:cxn>
                    <a:cxn ang="0">
                      <a:pos x="4316" y="1214"/>
                    </a:cxn>
                    <a:cxn ang="0">
                      <a:pos x="4264" y="1122"/>
                    </a:cxn>
                    <a:cxn ang="0">
                      <a:pos x="4184" y="1040"/>
                    </a:cxn>
                    <a:cxn ang="0">
                      <a:pos x="472" y="938"/>
                    </a:cxn>
                    <a:cxn ang="0">
                      <a:pos x="522" y="836"/>
                    </a:cxn>
                    <a:cxn ang="0">
                      <a:pos x="600" y="744"/>
                    </a:cxn>
                    <a:cxn ang="0">
                      <a:pos x="696" y="680"/>
                    </a:cxn>
                    <a:cxn ang="0">
                      <a:pos x="770" y="610"/>
                    </a:cxn>
                    <a:cxn ang="0">
                      <a:pos x="3652" y="476"/>
                    </a:cxn>
                    <a:cxn ang="0">
                      <a:pos x="3556" y="408"/>
                    </a:cxn>
                    <a:cxn ang="0">
                      <a:pos x="3474" y="326"/>
                    </a:cxn>
                    <a:cxn ang="0">
                      <a:pos x="3382" y="274"/>
                    </a:cxn>
                    <a:cxn ang="0">
                      <a:pos x="3272" y="246"/>
                    </a:cxn>
                    <a:cxn ang="0">
                      <a:pos x="1426" y="194"/>
                    </a:cxn>
                    <a:cxn ang="0">
                      <a:pos x="1522" y="132"/>
                    </a:cxn>
                    <a:cxn ang="0">
                      <a:pos x="1636" y="94"/>
                    </a:cxn>
                    <a:cxn ang="0">
                      <a:pos x="1750" y="88"/>
                    </a:cxn>
                    <a:cxn ang="0">
                      <a:pos x="1852" y="66"/>
                    </a:cxn>
                    <a:cxn ang="0">
                      <a:pos x="2524" y="36"/>
                    </a:cxn>
                    <a:cxn ang="0">
                      <a:pos x="2406" y="26"/>
                    </a:cxn>
                    <a:cxn ang="0">
                      <a:pos x="2294" y="0"/>
                    </a:cxn>
                  </a:cxnLst>
                  <a:rect l="0" t="0" r="r" b="b"/>
                  <a:pathLst>
                    <a:path w="4584" h="4584">
                      <a:moveTo>
                        <a:pt x="2292" y="4584"/>
                      </a:moveTo>
                      <a:lnTo>
                        <a:pt x="2284" y="4584"/>
                      </a:lnTo>
                      <a:lnTo>
                        <a:pt x="2284" y="4560"/>
                      </a:lnTo>
                      <a:lnTo>
                        <a:pt x="2292" y="4560"/>
                      </a:lnTo>
                      <a:lnTo>
                        <a:pt x="2292" y="4584"/>
                      </a:lnTo>
                      <a:close/>
                      <a:moveTo>
                        <a:pt x="2396" y="4582"/>
                      </a:moveTo>
                      <a:lnTo>
                        <a:pt x="2394" y="4558"/>
                      </a:lnTo>
                      <a:lnTo>
                        <a:pt x="2402" y="4558"/>
                      </a:lnTo>
                      <a:lnTo>
                        <a:pt x="2404" y="4582"/>
                      </a:lnTo>
                      <a:lnTo>
                        <a:pt x="2396" y="4582"/>
                      </a:lnTo>
                      <a:close/>
                      <a:moveTo>
                        <a:pt x="2178" y="4582"/>
                      </a:moveTo>
                      <a:lnTo>
                        <a:pt x="2170" y="4582"/>
                      </a:lnTo>
                      <a:lnTo>
                        <a:pt x="2172" y="4558"/>
                      </a:lnTo>
                      <a:lnTo>
                        <a:pt x="2180" y="4558"/>
                      </a:lnTo>
                      <a:lnTo>
                        <a:pt x="2178" y="4582"/>
                      </a:lnTo>
                      <a:close/>
                      <a:moveTo>
                        <a:pt x="2508" y="4574"/>
                      </a:moveTo>
                      <a:lnTo>
                        <a:pt x="2506" y="4550"/>
                      </a:lnTo>
                      <a:lnTo>
                        <a:pt x="2514" y="4550"/>
                      </a:lnTo>
                      <a:lnTo>
                        <a:pt x="2516" y="4574"/>
                      </a:lnTo>
                      <a:lnTo>
                        <a:pt x="2508" y="4574"/>
                      </a:lnTo>
                      <a:close/>
                      <a:moveTo>
                        <a:pt x="2066" y="4574"/>
                      </a:moveTo>
                      <a:lnTo>
                        <a:pt x="2058" y="4572"/>
                      </a:lnTo>
                      <a:lnTo>
                        <a:pt x="2062" y="4550"/>
                      </a:lnTo>
                      <a:lnTo>
                        <a:pt x="2068" y="4550"/>
                      </a:lnTo>
                      <a:lnTo>
                        <a:pt x="2066" y="4574"/>
                      </a:lnTo>
                      <a:close/>
                      <a:moveTo>
                        <a:pt x="2620" y="4562"/>
                      </a:moveTo>
                      <a:lnTo>
                        <a:pt x="2616" y="4538"/>
                      </a:lnTo>
                      <a:lnTo>
                        <a:pt x="2624" y="4536"/>
                      </a:lnTo>
                      <a:lnTo>
                        <a:pt x="2628" y="4560"/>
                      </a:lnTo>
                      <a:lnTo>
                        <a:pt x="2620" y="4562"/>
                      </a:lnTo>
                      <a:close/>
                      <a:moveTo>
                        <a:pt x="1954" y="4560"/>
                      </a:moveTo>
                      <a:lnTo>
                        <a:pt x="1946" y="4558"/>
                      </a:lnTo>
                      <a:lnTo>
                        <a:pt x="1950" y="4536"/>
                      </a:lnTo>
                      <a:lnTo>
                        <a:pt x="1958" y="4536"/>
                      </a:lnTo>
                      <a:lnTo>
                        <a:pt x="1954" y="4560"/>
                      </a:lnTo>
                      <a:close/>
                      <a:moveTo>
                        <a:pt x="2730" y="4542"/>
                      </a:moveTo>
                      <a:lnTo>
                        <a:pt x="2726" y="4520"/>
                      </a:lnTo>
                      <a:lnTo>
                        <a:pt x="2734" y="4518"/>
                      </a:lnTo>
                      <a:lnTo>
                        <a:pt x="2738" y="4542"/>
                      </a:lnTo>
                      <a:lnTo>
                        <a:pt x="2730" y="4542"/>
                      </a:lnTo>
                      <a:close/>
                      <a:moveTo>
                        <a:pt x="1844" y="4540"/>
                      </a:moveTo>
                      <a:lnTo>
                        <a:pt x="1836" y="4540"/>
                      </a:lnTo>
                      <a:lnTo>
                        <a:pt x="1840" y="4516"/>
                      </a:lnTo>
                      <a:lnTo>
                        <a:pt x="1848" y="4518"/>
                      </a:lnTo>
                      <a:lnTo>
                        <a:pt x="1844" y="4540"/>
                      </a:lnTo>
                      <a:close/>
                      <a:moveTo>
                        <a:pt x="2840" y="4518"/>
                      </a:moveTo>
                      <a:lnTo>
                        <a:pt x="2836" y="4496"/>
                      </a:lnTo>
                      <a:lnTo>
                        <a:pt x="2842" y="4494"/>
                      </a:lnTo>
                      <a:lnTo>
                        <a:pt x="2848" y="4516"/>
                      </a:lnTo>
                      <a:lnTo>
                        <a:pt x="2840" y="4518"/>
                      </a:lnTo>
                      <a:close/>
                      <a:moveTo>
                        <a:pt x="1734" y="4516"/>
                      </a:moveTo>
                      <a:lnTo>
                        <a:pt x="1726" y="4514"/>
                      </a:lnTo>
                      <a:lnTo>
                        <a:pt x="1732" y="4492"/>
                      </a:lnTo>
                      <a:lnTo>
                        <a:pt x="1740" y="4492"/>
                      </a:lnTo>
                      <a:lnTo>
                        <a:pt x="1734" y="4516"/>
                      </a:lnTo>
                      <a:close/>
                      <a:moveTo>
                        <a:pt x="2950" y="4488"/>
                      </a:moveTo>
                      <a:lnTo>
                        <a:pt x="2942" y="4466"/>
                      </a:lnTo>
                      <a:lnTo>
                        <a:pt x="2950" y="4464"/>
                      </a:lnTo>
                      <a:lnTo>
                        <a:pt x="2958" y="4486"/>
                      </a:lnTo>
                      <a:lnTo>
                        <a:pt x="2950" y="4488"/>
                      </a:lnTo>
                      <a:close/>
                      <a:moveTo>
                        <a:pt x="1626" y="4486"/>
                      </a:moveTo>
                      <a:lnTo>
                        <a:pt x="1618" y="4484"/>
                      </a:lnTo>
                      <a:lnTo>
                        <a:pt x="1626" y="4460"/>
                      </a:lnTo>
                      <a:lnTo>
                        <a:pt x="1632" y="4464"/>
                      </a:lnTo>
                      <a:lnTo>
                        <a:pt x="1626" y="4486"/>
                      </a:lnTo>
                      <a:close/>
                      <a:moveTo>
                        <a:pt x="3056" y="4454"/>
                      </a:moveTo>
                      <a:lnTo>
                        <a:pt x="3048" y="4432"/>
                      </a:lnTo>
                      <a:lnTo>
                        <a:pt x="3056" y="4428"/>
                      </a:lnTo>
                      <a:lnTo>
                        <a:pt x="3064" y="4452"/>
                      </a:lnTo>
                      <a:lnTo>
                        <a:pt x="3056" y="4454"/>
                      </a:lnTo>
                      <a:close/>
                      <a:moveTo>
                        <a:pt x="1518" y="4450"/>
                      </a:moveTo>
                      <a:lnTo>
                        <a:pt x="1510" y="4448"/>
                      </a:lnTo>
                      <a:lnTo>
                        <a:pt x="1520" y="4426"/>
                      </a:lnTo>
                      <a:lnTo>
                        <a:pt x="1526" y="4428"/>
                      </a:lnTo>
                      <a:lnTo>
                        <a:pt x="1518" y="4450"/>
                      </a:lnTo>
                      <a:close/>
                      <a:moveTo>
                        <a:pt x="3162" y="4414"/>
                      </a:moveTo>
                      <a:lnTo>
                        <a:pt x="3152" y="4392"/>
                      </a:lnTo>
                      <a:lnTo>
                        <a:pt x="3160" y="4388"/>
                      </a:lnTo>
                      <a:lnTo>
                        <a:pt x="3170" y="4410"/>
                      </a:lnTo>
                      <a:lnTo>
                        <a:pt x="3162" y="4414"/>
                      </a:lnTo>
                      <a:close/>
                      <a:moveTo>
                        <a:pt x="1414" y="4410"/>
                      </a:moveTo>
                      <a:lnTo>
                        <a:pt x="1406" y="4408"/>
                      </a:lnTo>
                      <a:lnTo>
                        <a:pt x="1416" y="4384"/>
                      </a:lnTo>
                      <a:lnTo>
                        <a:pt x="1422" y="4388"/>
                      </a:lnTo>
                      <a:lnTo>
                        <a:pt x="1414" y="4410"/>
                      </a:lnTo>
                      <a:close/>
                      <a:moveTo>
                        <a:pt x="3264" y="4368"/>
                      </a:moveTo>
                      <a:lnTo>
                        <a:pt x="3254" y="4348"/>
                      </a:lnTo>
                      <a:lnTo>
                        <a:pt x="3262" y="4344"/>
                      </a:lnTo>
                      <a:lnTo>
                        <a:pt x="3272" y="4366"/>
                      </a:lnTo>
                      <a:lnTo>
                        <a:pt x="3264" y="4368"/>
                      </a:lnTo>
                      <a:close/>
                      <a:moveTo>
                        <a:pt x="1310" y="4364"/>
                      </a:moveTo>
                      <a:lnTo>
                        <a:pt x="1302" y="4360"/>
                      </a:lnTo>
                      <a:lnTo>
                        <a:pt x="1314" y="4340"/>
                      </a:lnTo>
                      <a:lnTo>
                        <a:pt x="1320" y="4342"/>
                      </a:lnTo>
                      <a:lnTo>
                        <a:pt x="1310" y="4364"/>
                      </a:lnTo>
                      <a:close/>
                      <a:moveTo>
                        <a:pt x="3364" y="4318"/>
                      </a:moveTo>
                      <a:lnTo>
                        <a:pt x="3354" y="4298"/>
                      </a:lnTo>
                      <a:lnTo>
                        <a:pt x="3360" y="4294"/>
                      </a:lnTo>
                      <a:lnTo>
                        <a:pt x="3372" y="4314"/>
                      </a:lnTo>
                      <a:lnTo>
                        <a:pt x="3364" y="4318"/>
                      </a:lnTo>
                      <a:close/>
                      <a:moveTo>
                        <a:pt x="1210" y="4314"/>
                      </a:moveTo>
                      <a:lnTo>
                        <a:pt x="1202" y="4310"/>
                      </a:lnTo>
                      <a:lnTo>
                        <a:pt x="1214" y="4288"/>
                      </a:lnTo>
                      <a:lnTo>
                        <a:pt x="1222" y="4292"/>
                      </a:lnTo>
                      <a:lnTo>
                        <a:pt x="1210" y="4314"/>
                      </a:lnTo>
                      <a:close/>
                      <a:moveTo>
                        <a:pt x="3462" y="4264"/>
                      </a:moveTo>
                      <a:lnTo>
                        <a:pt x="3450" y="4242"/>
                      </a:lnTo>
                      <a:lnTo>
                        <a:pt x="3458" y="4238"/>
                      </a:lnTo>
                      <a:lnTo>
                        <a:pt x="3470" y="4260"/>
                      </a:lnTo>
                      <a:lnTo>
                        <a:pt x="3462" y="4264"/>
                      </a:lnTo>
                      <a:close/>
                      <a:moveTo>
                        <a:pt x="1112" y="4258"/>
                      </a:moveTo>
                      <a:lnTo>
                        <a:pt x="1104" y="4254"/>
                      </a:lnTo>
                      <a:lnTo>
                        <a:pt x="1118" y="4234"/>
                      </a:lnTo>
                      <a:lnTo>
                        <a:pt x="1124" y="4238"/>
                      </a:lnTo>
                      <a:lnTo>
                        <a:pt x="1112" y="4258"/>
                      </a:lnTo>
                      <a:close/>
                      <a:moveTo>
                        <a:pt x="3558" y="4204"/>
                      </a:moveTo>
                      <a:lnTo>
                        <a:pt x="3544" y="4184"/>
                      </a:lnTo>
                      <a:lnTo>
                        <a:pt x="3552" y="4180"/>
                      </a:lnTo>
                      <a:lnTo>
                        <a:pt x="3564" y="4200"/>
                      </a:lnTo>
                      <a:lnTo>
                        <a:pt x="3558" y="4204"/>
                      </a:lnTo>
                      <a:close/>
                      <a:moveTo>
                        <a:pt x="1016" y="4198"/>
                      </a:moveTo>
                      <a:lnTo>
                        <a:pt x="1010" y="4192"/>
                      </a:lnTo>
                      <a:lnTo>
                        <a:pt x="1024" y="4172"/>
                      </a:lnTo>
                      <a:lnTo>
                        <a:pt x="1030" y="4178"/>
                      </a:lnTo>
                      <a:lnTo>
                        <a:pt x="1016" y="4198"/>
                      </a:lnTo>
                      <a:close/>
                      <a:moveTo>
                        <a:pt x="3650" y="4140"/>
                      </a:moveTo>
                      <a:lnTo>
                        <a:pt x="3636" y="4120"/>
                      </a:lnTo>
                      <a:lnTo>
                        <a:pt x="3642" y="4116"/>
                      </a:lnTo>
                      <a:lnTo>
                        <a:pt x="3656" y="4134"/>
                      </a:lnTo>
                      <a:lnTo>
                        <a:pt x="3650" y="4140"/>
                      </a:lnTo>
                      <a:close/>
                      <a:moveTo>
                        <a:pt x="924" y="4132"/>
                      </a:moveTo>
                      <a:lnTo>
                        <a:pt x="918" y="4128"/>
                      </a:lnTo>
                      <a:lnTo>
                        <a:pt x="932" y="4108"/>
                      </a:lnTo>
                      <a:lnTo>
                        <a:pt x="938" y="4114"/>
                      </a:lnTo>
                      <a:lnTo>
                        <a:pt x="924" y="4132"/>
                      </a:lnTo>
                      <a:close/>
                      <a:moveTo>
                        <a:pt x="3740" y="4070"/>
                      </a:moveTo>
                      <a:lnTo>
                        <a:pt x="3724" y="4052"/>
                      </a:lnTo>
                      <a:lnTo>
                        <a:pt x="3730" y="4046"/>
                      </a:lnTo>
                      <a:lnTo>
                        <a:pt x="3746" y="4066"/>
                      </a:lnTo>
                      <a:lnTo>
                        <a:pt x="3740" y="4070"/>
                      </a:lnTo>
                      <a:close/>
                      <a:moveTo>
                        <a:pt x="836" y="4062"/>
                      </a:moveTo>
                      <a:lnTo>
                        <a:pt x="830" y="4058"/>
                      </a:lnTo>
                      <a:lnTo>
                        <a:pt x="846" y="4040"/>
                      </a:lnTo>
                      <a:lnTo>
                        <a:pt x="852" y="4044"/>
                      </a:lnTo>
                      <a:lnTo>
                        <a:pt x="836" y="4062"/>
                      </a:lnTo>
                      <a:close/>
                      <a:moveTo>
                        <a:pt x="3824" y="3998"/>
                      </a:moveTo>
                      <a:lnTo>
                        <a:pt x="3808" y="3980"/>
                      </a:lnTo>
                      <a:lnTo>
                        <a:pt x="3814" y="3974"/>
                      </a:lnTo>
                      <a:lnTo>
                        <a:pt x="3830" y="3992"/>
                      </a:lnTo>
                      <a:lnTo>
                        <a:pt x="3824" y="3998"/>
                      </a:lnTo>
                      <a:close/>
                      <a:moveTo>
                        <a:pt x="750" y="3990"/>
                      </a:moveTo>
                      <a:lnTo>
                        <a:pt x="744" y="3984"/>
                      </a:lnTo>
                      <a:lnTo>
                        <a:pt x="762" y="3966"/>
                      </a:lnTo>
                      <a:lnTo>
                        <a:pt x="766" y="3972"/>
                      </a:lnTo>
                      <a:lnTo>
                        <a:pt x="750" y="3990"/>
                      </a:lnTo>
                      <a:close/>
                      <a:moveTo>
                        <a:pt x="3906" y="3920"/>
                      </a:moveTo>
                      <a:lnTo>
                        <a:pt x="3890" y="3902"/>
                      </a:lnTo>
                      <a:lnTo>
                        <a:pt x="3896" y="3898"/>
                      </a:lnTo>
                      <a:lnTo>
                        <a:pt x="3912" y="3914"/>
                      </a:lnTo>
                      <a:lnTo>
                        <a:pt x="3906" y="3920"/>
                      </a:lnTo>
                      <a:close/>
                      <a:moveTo>
                        <a:pt x="670" y="3912"/>
                      </a:moveTo>
                      <a:lnTo>
                        <a:pt x="664" y="3906"/>
                      </a:lnTo>
                      <a:lnTo>
                        <a:pt x="680" y="3888"/>
                      </a:lnTo>
                      <a:lnTo>
                        <a:pt x="686" y="3894"/>
                      </a:lnTo>
                      <a:lnTo>
                        <a:pt x="670" y="3912"/>
                      </a:lnTo>
                      <a:close/>
                      <a:moveTo>
                        <a:pt x="3984" y="3838"/>
                      </a:moveTo>
                      <a:lnTo>
                        <a:pt x="3966" y="3822"/>
                      </a:lnTo>
                      <a:lnTo>
                        <a:pt x="3972" y="3816"/>
                      </a:lnTo>
                      <a:lnTo>
                        <a:pt x="3990" y="3832"/>
                      </a:lnTo>
                      <a:lnTo>
                        <a:pt x="3984" y="3838"/>
                      </a:lnTo>
                      <a:close/>
                      <a:moveTo>
                        <a:pt x="592" y="3830"/>
                      </a:moveTo>
                      <a:lnTo>
                        <a:pt x="586" y="3824"/>
                      </a:lnTo>
                      <a:lnTo>
                        <a:pt x="604" y="3808"/>
                      </a:lnTo>
                      <a:lnTo>
                        <a:pt x="610" y="3814"/>
                      </a:lnTo>
                      <a:lnTo>
                        <a:pt x="592" y="3830"/>
                      </a:lnTo>
                      <a:close/>
                      <a:moveTo>
                        <a:pt x="4058" y="3754"/>
                      </a:moveTo>
                      <a:lnTo>
                        <a:pt x="4040" y="3738"/>
                      </a:lnTo>
                      <a:lnTo>
                        <a:pt x="4044" y="3732"/>
                      </a:lnTo>
                      <a:lnTo>
                        <a:pt x="4064" y="3748"/>
                      </a:lnTo>
                      <a:lnTo>
                        <a:pt x="4058" y="3754"/>
                      </a:lnTo>
                      <a:close/>
                      <a:moveTo>
                        <a:pt x="518" y="3744"/>
                      </a:moveTo>
                      <a:lnTo>
                        <a:pt x="514" y="3738"/>
                      </a:lnTo>
                      <a:lnTo>
                        <a:pt x="532" y="3724"/>
                      </a:lnTo>
                      <a:lnTo>
                        <a:pt x="536" y="3730"/>
                      </a:lnTo>
                      <a:lnTo>
                        <a:pt x="518" y="3744"/>
                      </a:lnTo>
                      <a:close/>
                      <a:moveTo>
                        <a:pt x="4128" y="3666"/>
                      </a:moveTo>
                      <a:lnTo>
                        <a:pt x="4108" y="3650"/>
                      </a:lnTo>
                      <a:lnTo>
                        <a:pt x="4114" y="3644"/>
                      </a:lnTo>
                      <a:lnTo>
                        <a:pt x="4132" y="3658"/>
                      </a:lnTo>
                      <a:lnTo>
                        <a:pt x="4128" y="3666"/>
                      </a:lnTo>
                      <a:close/>
                      <a:moveTo>
                        <a:pt x="450" y="3656"/>
                      </a:moveTo>
                      <a:lnTo>
                        <a:pt x="444" y="3650"/>
                      </a:lnTo>
                      <a:lnTo>
                        <a:pt x="464" y="3636"/>
                      </a:lnTo>
                      <a:lnTo>
                        <a:pt x="468" y="3642"/>
                      </a:lnTo>
                      <a:lnTo>
                        <a:pt x="450" y="3656"/>
                      </a:lnTo>
                      <a:close/>
                      <a:moveTo>
                        <a:pt x="4194" y="3574"/>
                      </a:moveTo>
                      <a:lnTo>
                        <a:pt x="4174" y="3560"/>
                      </a:lnTo>
                      <a:lnTo>
                        <a:pt x="4178" y="3554"/>
                      </a:lnTo>
                      <a:lnTo>
                        <a:pt x="4198" y="3566"/>
                      </a:lnTo>
                      <a:lnTo>
                        <a:pt x="4194" y="3574"/>
                      </a:lnTo>
                      <a:close/>
                      <a:moveTo>
                        <a:pt x="384" y="3564"/>
                      </a:moveTo>
                      <a:lnTo>
                        <a:pt x="380" y="3558"/>
                      </a:lnTo>
                      <a:lnTo>
                        <a:pt x="400" y="3544"/>
                      </a:lnTo>
                      <a:lnTo>
                        <a:pt x="404" y="3550"/>
                      </a:lnTo>
                      <a:lnTo>
                        <a:pt x="384" y="3564"/>
                      </a:lnTo>
                      <a:close/>
                      <a:moveTo>
                        <a:pt x="4254" y="3478"/>
                      </a:moveTo>
                      <a:lnTo>
                        <a:pt x="4234" y="3466"/>
                      </a:lnTo>
                      <a:lnTo>
                        <a:pt x="4238" y="3460"/>
                      </a:lnTo>
                      <a:lnTo>
                        <a:pt x="4258" y="3472"/>
                      </a:lnTo>
                      <a:lnTo>
                        <a:pt x="4254" y="3478"/>
                      </a:lnTo>
                      <a:close/>
                      <a:moveTo>
                        <a:pt x="324" y="3470"/>
                      </a:moveTo>
                      <a:lnTo>
                        <a:pt x="320" y="3462"/>
                      </a:lnTo>
                      <a:lnTo>
                        <a:pt x="340" y="3450"/>
                      </a:lnTo>
                      <a:lnTo>
                        <a:pt x="344" y="3456"/>
                      </a:lnTo>
                      <a:lnTo>
                        <a:pt x="324" y="3470"/>
                      </a:lnTo>
                      <a:close/>
                      <a:moveTo>
                        <a:pt x="4310" y="3380"/>
                      </a:moveTo>
                      <a:lnTo>
                        <a:pt x="4288" y="3370"/>
                      </a:lnTo>
                      <a:lnTo>
                        <a:pt x="4292" y="3362"/>
                      </a:lnTo>
                      <a:lnTo>
                        <a:pt x="4314" y="3374"/>
                      </a:lnTo>
                      <a:lnTo>
                        <a:pt x="4310" y="3380"/>
                      </a:lnTo>
                      <a:close/>
                      <a:moveTo>
                        <a:pt x="268" y="3372"/>
                      </a:moveTo>
                      <a:lnTo>
                        <a:pt x="266" y="3364"/>
                      </a:lnTo>
                      <a:lnTo>
                        <a:pt x="286" y="3354"/>
                      </a:lnTo>
                      <a:lnTo>
                        <a:pt x="290" y="3360"/>
                      </a:lnTo>
                      <a:lnTo>
                        <a:pt x="268" y="3372"/>
                      </a:lnTo>
                      <a:close/>
                      <a:moveTo>
                        <a:pt x="4362" y="3280"/>
                      </a:moveTo>
                      <a:lnTo>
                        <a:pt x="4340" y="3270"/>
                      </a:lnTo>
                      <a:lnTo>
                        <a:pt x="4342" y="3262"/>
                      </a:lnTo>
                      <a:lnTo>
                        <a:pt x="4364" y="3274"/>
                      </a:lnTo>
                      <a:lnTo>
                        <a:pt x="4362" y="3280"/>
                      </a:lnTo>
                      <a:close/>
                      <a:moveTo>
                        <a:pt x="218" y="3272"/>
                      </a:moveTo>
                      <a:lnTo>
                        <a:pt x="214" y="3264"/>
                      </a:lnTo>
                      <a:lnTo>
                        <a:pt x="236" y="3254"/>
                      </a:lnTo>
                      <a:lnTo>
                        <a:pt x="240" y="3260"/>
                      </a:lnTo>
                      <a:lnTo>
                        <a:pt x="218" y="3272"/>
                      </a:lnTo>
                      <a:close/>
                      <a:moveTo>
                        <a:pt x="4408" y="3178"/>
                      </a:moveTo>
                      <a:lnTo>
                        <a:pt x="4386" y="3168"/>
                      </a:lnTo>
                      <a:lnTo>
                        <a:pt x="4388" y="3160"/>
                      </a:lnTo>
                      <a:lnTo>
                        <a:pt x="4410" y="3170"/>
                      </a:lnTo>
                      <a:lnTo>
                        <a:pt x="4408" y="3178"/>
                      </a:lnTo>
                      <a:close/>
                      <a:moveTo>
                        <a:pt x="172" y="3168"/>
                      </a:moveTo>
                      <a:lnTo>
                        <a:pt x="170" y="3162"/>
                      </a:lnTo>
                      <a:lnTo>
                        <a:pt x="192" y="3152"/>
                      </a:lnTo>
                      <a:lnTo>
                        <a:pt x="196" y="3160"/>
                      </a:lnTo>
                      <a:lnTo>
                        <a:pt x="172" y="3168"/>
                      </a:lnTo>
                      <a:close/>
                      <a:moveTo>
                        <a:pt x="4448" y="3072"/>
                      </a:moveTo>
                      <a:lnTo>
                        <a:pt x="4426" y="3064"/>
                      </a:lnTo>
                      <a:lnTo>
                        <a:pt x="4428" y="3056"/>
                      </a:lnTo>
                      <a:lnTo>
                        <a:pt x="4452" y="3064"/>
                      </a:lnTo>
                      <a:lnTo>
                        <a:pt x="4448" y="3072"/>
                      </a:lnTo>
                      <a:close/>
                      <a:moveTo>
                        <a:pt x="132" y="3064"/>
                      </a:moveTo>
                      <a:lnTo>
                        <a:pt x="130" y="3056"/>
                      </a:lnTo>
                      <a:lnTo>
                        <a:pt x="152" y="3048"/>
                      </a:lnTo>
                      <a:lnTo>
                        <a:pt x="156" y="3056"/>
                      </a:lnTo>
                      <a:lnTo>
                        <a:pt x="132" y="3064"/>
                      </a:lnTo>
                      <a:close/>
                      <a:moveTo>
                        <a:pt x="4484" y="2966"/>
                      </a:moveTo>
                      <a:lnTo>
                        <a:pt x="4462" y="2958"/>
                      </a:lnTo>
                      <a:lnTo>
                        <a:pt x="4464" y="2950"/>
                      </a:lnTo>
                      <a:lnTo>
                        <a:pt x="4486" y="2958"/>
                      </a:lnTo>
                      <a:lnTo>
                        <a:pt x="4484" y="2966"/>
                      </a:lnTo>
                      <a:close/>
                      <a:moveTo>
                        <a:pt x="98" y="2956"/>
                      </a:moveTo>
                      <a:lnTo>
                        <a:pt x="94" y="2948"/>
                      </a:lnTo>
                      <a:lnTo>
                        <a:pt x="118" y="2942"/>
                      </a:lnTo>
                      <a:lnTo>
                        <a:pt x="120" y="2950"/>
                      </a:lnTo>
                      <a:lnTo>
                        <a:pt x="98" y="2956"/>
                      </a:lnTo>
                      <a:close/>
                      <a:moveTo>
                        <a:pt x="4514" y="2856"/>
                      </a:moveTo>
                      <a:lnTo>
                        <a:pt x="4492" y="2852"/>
                      </a:lnTo>
                      <a:lnTo>
                        <a:pt x="4494" y="2844"/>
                      </a:lnTo>
                      <a:lnTo>
                        <a:pt x="4516" y="2850"/>
                      </a:lnTo>
                      <a:lnTo>
                        <a:pt x="4514" y="2856"/>
                      </a:lnTo>
                      <a:close/>
                      <a:moveTo>
                        <a:pt x="68" y="2848"/>
                      </a:moveTo>
                      <a:lnTo>
                        <a:pt x="66" y="2840"/>
                      </a:lnTo>
                      <a:lnTo>
                        <a:pt x="88" y="2834"/>
                      </a:lnTo>
                      <a:lnTo>
                        <a:pt x="90" y="2842"/>
                      </a:lnTo>
                      <a:lnTo>
                        <a:pt x="68" y="2848"/>
                      </a:lnTo>
                      <a:close/>
                      <a:moveTo>
                        <a:pt x="4540" y="2748"/>
                      </a:moveTo>
                      <a:lnTo>
                        <a:pt x="4516" y="2742"/>
                      </a:lnTo>
                      <a:lnTo>
                        <a:pt x="4518" y="2734"/>
                      </a:lnTo>
                      <a:lnTo>
                        <a:pt x="4540" y="2740"/>
                      </a:lnTo>
                      <a:lnTo>
                        <a:pt x="4540" y="2748"/>
                      </a:lnTo>
                      <a:close/>
                      <a:moveTo>
                        <a:pt x="42" y="2738"/>
                      </a:moveTo>
                      <a:lnTo>
                        <a:pt x="42" y="2730"/>
                      </a:lnTo>
                      <a:lnTo>
                        <a:pt x="64" y="2726"/>
                      </a:lnTo>
                      <a:lnTo>
                        <a:pt x="66" y="2734"/>
                      </a:lnTo>
                      <a:lnTo>
                        <a:pt x="42" y="2738"/>
                      </a:lnTo>
                      <a:close/>
                      <a:moveTo>
                        <a:pt x="4558" y="2636"/>
                      </a:moveTo>
                      <a:lnTo>
                        <a:pt x="4536" y="2632"/>
                      </a:lnTo>
                      <a:lnTo>
                        <a:pt x="4536" y="2624"/>
                      </a:lnTo>
                      <a:lnTo>
                        <a:pt x="4560" y="2628"/>
                      </a:lnTo>
                      <a:lnTo>
                        <a:pt x="4558" y="2636"/>
                      </a:lnTo>
                      <a:close/>
                      <a:moveTo>
                        <a:pt x="24" y="2628"/>
                      </a:moveTo>
                      <a:lnTo>
                        <a:pt x="22" y="2620"/>
                      </a:lnTo>
                      <a:lnTo>
                        <a:pt x="46" y="2616"/>
                      </a:lnTo>
                      <a:lnTo>
                        <a:pt x="48" y="2624"/>
                      </a:lnTo>
                      <a:lnTo>
                        <a:pt x="24" y="2628"/>
                      </a:lnTo>
                      <a:close/>
                      <a:moveTo>
                        <a:pt x="4572" y="2524"/>
                      </a:moveTo>
                      <a:lnTo>
                        <a:pt x="4550" y="2522"/>
                      </a:lnTo>
                      <a:lnTo>
                        <a:pt x="4550" y="2514"/>
                      </a:lnTo>
                      <a:lnTo>
                        <a:pt x="4574" y="2516"/>
                      </a:lnTo>
                      <a:lnTo>
                        <a:pt x="4572" y="2524"/>
                      </a:lnTo>
                      <a:close/>
                      <a:moveTo>
                        <a:pt x="10" y="2516"/>
                      </a:moveTo>
                      <a:lnTo>
                        <a:pt x="10" y="2508"/>
                      </a:lnTo>
                      <a:lnTo>
                        <a:pt x="34" y="2506"/>
                      </a:lnTo>
                      <a:lnTo>
                        <a:pt x="34" y="2514"/>
                      </a:lnTo>
                      <a:lnTo>
                        <a:pt x="10" y="2516"/>
                      </a:lnTo>
                      <a:close/>
                      <a:moveTo>
                        <a:pt x="4582" y="2412"/>
                      </a:moveTo>
                      <a:lnTo>
                        <a:pt x="4558" y="2412"/>
                      </a:lnTo>
                      <a:lnTo>
                        <a:pt x="4558" y="2404"/>
                      </a:lnTo>
                      <a:lnTo>
                        <a:pt x="4582" y="2404"/>
                      </a:lnTo>
                      <a:lnTo>
                        <a:pt x="4582" y="2412"/>
                      </a:lnTo>
                      <a:close/>
                      <a:moveTo>
                        <a:pt x="2" y="2404"/>
                      </a:moveTo>
                      <a:lnTo>
                        <a:pt x="2" y="2396"/>
                      </a:lnTo>
                      <a:lnTo>
                        <a:pt x="26" y="2394"/>
                      </a:lnTo>
                      <a:lnTo>
                        <a:pt x="26" y="2402"/>
                      </a:lnTo>
                      <a:lnTo>
                        <a:pt x="2" y="2404"/>
                      </a:lnTo>
                      <a:close/>
                      <a:moveTo>
                        <a:pt x="4584" y="2300"/>
                      </a:moveTo>
                      <a:lnTo>
                        <a:pt x="4560" y="2300"/>
                      </a:lnTo>
                      <a:lnTo>
                        <a:pt x="4560" y="2292"/>
                      </a:lnTo>
                      <a:lnTo>
                        <a:pt x="4584" y="2292"/>
                      </a:lnTo>
                      <a:lnTo>
                        <a:pt x="4584" y="2300"/>
                      </a:lnTo>
                      <a:close/>
                      <a:moveTo>
                        <a:pt x="24" y="2290"/>
                      </a:moveTo>
                      <a:lnTo>
                        <a:pt x="0" y="2290"/>
                      </a:lnTo>
                      <a:lnTo>
                        <a:pt x="0" y="2282"/>
                      </a:lnTo>
                      <a:lnTo>
                        <a:pt x="24" y="2282"/>
                      </a:lnTo>
                      <a:lnTo>
                        <a:pt x="24" y="2290"/>
                      </a:lnTo>
                      <a:close/>
                      <a:moveTo>
                        <a:pt x="4558" y="2190"/>
                      </a:moveTo>
                      <a:lnTo>
                        <a:pt x="4558" y="2184"/>
                      </a:lnTo>
                      <a:lnTo>
                        <a:pt x="4582" y="2182"/>
                      </a:lnTo>
                      <a:lnTo>
                        <a:pt x="4582" y="2190"/>
                      </a:lnTo>
                      <a:lnTo>
                        <a:pt x="4558" y="2190"/>
                      </a:lnTo>
                      <a:close/>
                      <a:moveTo>
                        <a:pt x="26" y="2180"/>
                      </a:moveTo>
                      <a:lnTo>
                        <a:pt x="2" y="2178"/>
                      </a:lnTo>
                      <a:lnTo>
                        <a:pt x="2" y="2170"/>
                      </a:lnTo>
                      <a:lnTo>
                        <a:pt x="26" y="2172"/>
                      </a:lnTo>
                      <a:lnTo>
                        <a:pt x="26" y="2180"/>
                      </a:lnTo>
                      <a:close/>
                      <a:moveTo>
                        <a:pt x="4550" y="2080"/>
                      </a:moveTo>
                      <a:lnTo>
                        <a:pt x="4550" y="2072"/>
                      </a:lnTo>
                      <a:lnTo>
                        <a:pt x="4574" y="2070"/>
                      </a:lnTo>
                      <a:lnTo>
                        <a:pt x="4574" y="2078"/>
                      </a:lnTo>
                      <a:lnTo>
                        <a:pt x="4550" y="2080"/>
                      </a:lnTo>
                      <a:close/>
                      <a:moveTo>
                        <a:pt x="34" y="2068"/>
                      </a:moveTo>
                      <a:lnTo>
                        <a:pt x="10" y="2066"/>
                      </a:lnTo>
                      <a:lnTo>
                        <a:pt x="12" y="2058"/>
                      </a:lnTo>
                      <a:lnTo>
                        <a:pt x="36" y="2060"/>
                      </a:lnTo>
                      <a:lnTo>
                        <a:pt x="34" y="2068"/>
                      </a:lnTo>
                      <a:close/>
                      <a:moveTo>
                        <a:pt x="4538" y="1970"/>
                      </a:moveTo>
                      <a:lnTo>
                        <a:pt x="4536" y="1962"/>
                      </a:lnTo>
                      <a:lnTo>
                        <a:pt x="4560" y="1958"/>
                      </a:lnTo>
                      <a:lnTo>
                        <a:pt x="4562" y="1966"/>
                      </a:lnTo>
                      <a:lnTo>
                        <a:pt x="4538" y="1970"/>
                      </a:lnTo>
                      <a:close/>
                      <a:moveTo>
                        <a:pt x="48" y="1958"/>
                      </a:moveTo>
                      <a:lnTo>
                        <a:pt x="24" y="1954"/>
                      </a:lnTo>
                      <a:lnTo>
                        <a:pt x="26" y="1946"/>
                      </a:lnTo>
                      <a:lnTo>
                        <a:pt x="50" y="1950"/>
                      </a:lnTo>
                      <a:lnTo>
                        <a:pt x="48" y="1958"/>
                      </a:lnTo>
                      <a:close/>
                      <a:moveTo>
                        <a:pt x="4520" y="1860"/>
                      </a:moveTo>
                      <a:lnTo>
                        <a:pt x="4518" y="1852"/>
                      </a:lnTo>
                      <a:lnTo>
                        <a:pt x="4542" y="1846"/>
                      </a:lnTo>
                      <a:lnTo>
                        <a:pt x="4542" y="1854"/>
                      </a:lnTo>
                      <a:lnTo>
                        <a:pt x="4520" y="1860"/>
                      </a:lnTo>
                      <a:close/>
                      <a:moveTo>
                        <a:pt x="66" y="1848"/>
                      </a:moveTo>
                      <a:lnTo>
                        <a:pt x="44" y="1844"/>
                      </a:lnTo>
                      <a:lnTo>
                        <a:pt x="44" y="1836"/>
                      </a:lnTo>
                      <a:lnTo>
                        <a:pt x="68" y="1840"/>
                      </a:lnTo>
                      <a:lnTo>
                        <a:pt x="66" y="1848"/>
                      </a:lnTo>
                      <a:close/>
                      <a:moveTo>
                        <a:pt x="4496" y="1750"/>
                      </a:moveTo>
                      <a:lnTo>
                        <a:pt x="4494" y="1742"/>
                      </a:lnTo>
                      <a:lnTo>
                        <a:pt x="4518" y="1738"/>
                      </a:lnTo>
                      <a:lnTo>
                        <a:pt x="4518" y="1744"/>
                      </a:lnTo>
                      <a:lnTo>
                        <a:pt x="4496" y="1750"/>
                      </a:lnTo>
                      <a:close/>
                      <a:moveTo>
                        <a:pt x="92" y="1740"/>
                      </a:moveTo>
                      <a:lnTo>
                        <a:pt x="68" y="1734"/>
                      </a:lnTo>
                      <a:lnTo>
                        <a:pt x="70" y="1726"/>
                      </a:lnTo>
                      <a:lnTo>
                        <a:pt x="94" y="1732"/>
                      </a:lnTo>
                      <a:lnTo>
                        <a:pt x="92" y="1740"/>
                      </a:lnTo>
                      <a:close/>
                      <a:moveTo>
                        <a:pt x="4466" y="1644"/>
                      </a:moveTo>
                      <a:lnTo>
                        <a:pt x="4464" y="1636"/>
                      </a:lnTo>
                      <a:lnTo>
                        <a:pt x="4488" y="1628"/>
                      </a:lnTo>
                      <a:lnTo>
                        <a:pt x="4490" y="1636"/>
                      </a:lnTo>
                      <a:lnTo>
                        <a:pt x="4466" y="1644"/>
                      </a:lnTo>
                      <a:close/>
                      <a:moveTo>
                        <a:pt x="120" y="1632"/>
                      </a:moveTo>
                      <a:lnTo>
                        <a:pt x="98" y="1626"/>
                      </a:lnTo>
                      <a:lnTo>
                        <a:pt x="100" y="1618"/>
                      </a:lnTo>
                      <a:lnTo>
                        <a:pt x="124" y="1624"/>
                      </a:lnTo>
                      <a:lnTo>
                        <a:pt x="120" y="1632"/>
                      </a:lnTo>
                      <a:close/>
                      <a:moveTo>
                        <a:pt x="4432" y="1538"/>
                      </a:moveTo>
                      <a:lnTo>
                        <a:pt x="4430" y="1530"/>
                      </a:lnTo>
                      <a:lnTo>
                        <a:pt x="4452" y="1522"/>
                      </a:lnTo>
                      <a:lnTo>
                        <a:pt x="4454" y="1530"/>
                      </a:lnTo>
                      <a:lnTo>
                        <a:pt x="4432" y="1538"/>
                      </a:lnTo>
                      <a:close/>
                      <a:moveTo>
                        <a:pt x="156" y="1526"/>
                      </a:moveTo>
                      <a:lnTo>
                        <a:pt x="134" y="1518"/>
                      </a:lnTo>
                      <a:lnTo>
                        <a:pt x="136" y="1510"/>
                      </a:lnTo>
                      <a:lnTo>
                        <a:pt x="158" y="1518"/>
                      </a:lnTo>
                      <a:lnTo>
                        <a:pt x="156" y="1526"/>
                      </a:lnTo>
                      <a:close/>
                      <a:moveTo>
                        <a:pt x="4392" y="1434"/>
                      </a:moveTo>
                      <a:lnTo>
                        <a:pt x="4390" y="1426"/>
                      </a:lnTo>
                      <a:lnTo>
                        <a:pt x="4412" y="1416"/>
                      </a:lnTo>
                      <a:lnTo>
                        <a:pt x="4414" y="1424"/>
                      </a:lnTo>
                      <a:lnTo>
                        <a:pt x="4392" y="1434"/>
                      </a:lnTo>
                      <a:close/>
                      <a:moveTo>
                        <a:pt x="196" y="1422"/>
                      </a:moveTo>
                      <a:lnTo>
                        <a:pt x="174" y="1412"/>
                      </a:lnTo>
                      <a:lnTo>
                        <a:pt x="178" y="1406"/>
                      </a:lnTo>
                      <a:lnTo>
                        <a:pt x="200" y="1414"/>
                      </a:lnTo>
                      <a:lnTo>
                        <a:pt x="196" y="1422"/>
                      </a:lnTo>
                      <a:close/>
                      <a:moveTo>
                        <a:pt x="4348" y="1332"/>
                      </a:moveTo>
                      <a:lnTo>
                        <a:pt x="4344" y="1324"/>
                      </a:lnTo>
                      <a:lnTo>
                        <a:pt x="4366" y="1314"/>
                      </a:lnTo>
                      <a:lnTo>
                        <a:pt x="4370" y="1322"/>
                      </a:lnTo>
                      <a:lnTo>
                        <a:pt x="4348" y="1332"/>
                      </a:lnTo>
                      <a:close/>
                      <a:moveTo>
                        <a:pt x="242" y="1320"/>
                      </a:moveTo>
                      <a:lnTo>
                        <a:pt x="220" y="1310"/>
                      </a:lnTo>
                      <a:lnTo>
                        <a:pt x="224" y="1302"/>
                      </a:lnTo>
                      <a:lnTo>
                        <a:pt x="246" y="1312"/>
                      </a:lnTo>
                      <a:lnTo>
                        <a:pt x="242" y="1320"/>
                      </a:lnTo>
                      <a:close/>
                      <a:moveTo>
                        <a:pt x="4298" y="1232"/>
                      </a:moveTo>
                      <a:lnTo>
                        <a:pt x="4294" y="1224"/>
                      </a:lnTo>
                      <a:lnTo>
                        <a:pt x="4316" y="1214"/>
                      </a:lnTo>
                      <a:lnTo>
                        <a:pt x="4320" y="1220"/>
                      </a:lnTo>
                      <a:lnTo>
                        <a:pt x="4298" y="1232"/>
                      </a:lnTo>
                      <a:close/>
                      <a:moveTo>
                        <a:pt x="292" y="1220"/>
                      </a:moveTo>
                      <a:lnTo>
                        <a:pt x="270" y="1210"/>
                      </a:lnTo>
                      <a:lnTo>
                        <a:pt x="274" y="1202"/>
                      </a:lnTo>
                      <a:lnTo>
                        <a:pt x="296" y="1214"/>
                      </a:lnTo>
                      <a:lnTo>
                        <a:pt x="292" y="1220"/>
                      </a:lnTo>
                      <a:close/>
                      <a:moveTo>
                        <a:pt x="4244" y="1136"/>
                      </a:moveTo>
                      <a:lnTo>
                        <a:pt x="4240" y="1128"/>
                      </a:lnTo>
                      <a:lnTo>
                        <a:pt x="4260" y="1116"/>
                      </a:lnTo>
                      <a:lnTo>
                        <a:pt x="4264" y="1122"/>
                      </a:lnTo>
                      <a:lnTo>
                        <a:pt x="4244" y="1136"/>
                      </a:lnTo>
                      <a:close/>
                      <a:moveTo>
                        <a:pt x="348" y="1124"/>
                      </a:moveTo>
                      <a:lnTo>
                        <a:pt x="326" y="1112"/>
                      </a:lnTo>
                      <a:lnTo>
                        <a:pt x="330" y="1104"/>
                      </a:lnTo>
                      <a:lnTo>
                        <a:pt x="352" y="1116"/>
                      </a:lnTo>
                      <a:lnTo>
                        <a:pt x="348" y="1124"/>
                      </a:lnTo>
                      <a:close/>
                      <a:moveTo>
                        <a:pt x="4184" y="1040"/>
                      </a:moveTo>
                      <a:lnTo>
                        <a:pt x="4180" y="1034"/>
                      </a:lnTo>
                      <a:lnTo>
                        <a:pt x="4200" y="1020"/>
                      </a:lnTo>
                      <a:lnTo>
                        <a:pt x="4204" y="1028"/>
                      </a:lnTo>
                      <a:lnTo>
                        <a:pt x="4184" y="1040"/>
                      </a:lnTo>
                      <a:close/>
                      <a:moveTo>
                        <a:pt x="406" y="1030"/>
                      </a:moveTo>
                      <a:lnTo>
                        <a:pt x="386" y="1016"/>
                      </a:lnTo>
                      <a:lnTo>
                        <a:pt x="392" y="1010"/>
                      </a:lnTo>
                      <a:lnTo>
                        <a:pt x="412" y="1022"/>
                      </a:lnTo>
                      <a:lnTo>
                        <a:pt x="406" y="1030"/>
                      </a:lnTo>
                      <a:close/>
                      <a:moveTo>
                        <a:pt x="4120" y="950"/>
                      </a:moveTo>
                      <a:lnTo>
                        <a:pt x="4116" y="944"/>
                      </a:lnTo>
                      <a:lnTo>
                        <a:pt x="4136" y="928"/>
                      </a:lnTo>
                      <a:lnTo>
                        <a:pt x="4140" y="936"/>
                      </a:lnTo>
                      <a:lnTo>
                        <a:pt x="4120" y="950"/>
                      </a:lnTo>
                      <a:close/>
                      <a:moveTo>
                        <a:pt x="472" y="938"/>
                      </a:moveTo>
                      <a:lnTo>
                        <a:pt x="452" y="924"/>
                      </a:lnTo>
                      <a:lnTo>
                        <a:pt x="456" y="918"/>
                      </a:lnTo>
                      <a:lnTo>
                        <a:pt x="476" y="932"/>
                      </a:lnTo>
                      <a:lnTo>
                        <a:pt x="472" y="938"/>
                      </a:lnTo>
                      <a:close/>
                      <a:moveTo>
                        <a:pt x="4052" y="862"/>
                      </a:moveTo>
                      <a:lnTo>
                        <a:pt x="4048" y="856"/>
                      </a:lnTo>
                      <a:lnTo>
                        <a:pt x="4066" y="840"/>
                      </a:lnTo>
                      <a:lnTo>
                        <a:pt x="4072" y="846"/>
                      </a:lnTo>
                      <a:lnTo>
                        <a:pt x="4052" y="862"/>
                      </a:lnTo>
                      <a:close/>
                      <a:moveTo>
                        <a:pt x="540" y="850"/>
                      </a:moveTo>
                      <a:lnTo>
                        <a:pt x="522" y="836"/>
                      </a:lnTo>
                      <a:lnTo>
                        <a:pt x="526" y="830"/>
                      </a:lnTo>
                      <a:lnTo>
                        <a:pt x="546" y="844"/>
                      </a:lnTo>
                      <a:lnTo>
                        <a:pt x="540" y="850"/>
                      </a:lnTo>
                      <a:close/>
                      <a:moveTo>
                        <a:pt x="3980" y="776"/>
                      </a:moveTo>
                      <a:lnTo>
                        <a:pt x="3976" y="770"/>
                      </a:lnTo>
                      <a:lnTo>
                        <a:pt x="3992" y="754"/>
                      </a:lnTo>
                      <a:lnTo>
                        <a:pt x="3998" y="760"/>
                      </a:lnTo>
                      <a:lnTo>
                        <a:pt x="3980" y="776"/>
                      </a:lnTo>
                      <a:close/>
                      <a:moveTo>
                        <a:pt x="612" y="766"/>
                      </a:moveTo>
                      <a:lnTo>
                        <a:pt x="596" y="750"/>
                      </a:lnTo>
                      <a:lnTo>
                        <a:pt x="600" y="744"/>
                      </a:lnTo>
                      <a:lnTo>
                        <a:pt x="618" y="760"/>
                      </a:lnTo>
                      <a:lnTo>
                        <a:pt x="612" y="766"/>
                      </a:lnTo>
                      <a:close/>
                      <a:moveTo>
                        <a:pt x="3904" y="696"/>
                      </a:moveTo>
                      <a:lnTo>
                        <a:pt x="3898" y="690"/>
                      </a:lnTo>
                      <a:lnTo>
                        <a:pt x="3916" y="674"/>
                      </a:lnTo>
                      <a:lnTo>
                        <a:pt x="3922" y="678"/>
                      </a:lnTo>
                      <a:lnTo>
                        <a:pt x="3904" y="696"/>
                      </a:lnTo>
                      <a:close/>
                      <a:moveTo>
                        <a:pt x="690" y="686"/>
                      </a:moveTo>
                      <a:lnTo>
                        <a:pt x="672" y="668"/>
                      </a:lnTo>
                      <a:lnTo>
                        <a:pt x="678" y="664"/>
                      </a:lnTo>
                      <a:lnTo>
                        <a:pt x="696" y="680"/>
                      </a:lnTo>
                      <a:lnTo>
                        <a:pt x="690" y="686"/>
                      </a:lnTo>
                      <a:close/>
                      <a:moveTo>
                        <a:pt x="3824" y="618"/>
                      </a:moveTo>
                      <a:lnTo>
                        <a:pt x="3818" y="614"/>
                      </a:lnTo>
                      <a:lnTo>
                        <a:pt x="3834" y="596"/>
                      </a:lnTo>
                      <a:lnTo>
                        <a:pt x="3840" y="600"/>
                      </a:lnTo>
                      <a:lnTo>
                        <a:pt x="3824" y="618"/>
                      </a:lnTo>
                      <a:close/>
                      <a:moveTo>
                        <a:pt x="770" y="610"/>
                      </a:moveTo>
                      <a:lnTo>
                        <a:pt x="754" y="592"/>
                      </a:lnTo>
                      <a:lnTo>
                        <a:pt x="760" y="586"/>
                      </a:lnTo>
                      <a:lnTo>
                        <a:pt x="776" y="604"/>
                      </a:lnTo>
                      <a:lnTo>
                        <a:pt x="770" y="610"/>
                      </a:lnTo>
                      <a:close/>
                      <a:moveTo>
                        <a:pt x="3740" y="546"/>
                      </a:moveTo>
                      <a:lnTo>
                        <a:pt x="3734" y="540"/>
                      </a:lnTo>
                      <a:lnTo>
                        <a:pt x="3748" y="522"/>
                      </a:lnTo>
                      <a:lnTo>
                        <a:pt x="3756" y="526"/>
                      </a:lnTo>
                      <a:lnTo>
                        <a:pt x="3740" y="546"/>
                      </a:lnTo>
                      <a:close/>
                      <a:moveTo>
                        <a:pt x="854" y="536"/>
                      </a:moveTo>
                      <a:lnTo>
                        <a:pt x="840" y="518"/>
                      </a:lnTo>
                      <a:lnTo>
                        <a:pt x="846" y="512"/>
                      </a:lnTo>
                      <a:lnTo>
                        <a:pt x="862" y="532"/>
                      </a:lnTo>
                      <a:lnTo>
                        <a:pt x="854" y="536"/>
                      </a:lnTo>
                      <a:close/>
                      <a:moveTo>
                        <a:pt x="3652" y="476"/>
                      </a:moveTo>
                      <a:lnTo>
                        <a:pt x="3646" y="472"/>
                      </a:lnTo>
                      <a:lnTo>
                        <a:pt x="3660" y="452"/>
                      </a:lnTo>
                      <a:lnTo>
                        <a:pt x="3666" y="458"/>
                      </a:lnTo>
                      <a:lnTo>
                        <a:pt x="3652" y="476"/>
                      </a:lnTo>
                      <a:close/>
                      <a:moveTo>
                        <a:pt x="942" y="468"/>
                      </a:moveTo>
                      <a:lnTo>
                        <a:pt x="928" y="448"/>
                      </a:lnTo>
                      <a:lnTo>
                        <a:pt x="934" y="444"/>
                      </a:lnTo>
                      <a:lnTo>
                        <a:pt x="950" y="464"/>
                      </a:lnTo>
                      <a:lnTo>
                        <a:pt x="942" y="468"/>
                      </a:lnTo>
                      <a:close/>
                      <a:moveTo>
                        <a:pt x="3562" y="412"/>
                      </a:moveTo>
                      <a:lnTo>
                        <a:pt x="3556" y="408"/>
                      </a:lnTo>
                      <a:lnTo>
                        <a:pt x="3568" y="388"/>
                      </a:lnTo>
                      <a:lnTo>
                        <a:pt x="3576" y="392"/>
                      </a:lnTo>
                      <a:lnTo>
                        <a:pt x="3562" y="412"/>
                      </a:lnTo>
                      <a:close/>
                      <a:moveTo>
                        <a:pt x="1034" y="404"/>
                      </a:moveTo>
                      <a:lnTo>
                        <a:pt x="1020" y="384"/>
                      </a:lnTo>
                      <a:lnTo>
                        <a:pt x="1026" y="380"/>
                      </a:lnTo>
                      <a:lnTo>
                        <a:pt x="1040" y="400"/>
                      </a:lnTo>
                      <a:lnTo>
                        <a:pt x="1034" y="404"/>
                      </a:lnTo>
                      <a:close/>
                      <a:moveTo>
                        <a:pt x="3468" y="352"/>
                      </a:moveTo>
                      <a:lnTo>
                        <a:pt x="3460" y="348"/>
                      </a:lnTo>
                      <a:lnTo>
                        <a:pt x="3474" y="326"/>
                      </a:lnTo>
                      <a:lnTo>
                        <a:pt x="3480" y="330"/>
                      </a:lnTo>
                      <a:lnTo>
                        <a:pt x="3468" y="352"/>
                      </a:lnTo>
                      <a:close/>
                      <a:moveTo>
                        <a:pt x="1128" y="344"/>
                      </a:moveTo>
                      <a:lnTo>
                        <a:pt x="1116" y="324"/>
                      </a:lnTo>
                      <a:lnTo>
                        <a:pt x="1122" y="320"/>
                      </a:lnTo>
                      <a:lnTo>
                        <a:pt x="1134" y="340"/>
                      </a:lnTo>
                      <a:lnTo>
                        <a:pt x="1128" y="344"/>
                      </a:lnTo>
                      <a:close/>
                      <a:moveTo>
                        <a:pt x="3372" y="296"/>
                      </a:moveTo>
                      <a:lnTo>
                        <a:pt x="3364" y="292"/>
                      </a:lnTo>
                      <a:lnTo>
                        <a:pt x="3376" y="272"/>
                      </a:lnTo>
                      <a:lnTo>
                        <a:pt x="3382" y="274"/>
                      </a:lnTo>
                      <a:lnTo>
                        <a:pt x="3372" y="296"/>
                      </a:lnTo>
                      <a:close/>
                      <a:moveTo>
                        <a:pt x="1224" y="290"/>
                      </a:moveTo>
                      <a:lnTo>
                        <a:pt x="1214" y="268"/>
                      </a:lnTo>
                      <a:lnTo>
                        <a:pt x="1220" y="264"/>
                      </a:lnTo>
                      <a:lnTo>
                        <a:pt x="1232" y="286"/>
                      </a:lnTo>
                      <a:lnTo>
                        <a:pt x="1224" y="290"/>
                      </a:lnTo>
                      <a:close/>
                      <a:moveTo>
                        <a:pt x="3272" y="246"/>
                      </a:moveTo>
                      <a:lnTo>
                        <a:pt x="3264" y="242"/>
                      </a:lnTo>
                      <a:lnTo>
                        <a:pt x="3274" y="220"/>
                      </a:lnTo>
                      <a:lnTo>
                        <a:pt x="3282" y="224"/>
                      </a:lnTo>
                      <a:lnTo>
                        <a:pt x="3272" y="246"/>
                      </a:lnTo>
                      <a:close/>
                      <a:moveTo>
                        <a:pt x="1324" y="240"/>
                      </a:moveTo>
                      <a:lnTo>
                        <a:pt x="1314" y="218"/>
                      </a:lnTo>
                      <a:lnTo>
                        <a:pt x="1320" y="214"/>
                      </a:lnTo>
                      <a:lnTo>
                        <a:pt x="1330" y="236"/>
                      </a:lnTo>
                      <a:lnTo>
                        <a:pt x="1324" y="240"/>
                      </a:lnTo>
                      <a:close/>
                      <a:moveTo>
                        <a:pt x="3170" y="200"/>
                      </a:moveTo>
                      <a:lnTo>
                        <a:pt x="3162" y="196"/>
                      </a:lnTo>
                      <a:lnTo>
                        <a:pt x="3172" y="174"/>
                      </a:lnTo>
                      <a:lnTo>
                        <a:pt x="3180" y="178"/>
                      </a:lnTo>
                      <a:lnTo>
                        <a:pt x="3170" y="200"/>
                      </a:lnTo>
                      <a:close/>
                      <a:moveTo>
                        <a:pt x="1426" y="194"/>
                      </a:moveTo>
                      <a:lnTo>
                        <a:pt x="1416" y="172"/>
                      </a:lnTo>
                      <a:lnTo>
                        <a:pt x="1424" y="170"/>
                      </a:lnTo>
                      <a:lnTo>
                        <a:pt x="1432" y="192"/>
                      </a:lnTo>
                      <a:lnTo>
                        <a:pt x="1426" y="194"/>
                      </a:lnTo>
                      <a:close/>
                      <a:moveTo>
                        <a:pt x="3066" y="158"/>
                      </a:moveTo>
                      <a:lnTo>
                        <a:pt x="3058" y="156"/>
                      </a:lnTo>
                      <a:lnTo>
                        <a:pt x="3066" y="134"/>
                      </a:lnTo>
                      <a:lnTo>
                        <a:pt x="3074" y="136"/>
                      </a:lnTo>
                      <a:lnTo>
                        <a:pt x="3066" y="158"/>
                      </a:lnTo>
                      <a:close/>
                      <a:moveTo>
                        <a:pt x="1530" y="154"/>
                      </a:moveTo>
                      <a:lnTo>
                        <a:pt x="1522" y="132"/>
                      </a:lnTo>
                      <a:lnTo>
                        <a:pt x="1528" y="130"/>
                      </a:lnTo>
                      <a:lnTo>
                        <a:pt x="1536" y="152"/>
                      </a:lnTo>
                      <a:lnTo>
                        <a:pt x="1530" y="154"/>
                      </a:lnTo>
                      <a:close/>
                      <a:moveTo>
                        <a:pt x="2960" y="124"/>
                      </a:moveTo>
                      <a:lnTo>
                        <a:pt x="2952" y="122"/>
                      </a:lnTo>
                      <a:lnTo>
                        <a:pt x="2960" y="98"/>
                      </a:lnTo>
                      <a:lnTo>
                        <a:pt x="2968" y="100"/>
                      </a:lnTo>
                      <a:lnTo>
                        <a:pt x="2960" y="124"/>
                      </a:lnTo>
                      <a:close/>
                      <a:moveTo>
                        <a:pt x="1634" y="120"/>
                      </a:moveTo>
                      <a:lnTo>
                        <a:pt x="1628" y="98"/>
                      </a:lnTo>
                      <a:lnTo>
                        <a:pt x="1636" y="94"/>
                      </a:lnTo>
                      <a:lnTo>
                        <a:pt x="1642" y="118"/>
                      </a:lnTo>
                      <a:lnTo>
                        <a:pt x="1634" y="120"/>
                      </a:lnTo>
                      <a:close/>
                      <a:moveTo>
                        <a:pt x="2852" y="94"/>
                      </a:moveTo>
                      <a:lnTo>
                        <a:pt x="2846" y="92"/>
                      </a:lnTo>
                      <a:lnTo>
                        <a:pt x="2850" y="68"/>
                      </a:lnTo>
                      <a:lnTo>
                        <a:pt x="2858" y="70"/>
                      </a:lnTo>
                      <a:lnTo>
                        <a:pt x="2852" y="94"/>
                      </a:lnTo>
                      <a:close/>
                      <a:moveTo>
                        <a:pt x="1742" y="90"/>
                      </a:moveTo>
                      <a:lnTo>
                        <a:pt x="1736" y="68"/>
                      </a:lnTo>
                      <a:lnTo>
                        <a:pt x="1744" y="66"/>
                      </a:lnTo>
                      <a:lnTo>
                        <a:pt x="1750" y="88"/>
                      </a:lnTo>
                      <a:lnTo>
                        <a:pt x="1742" y="90"/>
                      </a:lnTo>
                      <a:close/>
                      <a:moveTo>
                        <a:pt x="2744" y="68"/>
                      </a:moveTo>
                      <a:lnTo>
                        <a:pt x="2736" y="66"/>
                      </a:lnTo>
                      <a:lnTo>
                        <a:pt x="2742" y="44"/>
                      </a:lnTo>
                      <a:lnTo>
                        <a:pt x="2750" y="44"/>
                      </a:lnTo>
                      <a:lnTo>
                        <a:pt x="2744" y="68"/>
                      </a:lnTo>
                      <a:close/>
                      <a:moveTo>
                        <a:pt x="1852" y="66"/>
                      </a:moveTo>
                      <a:lnTo>
                        <a:pt x="1846" y="42"/>
                      </a:lnTo>
                      <a:lnTo>
                        <a:pt x="1854" y="42"/>
                      </a:lnTo>
                      <a:lnTo>
                        <a:pt x="1858" y="64"/>
                      </a:lnTo>
                      <a:lnTo>
                        <a:pt x="1852" y="66"/>
                      </a:lnTo>
                      <a:close/>
                      <a:moveTo>
                        <a:pt x="2634" y="50"/>
                      </a:moveTo>
                      <a:lnTo>
                        <a:pt x="2626" y="48"/>
                      </a:lnTo>
                      <a:lnTo>
                        <a:pt x="2630" y="24"/>
                      </a:lnTo>
                      <a:lnTo>
                        <a:pt x="2638" y="26"/>
                      </a:lnTo>
                      <a:lnTo>
                        <a:pt x="2634" y="50"/>
                      </a:lnTo>
                      <a:close/>
                      <a:moveTo>
                        <a:pt x="1960" y="48"/>
                      </a:moveTo>
                      <a:lnTo>
                        <a:pt x="1958" y="24"/>
                      </a:lnTo>
                      <a:lnTo>
                        <a:pt x="1966" y="22"/>
                      </a:lnTo>
                      <a:lnTo>
                        <a:pt x="1968" y="46"/>
                      </a:lnTo>
                      <a:lnTo>
                        <a:pt x="1960" y="48"/>
                      </a:lnTo>
                      <a:close/>
                      <a:moveTo>
                        <a:pt x="2524" y="36"/>
                      </a:moveTo>
                      <a:lnTo>
                        <a:pt x="2516" y="34"/>
                      </a:lnTo>
                      <a:lnTo>
                        <a:pt x="2518" y="10"/>
                      </a:lnTo>
                      <a:lnTo>
                        <a:pt x="2526" y="12"/>
                      </a:lnTo>
                      <a:lnTo>
                        <a:pt x="2524" y="36"/>
                      </a:lnTo>
                      <a:close/>
                      <a:moveTo>
                        <a:pt x="2072" y="34"/>
                      </a:moveTo>
                      <a:lnTo>
                        <a:pt x="2070" y="10"/>
                      </a:lnTo>
                      <a:lnTo>
                        <a:pt x="2078" y="10"/>
                      </a:lnTo>
                      <a:lnTo>
                        <a:pt x="2080" y="34"/>
                      </a:lnTo>
                      <a:lnTo>
                        <a:pt x="2072" y="34"/>
                      </a:lnTo>
                      <a:close/>
                      <a:moveTo>
                        <a:pt x="2414" y="26"/>
                      </a:moveTo>
                      <a:lnTo>
                        <a:pt x="2406" y="26"/>
                      </a:lnTo>
                      <a:lnTo>
                        <a:pt x="2406" y="2"/>
                      </a:lnTo>
                      <a:lnTo>
                        <a:pt x="2414" y="2"/>
                      </a:lnTo>
                      <a:lnTo>
                        <a:pt x="2414" y="26"/>
                      </a:lnTo>
                      <a:close/>
                      <a:moveTo>
                        <a:pt x="2182" y="26"/>
                      </a:moveTo>
                      <a:lnTo>
                        <a:pt x="2182" y="2"/>
                      </a:lnTo>
                      <a:lnTo>
                        <a:pt x="2190" y="2"/>
                      </a:lnTo>
                      <a:lnTo>
                        <a:pt x="2190" y="26"/>
                      </a:lnTo>
                      <a:lnTo>
                        <a:pt x="2182" y="26"/>
                      </a:lnTo>
                      <a:close/>
                      <a:moveTo>
                        <a:pt x="2302" y="24"/>
                      </a:moveTo>
                      <a:lnTo>
                        <a:pt x="2294" y="24"/>
                      </a:lnTo>
                      <a:lnTo>
                        <a:pt x="2294" y="0"/>
                      </a:lnTo>
                      <a:lnTo>
                        <a:pt x="2302" y="0"/>
                      </a:lnTo>
                      <a:lnTo>
                        <a:pt x="2302" y="24"/>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57" name="Freeform 42"/>
                <p:cNvSpPr>
                  <a:spLocks noEditPoints="1"/>
                </p:cNvSpPr>
                <p:nvPr/>
              </p:nvSpPr>
              <p:spPr bwMode="auto">
                <a:xfrm>
                  <a:off x="-14947900" y="-10048081"/>
                  <a:ext cx="6731000" cy="6731000"/>
                </a:xfrm>
                <a:custGeom>
                  <a:avLst/>
                  <a:gdLst/>
                  <a:ahLst/>
                  <a:cxnLst>
                    <a:cxn ang="0">
                      <a:pos x="2248" y="4236"/>
                    </a:cxn>
                    <a:cxn ang="0">
                      <a:pos x="1856" y="4224"/>
                    </a:cxn>
                    <a:cxn ang="0">
                      <a:pos x="2468" y="4196"/>
                    </a:cxn>
                    <a:cxn ang="0">
                      <a:pos x="1634" y="4184"/>
                    </a:cxn>
                    <a:cxn ang="0">
                      <a:pos x="2686" y="4148"/>
                    </a:cxn>
                    <a:cxn ang="0">
                      <a:pos x="1366" y="4102"/>
                    </a:cxn>
                    <a:cxn ang="0">
                      <a:pos x="2950" y="4056"/>
                    </a:cxn>
                    <a:cxn ang="0">
                      <a:pos x="1168" y="3998"/>
                    </a:cxn>
                    <a:cxn ang="0">
                      <a:pos x="3156" y="3970"/>
                    </a:cxn>
                    <a:cxn ang="0">
                      <a:pos x="974" y="3886"/>
                    </a:cxn>
                    <a:cxn ang="0">
                      <a:pos x="3346" y="3850"/>
                    </a:cxn>
                    <a:cxn ang="0">
                      <a:pos x="838" y="3788"/>
                    </a:cxn>
                    <a:cxn ang="0">
                      <a:pos x="3480" y="3748"/>
                    </a:cxn>
                    <a:cxn ang="0">
                      <a:pos x="658" y="3656"/>
                    </a:cxn>
                    <a:cxn ang="0">
                      <a:pos x="3644" y="3594"/>
                    </a:cxn>
                    <a:cxn ang="0">
                      <a:pos x="3792" y="3424"/>
                    </a:cxn>
                    <a:cxn ang="0">
                      <a:pos x="366" y="3314"/>
                    </a:cxn>
                    <a:cxn ang="0">
                      <a:pos x="3908" y="3232"/>
                    </a:cxn>
                    <a:cxn ang="0">
                      <a:pos x="250" y="3122"/>
                    </a:cxn>
                    <a:cxn ang="0">
                      <a:pos x="4014" y="3036"/>
                    </a:cxn>
                    <a:cxn ang="0">
                      <a:pos x="134" y="2866"/>
                    </a:cxn>
                    <a:cxn ang="0">
                      <a:pos x="4120" y="2778"/>
                    </a:cxn>
                    <a:cxn ang="0">
                      <a:pos x="82" y="2648"/>
                    </a:cxn>
                    <a:cxn ang="0">
                      <a:pos x="4194" y="2566"/>
                    </a:cxn>
                    <a:cxn ang="0">
                      <a:pos x="38" y="2430"/>
                    </a:cxn>
                    <a:cxn ang="0">
                      <a:pos x="4228" y="2344"/>
                    </a:cxn>
                    <a:cxn ang="0">
                      <a:pos x="20" y="2262"/>
                    </a:cxn>
                    <a:cxn ang="0">
                      <a:pos x="4240" y="2176"/>
                    </a:cxn>
                    <a:cxn ang="0">
                      <a:pos x="4224" y="2114"/>
                    </a:cxn>
                    <a:cxn ang="0">
                      <a:pos x="16" y="2040"/>
                    </a:cxn>
                    <a:cxn ang="0">
                      <a:pos x="36" y="1818"/>
                    </a:cxn>
                    <a:cxn ang="0">
                      <a:pos x="4176" y="1670"/>
                    </a:cxn>
                    <a:cxn ang="0">
                      <a:pos x="64" y="1596"/>
                    </a:cxn>
                    <a:cxn ang="0">
                      <a:pos x="4118" y="1456"/>
                    </a:cxn>
                    <a:cxn ang="0">
                      <a:pos x="132" y="1380"/>
                    </a:cxn>
                    <a:cxn ang="0">
                      <a:pos x="4012" y="1198"/>
                    </a:cxn>
                    <a:cxn ang="0">
                      <a:pos x="248" y="1124"/>
                    </a:cxn>
                    <a:cxn ang="0">
                      <a:pos x="3918" y="994"/>
                    </a:cxn>
                    <a:cxn ang="0">
                      <a:pos x="376" y="940"/>
                    </a:cxn>
                    <a:cxn ang="0">
                      <a:pos x="3788" y="810"/>
                    </a:cxn>
                    <a:cxn ang="0">
                      <a:pos x="512" y="762"/>
                    </a:cxn>
                    <a:cxn ang="0">
                      <a:pos x="3680" y="682"/>
                    </a:cxn>
                    <a:cxn ang="0">
                      <a:pos x="624" y="640"/>
                    </a:cxn>
                    <a:cxn ang="0">
                      <a:pos x="3508" y="538"/>
                    </a:cxn>
                    <a:cxn ang="0">
                      <a:pos x="790" y="490"/>
                    </a:cxn>
                    <a:cxn ang="0">
                      <a:pos x="970" y="358"/>
                    </a:cxn>
                    <a:cxn ang="0">
                      <a:pos x="3144" y="280"/>
                    </a:cxn>
                    <a:cxn ang="0">
                      <a:pos x="1154" y="232"/>
                    </a:cxn>
                    <a:cxn ang="0">
                      <a:pos x="2944" y="182"/>
                    </a:cxn>
                    <a:cxn ang="0">
                      <a:pos x="1360" y="140"/>
                    </a:cxn>
                    <a:cxn ang="0">
                      <a:pos x="2680" y="90"/>
                    </a:cxn>
                    <a:cxn ang="0">
                      <a:pos x="1628" y="56"/>
                    </a:cxn>
                    <a:cxn ang="0">
                      <a:pos x="2464" y="28"/>
                    </a:cxn>
                    <a:cxn ang="0">
                      <a:pos x="1850" y="32"/>
                    </a:cxn>
                    <a:cxn ang="0">
                      <a:pos x="2242" y="2"/>
                    </a:cxn>
                    <a:cxn ang="0">
                      <a:pos x="2074" y="16"/>
                    </a:cxn>
                  </a:cxnLst>
                  <a:rect l="0" t="0" r="r" b="b"/>
                  <a:pathLst>
                    <a:path w="4240" h="4240">
                      <a:moveTo>
                        <a:pt x="2080" y="4240"/>
                      </a:moveTo>
                      <a:lnTo>
                        <a:pt x="2080" y="4240"/>
                      </a:lnTo>
                      <a:lnTo>
                        <a:pt x="2024" y="4238"/>
                      </a:lnTo>
                      <a:lnTo>
                        <a:pt x="2024" y="4222"/>
                      </a:lnTo>
                      <a:lnTo>
                        <a:pt x="2024" y="4222"/>
                      </a:lnTo>
                      <a:lnTo>
                        <a:pt x="2080" y="4224"/>
                      </a:lnTo>
                      <a:lnTo>
                        <a:pt x="2080" y="4240"/>
                      </a:lnTo>
                      <a:close/>
                      <a:moveTo>
                        <a:pt x="2248" y="4236"/>
                      </a:moveTo>
                      <a:lnTo>
                        <a:pt x="2248" y="4220"/>
                      </a:lnTo>
                      <a:lnTo>
                        <a:pt x="2248" y="4220"/>
                      </a:lnTo>
                      <a:lnTo>
                        <a:pt x="2302" y="4216"/>
                      </a:lnTo>
                      <a:lnTo>
                        <a:pt x="2304" y="4232"/>
                      </a:lnTo>
                      <a:lnTo>
                        <a:pt x="2304" y="4232"/>
                      </a:lnTo>
                      <a:lnTo>
                        <a:pt x="2248" y="4236"/>
                      </a:lnTo>
                      <a:lnTo>
                        <a:pt x="2248" y="4236"/>
                      </a:lnTo>
                      <a:close/>
                      <a:moveTo>
                        <a:pt x="1856" y="4224"/>
                      </a:moveTo>
                      <a:lnTo>
                        <a:pt x="1856" y="4224"/>
                      </a:lnTo>
                      <a:lnTo>
                        <a:pt x="1800" y="4216"/>
                      </a:lnTo>
                      <a:lnTo>
                        <a:pt x="1802" y="4200"/>
                      </a:lnTo>
                      <a:lnTo>
                        <a:pt x="1802" y="4200"/>
                      </a:lnTo>
                      <a:lnTo>
                        <a:pt x="1858" y="4208"/>
                      </a:lnTo>
                      <a:lnTo>
                        <a:pt x="1856" y="4224"/>
                      </a:lnTo>
                      <a:close/>
                      <a:moveTo>
                        <a:pt x="2472" y="4212"/>
                      </a:moveTo>
                      <a:lnTo>
                        <a:pt x="2468" y="4196"/>
                      </a:lnTo>
                      <a:lnTo>
                        <a:pt x="2468" y="4196"/>
                      </a:lnTo>
                      <a:lnTo>
                        <a:pt x="2524" y="4186"/>
                      </a:lnTo>
                      <a:lnTo>
                        <a:pt x="2526" y="4202"/>
                      </a:lnTo>
                      <a:lnTo>
                        <a:pt x="2526" y="4202"/>
                      </a:lnTo>
                      <a:lnTo>
                        <a:pt x="2472" y="4212"/>
                      </a:lnTo>
                      <a:lnTo>
                        <a:pt x="2472" y="4212"/>
                      </a:lnTo>
                      <a:close/>
                      <a:moveTo>
                        <a:pt x="1634" y="4184"/>
                      </a:moveTo>
                      <a:lnTo>
                        <a:pt x="1634" y="4184"/>
                      </a:lnTo>
                      <a:lnTo>
                        <a:pt x="1580" y="4172"/>
                      </a:lnTo>
                      <a:lnTo>
                        <a:pt x="1584" y="4156"/>
                      </a:lnTo>
                      <a:lnTo>
                        <a:pt x="1584" y="4156"/>
                      </a:lnTo>
                      <a:lnTo>
                        <a:pt x="1638" y="4170"/>
                      </a:lnTo>
                      <a:lnTo>
                        <a:pt x="1634" y="4184"/>
                      </a:lnTo>
                      <a:close/>
                      <a:moveTo>
                        <a:pt x="2690" y="4162"/>
                      </a:moveTo>
                      <a:lnTo>
                        <a:pt x="2686" y="4148"/>
                      </a:lnTo>
                      <a:lnTo>
                        <a:pt x="2686" y="4148"/>
                      </a:lnTo>
                      <a:lnTo>
                        <a:pt x="2740" y="4132"/>
                      </a:lnTo>
                      <a:lnTo>
                        <a:pt x="2744" y="4148"/>
                      </a:lnTo>
                      <a:lnTo>
                        <a:pt x="2744" y="4148"/>
                      </a:lnTo>
                      <a:lnTo>
                        <a:pt x="2690" y="4162"/>
                      </a:lnTo>
                      <a:lnTo>
                        <a:pt x="2690" y="4162"/>
                      </a:lnTo>
                      <a:close/>
                      <a:moveTo>
                        <a:pt x="1418" y="4122"/>
                      </a:moveTo>
                      <a:lnTo>
                        <a:pt x="1418" y="4122"/>
                      </a:lnTo>
                      <a:lnTo>
                        <a:pt x="1366" y="4102"/>
                      </a:lnTo>
                      <a:lnTo>
                        <a:pt x="1372" y="4088"/>
                      </a:lnTo>
                      <a:lnTo>
                        <a:pt x="1372" y="4088"/>
                      </a:lnTo>
                      <a:lnTo>
                        <a:pt x="1424" y="4106"/>
                      </a:lnTo>
                      <a:lnTo>
                        <a:pt x="1418" y="4122"/>
                      </a:lnTo>
                      <a:close/>
                      <a:moveTo>
                        <a:pt x="2904" y="4092"/>
                      </a:moveTo>
                      <a:lnTo>
                        <a:pt x="2898" y="4076"/>
                      </a:lnTo>
                      <a:lnTo>
                        <a:pt x="2898" y="4076"/>
                      </a:lnTo>
                      <a:lnTo>
                        <a:pt x="2950" y="4056"/>
                      </a:lnTo>
                      <a:lnTo>
                        <a:pt x="2956" y="4070"/>
                      </a:lnTo>
                      <a:lnTo>
                        <a:pt x="2956" y="4070"/>
                      </a:lnTo>
                      <a:lnTo>
                        <a:pt x="2904" y="4092"/>
                      </a:lnTo>
                      <a:lnTo>
                        <a:pt x="2904" y="4092"/>
                      </a:lnTo>
                      <a:close/>
                      <a:moveTo>
                        <a:pt x="1210" y="4036"/>
                      </a:moveTo>
                      <a:lnTo>
                        <a:pt x="1210" y="4036"/>
                      </a:lnTo>
                      <a:lnTo>
                        <a:pt x="1160" y="4012"/>
                      </a:lnTo>
                      <a:lnTo>
                        <a:pt x="1168" y="3998"/>
                      </a:lnTo>
                      <a:lnTo>
                        <a:pt x="1168" y="3998"/>
                      </a:lnTo>
                      <a:lnTo>
                        <a:pt x="1218" y="4022"/>
                      </a:lnTo>
                      <a:lnTo>
                        <a:pt x="1210" y="4036"/>
                      </a:lnTo>
                      <a:close/>
                      <a:moveTo>
                        <a:pt x="3108" y="3998"/>
                      </a:moveTo>
                      <a:lnTo>
                        <a:pt x="3100" y="3984"/>
                      </a:lnTo>
                      <a:lnTo>
                        <a:pt x="3100" y="3984"/>
                      </a:lnTo>
                      <a:lnTo>
                        <a:pt x="3148" y="3956"/>
                      </a:lnTo>
                      <a:lnTo>
                        <a:pt x="3156" y="3970"/>
                      </a:lnTo>
                      <a:lnTo>
                        <a:pt x="3156" y="3970"/>
                      </a:lnTo>
                      <a:lnTo>
                        <a:pt x="3108" y="3998"/>
                      </a:lnTo>
                      <a:lnTo>
                        <a:pt x="3108" y="3998"/>
                      </a:lnTo>
                      <a:close/>
                      <a:moveTo>
                        <a:pt x="1012" y="3930"/>
                      </a:moveTo>
                      <a:lnTo>
                        <a:pt x="1012" y="3930"/>
                      </a:lnTo>
                      <a:lnTo>
                        <a:pt x="966" y="3898"/>
                      </a:lnTo>
                      <a:lnTo>
                        <a:pt x="974" y="3886"/>
                      </a:lnTo>
                      <a:lnTo>
                        <a:pt x="974" y="3886"/>
                      </a:lnTo>
                      <a:lnTo>
                        <a:pt x="1022" y="3916"/>
                      </a:lnTo>
                      <a:lnTo>
                        <a:pt x="1012" y="3930"/>
                      </a:lnTo>
                      <a:close/>
                      <a:moveTo>
                        <a:pt x="3300" y="3882"/>
                      </a:moveTo>
                      <a:lnTo>
                        <a:pt x="3292" y="3868"/>
                      </a:lnTo>
                      <a:lnTo>
                        <a:pt x="3292" y="3868"/>
                      </a:lnTo>
                      <a:lnTo>
                        <a:pt x="3338" y="3838"/>
                      </a:lnTo>
                      <a:lnTo>
                        <a:pt x="3346" y="3850"/>
                      </a:lnTo>
                      <a:lnTo>
                        <a:pt x="3346" y="3850"/>
                      </a:lnTo>
                      <a:lnTo>
                        <a:pt x="3300" y="3882"/>
                      </a:lnTo>
                      <a:lnTo>
                        <a:pt x="3300" y="3882"/>
                      </a:lnTo>
                      <a:close/>
                      <a:moveTo>
                        <a:pt x="828" y="3802"/>
                      </a:moveTo>
                      <a:lnTo>
                        <a:pt x="828" y="3802"/>
                      </a:lnTo>
                      <a:lnTo>
                        <a:pt x="784" y="3766"/>
                      </a:lnTo>
                      <a:lnTo>
                        <a:pt x="794" y="3754"/>
                      </a:lnTo>
                      <a:lnTo>
                        <a:pt x="794" y="3754"/>
                      </a:lnTo>
                      <a:lnTo>
                        <a:pt x="838" y="3788"/>
                      </a:lnTo>
                      <a:lnTo>
                        <a:pt x="828" y="3802"/>
                      </a:lnTo>
                      <a:close/>
                      <a:moveTo>
                        <a:pt x="3480" y="3748"/>
                      </a:moveTo>
                      <a:lnTo>
                        <a:pt x="3470" y="3736"/>
                      </a:lnTo>
                      <a:lnTo>
                        <a:pt x="3470" y="3736"/>
                      </a:lnTo>
                      <a:lnTo>
                        <a:pt x="3512" y="3698"/>
                      </a:lnTo>
                      <a:lnTo>
                        <a:pt x="3522" y="3710"/>
                      </a:lnTo>
                      <a:lnTo>
                        <a:pt x="3522" y="3710"/>
                      </a:lnTo>
                      <a:lnTo>
                        <a:pt x="3480" y="3748"/>
                      </a:lnTo>
                      <a:lnTo>
                        <a:pt x="3480" y="3748"/>
                      </a:lnTo>
                      <a:close/>
                      <a:moveTo>
                        <a:pt x="658" y="3656"/>
                      </a:moveTo>
                      <a:lnTo>
                        <a:pt x="658" y="3656"/>
                      </a:lnTo>
                      <a:lnTo>
                        <a:pt x="616" y="3616"/>
                      </a:lnTo>
                      <a:lnTo>
                        <a:pt x="628" y="3604"/>
                      </a:lnTo>
                      <a:lnTo>
                        <a:pt x="628" y="3604"/>
                      </a:lnTo>
                      <a:lnTo>
                        <a:pt x="668" y="3644"/>
                      </a:lnTo>
                      <a:lnTo>
                        <a:pt x="658" y="3656"/>
                      </a:lnTo>
                      <a:close/>
                      <a:moveTo>
                        <a:pt x="3644" y="3594"/>
                      </a:moveTo>
                      <a:lnTo>
                        <a:pt x="3632" y="3584"/>
                      </a:lnTo>
                      <a:lnTo>
                        <a:pt x="3632" y="3584"/>
                      </a:lnTo>
                      <a:lnTo>
                        <a:pt x="3672" y="3542"/>
                      </a:lnTo>
                      <a:lnTo>
                        <a:pt x="3682" y="3554"/>
                      </a:lnTo>
                      <a:lnTo>
                        <a:pt x="3682" y="3554"/>
                      </a:lnTo>
                      <a:lnTo>
                        <a:pt x="3644" y="3594"/>
                      </a:lnTo>
                      <a:lnTo>
                        <a:pt x="3644" y="3594"/>
                      </a:lnTo>
                      <a:close/>
                      <a:moveTo>
                        <a:pt x="502" y="3492"/>
                      </a:moveTo>
                      <a:lnTo>
                        <a:pt x="502" y="3492"/>
                      </a:lnTo>
                      <a:lnTo>
                        <a:pt x="468" y="3448"/>
                      </a:lnTo>
                      <a:lnTo>
                        <a:pt x="480" y="3438"/>
                      </a:lnTo>
                      <a:lnTo>
                        <a:pt x="480" y="3438"/>
                      </a:lnTo>
                      <a:lnTo>
                        <a:pt x="516" y="3482"/>
                      </a:lnTo>
                      <a:lnTo>
                        <a:pt x="502" y="3492"/>
                      </a:lnTo>
                      <a:close/>
                      <a:moveTo>
                        <a:pt x="3792" y="3424"/>
                      </a:moveTo>
                      <a:lnTo>
                        <a:pt x="3780" y="3414"/>
                      </a:lnTo>
                      <a:lnTo>
                        <a:pt x="3780" y="3414"/>
                      </a:lnTo>
                      <a:lnTo>
                        <a:pt x="3812" y="3370"/>
                      </a:lnTo>
                      <a:lnTo>
                        <a:pt x="3826" y="3380"/>
                      </a:lnTo>
                      <a:lnTo>
                        <a:pt x="3826" y="3380"/>
                      </a:lnTo>
                      <a:lnTo>
                        <a:pt x="3792" y="3424"/>
                      </a:lnTo>
                      <a:lnTo>
                        <a:pt x="3792" y="3424"/>
                      </a:lnTo>
                      <a:close/>
                      <a:moveTo>
                        <a:pt x="366" y="3314"/>
                      </a:moveTo>
                      <a:lnTo>
                        <a:pt x="366" y="3314"/>
                      </a:lnTo>
                      <a:lnTo>
                        <a:pt x="336" y="3266"/>
                      </a:lnTo>
                      <a:lnTo>
                        <a:pt x="350" y="3258"/>
                      </a:lnTo>
                      <a:lnTo>
                        <a:pt x="350" y="3258"/>
                      </a:lnTo>
                      <a:lnTo>
                        <a:pt x="380" y="3304"/>
                      </a:lnTo>
                      <a:lnTo>
                        <a:pt x="366" y="3314"/>
                      </a:lnTo>
                      <a:close/>
                      <a:moveTo>
                        <a:pt x="3920" y="3240"/>
                      </a:moveTo>
                      <a:lnTo>
                        <a:pt x="3908" y="3232"/>
                      </a:lnTo>
                      <a:lnTo>
                        <a:pt x="3908" y="3232"/>
                      </a:lnTo>
                      <a:lnTo>
                        <a:pt x="3936" y="3184"/>
                      </a:lnTo>
                      <a:lnTo>
                        <a:pt x="3950" y="3192"/>
                      </a:lnTo>
                      <a:lnTo>
                        <a:pt x="3950" y="3192"/>
                      </a:lnTo>
                      <a:lnTo>
                        <a:pt x="3920" y="3240"/>
                      </a:lnTo>
                      <a:lnTo>
                        <a:pt x="3920" y="3240"/>
                      </a:lnTo>
                      <a:close/>
                      <a:moveTo>
                        <a:pt x="250" y="3122"/>
                      </a:moveTo>
                      <a:lnTo>
                        <a:pt x="250" y="3122"/>
                      </a:lnTo>
                      <a:lnTo>
                        <a:pt x="224" y="3072"/>
                      </a:lnTo>
                      <a:lnTo>
                        <a:pt x="238" y="3064"/>
                      </a:lnTo>
                      <a:lnTo>
                        <a:pt x="238" y="3064"/>
                      </a:lnTo>
                      <a:lnTo>
                        <a:pt x="264" y="3114"/>
                      </a:lnTo>
                      <a:lnTo>
                        <a:pt x="250" y="3122"/>
                      </a:lnTo>
                      <a:close/>
                      <a:moveTo>
                        <a:pt x="4030" y="3044"/>
                      </a:moveTo>
                      <a:lnTo>
                        <a:pt x="4014" y="3036"/>
                      </a:lnTo>
                      <a:lnTo>
                        <a:pt x="4014" y="3036"/>
                      </a:lnTo>
                      <a:lnTo>
                        <a:pt x="4038" y="2986"/>
                      </a:lnTo>
                      <a:lnTo>
                        <a:pt x="4054" y="2992"/>
                      </a:lnTo>
                      <a:lnTo>
                        <a:pt x="4054" y="2992"/>
                      </a:lnTo>
                      <a:lnTo>
                        <a:pt x="4030" y="3044"/>
                      </a:lnTo>
                      <a:lnTo>
                        <a:pt x="4030" y="3044"/>
                      </a:lnTo>
                      <a:close/>
                      <a:moveTo>
                        <a:pt x="154" y="2918"/>
                      </a:moveTo>
                      <a:lnTo>
                        <a:pt x="154" y="2918"/>
                      </a:lnTo>
                      <a:lnTo>
                        <a:pt x="134" y="2866"/>
                      </a:lnTo>
                      <a:lnTo>
                        <a:pt x="150" y="2860"/>
                      </a:lnTo>
                      <a:lnTo>
                        <a:pt x="150" y="2860"/>
                      </a:lnTo>
                      <a:lnTo>
                        <a:pt x="170" y="2912"/>
                      </a:lnTo>
                      <a:lnTo>
                        <a:pt x="154" y="2918"/>
                      </a:lnTo>
                      <a:close/>
                      <a:moveTo>
                        <a:pt x="4116" y="2836"/>
                      </a:moveTo>
                      <a:lnTo>
                        <a:pt x="4102" y="2832"/>
                      </a:lnTo>
                      <a:lnTo>
                        <a:pt x="4102" y="2832"/>
                      </a:lnTo>
                      <a:lnTo>
                        <a:pt x="4120" y="2778"/>
                      </a:lnTo>
                      <a:lnTo>
                        <a:pt x="4134" y="2784"/>
                      </a:lnTo>
                      <a:lnTo>
                        <a:pt x="4134" y="2784"/>
                      </a:lnTo>
                      <a:lnTo>
                        <a:pt x="4116" y="2836"/>
                      </a:lnTo>
                      <a:lnTo>
                        <a:pt x="4116" y="2836"/>
                      </a:lnTo>
                      <a:close/>
                      <a:moveTo>
                        <a:pt x="82" y="2706"/>
                      </a:moveTo>
                      <a:lnTo>
                        <a:pt x="82" y="2706"/>
                      </a:lnTo>
                      <a:lnTo>
                        <a:pt x="66" y="2652"/>
                      </a:lnTo>
                      <a:lnTo>
                        <a:pt x="82" y="2648"/>
                      </a:lnTo>
                      <a:lnTo>
                        <a:pt x="82" y="2648"/>
                      </a:lnTo>
                      <a:lnTo>
                        <a:pt x="96" y="2702"/>
                      </a:lnTo>
                      <a:lnTo>
                        <a:pt x="82" y="2706"/>
                      </a:lnTo>
                      <a:close/>
                      <a:moveTo>
                        <a:pt x="4182" y="2622"/>
                      </a:moveTo>
                      <a:lnTo>
                        <a:pt x="4166" y="2618"/>
                      </a:lnTo>
                      <a:lnTo>
                        <a:pt x="4166" y="2618"/>
                      </a:lnTo>
                      <a:lnTo>
                        <a:pt x="4178" y="2562"/>
                      </a:lnTo>
                      <a:lnTo>
                        <a:pt x="4194" y="2566"/>
                      </a:lnTo>
                      <a:lnTo>
                        <a:pt x="4194" y="2566"/>
                      </a:lnTo>
                      <a:lnTo>
                        <a:pt x="4182" y="2622"/>
                      </a:lnTo>
                      <a:lnTo>
                        <a:pt x="4182" y="2622"/>
                      </a:lnTo>
                      <a:close/>
                      <a:moveTo>
                        <a:pt x="30" y="2486"/>
                      </a:moveTo>
                      <a:lnTo>
                        <a:pt x="30" y="2486"/>
                      </a:lnTo>
                      <a:lnTo>
                        <a:pt x="22" y="2432"/>
                      </a:lnTo>
                      <a:lnTo>
                        <a:pt x="38" y="2430"/>
                      </a:lnTo>
                      <a:lnTo>
                        <a:pt x="38" y="2430"/>
                      </a:lnTo>
                      <a:lnTo>
                        <a:pt x="46" y="2484"/>
                      </a:lnTo>
                      <a:lnTo>
                        <a:pt x="30" y="2486"/>
                      </a:lnTo>
                      <a:close/>
                      <a:moveTo>
                        <a:pt x="4222" y="2400"/>
                      </a:moveTo>
                      <a:lnTo>
                        <a:pt x="4206" y="2398"/>
                      </a:lnTo>
                      <a:lnTo>
                        <a:pt x="4206" y="2398"/>
                      </a:lnTo>
                      <a:lnTo>
                        <a:pt x="4212" y="2342"/>
                      </a:lnTo>
                      <a:lnTo>
                        <a:pt x="4228" y="2344"/>
                      </a:lnTo>
                      <a:lnTo>
                        <a:pt x="4228" y="2344"/>
                      </a:lnTo>
                      <a:lnTo>
                        <a:pt x="4222" y="2400"/>
                      </a:lnTo>
                      <a:lnTo>
                        <a:pt x="4222" y="2400"/>
                      </a:lnTo>
                      <a:close/>
                      <a:moveTo>
                        <a:pt x="4" y="2264"/>
                      </a:moveTo>
                      <a:lnTo>
                        <a:pt x="4" y="2264"/>
                      </a:lnTo>
                      <a:lnTo>
                        <a:pt x="2" y="2208"/>
                      </a:lnTo>
                      <a:lnTo>
                        <a:pt x="18" y="2208"/>
                      </a:lnTo>
                      <a:lnTo>
                        <a:pt x="18" y="2208"/>
                      </a:lnTo>
                      <a:lnTo>
                        <a:pt x="20" y="2262"/>
                      </a:lnTo>
                      <a:lnTo>
                        <a:pt x="4" y="2264"/>
                      </a:lnTo>
                      <a:close/>
                      <a:moveTo>
                        <a:pt x="4240" y="2176"/>
                      </a:moveTo>
                      <a:lnTo>
                        <a:pt x="4224" y="2176"/>
                      </a:lnTo>
                      <a:lnTo>
                        <a:pt x="4224" y="2176"/>
                      </a:lnTo>
                      <a:lnTo>
                        <a:pt x="4224" y="2120"/>
                      </a:lnTo>
                      <a:lnTo>
                        <a:pt x="4240" y="2120"/>
                      </a:lnTo>
                      <a:lnTo>
                        <a:pt x="4240" y="2120"/>
                      </a:lnTo>
                      <a:lnTo>
                        <a:pt x="4240" y="2176"/>
                      </a:lnTo>
                      <a:lnTo>
                        <a:pt x="4240" y="2176"/>
                      </a:lnTo>
                      <a:close/>
                      <a:moveTo>
                        <a:pt x="4224" y="2114"/>
                      </a:moveTo>
                      <a:lnTo>
                        <a:pt x="4224" y="2114"/>
                      </a:lnTo>
                      <a:lnTo>
                        <a:pt x="4224" y="2058"/>
                      </a:lnTo>
                      <a:lnTo>
                        <a:pt x="4240" y="2056"/>
                      </a:lnTo>
                      <a:lnTo>
                        <a:pt x="4240" y="2056"/>
                      </a:lnTo>
                      <a:lnTo>
                        <a:pt x="4240" y="2114"/>
                      </a:lnTo>
                      <a:lnTo>
                        <a:pt x="4224" y="2114"/>
                      </a:lnTo>
                      <a:close/>
                      <a:moveTo>
                        <a:pt x="16" y="2040"/>
                      </a:moveTo>
                      <a:lnTo>
                        <a:pt x="0" y="2040"/>
                      </a:lnTo>
                      <a:lnTo>
                        <a:pt x="0" y="2040"/>
                      </a:lnTo>
                      <a:lnTo>
                        <a:pt x="4" y="1984"/>
                      </a:lnTo>
                      <a:lnTo>
                        <a:pt x="20" y="1984"/>
                      </a:lnTo>
                      <a:lnTo>
                        <a:pt x="20" y="1984"/>
                      </a:lnTo>
                      <a:lnTo>
                        <a:pt x="16" y="2040"/>
                      </a:lnTo>
                      <a:lnTo>
                        <a:pt x="16" y="2040"/>
                      </a:lnTo>
                      <a:close/>
                      <a:moveTo>
                        <a:pt x="4212" y="1890"/>
                      </a:moveTo>
                      <a:lnTo>
                        <a:pt x="4212" y="1890"/>
                      </a:lnTo>
                      <a:lnTo>
                        <a:pt x="4206" y="1836"/>
                      </a:lnTo>
                      <a:lnTo>
                        <a:pt x="4222" y="1832"/>
                      </a:lnTo>
                      <a:lnTo>
                        <a:pt x="4222" y="1832"/>
                      </a:lnTo>
                      <a:lnTo>
                        <a:pt x="4228" y="1888"/>
                      </a:lnTo>
                      <a:lnTo>
                        <a:pt x="4212" y="1890"/>
                      </a:lnTo>
                      <a:close/>
                      <a:moveTo>
                        <a:pt x="36" y="1818"/>
                      </a:moveTo>
                      <a:lnTo>
                        <a:pt x="22" y="1816"/>
                      </a:lnTo>
                      <a:lnTo>
                        <a:pt x="22" y="1816"/>
                      </a:lnTo>
                      <a:lnTo>
                        <a:pt x="30" y="1760"/>
                      </a:lnTo>
                      <a:lnTo>
                        <a:pt x="46" y="1762"/>
                      </a:lnTo>
                      <a:lnTo>
                        <a:pt x="46" y="1762"/>
                      </a:lnTo>
                      <a:lnTo>
                        <a:pt x="36" y="1818"/>
                      </a:lnTo>
                      <a:lnTo>
                        <a:pt x="36" y="1818"/>
                      </a:lnTo>
                      <a:close/>
                      <a:moveTo>
                        <a:pt x="4176" y="1670"/>
                      </a:moveTo>
                      <a:lnTo>
                        <a:pt x="4176" y="1670"/>
                      </a:lnTo>
                      <a:lnTo>
                        <a:pt x="4164" y="1616"/>
                      </a:lnTo>
                      <a:lnTo>
                        <a:pt x="4180" y="1612"/>
                      </a:lnTo>
                      <a:lnTo>
                        <a:pt x="4180" y="1612"/>
                      </a:lnTo>
                      <a:lnTo>
                        <a:pt x="4192" y="1666"/>
                      </a:lnTo>
                      <a:lnTo>
                        <a:pt x="4176" y="1670"/>
                      </a:lnTo>
                      <a:close/>
                      <a:moveTo>
                        <a:pt x="80" y="1598"/>
                      </a:moveTo>
                      <a:lnTo>
                        <a:pt x="64" y="1596"/>
                      </a:lnTo>
                      <a:lnTo>
                        <a:pt x="64" y="1596"/>
                      </a:lnTo>
                      <a:lnTo>
                        <a:pt x="80" y="1540"/>
                      </a:lnTo>
                      <a:lnTo>
                        <a:pt x="94" y="1546"/>
                      </a:lnTo>
                      <a:lnTo>
                        <a:pt x="94" y="1546"/>
                      </a:lnTo>
                      <a:lnTo>
                        <a:pt x="80" y="1598"/>
                      </a:lnTo>
                      <a:lnTo>
                        <a:pt x="80" y="1598"/>
                      </a:lnTo>
                      <a:close/>
                      <a:moveTo>
                        <a:pt x="4118" y="1456"/>
                      </a:moveTo>
                      <a:lnTo>
                        <a:pt x="4118" y="1456"/>
                      </a:lnTo>
                      <a:lnTo>
                        <a:pt x="4100" y="1402"/>
                      </a:lnTo>
                      <a:lnTo>
                        <a:pt x="4114" y="1398"/>
                      </a:lnTo>
                      <a:lnTo>
                        <a:pt x="4114" y="1398"/>
                      </a:lnTo>
                      <a:lnTo>
                        <a:pt x="4132" y="1450"/>
                      </a:lnTo>
                      <a:lnTo>
                        <a:pt x="4118" y="1456"/>
                      </a:lnTo>
                      <a:close/>
                      <a:moveTo>
                        <a:pt x="146" y="1386"/>
                      </a:moveTo>
                      <a:lnTo>
                        <a:pt x="132" y="1380"/>
                      </a:lnTo>
                      <a:lnTo>
                        <a:pt x="132" y="1380"/>
                      </a:lnTo>
                      <a:lnTo>
                        <a:pt x="152" y="1328"/>
                      </a:lnTo>
                      <a:lnTo>
                        <a:pt x="168" y="1334"/>
                      </a:lnTo>
                      <a:lnTo>
                        <a:pt x="168" y="1334"/>
                      </a:lnTo>
                      <a:lnTo>
                        <a:pt x="146" y="1386"/>
                      </a:lnTo>
                      <a:lnTo>
                        <a:pt x="146" y="1386"/>
                      </a:lnTo>
                      <a:close/>
                      <a:moveTo>
                        <a:pt x="4036" y="1248"/>
                      </a:moveTo>
                      <a:lnTo>
                        <a:pt x="4036" y="1248"/>
                      </a:lnTo>
                      <a:lnTo>
                        <a:pt x="4012" y="1198"/>
                      </a:lnTo>
                      <a:lnTo>
                        <a:pt x="4026" y="1190"/>
                      </a:lnTo>
                      <a:lnTo>
                        <a:pt x="4026" y="1190"/>
                      </a:lnTo>
                      <a:lnTo>
                        <a:pt x="4050" y="1242"/>
                      </a:lnTo>
                      <a:lnTo>
                        <a:pt x="4036" y="1248"/>
                      </a:lnTo>
                      <a:close/>
                      <a:moveTo>
                        <a:pt x="236" y="1182"/>
                      </a:moveTo>
                      <a:lnTo>
                        <a:pt x="222" y="1174"/>
                      </a:lnTo>
                      <a:lnTo>
                        <a:pt x="222" y="1174"/>
                      </a:lnTo>
                      <a:lnTo>
                        <a:pt x="248" y="1124"/>
                      </a:lnTo>
                      <a:lnTo>
                        <a:pt x="262" y="1132"/>
                      </a:lnTo>
                      <a:lnTo>
                        <a:pt x="262" y="1132"/>
                      </a:lnTo>
                      <a:lnTo>
                        <a:pt x="236" y="1182"/>
                      </a:lnTo>
                      <a:lnTo>
                        <a:pt x="236" y="1182"/>
                      </a:lnTo>
                      <a:close/>
                      <a:moveTo>
                        <a:pt x="3932" y="1050"/>
                      </a:moveTo>
                      <a:lnTo>
                        <a:pt x="3932" y="1050"/>
                      </a:lnTo>
                      <a:lnTo>
                        <a:pt x="3904" y="1002"/>
                      </a:lnTo>
                      <a:lnTo>
                        <a:pt x="3918" y="994"/>
                      </a:lnTo>
                      <a:lnTo>
                        <a:pt x="3918" y="994"/>
                      </a:lnTo>
                      <a:lnTo>
                        <a:pt x="3946" y="1042"/>
                      </a:lnTo>
                      <a:lnTo>
                        <a:pt x="3932" y="1050"/>
                      </a:lnTo>
                      <a:close/>
                      <a:moveTo>
                        <a:pt x="346" y="988"/>
                      </a:moveTo>
                      <a:lnTo>
                        <a:pt x="332" y="978"/>
                      </a:lnTo>
                      <a:lnTo>
                        <a:pt x="332" y="978"/>
                      </a:lnTo>
                      <a:lnTo>
                        <a:pt x="364" y="932"/>
                      </a:lnTo>
                      <a:lnTo>
                        <a:pt x="376" y="940"/>
                      </a:lnTo>
                      <a:lnTo>
                        <a:pt x="376" y="940"/>
                      </a:lnTo>
                      <a:lnTo>
                        <a:pt x="346" y="988"/>
                      </a:lnTo>
                      <a:lnTo>
                        <a:pt x="346" y="988"/>
                      </a:lnTo>
                      <a:close/>
                      <a:moveTo>
                        <a:pt x="3810" y="864"/>
                      </a:moveTo>
                      <a:lnTo>
                        <a:pt x="3810" y="864"/>
                      </a:lnTo>
                      <a:lnTo>
                        <a:pt x="3776" y="820"/>
                      </a:lnTo>
                      <a:lnTo>
                        <a:pt x="3788" y="810"/>
                      </a:lnTo>
                      <a:lnTo>
                        <a:pt x="3788" y="810"/>
                      </a:lnTo>
                      <a:lnTo>
                        <a:pt x="3822" y="856"/>
                      </a:lnTo>
                      <a:lnTo>
                        <a:pt x="3810" y="864"/>
                      </a:lnTo>
                      <a:close/>
                      <a:moveTo>
                        <a:pt x="476" y="806"/>
                      </a:moveTo>
                      <a:lnTo>
                        <a:pt x="464" y="796"/>
                      </a:lnTo>
                      <a:lnTo>
                        <a:pt x="464" y="796"/>
                      </a:lnTo>
                      <a:lnTo>
                        <a:pt x="500" y="752"/>
                      </a:lnTo>
                      <a:lnTo>
                        <a:pt x="512" y="762"/>
                      </a:lnTo>
                      <a:lnTo>
                        <a:pt x="512" y="762"/>
                      </a:lnTo>
                      <a:lnTo>
                        <a:pt x="476" y="806"/>
                      </a:lnTo>
                      <a:lnTo>
                        <a:pt x="476" y="806"/>
                      </a:lnTo>
                      <a:close/>
                      <a:moveTo>
                        <a:pt x="3668" y="694"/>
                      </a:moveTo>
                      <a:lnTo>
                        <a:pt x="3668" y="694"/>
                      </a:lnTo>
                      <a:lnTo>
                        <a:pt x="3628" y="652"/>
                      </a:lnTo>
                      <a:lnTo>
                        <a:pt x="3640" y="642"/>
                      </a:lnTo>
                      <a:lnTo>
                        <a:pt x="3640" y="642"/>
                      </a:lnTo>
                      <a:lnTo>
                        <a:pt x="3680" y="682"/>
                      </a:lnTo>
                      <a:lnTo>
                        <a:pt x="3668" y="694"/>
                      </a:lnTo>
                      <a:close/>
                      <a:moveTo>
                        <a:pt x="624" y="640"/>
                      </a:moveTo>
                      <a:lnTo>
                        <a:pt x="612" y="628"/>
                      </a:lnTo>
                      <a:lnTo>
                        <a:pt x="612" y="628"/>
                      </a:lnTo>
                      <a:lnTo>
                        <a:pt x="652" y="588"/>
                      </a:lnTo>
                      <a:lnTo>
                        <a:pt x="664" y="600"/>
                      </a:lnTo>
                      <a:lnTo>
                        <a:pt x="664" y="600"/>
                      </a:lnTo>
                      <a:lnTo>
                        <a:pt x="624" y="640"/>
                      </a:lnTo>
                      <a:lnTo>
                        <a:pt x="624" y="640"/>
                      </a:lnTo>
                      <a:close/>
                      <a:moveTo>
                        <a:pt x="3508" y="538"/>
                      </a:moveTo>
                      <a:lnTo>
                        <a:pt x="3508" y="538"/>
                      </a:lnTo>
                      <a:lnTo>
                        <a:pt x="3466" y="502"/>
                      </a:lnTo>
                      <a:lnTo>
                        <a:pt x="3476" y="490"/>
                      </a:lnTo>
                      <a:lnTo>
                        <a:pt x="3476" y="490"/>
                      </a:lnTo>
                      <a:lnTo>
                        <a:pt x="3518" y="526"/>
                      </a:lnTo>
                      <a:lnTo>
                        <a:pt x="3508" y="538"/>
                      </a:lnTo>
                      <a:close/>
                      <a:moveTo>
                        <a:pt x="790" y="490"/>
                      </a:moveTo>
                      <a:lnTo>
                        <a:pt x="780" y="476"/>
                      </a:lnTo>
                      <a:lnTo>
                        <a:pt x="780" y="476"/>
                      </a:lnTo>
                      <a:lnTo>
                        <a:pt x="824" y="442"/>
                      </a:lnTo>
                      <a:lnTo>
                        <a:pt x="832" y="454"/>
                      </a:lnTo>
                      <a:lnTo>
                        <a:pt x="832" y="454"/>
                      </a:lnTo>
                      <a:lnTo>
                        <a:pt x="790" y="490"/>
                      </a:lnTo>
                      <a:lnTo>
                        <a:pt x="790" y="490"/>
                      </a:lnTo>
                      <a:close/>
                      <a:moveTo>
                        <a:pt x="3332" y="400"/>
                      </a:moveTo>
                      <a:lnTo>
                        <a:pt x="3332" y="400"/>
                      </a:lnTo>
                      <a:lnTo>
                        <a:pt x="3286" y="368"/>
                      </a:lnTo>
                      <a:lnTo>
                        <a:pt x="3296" y="354"/>
                      </a:lnTo>
                      <a:lnTo>
                        <a:pt x="3296" y="354"/>
                      </a:lnTo>
                      <a:lnTo>
                        <a:pt x="3342" y="386"/>
                      </a:lnTo>
                      <a:lnTo>
                        <a:pt x="3332" y="400"/>
                      </a:lnTo>
                      <a:close/>
                      <a:moveTo>
                        <a:pt x="970" y="358"/>
                      </a:moveTo>
                      <a:lnTo>
                        <a:pt x="960" y="344"/>
                      </a:lnTo>
                      <a:lnTo>
                        <a:pt x="960" y="344"/>
                      </a:lnTo>
                      <a:lnTo>
                        <a:pt x="1008" y="314"/>
                      </a:lnTo>
                      <a:lnTo>
                        <a:pt x="1016" y="328"/>
                      </a:lnTo>
                      <a:lnTo>
                        <a:pt x="1016" y="328"/>
                      </a:lnTo>
                      <a:lnTo>
                        <a:pt x="970" y="358"/>
                      </a:lnTo>
                      <a:lnTo>
                        <a:pt x="970" y="358"/>
                      </a:lnTo>
                      <a:close/>
                      <a:moveTo>
                        <a:pt x="3144" y="280"/>
                      </a:moveTo>
                      <a:lnTo>
                        <a:pt x="3144" y="280"/>
                      </a:lnTo>
                      <a:lnTo>
                        <a:pt x="3094" y="254"/>
                      </a:lnTo>
                      <a:lnTo>
                        <a:pt x="3102" y="240"/>
                      </a:lnTo>
                      <a:lnTo>
                        <a:pt x="3102" y="240"/>
                      </a:lnTo>
                      <a:lnTo>
                        <a:pt x="3152" y="266"/>
                      </a:lnTo>
                      <a:lnTo>
                        <a:pt x="3144" y="280"/>
                      </a:lnTo>
                      <a:close/>
                      <a:moveTo>
                        <a:pt x="1162" y="246"/>
                      </a:moveTo>
                      <a:lnTo>
                        <a:pt x="1154" y="232"/>
                      </a:lnTo>
                      <a:lnTo>
                        <a:pt x="1154" y="232"/>
                      </a:lnTo>
                      <a:lnTo>
                        <a:pt x="1204" y="206"/>
                      </a:lnTo>
                      <a:lnTo>
                        <a:pt x="1212" y="220"/>
                      </a:lnTo>
                      <a:lnTo>
                        <a:pt x="1212" y="220"/>
                      </a:lnTo>
                      <a:lnTo>
                        <a:pt x="1162" y="246"/>
                      </a:lnTo>
                      <a:lnTo>
                        <a:pt x="1162" y="246"/>
                      </a:lnTo>
                      <a:close/>
                      <a:moveTo>
                        <a:pt x="2944" y="182"/>
                      </a:moveTo>
                      <a:lnTo>
                        <a:pt x="2944" y="182"/>
                      </a:lnTo>
                      <a:lnTo>
                        <a:pt x="2892" y="162"/>
                      </a:lnTo>
                      <a:lnTo>
                        <a:pt x="2898" y="146"/>
                      </a:lnTo>
                      <a:lnTo>
                        <a:pt x="2898" y="146"/>
                      </a:lnTo>
                      <a:lnTo>
                        <a:pt x="2950" y="168"/>
                      </a:lnTo>
                      <a:lnTo>
                        <a:pt x="2944" y="182"/>
                      </a:lnTo>
                      <a:close/>
                      <a:moveTo>
                        <a:pt x="1366" y="154"/>
                      </a:moveTo>
                      <a:lnTo>
                        <a:pt x="1360" y="140"/>
                      </a:lnTo>
                      <a:lnTo>
                        <a:pt x="1360" y="140"/>
                      </a:lnTo>
                      <a:lnTo>
                        <a:pt x="1412" y="120"/>
                      </a:lnTo>
                      <a:lnTo>
                        <a:pt x="1418" y="136"/>
                      </a:lnTo>
                      <a:lnTo>
                        <a:pt x="1418" y="136"/>
                      </a:lnTo>
                      <a:lnTo>
                        <a:pt x="1366" y="154"/>
                      </a:lnTo>
                      <a:lnTo>
                        <a:pt x="1366" y="154"/>
                      </a:lnTo>
                      <a:close/>
                      <a:moveTo>
                        <a:pt x="2734" y="106"/>
                      </a:moveTo>
                      <a:lnTo>
                        <a:pt x="2734" y="106"/>
                      </a:lnTo>
                      <a:lnTo>
                        <a:pt x="2680" y="90"/>
                      </a:lnTo>
                      <a:lnTo>
                        <a:pt x="2684" y="76"/>
                      </a:lnTo>
                      <a:lnTo>
                        <a:pt x="2684" y="76"/>
                      </a:lnTo>
                      <a:lnTo>
                        <a:pt x="2738" y="90"/>
                      </a:lnTo>
                      <a:lnTo>
                        <a:pt x="2734" y="106"/>
                      </a:lnTo>
                      <a:close/>
                      <a:moveTo>
                        <a:pt x="1578" y="86"/>
                      </a:moveTo>
                      <a:lnTo>
                        <a:pt x="1574" y="70"/>
                      </a:lnTo>
                      <a:lnTo>
                        <a:pt x="1574" y="70"/>
                      </a:lnTo>
                      <a:lnTo>
                        <a:pt x="1628" y="56"/>
                      </a:lnTo>
                      <a:lnTo>
                        <a:pt x="1632" y="72"/>
                      </a:lnTo>
                      <a:lnTo>
                        <a:pt x="1632" y="72"/>
                      </a:lnTo>
                      <a:lnTo>
                        <a:pt x="1578" y="86"/>
                      </a:lnTo>
                      <a:lnTo>
                        <a:pt x="1578" y="86"/>
                      </a:lnTo>
                      <a:close/>
                      <a:moveTo>
                        <a:pt x="2516" y="52"/>
                      </a:moveTo>
                      <a:lnTo>
                        <a:pt x="2516" y="52"/>
                      </a:lnTo>
                      <a:lnTo>
                        <a:pt x="2462" y="44"/>
                      </a:lnTo>
                      <a:lnTo>
                        <a:pt x="2464" y="28"/>
                      </a:lnTo>
                      <a:lnTo>
                        <a:pt x="2464" y="28"/>
                      </a:lnTo>
                      <a:lnTo>
                        <a:pt x="2520" y="38"/>
                      </a:lnTo>
                      <a:lnTo>
                        <a:pt x="2516" y="52"/>
                      </a:lnTo>
                      <a:close/>
                      <a:moveTo>
                        <a:pt x="1796" y="40"/>
                      </a:moveTo>
                      <a:lnTo>
                        <a:pt x="1792" y="24"/>
                      </a:lnTo>
                      <a:lnTo>
                        <a:pt x="1792" y="24"/>
                      </a:lnTo>
                      <a:lnTo>
                        <a:pt x="1848" y="16"/>
                      </a:lnTo>
                      <a:lnTo>
                        <a:pt x="1850" y="32"/>
                      </a:lnTo>
                      <a:lnTo>
                        <a:pt x="1850" y="32"/>
                      </a:lnTo>
                      <a:lnTo>
                        <a:pt x="1796" y="40"/>
                      </a:lnTo>
                      <a:lnTo>
                        <a:pt x="1796" y="40"/>
                      </a:lnTo>
                      <a:close/>
                      <a:moveTo>
                        <a:pt x="2296" y="22"/>
                      </a:moveTo>
                      <a:lnTo>
                        <a:pt x="2296" y="22"/>
                      </a:lnTo>
                      <a:lnTo>
                        <a:pt x="2240" y="18"/>
                      </a:lnTo>
                      <a:lnTo>
                        <a:pt x="2242" y="2"/>
                      </a:lnTo>
                      <a:lnTo>
                        <a:pt x="2242" y="2"/>
                      </a:lnTo>
                      <a:lnTo>
                        <a:pt x="2298" y="6"/>
                      </a:lnTo>
                      <a:lnTo>
                        <a:pt x="2296" y="22"/>
                      </a:lnTo>
                      <a:close/>
                      <a:moveTo>
                        <a:pt x="2018" y="18"/>
                      </a:moveTo>
                      <a:lnTo>
                        <a:pt x="2016" y="2"/>
                      </a:lnTo>
                      <a:lnTo>
                        <a:pt x="2016" y="2"/>
                      </a:lnTo>
                      <a:lnTo>
                        <a:pt x="2072" y="0"/>
                      </a:lnTo>
                      <a:lnTo>
                        <a:pt x="2074" y="16"/>
                      </a:lnTo>
                      <a:lnTo>
                        <a:pt x="2074" y="16"/>
                      </a:lnTo>
                      <a:lnTo>
                        <a:pt x="2018" y="18"/>
                      </a:lnTo>
                      <a:lnTo>
                        <a:pt x="2018" y="18"/>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grpSp>
          <p:grpSp>
            <p:nvGrpSpPr>
              <p:cNvPr id="48" name="组合 182"/>
              <p:cNvGrpSpPr/>
              <p:nvPr/>
            </p:nvGrpSpPr>
            <p:grpSpPr>
              <a:xfrm>
                <a:off x="3361573" y="3447209"/>
                <a:ext cx="938165" cy="937087"/>
                <a:chOff x="-1657350" y="2511425"/>
                <a:chExt cx="5524500" cy="5518150"/>
              </a:xfrm>
              <a:grpFill/>
            </p:grpSpPr>
            <p:sp>
              <p:nvSpPr>
                <p:cNvPr id="49" name="Freeform 49"/>
                <p:cNvSpPr>
                  <a:spLocks/>
                </p:cNvSpPr>
                <p:nvPr/>
              </p:nvSpPr>
              <p:spPr bwMode="auto">
                <a:xfrm>
                  <a:off x="1184275" y="2511425"/>
                  <a:ext cx="2228850" cy="1428750"/>
                </a:xfrm>
                <a:custGeom>
                  <a:avLst/>
                  <a:gdLst/>
                  <a:ahLst/>
                  <a:cxnLst>
                    <a:cxn ang="0">
                      <a:pos x="1252" y="900"/>
                    </a:cxn>
                    <a:cxn ang="0">
                      <a:pos x="1290" y="898"/>
                    </a:cxn>
                    <a:cxn ang="0">
                      <a:pos x="1322" y="888"/>
                    </a:cxn>
                    <a:cxn ang="0">
                      <a:pos x="1340" y="874"/>
                    </a:cxn>
                    <a:cxn ang="0">
                      <a:pos x="1362" y="846"/>
                    </a:cxn>
                    <a:cxn ang="0">
                      <a:pos x="1368" y="820"/>
                    </a:cxn>
                    <a:cxn ang="0">
                      <a:pos x="1368" y="802"/>
                    </a:cxn>
                    <a:cxn ang="0">
                      <a:pos x="1404" y="782"/>
                    </a:cxn>
                    <a:cxn ang="0">
                      <a:pos x="1300" y="640"/>
                    </a:cxn>
                    <a:cxn ang="0">
                      <a:pos x="1180" y="508"/>
                    </a:cxn>
                    <a:cxn ang="0">
                      <a:pos x="1122" y="452"/>
                    </a:cxn>
                    <a:cxn ang="0">
                      <a:pos x="1000" y="350"/>
                    </a:cxn>
                    <a:cxn ang="0">
                      <a:pos x="870" y="260"/>
                    </a:cxn>
                    <a:cxn ang="0">
                      <a:pos x="732" y="182"/>
                    </a:cxn>
                    <a:cxn ang="0">
                      <a:pos x="590" y="118"/>
                    </a:cxn>
                    <a:cxn ang="0">
                      <a:pos x="440" y="68"/>
                    </a:cxn>
                    <a:cxn ang="0">
                      <a:pos x="288" y="30"/>
                    </a:cxn>
                    <a:cxn ang="0">
                      <a:pos x="130" y="6"/>
                    </a:cxn>
                    <a:cxn ang="0">
                      <a:pos x="50" y="42"/>
                    </a:cxn>
                    <a:cxn ang="0">
                      <a:pos x="42" y="46"/>
                    </a:cxn>
                    <a:cxn ang="0">
                      <a:pos x="26" y="58"/>
                    </a:cxn>
                    <a:cxn ang="0">
                      <a:pos x="8" y="84"/>
                    </a:cxn>
                    <a:cxn ang="0">
                      <a:pos x="0" y="124"/>
                    </a:cxn>
                    <a:cxn ang="0">
                      <a:pos x="2" y="140"/>
                    </a:cxn>
                    <a:cxn ang="0">
                      <a:pos x="16" y="174"/>
                    </a:cxn>
                    <a:cxn ang="0">
                      <a:pos x="26" y="192"/>
                    </a:cxn>
                    <a:cxn ang="0">
                      <a:pos x="120" y="198"/>
                    </a:cxn>
                    <a:cxn ang="0">
                      <a:pos x="214" y="212"/>
                    </a:cxn>
                    <a:cxn ang="0">
                      <a:pos x="306" y="230"/>
                    </a:cxn>
                    <a:cxn ang="0">
                      <a:pos x="396" y="256"/>
                    </a:cxn>
                    <a:cxn ang="0">
                      <a:pos x="484" y="284"/>
                    </a:cxn>
                    <a:cxn ang="0">
                      <a:pos x="570" y="318"/>
                    </a:cxn>
                    <a:cxn ang="0">
                      <a:pos x="652" y="358"/>
                    </a:cxn>
                    <a:cxn ang="0">
                      <a:pos x="732" y="402"/>
                    </a:cxn>
                    <a:cxn ang="0">
                      <a:pos x="810" y="450"/>
                    </a:cxn>
                    <a:cxn ang="0">
                      <a:pos x="884" y="502"/>
                    </a:cxn>
                    <a:cxn ang="0">
                      <a:pos x="954" y="560"/>
                    </a:cxn>
                    <a:cxn ang="0">
                      <a:pos x="1020" y="620"/>
                    </a:cxn>
                    <a:cxn ang="0">
                      <a:pos x="1084" y="684"/>
                    </a:cxn>
                    <a:cxn ang="0">
                      <a:pos x="1144" y="754"/>
                    </a:cxn>
                    <a:cxn ang="0">
                      <a:pos x="1200" y="824"/>
                    </a:cxn>
                    <a:cxn ang="0">
                      <a:pos x="1252" y="900"/>
                    </a:cxn>
                  </a:cxnLst>
                  <a:rect l="0" t="0" r="r" b="b"/>
                  <a:pathLst>
                    <a:path w="1404" h="900">
                      <a:moveTo>
                        <a:pt x="1252" y="900"/>
                      </a:moveTo>
                      <a:lnTo>
                        <a:pt x="1252" y="900"/>
                      </a:lnTo>
                      <a:lnTo>
                        <a:pt x="1270" y="900"/>
                      </a:lnTo>
                      <a:lnTo>
                        <a:pt x="1290" y="898"/>
                      </a:lnTo>
                      <a:lnTo>
                        <a:pt x="1306" y="894"/>
                      </a:lnTo>
                      <a:lnTo>
                        <a:pt x="1322" y="888"/>
                      </a:lnTo>
                      <a:lnTo>
                        <a:pt x="1322" y="888"/>
                      </a:lnTo>
                      <a:lnTo>
                        <a:pt x="1340" y="874"/>
                      </a:lnTo>
                      <a:lnTo>
                        <a:pt x="1354" y="860"/>
                      </a:lnTo>
                      <a:lnTo>
                        <a:pt x="1362" y="846"/>
                      </a:lnTo>
                      <a:lnTo>
                        <a:pt x="1366" y="832"/>
                      </a:lnTo>
                      <a:lnTo>
                        <a:pt x="1368" y="820"/>
                      </a:lnTo>
                      <a:lnTo>
                        <a:pt x="1370" y="812"/>
                      </a:lnTo>
                      <a:lnTo>
                        <a:pt x="1368" y="802"/>
                      </a:lnTo>
                      <a:lnTo>
                        <a:pt x="1404" y="782"/>
                      </a:lnTo>
                      <a:lnTo>
                        <a:pt x="1404" y="782"/>
                      </a:lnTo>
                      <a:lnTo>
                        <a:pt x="1354" y="710"/>
                      </a:lnTo>
                      <a:lnTo>
                        <a:pt x="1300" y="640"/>
                      </a:lnTo>
                      <a:lnTo>
                        <a:pt x="1242" y="572"/>
                      </a:lnTo>
                      <a:lnTo>
                        <a:pt x="1180" y="508"/>
                      </a:lnTo>
                      <a:lnTo>
                        <a:pt x="1180" y="508"/>
                      </a:lnTo>
                      <a:lnTo>
                        <a:pt x="1122" y="452"/>
                      </a:lnTo>
                      <a:lnTo>
                        <a:pt x="1062" y="398"/>
                      </a:lnTo>
                      <a:lnTo>
                        <a:pt x="1000" y="350"/>
                      </a:lnTo>
                      <a:lnTo>
                        <a:pt x="936" y="302"/>
                      </a:lnTo>
                      <a:lnTo>
                        <a:pt x="870" y="260"/>
                      </a:lnTo>
                      <a:lnTo>
                        <a:pt x="802" y="220"/>
                      </a:lnTo>
                      <a:lnTo>
                        <a:pt x="732" y="182"/>
                      </a:lnTo>
                      <a:lnTo>
                        <a:pt x="662" y="148"/>
                      </a:lnTo>
                      <a:lnTo>
                        <a:pt x="590" y="118"/>
                      </a:lnTo>
                      <a:lnTo>
                        <a:pt x="516" y="90"/>
                      </a:lnTo>
                      <a:lnTo>
                        <a:pt x="440" y="68"/>
                      </a:lnTo>
                      <a:lnTo>
                        <a:pt x="364" y="46"/>
                      </a:lnTo>
                      <a:lnTo>
                        <a:pt x="288" y="30"/>
                      </a:lnTo>
                      <a:lnTo>
                        <a:pt x="210" y="16"/>
                      </a:lnTo>
                      <a:lnTo>
                        <a:pt x="130" y="6"/>
                      </a:lnTo>
                      <a:lnTo>
                        <a:pt x="50" y="0"/>
                      </a:lnTo>
                      <a:lnTo>
                        <a:pt x="50" y="42"/>
                      </a:lnTo>
                      <a:lnTo>
                        <a:pt x="50" y="42"/>
                      </a:lnTo>
                      <a:lnTo>
                        <a:pt x="42" y="46"/>
                      </a:lnTo>
                      <a:lnTo>
                        <a:pt x="34" y="50"/>
                      </a:lnTo>
                      <a:lnTo>
                        <a:pt x="26" y="58"/>
                      </a:lnTo>
                      <a:lnTo>
                        <a:pt x="16" y="70"/>
                      </a:lnTo>
                      <a:lnTo>
                        <a:pt x="8" y="84"/>
                      </a:lnTo>
                      <a:lnTo>
                        <a:pt x="2" y="102"/>
                      </a:lnTo>
                      <a:lnTo>
                        <a:pt x="0" y="124"/>
                      </a:lnTo>
                      <a:lnTo>
                        <a:pt x="0" y="124"/>
                      </a:lnTo>
                      <a:lnTo>
                        <a:pt x="2" y="140"/>
                      </a:lnTo>
                      <a:lnTo>
                        <a:pt x="8" y="158"/>
                      </a:lnTo>
                      <a:lnTo>
                        <a:pt x="16" y="174"/>
                      </a:lnTo>
                      <a:lnTo>
                        <a:pt x="26" y="192"/>
                      </a:lnTo>
                      <a:lnTo>
                        <a:pt x="26" y="192"/>
                      </a:lnTo>
                      <a:lnTo>
                        <a:pt x="74" y="194"/>
                      </a:lnTo>
                      <a:lnTo>
                        <a:pt x="120" y="198"/>
                      </a:lnTo>
                      <a:lnTo>
                        <a:pt x="168" y="204"/>
                      </a:lnTo>
                      <a:lnTo>
                        <a:pt x="214" y="212"/>
                      </a:lnTo>
                      <a:lnTo>
                        <a:pt x="260" y="220"/>
                      </a:lnTo>
                      <a:lnTo>
                        <a:pt x="306" y="230"/>
                      </a:lnTo>
                      <a:lnTo>
                        <a:pt x="352" y="242"/>
                      </a:lnTo>
                      <a:lnTo>
                        <a:pt x="396" y="256"/>
                      </a:lnTo>
                      <a:lnTo>
                        <a:pt x="440" y="270"/>
                      </a:lnTo>
                      <a:lnTo>
                        <a:pt x="484" y="284"/>
                      </a:lnTo>
                      <a:lnTo>
                        <a:pt x="528" y="300"/>
                      </a:lnTo>
                      <a:lnTo>
                        <a:pt x="570" y="318"/>
                      </a:lnTo>
                      <a:lnTo>
                        <a:pt x="612" y="338"/>
                      </a:lnTo>
                      <a:lnTo>
                        <a:pt x="652" y="358"/>
                      </a:lnTo>
                      <a:lnTo>
                        <a:pt x="692" y="380"/>
                      </a:lnTo>
                      <a:lnTo>
                        <a:pt x="732" y="402"/>
                      </a:lnTo>
                      <a:lnTo>
                        <a:pt x="772" y="426"/>
                      </a:lnTo>
                      <a:lnTo>
                        <a:pt x="810" y="450"/>
                      </a:lnTo>
                      <a:lnTo>
                        <a:pt x="846" y="476"/>
                      </a:lnTo>
                      <a:lnTo>
                        <a:pt x="884" y="502"/>
                      </a:lnTo>
                      <a:lnTo>
                        <a:pt x="918" y="530"/>
                      </a:lnTo>
                      <a:lnTo>
                        <a:pt x="954" y="560"/>
                      </a:lnTo>
                      <a:lnTo>
                        <a:pt x="988" y="590"/>
                      </a:lnTo>
                      <a:lnTo>
                        <a:pt x="1020" y="620"/>
                      </a:lnTo>
                      <a:lnTo>
                        <a:pt x="1054" y="652"/>
                      </a:lnTo>
                      <a:lnTo>
                        <a:pt x="1084" y="684"/>
                      </a:lnTo>
                      <a:lnTo>
                        <a:pt x="1114" y="718"/>
                      </a:lnTo>
                      <a:lnTo>
                        <a:pt x="1144" y="754"/>
                      </a:lnTo>
                      <a:lnTo>
                        <a:pt x="1172" y="788"/>
                      </a:lnTo>
                      <a:lnTo>
                        <a:pt x="1200" y="824"/>
                      </a:lnTo>
                      <a:lnTo>
                        <a:pt x="1226" y="862"/>
                      </a:lnTo>
                      <a:lnTo>
                        <a:pt x="1252" y="900"/>
                      </a:lnTo>
                      <a:lnTo>
                        <a:pt x="1252" y="900"/>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50" name="Freeform 50"/>
                <p:cNvSpPr>
                  <a:spLocks/>
                </p:cNvSpPr>
                <p:nvPr/>
              </p:nvSpPr>
              <p:spPr bwMode="auto">
                <a:xfrm>
                  <a:off x="-1203325" y="2511425"/>
                  <a:ext cx="2228850" cy="1428750"/>
                </a:xfrm>
                <a:custGeom>
                  <a:avLst/>
                  <a:gdLst/>
                  <a:ahLst/>
                  <a:cxnLst>
                    <a:cxn ang="0">
                      <a:pos x="1354" y="0"/>
                    </a:cxn>
                    <a:cxn ang="0">
                      <a:pos x="1274" y="6"/>
                    </a:cxn>
                    <a:cxn ang="0">
                      <a:pos x="1116" y="30"/>
                    </a:cxn>
                    <a:cxn ang="0">
                      <a:pos x="964" y="68"/>
                    </a:cxn>
                    <a:cxn ang="0">
                      <a:pos x="814" y="118"/>
                    </a:cxn>
                    <a:cxn ang="0">
                      <a:pos x="672" y="182"/>
                    </a:cxn>
                    <a:cxn ang="0">
                      <a:pos x="534" y="260"/>
                    </a:cxn>
                    <a:cxn ang="0">
                      <a:pos x="404" y="350"/>
                    </a:cxn>
                    <a:cxn ang="0">
                      <a:pos x="282" y="452"/>
                    </a:cxn>
                    <a:cxn ang="0">
                      <a:pos x="224" y="508"/>
                    </a:cxn>
                    <a:cxn ang="0">
                      <a:pos x="104" y="640"/>
                    </a:cxn>
                    <a:cxn ang="0">
                      <a:pos x="0" y="782"/>
                    </a:cxn>
                    <a:cxn ang="0">
                      <a:pos x="36" y="802"/>
                    </a:cxn>
                    <a:cxn ang="0">
                      <a:pos x="36" y="820"/>
                    </a:cxn>
                    <a:cxn ang="0">
                      <a:pos x="42" y="846"/>
                    </a:cxn>
                    <a:cxn ang="0">
                      <a:pos x="64" y="874"/>
                    </a:cxn>
                    <a:cxn ang="0">
                      <a:pos x="82" y="888"/>
                    </a:cxn>
                    <a:cxn ang="0">
                      <a:pos x="114" y="898"/>
                    </a:cxn>
                    <a:cxn ang="0">
                      <a:pos x="152" y="900"/>
                    </a:cxn>
                    <a:cxn ang="0">
                      <a:pos x="178" y="862"/>
                    </a:cxn>
                    <a:cxn ang="0">
                      <a:pos x="232" y="788"/>
                    </a:cxn>
                    <a:cxn ang="0">
                      <a:pos x="290" y="718"/>
                    </a:cxn>
                    <a:cxn ang="0">
                      <a:pos x="350" y="652"/>
                    </a:cxn>
                    <a:cxn ang="0">
                      <a:pos x="416" y="590"/>
                    </a:cxn>
                    <a:cxn ang="0">
                      <a:pos x="486" y="530"/>
                    </a:cxn>
                    <a:cxn ang="0">
                      <a:pos x="558" y="476"/>
                    </a:cxn>
                    <a:cxn ang="0">
                      <a:pos x="632" y="426"/>
                    </a:cxn>
                    <a:cxn ang="0">
                      <a:pos x="712" y="380"/>
                    </a:cxn>
                    <a:cxn ang="0">
                      <a:pos x="792" y="338"/>
                    </a:cxn>
                    <a:cxn ang="0">
                      <a:pos x="876" y="300"/>
                    </a:cxn>
                    <a:cxn ang="0">
                      <a:pos x="964" y="270"/>
                    </a:cxn>
                    <a:cxn ang="0">
                      <a:pos x="1052" y="242"/>
                    </a:cxn>
                    <a:cxn ang="0">
                      <a:pos x="1144" y="220"/>
                    </a:cxn>
                    <a:cxn ang="0">
                      <a:pos x="1236" y="204"/>
                    </a:cxn>
                    <a:cxn ang="0">
                      <a:pos x="1330" y="194"/>
                    </a:cxn>
                    <a:cxn ang="0">
                      <a:pos x="1378" y="192"/>
                    </a:cxn>
                    <a:cxn ang="0">
                      <a:pos x="1396" y="158"/>
                    </a:cxn>
                    <a:cxn ang="0">
                      <a:pos x="1404" y="124"/>
                    </a:cxn>
                    <a:cxn ang="0">
                      <a:pos x="1402" y="102"/>
                    </a:cxn>
                    <a:cxn ang="0">
                      <a:pos x="1388" y="70"/>
                    </a:cxn>
                    <a:cxn ang="0">
                      <a:pos x="1370" y="50"/>
                    </a:cxn>
                    <a:cxn ang="0">
                      <a:pos x="1354" y="42"/>
                    </a:cxn>
                  </a:cxnLst>
                  <a:rect l="0" t="0" r="r" b="b"/>
                  <a:pathLst>
                    <a:path w="1404" h="900">
                      <a:moveTo>
                        <a:pt x="1354" y="42"/>
                      </a:moveTo>
                      <a:lnTo>
                        <a:pt x="1354" y="0"/>
                      </a:lnTo>
                      <a:lnTo>
                        <a:pt x="1354" y="0"/>
                      </a:lnTo>
                      <a:lnTo>
                        <a:pt x="1274" y="6"/>
                      </a:lnTo>
                      <a:lnTo>
                        <a:pt x="1194" y="16"/>
                      </a:lnTo>
                      <a:lnTo>
                        <a:pt x="1116" y="30"/>
                      </a:lnTo>
                      <a:lnTo>
                        <a:pt x="1040" y="46"/>
                      </a:lnTo>
                      <a:lnTo>
                        <a:pt x="964" y="68"/>
                      </a:lnTo>
                      <a:lnTo>
                        <a:pt x="888" y="90"/>
                      </a:lnTo>
                      <a:lnTo>
                        <a:pt x="814" y="118"/>
                      </a:lnTo>
                      <a:lnTo>
                        <a:pt x="742" y="148"/>
                      </a:lnTo>
                      <a:lnTo>
                        <a:pt x="672" y="182"/>
                      </a:lnTo>
                      <a:lnTo>
                        <a:pt x="602" y="220"/>
                      </a:lnTo>
                      <a:lnTo>
                        <a:pt x="534" y="260"/>
                      </a:lnTo>
                      <a:lnTo>
                        <a:pt x="468" y="302"/>
                      </a:lnTo>
                      <a:lnTo>
                        <a:pt x="404" y="350"/>
                      </a:lnTo>
                      <a:lnTo>
                        <a:pt x="342" y="398"/>
                      </a:lnTo>
                      <a:lnTo>
                        <a:pt x="282" y="452"/>
                      </a:lnTo>
                      <a:lnTo>
                        <a:pt x="224" y="508"/>
                      </a:lnTo>
                      <a:lnTo>
                        <a:pt x="224" y="508"/>
                      </a:lnTo>
                      <a:lnTo>
                        <a:pt x="162" y="572"/>
                      </a:lnTo>
                      <a:lnTo>
                        <a:pt x="104" y="640"/>
                      </a:lnTo>
                      <a:lnTo>
                        <a:pt x="50" y="710"/>
                      </a:lnTo>
                      <a:lnTo>
                        <a:pt x="0" y="782"/>
                      </a:lnTo>
                      <a:lnTo>
                        <a:pt x="36" y="802"/>
                      </a:lnTo>
                      <a:lnTo>
                        <a:pt x="36" y="802"/>
                      </a:lnTo>
                      <a:lnTo>
                        <a:pt x="34" y="812"/>
                      </a:lnTo>
                      <a:lnTo>
                        <a:pt x="36" y="820"/>
                      </a:lnTo>
                      <a:lnTo>
                        <a:pt x="38" y="832"/>
                      </a:lnTo>
                      <a:lnTo>
                        <a:pt x="42" y="846"/>
                      </a:lnTo>
                      <a:lnTo>
                        <a:pt x="50" y="860"/>
                      </a:lnTo>
                      <a:lnTo>
                        <a:pt x="64" y="874"/>
                      </a:lnTo>
                      <a:lnTo>
                        <a:pt x="82" y="888"/>
                      </a:lnTo>
                      <a:lnTo>
                        <a:pt x="82" y="888"/>
                      </a:lnTo>
                      <a:lnTo>
                        <a:pt x="98" y="894"/>
                      </a:lnTo>
                      <a:lnTo>
                        <a:pt x="114" y="898"/>
                      </a:lnTo>
                      <a:lnTo>
                        <a:pt x="134" y="900"/>
                      </a:lnTo>
                      <a:lnTo>
                        <a:pt x="152" y="900"/>
                      </a:lnTo>
                      <a:lnTo>
                        <a:pt x="152" y="900"/>
                      </a:lnTo>
                      <a:lnTo>
                        <a:pt x="178" y="862"/>
                      </a:lnTo>
                      <a:lnTo>
                        <a:pt x="204" y="824"/>
                      </a:lnTo>
                      <a:lnTo>
                        <a:pt x="232" y="788"/>
                      </a:lnTo>
                      <a:lnTo>
                        <a:pt x="260" y="754"/>
                      </a:lnTo>
                      <a:lnTo>
                        <a:pt x="290" y="718"/>
                      </a:lnTo>
                      <a:lnTo>
                        <a:pt x="320" y="684"/>
                      </a:lnTo>
                      <a:lnTo>
                        <a:pt x="350" y="652"/>
                      </a:lnTo>
                      <a:lnTo>
                        <a:pt x="384" y="620"/>
                      </a:lnTo>
                      <a:lnTo>
                        <a:pt x="416" y="590"/>
                      </a:lnTo>
                      <a:lnTo>
                        <a:pt x="450" y="560"/>
                      </a:lnTo>
                      <a:lnTo>
                        <a:pt x="486" y="530"/>
                      </a:lnTo>
                      <a:lnTo>
                        <a:pt x="520" y="502"/>
                      </a:lnTo>
                      <a:lnTo>
                        <a:pt x="558" y="476"/>
                      </a:lnTo>
                      <a:lnTo>
                        <a:pt x="594" y="450"/>
                      </a:lnTo>
                      <a:lnTo>
                        <a:pt x="632" y="426"/>
                      </a:lnTo>
                      <a:lnTo>
                        <a:pt x="672" y="402"/>
                      </a:lnTo>
                      <a:lnTo>
                        <a:pt x="712" y="380"/>
                      </a:lnTo>
                      <a:lnTo>
                        <a:pt x="752" y="358"/>
                      </a:lnTo>
                      <a:lnTo>
                        <a:pt x="792" y="338"/>
                      </a:lnTo>
                      <a:lnTo>
                        <a:pt x="834" y="318"/>
                      </a:lnTo>
                      <a:lnTo>
                        <a:pt x="876" y="300"/>
                      </a:lnTo>
                      <a:lnTo>
                        <a:pt x="920" y="284"/>
                      </a:lnTo>
                      <a:lnTo>
                        <a:pt x="964" y="270"/>
                      </a:lnTo>
                      <a:lnTo>
                        <a:pt x="1008" y="256"/>
                      </a:lnTo>
                      <a:lnTo>
                        <a:pt x="1052" y="242"/>
                      </a:lnTo>
                      <a:lnTo>
                        <a:pt x="1098" y="230"/>
                      </a:lnTo>
                      <a:lnTo>
                        <a:pt x="1144" y="220"/>
                      </a:lnTo>
                      <a:lnTo>
                        <a:pt x="1190" y="212"/>
                      </a:lnTo>
                      <a:lnTo>
                        <a:pt x="1236" y="204"/>
                      </a:lnTo>
                      <a:lnTo>
                        <a:pt x="1284" y="198"/>
                      </a:lnTo>
                      <a:lnTo>
                        <a:pt x="1330" y="194"/>
                      </a:lnTo>
                      <a:lnTo>
                        <a:pt x="1378" y="192"/>
                      </a:lnTo>
                      <a:lnTo>
                        <a:pt x="1378" y="192"/>
                      </a:lnTo>
                      <a:lnTo>
                        <a:pt x="1388" y="174"/>
                      </a:lnTo>
                      <a:lnTo>
                        <a:pt x="1396" y="158"/>
                      </a:lnTo>
                      <a:lnTo>
                        <a:pt x="1402" y="140"/>
                      </a:lnTo>
                      <a:lnTo>
                        <a:pt x="1404" y="124"/>
                      </a:lnTo>
                      <a:lnTo>
                        <a:pt x="1404" y="124"/>
                      </a:lnTo>
                      <a:lnTo>
                        <a:pt x="1402" y="102"/>
                      </a:lnTo>
                      <a:lnTo>
                        <a:pt x="1396" y="84"/>
                      </a:lnTo>
                      <a:lnTo>
                        <a:pt x="1388" y="70"/>
                      </a:lnTo>
                      <a:lnTo>
                        <a:pt x="1378" y="58"/>
                      </a:lnTo>
                      <a:lnTo>
                        <a:pt x="1370" y="50"/>
                      </a:lnTo>
                      <a:lnTo>
                        <a:pt x="1362" y="46"/>
                      </a:lnTo>
                      <a:lnTo>
                        <a:pt x="1354" y="42"/>
                      </a:lnTo>
                      <a:lnTo>
                        <a:pt x="1354" y="42"/>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51" name="Freeform 51"/>
                <p:cNvSpPr>
                  <a:spLocks/>
                </p:cNvSpPr>
                <p:nvPr/>
              </p:nvSpPr>
              <p:spPr bwMode="auto">
                <a:xfrm>
                  <a:off x="3292475" y="4029075"/>
                  <a:ext cx="574675" cy="2482850"/>
                </a:xfrm>
                <a:custGeom>
                  <a:avLst/>
                  <a:gdLst/>
                  <a:ahLst/>
                  <a:cxnLst>
                    <a:cxn ang="0">
                      <a:pos x="142" y="22"/>
                    </a:cxn>
                    <a:cxn ang="0">
                      <a:pos x="134" y="16"/>
                    </a:cxn>
                    <a:cxn ang="0">
                      <a:pos x="114" y="8"/>
                    </a:cxn>
                    <a:cxn ang="0">
                      <a:pos x="84" y="6"/>
                    </a:cxn>
                    <a:cxn ang="0">
                      <a:pos x="44" y="18"/>
                    </a:cxn>
                    <a:cxn ang="0">
                      <a:pos x="32" y="28"/>
                    </a:cxn>
                    <a:cxn ang="0">
                      <a:pos x="8" y="58"/>
                    </a:cxn>
                    <a:cxn ang="0">
                      <a:pos x="0" y="74"/>
                    </a:cxn>
                    <a:cxn ang="0">
                      <a:pos x="38" y="154"/>
                    </a:cxn>
                    <a:cxn ang="0">
                      <a:pos x="72" y="238"/>
                    </a:cxn>
                    <a:cxn ang="0">
                      <a:pos x="102" y="324"/>
                    </a:cxn>
                    <a:cxn ang="0">
                      <a:pos x="126" y="412"/>
                    </a:cxn>
                    <a:cxn ang="0">
                      <a:pos x="146" y="502"/>
                    </a:cxn>
                    <a:cxn ang="0">
                      <a:pos x="160" y="594"/>
                    </a:cxn>
                    <a:cxn ang="0">
                      <a:pos x="168" y="688"/>
                    </a:cxn>
                    <a:cxn ang="0">
                      <a:pos x="170" y="782"/>
                    </a:cxn>
                    <a:cxn ang="0">
                      <a:pos x="170" y="830"/>
                    </a:cxn>
                    <a:cxn ang="0">
                      <a:pos x="164" y="924"/>
                    </a:cxn>
                    <a:cxn ang="0">
                      <a:pos x="152" y="1016"/>
                    </a:cxn>
                    <a:cxn ang="0">
                      <a:pos x="136" y="1108"/>
                    </a:cxn>
                    <a:cxn ang="0">
                      <a:pos x="114" y="1196"/>
                    </a:cxn>
                    <a:cxn ang="0">
                      <a:pos x="88" y="1284"/>
                    </a:cxn>
                    <a:cxn ang="0">
                      <a:pos x="56" y="1368"/>
                    </a:cxn>
                    <a:cxn ang="0">
                      <a:pos x="20" y="1450"/>
                    </a:cxn>
                    <a:cxn ang="0">
                      <a:pos x="0" y="1490"/>
                    </a:cxn>
                    <a:cxn ang="0">
                      <a:pos x="20" y="1522"/>
                    </a:cxn>
                    <a:cxn ang="0">
                      <a:pos x="44" y="1546"/>
                    </a:cxn>
                    <a:cxn ang="0">
                      <a:pos x="66" y="1554"/>
                    </a:cxn>
                    <a:cxn ang="0">
                      <a:pos x="100" y="1558"/>
                    </a:cxn>
                    <a:cxn ang="0">
                      <a:pos x="126" y="1552"/>
                    </a:cxn>
                    <a:cxn ang="0">
                      <a:pos x="142" y="1542"/>
                    </a:cxn>
                    <a:cxn ang="0">
                      <a:pos x="178" y="1564"/>
                    </a:cxn>
                    <a:cxn ang="0">
                      <a:pos x="220" y="1472"/>
                    </a:cxn>
                    <a:cxn ang="0">
                      <a:pos x="258" y="1380"/>
                    </a:cxn>
                    <a:cxn ang="0">
                      <a:pos x="290" y="1284"/>
                    </a:cxn>
                    <a:cxn ang="0">
                      <a:pos x="316" y="1186"/>
                    </a:cxn>
                    <a:cxn ang="0">
                      <a:pos x="336" y="1088"/>
                    </a:cxn>
                    <a:cxn ang="0">
                      <a:pos x="350" y="986"/>
                    </a:cxn>
                    <a:cxn ang="0">
                      <a:pos x="360" y="886"/>
                    </a:cxn>
                    <a:cxn ang="0">
                      <a:pos x="362" y="782"/>
                    </a:cxn>
                    <a:cxn ang="0">
                      <a:pos x="362" y="730"/>
                    </a:cxn>
                    <a:cxn ang="0">
                      <a:pos x="356" y="628"/>
                    </a:cxn>
                    <a:cxn ang="0">
                      <a:pos x="344" y="526"/>
                    </a:cxn>
                    <a:cxn ang="0">
                      <a:pos x="326" y="426"/>
                    </a:cxn>
                    <a:cxn ang="0">
                      <a:pos x="304" y="328"/>
                    </a:cxn>
                    <a:cxn ang="0">
                      <a:pos x="274" y="232"/>
                    </a:cxn>
                    <a:cxn ang="0">
                      <a:pos x="240" y="138"/>
                    </a:cxn>
                    <a:cxn ang="0">
                      <a:pos x="200" y="46"/>
                    </a:cxn>
                    <a:cxn ang="0">
                      <a:pos x="178" y="0"/>
                    </a:cxn>
                  </a:cxnLst>
                  <a:rect l="0" t="0" r="r" b="b"/>
                  <a:pathLst>
                    <a:path w="362" h="1564">
                      <a:moveTo>
                        <a:pt x="178" y="0"/>
                      </a:moveTo>
                      <a:lnTo>
                        <a:pt x="142" y="22"/>
                      </a:lnTo>
                      <a:lnTo>
                        <a:pt x="142" y="22"/>
                      </a:lnTo>
                      <a:lnTo>
                        <a:pt x="134" y="16"/>
                      </a:lnTo>
                      <a:lnTo>
                        <a:pt x="126" y="12"/>
                      </a:lnTo>
                      <a:lnTo>
                        <a:pt x="114" y="8"/>
                      </a:lnTo>
                      <a:lnTo>
                        <a:pt x="100" y="6"/>
                      </a:lnTo>
                      <a:lnTo>
                        <a:pt x="84" y="6"/>
                      </a:lnTo>
                      <a:lnTo>
                        <a:pt x="66" y="10"/>
                      </a:lnTo>
                      <a:lnTo>
                        <a:pt x="44" y="18"/>
                      </a:lnTo>
                      <a:lnTo>
                        <a:pt x="44" y="18"/>
                      </a:lnTo>
                      <a:lnTo>
                        <a:pt x="32" y="28"/>
                      </a:lnTo>
                      <a:lnTo>
                        <a:pt x="20" y="42"/>
                      </a:lnTo>
                      <a:lnTo>
                        <a:pt x="8" y="58"/>
                      </a:lnTo>
                      <a:lnTo>
                        <a:pt x="0" y="74"/>
                      </a:lnTo>
                      <a:lnTo>
                        <a:pt x="0" y="74"/>
                      </a:lnTo>
                      <a:lnTo>
                        <a:pt x="20" y="114"/>
                      </a:lnTo>
                      <a:lnTo>
                        <a:pt x="38" y="154"/>
                      </a:lnTo>
                      <a:lnTo>
                        <a:pt x="56" y="196"/>
                      </a:lnTo>
                      <a:lnTo>
                        <a:pt x="72" y="238"/>
                      </a:lnTo>
                      <a:lnTo>
                        <a:pt x="88" y="280"/>
                      </a:lnTo>
                      <a:lnTo>
                        <a:pt x="102" y="324"/>
                      </a:lnTo>
                      <a:lnTo>
                        <a:pt x="114" y="368"/>
                      </a:lnTo>
                      <a:lnTo>
                        <a:pt x="126" y="412"/>
                      </a:lnTo>
                      <a:lnTo>
                        <a:pt x="136" y="456"/>
                      </a:lnTo>
                      <a:lnTo>
                        <a:pt x="146" y="502"/>
                      </a:lnTo>
                      <a:lnTo>
                        <a:pt x="152" y="548"/>
                      </a:lnTo>
                      <a:lnTo>
                        <a:pt x="160" y="594"/>
                      </a:lnTo>
                      <a:lnTo>
                        <a:pt x="164" y="640"/>
                      </a:lnTo>
                      <a:lnTo>
                        <a:pt x="168" y="688"/>
                      </a:lnTo>
                      <a:lnTo>
                        <a:pt x="170" y="734"/>
                      </a:lnTo>
                      <a:lnTo>
                        <a:pt x="170" y="782"/>
                      </a:lnTo>
                      <a:lnTo>
                        <a:pt x="170" y="782"/>
                      </a:lnTo>
                      <a:lnTo>
                        <a:pt x="170" y="830"/>
                      </a:lnTo>
                      <a:lnTo>
                        <a:pt x="168" y="876"/>
                      </a:lnTo>
                      <a:lnTo>
                        <a:pt x="164" y="924"/>
                      </a:lnTo>
                      <a:lnTo>
                        <a:pt x="160" y="970"/>
                      </a:lnTo>
                      <a:lnTo>
                        <a:pt x="152" y="1016"/>
                      </a:lnTo>
                      <a:lnTo>
                        <a:pt x="146" y="1062"/>
                      </a:lnTo>
                      <a:lnTo>
                        <a:pt x="136" y="1108"/>
                      </a:lnTo>
                      <a:lnTo>
                        <a:pt x="126" y="1152"/>
                      </a:lnTo>
                      <a:lnTo>
                        <a:pt x="114" y="1196"/>
                      </a:lnTo>
                      <a:lnTo>
                        <a:pt x="102" y="1240"/>
                      </a:lnTo>
                      <a:lnTo>
                        <a:pt x="88" y="1284"/>
                      </a:lnTo>
                      <a:lnTo>
                        <a:pt x="72" y="1326"/>
                      </a:lnTo>
                      <a:lnTo>
                        <a:pt x="56" y="1368"/>
                      </a:lnTo>
                      <a:lnTo>
                        <a:pt x="38" y="1410"/>
                      </a:lnTo>
                      <a:lnTo>
                        <a:pt x="20" y="1450"/>
                      </a:lnTo>
                      <a:lnTo>
                        <a:pt x="0" y="1490"/>
                      </a:lnTo>
                      <a:lnTo>
                        <a:pt x="0" y="1490"/>
                      </a:lnTo>
                      <a:lnTo>
                        <a:pt x="8" y="1506"/>
                      </a:lnTo>
                      <a:lnTo>
                        <a:pt x="20" y="1522"/>
                      </a:lnTo>
                      <a:lnTo>
                        <a:pt x="32" y="1536"/>
                      </a:lnTo>
                      <a:lnTo>
                        <a:pt x="44" y="1546"/>
                      </a:lnTo>
                      <a:lnTo>
                        <a:pt x="44" y="1546"/>
                      </a:lnTo>
                      <a:lnTo>
                        <a:pt x="66" y="1554"/>
                      </a:lnTo>
                      <a:lnTo>
                        <a:pt x="84" y="1558"/>
                      </a:lnTo>
                      <a:lnTo>
                        <a:pt x="100" y="1558"/>
                      </a:lnTo>
                      <a:lnTo>
                        <a:pt x="114" y="1556"/>
                      </a:lnTo>
                      <a:lnTo>
                        <a:pt x="126" y="1552"/>
                      </a:lnTo>
                      <a:lnTo>
                        <a:pt x="134" y="1548"/>
                      </a:lnTo>
                      <a:lnTo>
                        <a:pt x="142" y="1542"/>
                      </a:lnTo>
                      <a:lnTo>
                        <a:pt x="178" y="1564"/>
                      </a:lnTo>
                      <a:lnTo>
                        <a:pt x="178" y="1564"/>
                      </a:lnTo>
                      <a:lnTo>
                        <a:pt x="200" y="1518"/>
                      </a:lnTo>
                      <a:lnTo>
                        <a:pt x="220" y="1472"/>
                      </a:lnTo>
                      <a:lnTo>
                        <a:pt x="240" y="1426"/>
                      </a:lnTo>
                      <a:lnTo>
                        <a:pt x="258" y="1380"/>
                      </a:lnTo>
                      <a:lnTo>
                        <a:pt x="274" y="1332"/>
                      </a:lnTo>
                      <a:lnTo>
                        <a:pt x="290" y="1284"/>
                      </a:lnTo>
                      <a:lnTo>
                        <a:pt x="304" y="1236"/>
                      </a:lnTo>
                      <a:lnTo>
                        <a:pt x="316" y="1186"/>
                      </a:lnTo>
                      <a:lnTo>
                        <a:pt x="326" y="1138"/>
                      </a:lnTo>
                      <a:lnTo>
                        <a:pt x="336" y="1088"/>
                      </a:lnTo>
                      <a:lnTo>
                        <a:pt x="344" y="1038"/>
                      </a:lnTo>
                      <a:lnTo>
                        <a:pt x="350" y="986"/>
                      </a:lnTo>
                      <a:lnTo>
                        <a:pt x="356" y="936"/>
                      </a:lnTo>
                      <a:lnTo>
                        <a:pt x="360" y="886"/>
                      </a:lnTo>
                      <a:lnTo>
                        <a:pt x="362" y="834"/>
                      </a:lnTo>
                      <a:lnTo>
                        <a:pt x="362" y="782"/>
                      </a:lnTo>
                      <a:lnTo>
                        <a:pt x="362" y="782"/>
                      </a:lnTo>
                      <a:lnTo>
                        <a:pt x="362" y="730"/>
                      </a:lnTo>
                      <a:lnTo>
                        <a:pt x="360" y="678"/>
                      </a:lnTo>
                      <a:lnTo>
                        <a:pt x="356" y="628"/>
                      </a:lnTo>
                      <a:lnTo>
                        <a:pt x="350" y="578"/>
                      </a:lnTo>
                      <a:lnTo>
                        <a:pt x="344" y="526"/>
                      </a:lnTo>
                      <a:lnTo>
                        <a:pt x="336" y="476"/>
                      </a:lnTo>
                      <a:lnTo>
                        <a:pt x="326" y="426"/>
                      </a:lnTo>
                      <a:lnTo>
                        <a:pt x="316" y="378"/>
                      </a:lnTo>
                      <a:lnTo>
                        <a:pt x="304" y="328"/>
                      </a:lnTo>
                      <a:lnTo>
                        <a:pt x="290" y="280"/>
                      </a:lnTo>
                      <a:lnTo>
                        <a:pt x="274" y="232"/>
                      </a:lnTo>
                      <a:lnTo>
                        <a:pt x="258" y="184"/>
                      </a:lnTo>
                      <a:lnTo>
                        <a:pt x="240" y="138"/>
                      </a:lnTo>
                      <a:lnTo>
                        <a:pt x="220" y="92"/>
                      </a:lnTo>
                      <a:lnTo>
                        <a:pt x="200" y="46"/>
                      </a:lnTo>
                      <a:lnTo>
                        <a:pt x="178" y="0"/>
                      </a:lnTo>
                      <a:lnTo>
                        <a:pt x="178" y="0"/>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52" name="Freeform 52"/>
                <p:cNvSpPr>
                  <a:spLocks/>
                </p:cNvSpPr>
                <p:nvPr/>
              </p:nvSpPr>
              <p:spPr bwMode="auto">
                <a:xfrm>
                  <a:off x="1184275" y="6600825"/>
                  <a:ext cx="2228850" cy="1428750"/>
                </a:xfrm>
                <a:custGeom>
                  <a:avLst/>
                  <a:gdLst/>
                  <a:ahLst/>
                  <a:cxnLst>
                    <a:cxn ang="0">
                      <a:pos x="1322" y="12"/>
                    </a:cxn>
                    <a:cxn ang="0">
                      <a:pos x="1290" y="2"/>
                    </a:cxn>
                    <a:cxn ang="0">
                      <a:pos x="1252" y="0"/>
                    </a:cxn>
                    <a:cxn ang="0">
                      <a:pos x="1226" y="38"/>
                    </a:cxn>
                    <a:cxn ang="0">
                      <a:pos x="1172" y="112"/>
                    </a:cxn>
                    <a:cxn ang="0">
                      <a:pos x="1114" y="182"/>
                    </a:cxn>
                    <a:cxn ang="0">
                      <a:pos x="1054" y="248"/>
                    </a:cxn>
                    <a:cxn ang="0">
                      <a:pos x="988" y="310"/>
                    </a:cxn>
                    <a:cxn ang="0">
                      <a:pos x="918" y="370"/>
                    </a:cxn>
                    <a:cxn ang="0">
                      <a:pos x="846" y="424"/>
                    </a:cxn>
                    <a:cxn ang="0">
                      <a:pos x="772" y="474"/>
                    </a:cxn>
                    <a:cxn ang="0">
                      <a:pos x="692" y="520"/>
                    </a:cxn>
                    <a:cxn ang="0">
                      <a:pos x="612" y="562"/>
                    </a:cxn>
                    <a:cxn ang="0">
                      <a:pos x="528" y="600"/>
                    </a:cxn>
                    <a:cxn ang="0">
                      <a:pos x="440" y="630"/>
                    </a:cxn>
                    <a:cxn ang="0">
                      <a:pos x="352" y="658"/>
                    </a:cxn>
                    <a:cxn ang="0">
                      <a:pos x="260" y="680"/>
                    </a:cxn>
                    <a:cxn ang="0">
                      <a:pos x="168" y="696"/>
                    </a:cxn>
                    <a:cxn ang="0">
                      <a:pos x="74" y="706"/>
                    </a:cxn>
                    <a:cxn ang="0">
                      <a:pos x="26" y="708"/>
                    </a:cxn>
                    <a:cxn ang="0">
                      <a:pos x="8" y="742"/>
                    </a:cxn>
                    <a:cxn ang="0">
                      <a:pos x="0" y="776"/>
                    </a:cxn>
                    <a:cxn ang="0">
                      <a:pos x="2" y="798"/>
                    </a:cxn>
                    <a:cxn ang="0">
                      <a:pos x="16" y="830"/>
                    </a:cxn>
                    <a:cxn ang="0">
                      <a:pos x="34" y="850"/>
                    </a:cxn>
                    <a:cxn ang="0">
                      <a:pos x="50" y="858"/>
                    </a:cxn>
                    <a:cxn ang="0">
                      <a:pos x="50" y="900"/>
                    </a:cxn>
                    <a:cxn ang="0">
                      <a:pos x="210" y="884"/>
                    </a:cxn>
                    <a:cxn ang="0">
                      <a:pos x="364" y="854"/>
                    </a:cxn>
                    <a:cxn ang="0">
                      <a:pos x="516" y="810"/>
                    </a:cxn>
                    <a:cxn ang="0">
                      <a:pos x="662" y="752"/>
                    </a:cxn>
                    <a:cxn ang="0">
                      <a:pos x="802" y="680"/>
                    </a:cxn>
                    <a:cxn ang="0">
                      <a:pos x="936" y="598"/>
                    </a:cxn>
                    <a:cxn ang="0">
                      <a:pos x="1062" y="502"/>
                    </a:cxn>
                    <a:cxn ang="0">
                      <a:pos x="1180" y="392"/>
                    </a:cxn>
                    <a:cxn ang="0">
                      <a:pos x="1242" y="328"/>
                    </a:cxn>
                    <a:cxn ang="0">
                      <a:pos x="1354" y="190"/>
                    </a:cxn>
                    <a:cxn ang="0">
                      <a:pos x="1368" y="98"/>
                    </a:cxn>
                    <a:cxn ang="0">
                      <a:pos x="1370" y="88"/>
                    </a:cxn>
                    <a:cxn ang="0">
                      <a:pos x="1366" y="68"/>
                    </a:cxn>
                    <a:cxn ang="0">
                      <a:pos x="1354" y="40"/>
                    </a:cxn>
                    <a:cxn ang="0">
                      <a:pos x="1322" y="12"/>
                    </a:cxn>
                  </a:cxnLst>
                  <a:rect l="0" t="0" r="r" b="b"/>
                  <a:pathLst>
                    <a:path w="1404" h="900">
                      <a:moveTo>
                        <a:pt x="1322" y="12"/>
                      </a:moveTo>
                      <a:lnTo>
                        <a:pt x="1322" y="12"/>
                      </a:lnTo>
                      <a:lnTo>
                        <a:pt x="1306" y="6"/>
                      </a:lnTo>
                      <a:lnTo>
                        <a:pt x="1290" y="2"/>
                      </a:lnTo>
                      <a:lnTo>
                        <a:pt x="1270" y="0"/>
                      </a:lnTo>
                      <a:lnTo>
                        <a:pt x="1252" y="0"/>
                      </a:lnTo>
                      <a:lnTo>
                        <a:pt x="1252" y="0"/>
                      </a:lnTo>
                      <a:lnTo>
                        <a:pt x="1226" y="38"/>
                      </a:lnTo>
                      <a:lnTo>
                        <a:pt x="1200" y="76"/>
                      </a:lnTo>
                      <a:lnTo>
                        <a:pt x="1172" y="112"/>
                      </a:lnTo>
                      <a:lnTo>
                        <a:pt x="1144" y="146"/>
                      </a:lnTo>
                      <a:lnTo>
                        <a:pt x="1114" y="182"/>
                      </a:lnTo>
                      <a:lnTo>
                        <a:pt x="1084" y="216"/>
                      </a:lnTo>
                      <a:lnTo>
                        <a:pt x="1054" y="248"/>
                      </a:lnTo>
                      <a:lnTo>
                        <a:pt x="1020" y="280"/>
                      </a:lnTo>
                      <a:lnTo>
                        <a:pt x="988" y="310"/>
                      </a:lnTo>
                      <a:lnTo>
                        <a:pt x="954" y="340"/>
                      </a:lnTo>
                      <a:lnTo>
                        <a:pt x="918" y="370"/>
                      </a:lnTo>
                      <a:lnTo>
                        <a:pt x="884" y="398"/>
                      </a:lnTo>
                      <a:lnTo>
                        <a:pt x="846" y="424"/>
                      </a:lnTo>
                      <a:lnTo>
                        <a:pt x="810" y="450"/>
                      </a:lnTo>
                      <a:lnTo>
                        <a:pt x="772" y="474"/>
                      </a:lnTo>
                      <a:lnTo>
                        <a:pt x="732" y="498"/>
                      </a:lnTo>
                      <a:lnTo>
                        <a:pt x="692" y="520"/>
                      </a:lnTo>
                      <a:lnTo>
                        <a:pt x="652" y="542"/>
                      </a:lnTo>
                      <a:lnTo>
                        <a:pt x="612" y="562"/>
                      </a:lnTo>
                      <a:lnTo>
                        <a:pt x="570" y="582"/>
                      </a:lnTo>
                      <a:lnTo>
                        <a:pt x="528" y="600"/>
                      </a:lnTo>
                      <a:lnTo>
                        <a:pt x="484" y="616"/>
                      </a:lnTo>
                      <a:lnTo>
                        <a:pt x="440" y="630"/>
                      </a:lnTo>
                      <a:lnTo>
                        <a:pt x="396" y="644"/>
                      </a:lnTo>
                      <a:lnTo>
                        <a:pt x="352" y="658"/>
                      </a:lnTo>
                      <a:lnTo>
                        <a:pt x="306" y="670"/>
                      </a:lnTo>
                      <a:lnTo>
                        <a:pt x="260" y="680"/>
                      </a:lnTo>
                      <a:lnTo>
                        <a:pt x="214" y="688"/>
                      </a:lnTo>
                      <a:lnTo>
                        <a:pt x="168" y="696"/>
                      </a:lnTo>
                      <a:lnTo>
                        <a:pt x="120" y="702"/>
                      </a:lnTo>
                      <a:lnTo>
                        <a:pt x="74" y="706"/>
                      </a:lnTo>
                      <a:lnTo>
                        <a:pt x="26" y="708"/>
                      </a:lnTo>
                      <a:lnTo>
                        <a:pt x="26" y="708"/>
                      </a:lnTo>
                      <a:lnTo>
                        <a:pt x="16" y="726"/>
                      </a:lnTo>
                      <a:lnTo>
                        <a:pt x="8" y="742"/>
                      </a:lnTo>
                      <a:lnTo>
                        <a:pt x="2" y="760"/>
                      </a:lnTo>
                      <a:lnTo>
                        <a:pt x="0" y="776"/>
                      </a:lnTo>
                      <a:lnTo>
                        <a:pt x="0" y="776"/>
                      </a:lnTo>
                      <a:lnTo>
                        <a:pt x="2" y="798"/>
                      </a:lnTo>
                      <a:lnTo>
                        <a:pt x="8" y="816"/>
                      </a:lnTo>
                      <a:lnTo>
                        <a:pt x="16" y="830"/>
                      </a:lnTo>
                      <a:lnTo>
                        <a:pt x="26" y="842"/>
                      </a:lnTo>
                      <a:lnTo>
                        <a:pt x="34" y="850"/>
                      </a:lnTo>
                      <a:lnTo>
                        <a:pt x="42" y="854"/>
                      </a:lnTo>
                      <a:lnTo>
                        <a:pt x="50" y="858"/>
                      </a:lnTo>
                      <a:lnTo>
                        <a:pt x="50" y="900"/>
                      </a:lnTo>
                      <a:lnTo>
                        <a:pt x="50" y="900"/>
                      </a:lnTo>
                      <a:lnTo>
                        <a:pt x="130" y="894"/>
                      </a:lnTo>
                      <a:lnTo>
                        <a:pt x="210" y="884"/>
                      </a:lnTo>
                      <a:lnTo>
                        <a:pt x="288" y="870"/>
                      </a:lnTo>
                      <a:lnTo>
                        <a:pt x="364" y="854"/>
                      </a:lnTo>
                      <a:lnTo>
                        <a:pt x="440" y="832"/>
                      </a:lnTo>
                      <a:lnTo>
                        <a:pt x="516" y="810"/>
                      </a:lnTo>
                      <a:lnTo>
                        <a:pt x="590" y="782"/>
                      </a:lnTo>
                      <a:lnTo>
                        <a:pt x="662" y="752"/>
                      </a:lnTo>
                      <a:lnTo>
                        <a:pt x="732" y="718"/>
                      </a:lnTo>
                      <a:lnTo>
                        <a:pt x="802" y="680"/>
                      </a:lnTo>
                      <a:lnTo>
                        <a:pt x="870" y="640"/>
                      </a:lnTo>
                      <a:lnTo>
                        <a:pt x="936" y="598"/>
                      </a:lnTo>
                      <a:lnTo>
                        <a:pt x="1000" y="550"/>
                      </a:lnTo>
                      <a:lnTo>
                        <a:pt x="1062" y="502"/>
                      </a:lnTo>
                      <a:lnTo>
                        <a:pt x="1122" y="448"/>
                      </a:lnTo>
                      <a:lnTo>
                        <a:pt x="1180" y="392"/>
                      </a:lnTo>
                      <a:lnTo>
                        <a:pt x="1180" y="392"/>
                      </a:lnTo>
                      <a:lnTo>
                        <a:pt x="1242" y="328"/>
                      </a:lnTo>
                      <a:lnTo>
                        <a:pt x="1300" y="260"/>
                      </a:lnTo>
                      <a:lnTo>
                        <a:pt x="1354" y="190"/>
                      </a:lnTo>
                      <a:lnTo>
                        <a:pt x="1404" y="118"/>
                      </a:lnTo>
                      <a:lnTo>
                        <a:pt x="1368" y="98"/>
                      </a:lnTo>
                      <a:lnTo>
                        <a:pt x="1368" y="98"/>
                      </a:lnTo>
                      <a:lnTo>
                        <a:pt x="1370" y="88"/>
                      </a:lnTo>
                      <a:lnTo>
                        <a:pt x="1368" y="80"/>
                      </a:lnTo>
                      <a:lnTo>
                        <a:pt x="1366" y="68"/>
                      </a:lnTo>
                      <a:lnTo>
                        <a:pt x="1362" y="54"/>
                      </a:lnTo>
                      <a:lnTo>
                        <a:pt x="1354" y="40"/>
                      </a:lnTo>
                      <a:lnTo>
                        <a:pt x="1340" y="26"/>
                      </a:lnTo>
                      <a:lnTo>
                        <a:pt x="1322" y="12"/>
                      </a:lnTo>
                      <a:lnTo>
                        <a:pt x="1322" y="12"/>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53" name="Freeform 53"/>
                <p:cNvSpPr>
                  <a:spLocks/>
                </p:cNvSpPr>
                <p:nvPr/>
              </p:nvSpPr>
              <p:spPr bwMode="auto">
                <a:xfrm>
                  <a:off x="-1203325" y="6600825"/>
                  <a:ext cx="2228850" cy="1428750"/>
                </a:xfrm>
                <a:custGeom>
                  <a:avLst/>
                  <a:gdLst/>
                  <a:ahLst/>
                  <a:cxnLst>
                    <a:cxn ang="0">
                      <a:pos x="152" y="0"/>
                    </a:cxn>
                    <a:cxn ang="0">
                      <a:pos x="114" y="2"/>
                    </a:cxn>
                    <a:cxn ang="0">
                      <a:pos x="82" y="12"/>
                    </a:cxn>
                    <a:cxn ang="0">
                      <a:pos x="64" y="26"/>
                    </a:cxn>
                    <a:cxn ang="0">
                      <a:pos x="42" y="54"/>
                    </a:cxn>
                    <a:cxn ang="0">
                      <a:pos x="36" y="80"/>
                    </a:cxn>
                    <a:cxn ang="0">
                      <a:pos x="36" y="98"/>
                    </a:cxn>
                    <a:cxn ang="0">
                      <a:pos x="0" y="118"/>
                    </a:cxn>
                    <a:cxn ang="0">
                      <a:pos x="104" y="260"/>
                    </a:cxn>
                    <a:cxn ang="0">
                      <a:pos x="224" y="392"/>
                    </a:cxn>
                    <a:cxn ang="0">
                      <a:pos x="282" y="448"/>
                    </a:cxn>
                    <a:cxn ang="0">
                      <a:pos x="404" y="550"/>
                    </a:cxn>
                    <a:cxn ang="0">
                      <a:pos x="534" y="640"/>
                    </a:cxn>
                    <a:cxn ang="0">
                      <a:pos x="672" y="718"/>
                    </a:cxn>
                    <a:cxn ang="0">
                      <a:pos x="814" y="782"/>
                    </a:cxn>
                    <a:cxn ang="0">
                      <a:pos x="964" y="832"/>
                    </a:cxn>
                    <a:cxn ang="0">
                      <a:pos x="1116" y="870"/>
                    </a:cxn>
                    <a:cxn ang="0">
                      <a:pos x="1274" y="894"/>
                    </a:cxn>
                    <a:cxn ang="0">
                      <a:pos x="1354" y="858"/>
                    </a:cxn>
                    <a:cxn ang="0">
                      <a:pos x="1362" y="854"/>
                    </a:cxn>
                    <a:cxn ang="0">
                      <a:pos x="1378" y="842"/>
                    </a:cxn>
                    <a:cxn ang="0">
                      <a:pos x="1396" y="816"/>
                    </a:cxn>
                    <a:cxn ang="0">
                      <a:pos x="1404" y="776"/>
                    </a:cxn>
                    <a:cxn ang="0">
                      <a:pos x="1402" y="760"/>
                    </a:cxn>
                    <a:cxn ang="0">
                      <a:pos x="1388" y="726"/>
                    </a:cxn>
                    <a:cxn ang="0">
                      <a:pos x="1378" y="708"/>
                    </a:cxn>
                    <a:cxn ang="0">
                      <a:pos x="1284" y="702"/>
                    </a:cxn>
                    <a:cxn ang="0">
                      <a:pos x="1190" y="688"/>
                    </a:cxn>
                    <a:cxn ang="0">
                      <a:pos x="1098" y="670"/>
                    </a:cxn>
                    <a:cxn ang="0">
                      <a:pos x="1008" y="644"/>
                    </a:cxn>
                    <a:cxn ang="0">
                      <a:pos x="920" y="616"/>
                    </a:cxn>
                    <a:cxn ang="0">
                      <a:pos x="834" y="582"/>
                    </a:cxn>
                    <a:cxn ang="0">
                      <a:pos x="752" y="542"/>
                    </a:cxn>
                    <a:cxn ang="0">
                      <a:pos x="672" y="498"/>
                    </a:cxn>
                    <a:cxn ang="0">
                      <a:pos x="594" y="450"/>
                    </a:cxn>
                    <a:cxn ang="0">
                      <a:pos x="520" y="398"/>
                    </a:cxn>
                    <a:cxn ang="0">
                      <a:pos x="450" y="340"/>
                    </a:cxn>
                    <a:cxn ang="0">
                      <a:pos x="384" y="280"/>
                    </a:cxn>
                    <a:cxn ang="0">
                      <a:pos x="320" y="216"/>
                    </a:cxn>
                    <a:cxn ang="0">
                      <a:pos x="260" y="146"/>
                    </a:cxn>
                    <a:cxn ang="0">
                      <a:pos x="204" y="76"/>
                    </a:cxn>
                    <a:cxn ang="0">
                      <a:pos x="152" y="0"/>
                    </a:cxn>
                  </a:cxnLst>
                  <a:rect l="0" t="0" r="r" b="b"/>
                  <a:pathLst>
                    <a:path w="1404" h="900">
                      <a:moveTo>
                        <a:pt x="152" y="0"/>
                      </a:moveTo>
                      <a:lnTo>
                        <a:pt x="152" y="0"/>
                      </a:lnTo>
                      <a:lnTo>
                        <a:pt x="134" y="0"/>
                      </a:lnTo>
                      <a:lnTo>
                        <a:pt x="114" y="2"/>
                      </a:lnTo>
                      <a:lnTo>
                        <a:pt x="98" y="6"/>
                      </a:lnTo>
                      <a:lnTo>
                        <a:pt x="82" y="12"/>
                      </a:lnTo>
                      <a:lnTo>
                        <a:pt x="82" y="12"/>
                      </a:lnTo>
                      <a:lnTo>
                        <a:pt x="64" y="26"/>
                      </a:lnTo>
                      <a:lnTo>
                        <a:pt x="50" y="40"/>
                      </a:lnTo>
                      <a:lnTo>
                        <a:pt x="42" y="54"/>
                      </a:lnTo>
                      <a:lnTo>
                        <a:pt x="38" y="68"/>
                      </a:lnTo>
                      <a:lnTo>
                        <a:pt x="36" y="80"/>
                      </a:lnTo>
                      <a:lnTo>
                        <a:pt x="34" y="88"/>
                      </a:lnTo>
                      <a:lnTo>
                        <a:pt x="36" y="98"/>
                      </a:lnTo>
                      <a:lnTo>
                        <a:pt x="0" y="118"/>
                      </a:lnTo>
                      <a:lnTo>
                        <a:pt x="0" y="118"/>
                      </a:lnTo>
                      <a:lnTo>
                        <a:pt x="50" y="190"/>
                      </a:lnTo>
                      <a:lnTo>
                        <a:pt x="104" y="260"/>
                      </a:lnTo>
                      <a:lnTo>
                        <a:pt x="162" y="328"/>
                      </a:lnTo>
                      <a:lnTo>
                        <a:pt x="224" y="392"/>
                      </a:lnTo>
                      <a:lnTo>
                        <a:pt x="224" y="392"/>
                      </a:lnTo>
                      <a:lnTo>
                        <a:pt x="282" y="448"/>
                      </a:lnTo>
                      <a:lnTo>
                        <a:pt x="342" y="502"/>
                      </a:lnTo>
                      <a:lnTo>
                        <a:pt x="404" y="550"/>
                      </a:lnTo>
                      <a:lnTo>
                        <a:pt x="468" y="598"/>
                      </a:lnTo>
                      <a:lnTo>
                        <a:pt x="534" y="640"/>
                      </a:lnTo>
                      <a:lnTo>
                        <a:pt x="602" y="680"/>
                      </a:lnTo>
                      <a:lnTo>
                        <a:pt x="672" y="718"/>
                      </a:lnTo>
                      <a:lnTo>
                        <a:pt x="742" y="752"/>
                      </a:lnTo>
                      <a:lnTo>
                        <a:pt x="814" y="782"/>
                      </a:lnTo>
                      <a:lnTo>
                        <a:pt x="888" y="810"/>
                      </a:lnTo>
                      <a:lnTo>
                        <a:pt x="964" y="832"/>
                      </a:lnTo>
                      <a:lnTo>
                        <a:pt x="1040" y="854"/>
                      </a:lnTo>
                      <a:lnTo>
                        <a:pt x="1116" y="870"/>
                      </a:lnTo>
                      <a:lnTo>
                        <a:pt x="1194" y="884"/>
                      </a:lnTo>
                      <a:lnTo>
                        <a:pt x="1274" y="894"/>
                      </a:lnTo>
                      <a:lnTo>
                        <a:pt x="1354" y="900"/>
                      </a:lnTo>
                      <a:lnTo>
                        <a:pt x="1354" y="858"/>
                      </a:lnTo>
                      <a:lnTo>
                        <a:pt x="1354" y="858"/>
                      </a:lnTo>
                      <a:lnTo>
                        <a:pt x="1362" y="854"/>
                      </a:lnTo>
                      <a:lnTo>
                        <a:pt x="1370" y="850"/>
                      </a:lnTo>
                      <a:lnTo>
                        <a:pt x="1378" y="842"/>
                      </a:lnTo>
                      <a:lnTo>
                        <a:pt x="1388" y="830"/>
                      </a:lnTo>
                      <a:lnTo>
                        <a:pt x="1396" y="816"/>
                      </a:lnTo>
                      <a:lnTo>
                        <a:pt x="1402" y="798"/>
                      </a:lnTo>
                      <a:lnTo>
                        <a:pt x="1404" y="776"/>
                      </a:lnTo>
                      <a:lnTo>
                        <a:pt x="1404" y="776"/>
                      </a:lnTo>
                      <a:lnTo>
                        <a:pt x="1402" y="760"/>
                      </a:lnTo>
                      <a:lnTo>
                        <a:pt x="1396" y="742"/>
                      </a:lnTo>
                      <a:lnTo>
                        <a:pt x="1388" y="726"/>
                      </a:lnTo>
                      <a:lnTo>
                        <a:pt x="1378" y="708"/>
                      </a:lnTo>
                      <a:lnTo>
                        <a:pt x="1378" y="708"/>
                      </a:lnTo>
                      <a:lnTo>
                        <a:pt x="1330" y="706"/>
                      </a:lnTo>
                      <a:lnTo>
                        <a:pt x="1284" y="702"/>
                      </a:lnTo>
                      <a:lnTo>
                        <a:pt x="1236" y="696"/>
                      </a:lnTo>
                      <a:lnTo>
                        <a:pt x="1190" y="688"/>
                      </a:lnTo>
                      <a:lnTo>
                        <a:pt x="1144" y="680"/>
                      </a:lnTo>
                      <a:lnTo>
                        <a:pt x="1098" y="670"/>
                      </a:lnTo>
                      <a:lnTo>
                        <a:pt x="1052" y="658"/>
                      </a:lnTo>
                      <a:lnTo>
                        <a:pt x="1008" y="644"/>
                      </a:lnTo>
                      <a:lnTo>
                        <a:pt x="964" y="630"/>
                      </a:lnTo>
                      <a:lnTo>
                        <a:pt x="920" y="616"/>
                      </a:lnTo>
                      <a:lnTo>
                        <a:pt x="876" y="600"/>
                      </a:lnTo>
                      <a:lnTo>
                        <a:pt x="834" y="582"/>
                      </a:lnTo>
                      <a:lnTo>
                        <a:pt x="792" y="562"/>
                      </a:lnTo>
                      <a:lnTo>
                        <a:pt x="752" y="542"/>
                      </a:lnTo>
                      <a:lnTo>
                        <a:pt x="712" y="520"/>
                      </a:lnTo>
                      <a:lnTo>
                        <a:pt x="672" y="498"/>
                      </a:lnTo>
                      <a:lnTo>
                        <a:pt x="632" y="474"/>
                      </a:lnTo>
                      <a:lnTo>
                        <a:pt x="594" y="450"/>
                      </a:lnTo>
                      <a:lnTo>
                        <a:pt x="558" y="424"/>
                      </a:lnTo>
                      <a:lnTo>
                        <a:pt x="520" y="398"/>
                      </a:lnTo>
                      <a:lnTo>
                        <a:pt x="486" y="370"/>
                      </a:lnTo>
                      <a:lnTo>
                        <a:pt x="450" y="340"/>
                      </a:lnTo>
                      <a:lnTo>
                        <a:pt x="416" y="310"/>
                      </a:lnTo>
                      <a:lnTo>
                        <a:pt x="384" y="280"/>
                      </a:lnTo>
                      <a:lnTo>
                        <a:pt x="350" y="248"/>
                      </a:lnTo>
                      <a:lnTo>
                        <a:pt x="320" y="216"/>
                      </a:lnTo>
                      <a:lnTo>
                        <a:pt x="290" y="182"/>
                      </a:lnTo>
                      <a:lnTo>
                        <a:pt x="260" y="146"/>
                      </a:lnTo>
                      <a:lnTo>
                        <a:pt x="232" y="112"/>
                      </a:lnTo>
                      <a:lnTo>
                        <a:pt x="204" y="76"/>
                      </a:lnTo>
                      <a:lnTo>
                        <a:pt x="178" y="38"/>
                      </a:lnTo>
                      <a:lnTo>
                        <a:pt x="152" y="0"/>
                      </a:lnTo>
                      <a:lnTo>
                        <a:pt x="152" y="0"/>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54" name="Freeform 54"/>
                <p:cNvSpPr>
                  <a:spLocks/>
                </p:cNvSpPr>
                <p:nvPr/>
              </p:nvSpPr>
              <p:spPr bwMode="auto">
                <a:xfrm>
                  <a:off x="-1657350" y="4029075"/>
                  <a:ext cx="574675" cy="2482850"/>
                </a:xfrm>
                <a:custGeom>
                  <a:avLst/>
                  <a:gdLst/>
                  <a:ahLst/>
                  <a:cxnLst>
                    <a:cxn ang="0">
                      <a:pos x="362" y="1490"/>
                    </a:cxn>
                    <a:cxn ang="0">
                      <a:pos x="324" y="1410"/>
                    </a:cxn>
                    <a:cxn ang="0">
                      <a:pos x="290" y="1326"/>
                    </a:cxn>
                    <a:cxn ang="0">
                      <a:pos x="260" y="1240"/>
                    </a:cxn>
                    <a:cxn ang="0">
                      <a:pos x="236" y="1152"/>
                    </a:cxn>
                    <a:cxn ang="0">
                      <a:pos x="216" y="1062"/>
                    </a:cxn>
                    <a:cxn ang="0">
                      <a:pos x="202" y="970"/>
                    </a:cxn>
                    <a:cxn ang="0">
                      <a:pos x="194" y="876"/>
                    </a:cxn>
                    <a:cxn ang="0">
                      <a:pos x="192" y="782"/>
                    </a:cxn>
                    <a:cxn ang="0">
                      <a:pos x="192" y="734"/>
                    </a:cxn>
                    <a:cxn ang="0">
                      <a:pos x="198" y="640"/>
                    </a:cxn>
                    <a:cxn ang="0">
                      <a:pos x="210" y="548"/>
                    </a:cxn>
                    <a:cxn ang="0">
                      <a:pos x="226" y="456"/>
                    </a:cxn>
                    <a:cxn ang="0">
                      <a:pos x="248" y="368"/>
                    </a:cxn>
                    <a:cxn ang="0">
                      <a:pos x="274" y="280"/>
                    </a:cxn>
                    <a:cxn ang="0">
                      <a:pos x="306" y="196"/>
                    </a:cxn>
                    <a:cxn ang="0">
                      <a:pos x="342" y="114"/>
                    </a:cxn>
                    <a:cxn ang="0">
                      <a:pos x="362" y="74"/>
                    </a:cxn>
                    <a:cxn ang="0">
                      <a:pos x="342" y="42"/>
                    </a:cxn>
                    <a:cxn ang="0">
                      <a:pos x="318" y="18"/>
                    </a:cxn>
                    <a:cxn ang="0">
                      <a:pos x="296" y="10"/>
                    </a:cxn>
                    <a:cxn ang="0">
                      <a:pos x="262" y="6"/>
                    </a:cxn>
                    <a:cxn ang="0">
                      <a:pos x="236" y="12"/>
                    </a:cxn>
                    <a:cxn ang="0">
                      <a:pos x="220" y="22"/>
                    </a:cxn>
                    <a:cxn ang="0">
                      <a:pos x="184" y="0"/>
                    </a:cxn>
                    <a:cxn ang="0">
                      <a:pos x="142" y="92"/>
                    </a:cxn>
                    <a:cxn ang="0">
                      <a:pos x="104" y="184"/>
                    </a:cxn>
                    <a:cxn ang="0">
                      <a:pos x="72" y="280"/>
                    </a:cxn>
                    <a:cxn ang="0">
                      <a:pos x="46" y="378"/>
                    </a:cxn>
                    <a:cxn ang="0">
                      <a:pos x="26" y="476"/>
                    </a:cxn>
                    <a:cxn ang="0">
                      <a:pos x="12" y="578"/>
                    </a:cxn>
                    <a:cxn ang="0">
                      <a:pos x="2" y="678"/>
                    </a:cxn>
                    <a:cxn ang="0">
                      <a:pos x="0" y="782"/>
                    </a:cxn>
                    <a:cxn ang="0">
                      <a:pos x="0" y="834"/>
                    </a:cxn>
                    <a:cxn ang="0">
                      <a:pos x="6" y="936"/>
                    </a:cxn>
                    <a:cxn ang="0">
                      <a:pos x="18" y="1038"/>
                    </a:cxn>
                    <a:cxn ang="0">
                      <a:pos x="36" y="1138"/>
                    </a:cxn>
                    <a:cxn ang="0">
                      <a:pos x="58" y="1236"/>
                    </a:cxn>
                    <a:cxn ang="0">
                      <a:pos x="88" y="1332"/>
                    </a:cxn>
                    <a:cxn ang="0">
                      <a:pos x="122" y="1426"/>
                    </a:cxn>
                    <a:cxn ang="0">
                      <a:pos x="162" y="1518"/>
                    </a:cxn>
                    <a:cxn ang="0">
                      <a:pos x="220" y="1542"/>
                    </a:cxn>
                    <a:cxn ang="0">
                      <a:pos x="228" y="1548"/>
                    </a:cxn>
                    <a:cxn ang="0">
                      <a:pos x="248" y="1556"/>
                    </a:cxn>
                    <a:cxn ang="0">
                      <a:pos x="278" y="1558"/>
                    </a:cxn>
                    <a:cxn ang="0">
                      <a:pos x="318" y="1546"/>
                    </a:cxn>
                    <a:cxn ang="0">
                      <a:pos x="330" y="1536"/>
                    </a:cxn>
                    <a:cxn ang="0">
                      <a:pos x="354" y="1506"/>
                    </a:cxn>
                    <a:cxn ang="0">
                      <a:pos x="362" y="1490"/>
                    </a:cxn>
                  </a:cxnLst>
                  <a:rect l="0" t="0" r="r" b="b"/>
                  <a:pathLst>
                    <a:path w="362" h="1564">
                      <a:moveTo>
                        <a:pt x="362" y="1490"/>
                      </a:moveTo>
                      <a:lnTo>
                        <a:pt x="362" y="1490"/>
                      </a:lnTo>
                      <a:lnTo>
                        <a:pt x="342" y="1450"/>
                      </a:lnTo>
                      <a:lnTo>
                        <a:pt x="324" y="1410"/>
                      </a:lnTo>
                      <a:lnTo>
                        <a:pt x="306" y="1368"/>
                      </a:lnTo>
                      <a:lnTo>
                        <a:pt x="290" y="1326"/>
                      </a:lnTo>
                      <a:lnTo>
                        <a:pt x="274" y="1284"/>
                      </a:lnTo>
                      <a:lnTo>
                        <a:pt x="260" y="1240"/>
                      </a:lnTo>
                      <a:lnTo>
                        <a:pt x="248" y="1196"/>
                      </a:lnTo>
                      <a:lnTo>
                        <a:pt x="236" y="1152"/>
                      </a:lnTo>
                      <a:lnTo>
                        <a:pt x="226" y="1108"/>
                      </a:lnTo>
                      <a:lnTo>
                        <a:pt x="216" y="1062"/>
                      </a:lnTo>
                      <a:lnTo>
                        <a:pt x="210" y="1016"/>
                      </a:lnTo>
                      <a:lnTo>
                        <a:pt x="202" y="970"/>
                      </a:lnTo>
                      <a:lnTo>
                        <a:pt x="198" y="924"/>
                      </a:lnTo>
                      <a:lnTo>
                        <a:pt x="194" y="876"/>
                      </a:lnTo>
                      <a:lnTo>
                        <a:pt x="192" y="830"/>
                      </a:lnTo>
                      <a:lnTo>
                        <a:pt x="192" y="782"/>
                      </a:lnTo>
                      <a:lnTo>
                        <a:pt x="192" y="782"/>
                      </a:lnTo>
                      <a:lnTo>
                        <a:pt x="192" y="734"/>
                      </a:lnTo>
                      <a:lnTo>
                        <a:pt x="194" y="688"/>
                      </a:lnTo>
                      <a:lnTo>
                        <a:pt x="198" y="640"/>
                      </a:lnTo>
                      <a:lnTo>
                        <a:pt x="202" y="594"/>
                      </a:lnTo>
                      <a:lnTo>
                        <a:pt x="210" y="548"/>
                      </a:lnTo>
                      <a:lnTo>
                        <a:pt x="216" y="502"/>
                      </a:lnTo>
                      <a:lnTo>
                        <a:pt x="226" y="456"/>
                      </a:lnTo>
                      <a:lnTo>
                        <a:pt x="236" y="412"/>
                      </a:lnTo>
                      <a:lnTo>
                        <a:pt x="248" y="368"/>
                      </a:lnTo>
                      <a:lnTo>
                        <a:pt x="260" y="324"/>
                      </a:lnTo>
                      <a:lnTo>
                        <a:pt x="274" y="280"/>
                      </a:lnTo>
                      <a:lnTo>
                        <a:pt x="290" y="238"/>
                      </a:lnTo>
                      <a:lnTo>
                        <a:pt x="306" y="196"/>
                      </a:lnTo>
                      <a:lnTo>
                        <a:pt x="324" y="154"/>
                      </a:lnTo>
                      <a:lnTo>
                        <a:pt x="342" y="114"/>
                      </a:lnTo>
                      <a:lnTo>
                        <a:pt x="362" y="74"/>
                      </a:lnTo>
                      <a:lnTo>
                        <a:pt x="362" y="74"/>
                      </a:lnTo>
                      <a:lnTo>
                        <a:pt x="354" y="58"/>
                      </a:lnTo>
                      <a:lnTo>
                        <a:pt x="342" y="42"/>
                      </a:lnTo>
                      <a:lnTo>
                        <a:pt x="330" y="28"/>
                      </a:lnTo>
                      <a:lnTo>
                        <a:pt x="318" y="18"/>
                      </a:lnTo>
                      <a:lnTo>
                        <a:pt x="318" y="18"/>
                      </a:lnTo>
                      <a:lnTo>
                        <a:pt x="296" y="10"/>
                      </a:lnTo>
                      <a:lnTo>
                        <a:pt x="278" y="6"/>
                      </a:lnTo>
                      <a:lnTo>
                        <a:pt x="262" y="6"/>
                      </a:lnTo>
                      <a:lnTo>
                        <a:pt x="248" y="8"/>
                      </a:lnTo>
                      <a:lnTo>
                        <a:pt x="236" y="12"/>
                      </a:lnTo>
                      <a:lnTo>
                        <a:pt x="228" y="16"/>
                      </a:lnTo>
                      <a:lnTo>
                        <a:pt x="220" y="22"/>
                      </a:lnTo>
                      <a:lnTo>
                        <a:pt x="184" y="0"/>
                      </a:lnTo>
                      <a:lnTo>
                        <a:pt x="184" y="0"/>
                      </a:lnTo>
                      <a:lnTo>
                        <a:pt x="162" y="46"/>
                      </a:lnTo>
                      <a:lnTo>
                        <a:pt x="142" y="92"/>
                      </a:lnTo>
                      <a:lnTo>
                        <a:pt x="122" y="138"/>
                      </a:lnTo>
                      <a:lnTo>
                        <a:pt x="104" y="184"/>
                      </a:lnTo>
                      <a:lnTo>
                        <a:pt x="88" y="232"/>
                      </a:lnTo>
                      <a:lnTo>
                        <a:pt x="72" y="280"/>
                      </a:lnTo>
                      <a:lnTo>
                        <a:pt x="58" y="328"/>
                      </a:lnTo>
                      <a:lnTo>
                        <a:pt x="46" y="378"/>
                      </a:lnTo>
                      <a:lnTo>
                        <a:pt x="36" y="426"/>
                      </a:lnTo>
                      <a:lnTo>
                        <a:pt x="26" y="476"/>
                      </a:lnTo>
                      <a:lnTo>
                        <a:pt x="18" y="526"/>
                      </a:lnTo>
                      <a:lnTo>
                        <a:pt x="12" y="578"/>
                      </a:lnTo>
                      <a:lnTo>
                        <a:pt x="6" y="628"/>
                      </a:lnTo>
                      <a:lnTo>
                        <a:pt x="2" y="678"/>
                      </a:lnTo>
                      <a:lnTo>
                        <a:pt x="0" y="730"/>
                      </a:lnTo>
                      <a:lnTo>
                        <a:pt x="0" y="782"/>
                      </a:lnTo>
                      <a:lnTo>
                        <a:pt x="0" y="782"/>
                      </a:lnTo>
                      <a:lnTo>
                        <a:pt x="0" y="834"/>
                      </a:lnTo>
                      <a:lnTo>
                        <a:pt x="2" y="886"/>
                      </a:lnTo>
                      <a:lnTo>
                        <a:pt x="6" y="936"/>
                      </a:lnTo>
                      <a:lnTo>
                        <a:pt x="12" y="986"/>
                      </a:lnTo>
                      <a:lnTo>
                        <a:pt x="18" y="1038"/>
                      </a:lnTo>
                      <a:lnTo>
                        <a:pt x="26" y="1088"/>
                      </a:lnTo>
                      <a:lnTo>
                        <a:pt x="36" y="1138"/>
                      </a:lnTo>
                      <a:lnTo>
                        <a:pt x="46" y="1186"/>
                      </a:lnTo>
                      <a:lnTo>
                        <a:pt x="58" y="1236"/>
                      </a:lnTo>
                      <a:lnTo>
                        <a:pt x="72" y="1284"/>
                      </a:lnTo>
                      <a:lnTo>
                        <a:pt x="88" y="1332"/>
                      </a:lnTo>
                      <a:lnTo>
                        <a:pt x="104" y="1380"/>
                      </a:lnTo>
                      <a:lnTo>
                        <a:pt x="122" y="1426"/>
                      </a:lnTo>
                      <a:lnTo>
                        <a:pt x="142" y="1472"/>
                      </a:lnTo>
                      <a:lnTo>
                        <a:pt x="162" y="1518"/>
                      </a:lnTo>
                      <a:lnTo>
                        <a:pt x="184" y="1564"/>
                      </a:lnTo>
                      <a:lnTo>
                        <a:pt x="220" y="1542"/>
                      </a:lnTo>
                      <a:lnTo>
                        <a:pt x="220" y="1542"/>
                      </a:lnTo>
                      <a:lnTo>
                        <a:pt x="228" y="1548"/>
                      </a:lnTo>
                      <a:lnTo>
                        <a:pt x="236" y="1552"/>
                      </a:lnTo>
                      <a:lnTo>
                        <a:pt x="248" y="1556"/>
                      </a:lnTo>
                      <a:lnTo>
                        <a:pt x="262" y="1558"/>
                      </a:lnTo>
                      <a:lnTo>
                        <a:pt x="278" y="1558"/>
                      </a:lnTo>
                      <a:lnTo>
                        <a:pt x="296" y="1554"/>
                      </a:lnTo>
                      <a:lnTo>
                        <a:pt x="318" y="1546"/>
                      </a:lnTo>
                      <a:lnTo>
                        <a:pt x="318" y="1546"/>
                      </a:lnTo>
                      <a:lnTo>
                        <a:pt x="330" y="1536"/>
                      </a:lnTo>
                      <a:lnTo>
                        <a:pt x="342" y="1522"/>
                      </a:lnTo>
                      <a:lnTo>
                        <a:pt x="354" y="1506"/>
                      </a:lnTo>
                      <a:lnTo>
                        <a:pt x="362" y="1490"/>
                      </a:lnTo>
                      <a:lnTo>
                        <a:pt x="362" y="1490"/>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grpSp>
        </p:grpSp>
        <p:sp>
          <p:nvSpPr>
            <p:cNvPr id="46" name="Rectangle 26"/>
            <p:cNvSpPr/>
            <p:nvPr/>
          </p:nvSpPr>
          <p:spPr>
            <a:xfrm>
              <a:off x="1107185" y="2663617"/>
              <a:ext cx="743203" cy="222562"/>
            </a:xfrm>
            <a:prstGeom prst="rect">
              <a:avLst/>
            </a:prstGeom>
            <a:noFill/>
            <a:effectLst>
              <a:glow rad="101600">
                <a:schemeClr val="accent1">
                  <a:satMod val="175000"/>
                  <a:alpha val="40000"/>
                </a:schemeClr>
              </a:glow>
            </a:effectLst>
          </p:spPr>
          <p:txBody>
            <a:bodyPr lIns="68528" tIns="34262" rIns="68528" bIns="34262" anchor="ctr">
              <a:noAutofit/>
            </a:bodyPr>
            <a:lstStyle/>
            <a:p>
              <a:pPr algn="ctr">
                <a:defRPr/>
              </a:pPr>
              <a:r>
                <a:rPr lang="en-US" b="1">
                  <a:latin typeface="Huawei Sans" panose="020C0503030203020204" pitchFamily="34" charset="0"/>
                  <a:cs typeface="Arial" panose="020B0604020202020204" pitchFamily="34" charset="0"/>
                </a:rPr>
                <a:t>1</a:t>
              </a:r>
            </a:p>
          </p:txBody>
        </p:sp>
      </p:grpSp>
      <p:grpSp>
        <p:nvGrpSpPr>
          <p:cNvPr id="87" name="组合 2"/>
          <p:cNvGrpSpPr>
            <a:grpSpLocks/>
          </p:cNvGrpSpPr>
          <p:nvPr/>
        </p:nvGrpSpPr>
        <p:grpSpPr bwMode="auto">
          <a:xfrm>
            <a:off x="5133424" y="1380564"/>
            <a:ext cx="1188473" cy="1239592"/>
            <a:chOff x="1080702" y="2324731"/>
            <a:chExt cx="812392" cy="848465"/>
          </a:xfrm>
          <a:solidFill>
            <a:srgbClr val="C00000"/>
          </a:solidFill>
        </p:grpSpPr>
        <p:grpSp>
          <p:nvGrpSpPr>
            <p:cNvPr id="88" name="组合 180"/>
            <p:cNvGrpSpPr/>
            <p:nvPr/>
          </p:nvGrpSpPr>
          <p:grpSpPr>
            <a:xfrm>
              <a:off x="1080702" y="2324731"/>
              <a:ext cx="812392" cy="848465"/>
              <a:chOff x="3168057" y="3166073"/>
              <a:chExt cx="1352193" cy="1412277"/>
            </a:xfrm>
            <a:grpFill/>
          </p:grpSpPr>
          <p:grpSp>
            <p:nvGrpSpPr>
              <p:cNvPr id="90" name="组合 181"/>
              <p:cNvGrpSpPr/>
              <p:nvPr/>
            </p:nvGrpSpPr>
            <p:grpSpPr>
              <a:xfrm>
                <a:off x="3168057" y="3166073"/>
                <a:ext cx="1352193" cy="1412277"/>
                <a:chOff x="-15697200" y="-11338164"/>
                <a:chExt cx="8397253" cy="8770383"/>
              </a:xfrm>
              <a:grpFill/>
            </p:grpSpPr>
            <p:sp>
              <p:nvSpPr>
                <p:cNvPr id="98" name="Freeform 32"/>
                <p:cNvSpPr>
                  <a:spLocks noEditPoints="1"/>
                </p:cNvSpPr>
                <p:nvPr/>
              </p:nvSpPr>
              <p:spPr bwMode="auto">
                <a:xfrm>
                  <a:off x="-15697200" y="-10797381"/>
                  <a:ext cx="8229600" cy="8229600"/>
                </a:xfrm>
                <a:custGeom>
                  <a:avLst/>
                  <a:gdLst/>
                  <a:ahLst/>
                  <a:cxnLst>
                    <a:cxn ang="0">
                      <a:pos x="2464" y="4990"/>
                    </a:cxn>
                    <a:cxn ang="0">
                      <a:pos x="2306" y="5168"/>
                    </a:cxn>
                    <a:cxn ang="0">
                      <a:pos x="2182" y="5152"/>
                    </a:cxn>
                    <a:cxn ang="0">
                      <a:pos x="3050" y="5144"/>
                    </a:cxn>
                    <a:cxn ang="0">
                      <a:pos x="3220" y="5108"/>
                    </a:cxn>
                    <a:cxn ang="0">
                      <a:pos x="3284" y="4892"/>
                    </a:cxn>
                    <a:cxn ang="0">
                      <a:pos x="3482" y="5028"/>
                    </a:cxn>
                    <a:cxn ang="0">
                      <a:pos x="1680" y="4814"/>
                    </a:cxn>
                    <a:cxn ang="0">
                      <a:pos x="1532" y="4746"/>
                    </a:cxn>
                    <a:cxn ang="0">
                      <a:pos x="1336" y="4862"/>
                    </a:cxn>
                    <a:cxn ang="0">
                      <a:pos x="3888" y="4838"/>
                    </a:cxn>
                    <a:cxn ang="0">
                      <a:pos x="4034" y="4746"/>
                    </a:cxn>
                    <a:cxn ang="0">
                      <a:pos x="4040" y="4506"/>
                    </a:cxn>
                    <a:cxn ang="0">
                      <a:pos x="4130" y="4434"/>
                    </a:cxn>
                    <a:cxn ang="0">
                      <a:pos x="852" y="4514"/>
                    </a:cxn>
                    <a:cxn ang="0">
                      <a:pos x="864" y="4258"/>
                    </a:cxn>
                    <a:cxn ang="0">
                      <a:pos x="626" y="4282"/>
                    </a:cxn>
                    <a:cxn ang="0">
                      <a:pos x="546" y="4186"/>
                    </a:cxn>
                    <a:cxn ang="0">
                      <a:pos x="4664" y="4150"/>
                    </a:cxn>
                    <a:cxn ang="0">
                      <a:pos x="4764" y="4006"/>
                    </a:cxn>
                    <a:cxn ang="0">
                      <a:pos x="4664" y="3804"/>
                    </a:cxn>
                    <a:cxn ang="0">
                      <a:pos x="4902" y="3770"/>
                    </a:cxn>
                    <a:cxn ang="0">
                      <a:pos x="410" y="3596"/>
                    </a:cxn>
                    <a:cxn ang="0">
                      <a:pos x="348" y="3448"/>
                    </a:cxn>
                    <a:cxn ang="0">
                      <a:pos x="128" y="3398"/>
                    </a:cxn>
                    <a:cxn ang="0">
                      <a:pos x="5072" y="3354"/>
                    </a:cxn>
                    <a:cxn ang="0">
                      <a:pos x="5116" y="3184"/>
                    </a:cxn>
                    <a:cxn ang="0">
                      <a:pos x="4958" y="3006"/>
                    </a:cxn>
                    <a:cxn ang="0">
                      <a:pos x="4974" y="2892"/>
                    </a:cxn>
                    <a:cxn ang="0">
                      <a:pos x="8" y="2814"/>
                    </a:cxn>
                    <a:cxn ang="0">
                      <a:pos x="192" y="2636"/>
                    </a:cxn>
                    <a:cxn ang="0">
                      <a:pos x="0" y="2516"/>
                    </a:cxn>
                    <a:cxn ang="0">
                      <a:pos x="200" y="2382"/>
                    </a:cxn>
                    <a:cxn ang="0">
                      <a:pos x="5170" y="2322"/>
                    </a:cxn>
                    <a:cxn ang="0">
                      <a:pos x="5148" y="2150"/>
                    </a:cxn>
                    <a:cxn ang="0">
                      <a:pos x="4936" y="2070"/>
                    </a:cxn>
                    <a:cxn ang="0">
                      <a:pos x="272" y="1974"/>
                    </a:cxn>
                    <a:cxn ang="0">
                      <a:pos x="318" y="1820"/>
                    </a:cxn>
                    <a:cxn ang="0">
                      <a:pos x="188" y="1618"/>
                    </a:cxn>
                    <a:cxn ang="0">
                      <a:pos x="238" y="1502"/>
                    </a:cxn>
                    <a:cxn ang="0">
                      <a:pos x="4754" y="1548"/>
                    </a:cxn>
                    <a:cxn ang="0">
                      <a:pos x="4846" y="1310"/>
                    </a:cxn>
                    <a:cxn ang="0">
                      <a:pos x="4608" y="1288"/>
                    </a:cxn>
                    <a:cxn ang="0">
                      <a:pos x="4542" y="1192"/>
                    </a:cxn>
                    <a:cxn ang="0">
                      <a:pos x="702" y="1112"/>
                    </a:cxn>
                    <a:cxn ang="0">
                      <a:pos x="806" y="988"/>
                    </a:cxn>
                    <a:cxn ang="0">
                      <a:pos x="748" y="770"/>
                    </a:cxn>
                    <a:cxn ang="0">
                      <a:pos x="984" y="808"/>
                    </a:cxn>
                    <a:cxn ang="0">
                      <a:pos x="4298" y="638"/>
                    </a:cxn>
                    <a:cxn ang="0">
                      <a:pos x="4162" y="528"/>
                    </a:cxn>
                    <a:cxn ang="0">
                      <a:pos x="3952" y="614"/>
                    </a:cxn>
                    <a:cxn ang="0">
                      <a:pos x="1316" y="558"/>
                    </a:cxn>
                    <a:cxn ang="0">
                      <a:pos x="1454" y="478"/>
                    </a:cxn>
                    <a:cxn ang="0">
                      <a:pos x="1496" y="242"/>
                    </a:cxn>
                    <a:cxn ang="0">
                      <a:pos x="1610" y="192"/>
                    </a:cxn>
                    <a:cxn ang="0">
                      <a:pos x="3464" y="354"/>
                    </a:cxn>
                    <a:cxn ang="0">
                      <a:pos x="3368" y="118"/>
                    </a:cxn>
                    <a:cxn ang="0">
                      <a:pos x="3178" y="264"/>
                    </a:cxn>
                    <a:cxn ang="0">
                      <a:pos x="3064" y="238"/>
                    </a:cxn>
                    <a:cxn ang="0">
                      <a:pos x="2216" y="220"/>
                    </a:cxn>
                    <a:cxn ang="0">
                      <a:pos x="2376" y="202"/>
                    </a:cxn>
                    <a:cxn ang="0">
                      <a:pos x="2482" y="2"/>
                    </a:cxn>
                  </a:cxnLst>
                  <a:rect l="0" t="0" r="r" b="b"/>
                  <a:pathLst>
                    <a:path w="5184" h="5184">
                      <a:moveTo>
                        <a:pt x="2604" y="5184"/>
                      </a:moveTo>
                      <a:lnTo>
                        <a:pt x="2602" y="4992"/>
                      </a:lnTo>
                      <a:lnTo>
                        <a:pt x="2602" y="4992"/>
                      </a:lnTo>
                      <a:lnTo>
                        <a:pt x="2626" y="4992"/>
                      </a:lnTo>
                      <a:lnTo>
                        <a:pt x="2628" y="5184"/>
                      </a:lnTo>
                      <a:lnTo>
                        <a:pt x="2628" y="5184"/>
                      </a:lnTo>
                      <a:lnTo>
                        <a:pt x="2604" y="5184"/>
                      </a:lnTo>
                      <a:lnTo>
                        <a:pt x="2604" y="5184"/>
                      </a:lnTo>
                      <a:close/>
                      <a:moveTo>
                        <a:pt x="2478" y="5182"/>
                      </a:moveTo>
                      <a:lnTo>
                        <a:pt x="2478" y="5182"/>
                      </a:lnTo>
                      <a:lnTo>
                        <a:pt x="2454" y="5180"/>
                      </a:lnTo>
                      <a:lnTo>
                        <a:pt x="2464" y="4990"/>
                      </a:lnTo>
                      <a:lnTo>
                        <a:pt x="2464" y="4990"/>
                      </a:lnTo>
                      <a:lnTo>
                        <a:pt x="2488" y="4990"/>
                      </a:lnTo>
                      <a:lnTo>
                        <a:pt x="2478" y="5182"/>
                      </a:lnTo>
                      <a:close/>
                      <a:moveTo>
                        <a:pt x="2752" y="5180"/>
                      </a:moveTo>
                      <a:lnTo>
                        <a:pt x="2740" y="4988"/>
                      </a:lnTo>
                      <a:lnTo>
                        <a:pt x="2740" y="4988"/>
                      </a:lnTo>
                      <a:lnTo>
                        <a:pt x="2764" y="4986"/>
                      </a:lnTo>
                      <a:lnTo>
                        <a:pt x="2778" y="5178"/>
                      </a:lnTo>
                      <a:lnTo>
                        <a:pt x="2778" y="5178"/>
                      </a:lnTo>
                      <a:lnTo>
                        <a:pt x="2752" y="5180"/>
                      </a:lnTo>
                      <a:lnTo>
                        <a:pt x="2752" y="5180"/>
                      </a:lnTo>
                      <a:close/>
                      <a:moveTo>
                        <a:pt x="2330" y="5172"/>
                      </a:moveTo>
                      <a:lnTo>
                        <a:pt x="2330" y="5172"/>
                      </a:lnTo>
                      <a:lnTo>
                        <a:pt x="2306" y="5168"/>
                      </a:lnTo>
                      <a:lnTo>
                        <a:pt x="2326" y="4978"/>
                      </a:lnTo>
                      <a:lnTo>
                        <a:pt x="2326" y="4978"/>
                      </a:lnTo>
                      <a:lnTo>
                        <a:pt x="2350" y="4980"/>
                      </a:lnTo>
                      <a:lnTo>
                        <a:pt x="2330" y="5172"/>
                      </a:lnTo>
                      <a:close/>
                      <a:moveTo>
                        <a:pt x="2902" y="5166"/>
                      </a:moveTo>
                      <a:lnTo>
                        <a:pt x="2878" y="4976"/>
                      </a:lnTo>
                      <a:lnTo>
                        <a:pt x="2878" y="4976"/>
                      </a:lnTo>
                      <a:lnTo>
                        <a:pt x="2902" y="4972"/>
                      </a:lnTo>
                      <a:lnTo>
                        <a:pt x="2926" y="5164"/>
                      </a:lnTo>
                      <a:lnTo>
                        <a:pt x="2926" y="5164"/>
                      </a:lnTo>
                      <a:lnTo>
                        <a:pt x="2902" y="5166"/>
                      </a:lnTo>
                      <a:lnTo>
                        <a:pt x="2902" y="5166"/>
                      </a:lnTo>
                      <a:close/>
                      <a:moveTo>
                        <a:pt x="2182" y="5152"/>
                      </a:moveTo>
                      <a:lnTo>
                        <a:pt x="2182" y="5152"/>
                      </a:lnTo>
                      <a:lnTo>
                        <a:pt x="2158" y="5148"/>
                      </a:lnTo>
                      <a:lnTo>
                        <a:pt x="2190" y="4958"/>
                      </a:lnTo>
                      <a:lnTo>
                        <a:pt x="2190" y="4958"/>
                      </a:lnTo>
                      <a:lnTo>
                        <a:pt x="2212" y="4962"/>
                      </a:lnTo>
                      <a:lnTo>
                        <a:pt x="2182" y="5152"/>
                      </a:lnTo>
                      <a:close/>
                      <a:moveTo>
                        <a:pt x="3050" y="5144"/>
                      </a:moveTo>
                      <a:lnTo>
                        <a:pt x="3016" y="4956"/>
                      </a:lnTo>
                      <a:lnTo>
                        <a:pt x="3016" y="4956"/>
                      </a:lnTo>
                      <a:lnTo>
                        <a:pt x="3038" y="4952"/>
                      </a:lnTo>
                      <a:lnTo>
                        <a:pt x="3074" y="5140"/>
                      </a:lnTo>
                      <a:lnTo>
                        <a:pt x="3074" y="5140"/>
                      </a:lnTo>
                      <a:lnTo>
                        <a:pt x="3050" y="5144"/>
                      </a:lnTo>
                      <a:lnTo>
                        <a:pt x="3050" y="5144"/>
                      </a:lnTo>
                      <a:close/>
                      <a:moveTo>
                        <a:pt x="2034" y="5124"/>
                      </a:moveTo>
                      <a:lnTo>
                        <a:pt x="2034" y="5124"/>
                      </a:lnTo>
                      <a:lnTo>
                        <a:pt x="2010" y="5120"/>
                      </a:lnTo>
                      <a:lnTo>
                        <a:pt x="2054" y="4932"/>
                      </a:lnTo>
                      <a:lnTo>
                        <a:pt x="2054" y="4932"/>
                      </a:lnTo>
                      <a:lnTo>
                        <a:pt x="2076" y="4938"/>
                      </a:lnTo>
                      <a:lnTo>
                        <a:pt x="2034" y="5124"/>
                      </a:lnTo>
                      <a:close/>
                      <a:moveTo>
                        <a:pt x="3196" y="5114"/>
                      </a:moveTo>
                      <a:lnTo>
                        <a:pt x="3152" y="4928"/>
                      </a:lnTo>
                      <a:lnTo>
                        <a:pt x="3152" y="4928"/>
                      </a:lnTo>
                      <a:lnTo>
                        <a:pt x="3174" y="4922"/>
                      </a:lnTo>
                      <a:lnTo>
                        <a:pt x="3220" y="5108"/>
                      </a:lnTo>
                      <a:lnTo>
                        <a:pt x="3220" y="5108"/>
                      </a:lnTo>
                      <a:lnTo>
                        <a:pt x="3196" y="5114"/>
                      </a:lnTo>
                      <a:lnTo>
                        <a:pt x="3196" y="5114"/>
                      </a:lnTo>
                      <a:close/>
                      <a:moveTo>
                        <a:pt x="1890" y="5088"/>
                      </a:moveTo>
                      <a:lnTo>
                        <a:pt x="1890" y="5088"/>
                      </a:lnTo>
                      <a:lnTo>
                        <a:pt x="1866" y="5082"/>
                      </a:lnTo>
                      <a:lnTo>
                        <a:pt x="1920" y="4898"/>
                      </a:lnTo>
                      <a:lnTo>
                        <a:pt x="1920" y="4898"/>
                      </a:lnTo>
                      <a:lnTo>
                        <a:pt x="1942" y="4904"/>
                      </a:lnTo>
                      <a:lnTo>
                        <a:pt x="1890" y="5088"/>
                      </a:lnTo>
                      <a:close/>
                      <a:moveTo>
                        <a:pt x="3340" y="5074"/>
                      </a:moveTo>
                      <a:lnTo>
                        <a:pt x="3284" y="4892"/>
                      </a:lnTo>
                      <a:lnTo>
                        <a:pt x="3284" y="4892"/>
                      </a:lnTo>
                      <a:lnTo>
                        <a:pt x="3306" y="4884"/>
                      </a:lnTo>
                      <a:lnTo>
                        <a:pt x="3364" y="5068"/>
                      </a:lnTo>
                      <a:lnTo>
                        <a:pt x="3364" y="5068"/>
                      </a:lnTo>
                      <a:lnTo>
                        <a:pt x="3340" y="5074"/>
                      </a:lnTo>
                      <a:lnTo>
                        <a:pt x="3340" y="5074"/>
                      </a:lnTo>
                      <a:close/>
                      <a:moveTo>
                        <a:pt x="1748" y="5044"/>
                      </a:moveTo>
                      <a:lnTo>
                        <a:pt x="1748" y="5044"/>
                      </a:lnTo>
                      <a:lnTo>
                        <a:pt x="1724" y="5036"/>
                      </a:lnTo>
                      <a:lnTo>
                        <a:pt x="1788" y="4854"/>
                      </a:lnTo>
                      <a:lnTo>
                        <a:pt x="1788" y="4854"/>
                      </a:lnTo>
                      <a:lnTo>
                        <a:pt x="1810" y="4862"/>
                      </a:lnTo>
                      <a:lnTo>
                        <a:pt x="1748" y="5044"/>
                      </a:lnTo>
                      <a:close/>
                      <a:moveTo>
                        <a:pt x="3482" y="5028"/>
                      </a:moveTo>
                      <a:lnTo>
                        <a:pt x="3416" y="4848"/>
                      </a:lnTo>
                      <a:lnTo>
                        <a:pt x="3416" y="4848"/>
                      </a:lnTo>
                      <a:lnTo>
                        <a:pt x="3438" y="4840"/>
                      </a:lnTo>
                      <a:lnTo>
                        <a:pt x="3506" y="5020"/>
                      </a:lnTo>
                      <a:lnTo>
                        <a:pt x="3506" y="5020"/>
                      </a:lnTo>
                      <a:lnTo>
                        <a:pt x="3482" y="5028"/>
                      </a:lnTo>
                      <a:lnTo>
                        <a:pt x="3482" y="5028"/>
                      </a:lnTo>
                      <a:close/>
                      <a:moveTo>
                        <a:pt x="1606" y="4990"/>
                      </a:moveTo>
                      <a:lnTo>
                        <a:pt x="1606" y="4990"/>
                      </a:lnTo>
                      <a:lnTo>
                        <a:pt x="1584" y="4982"/>
                      </a:lnTo>
                      <a:lnTo>
                        <a:pt x="1658" y="4804"/>
                      </a:lnTo>
                      <a:lnTo>
                        <a:pt x="1658" y="4804"/>
                      </a:lnTo>
                      <a:lnTo>
                        <a:pt x="1680" y="4814"/>
                      </a:lnTo>
                      <a:lnTo>
                        <a:pt x="1606" y="4990"/>
                      </a:lnTo>
                      <a:close/>
                      <a:moveTo>
                        <a:pt x="3620" y="4972"/>
                      </a:moveTo>
                      <a:lnTo>
                        <a:pt x="3544" y="4796"/>
                      </a:lnTo>
                      <a:lnTo>
                        <a:pt x="3544" y="4796"/>
                      </a:lnTo>
                      <a:lnTo>
                        <a:pt x="3566" y="4788"/>
                      </a:lnTo>
                      <a:lnTo>
                        <a:pt x="3644" y="4962"/>
                      </a:lnTo>
                      <a:lnTo>
                        <a:pt x="3644" y="4962"/>
                      </a:lnTo>
                      <a:lnTo>
                        <a:pt x="3620" y="4972"/>
                      </a:lnTo>
                      <a:lnTo>
                        <a:pt x="3620" y="4972"/>
                      </a:lnTo>
                      <a:close/>
                      <a:moveTo>
                        <a:pt x="1470" y="4930"/>
                      </a:moveTo>
                      <a:lnTo>
                        <a:pt x="1470" y="4930"/>
                      </a:lnTo>
                      <a:lnTo>
                        <a:pt x="1448" y="4918"/>
                      </a:lnTo>
                      <a:lnTo>
                        <a:pt x="1532" y="4746"/>
                      </a:lnTo>
                      <a:lnTo>
                        <a:pt x="1532" y="4746"/>
                      </a:lnTo>
                      <a:lnTo>
                        <a:pt x="1554" y="4756"/>
                      </a:lnTo>
                      <a:lnTo>
                        <a:pt x="1470" y="4930"/>
                      </a:lnTo>
                      <a:close/>
                      <a:moveTo>
                        <a:pt x="3756" y="4910"/>
                      </a:moveTo>
                      <a:lnTo>
                        <a:pt x="3670" y="4738"/>
                      </a:lnTo>
                      <a:lnTo>
                        <a:pt x="3670" y="4738"/>
                      </a:lnTo>
                      <a:lnTo>
                        <a:pt x="3690" y="4728"/>
                      </a:lnTo>
                      <a:lnTo>
                        <a:pt x="3778" y="4898"/>
                      </a:lnTo>
                      <a:lnTo>
                        <a:pt x="3778" y="4898"/>
                      </a:lnTo>
                      <a:lnTo>
                        <a:pt x="3756" y="4910"/>
                      </a:lnTo>
                      <a:lnTo>
                        <a:pt x="3756" y="4910"/>
                      </a:lnTo>
                      <a:close/>
                      <a:moveTo>
                        <a:pt x="1336" y="4862"/>
                      </a:moveTo>
                      <a:lnTo>
                        <a:pt x="1336" y="4862"/>
                      </a:lnTo>
                      <a:lnTo>
                        <a:pt x="1316" y="4848"/>
                      </a:lnTo>
                      <a:lnTo>
                        <a:pt x="1410" y="4682"/>
                      </a:lnTo>
                      <a:lnTo>
                        <a:pt x="1410" y="4682"/>
                      </a:lnTo>
                      <a:lnTo>
                        <a:pt x="1430" y="4694"/>
                      </a:lnTo>
                      <a:lnTo>
                        <a:pt x="1336" y="4862"/>
                      </a:lnTo>
                      <a:close/>
                      <a:moveTo>
                        <a:pt x="3888" y="4838"/>
                      </a:moveTo>
                      <a:lnTo>
                        <a:pt x="3792" y="4672"/>
                      </a:lnTo>
                      <a:lnTo>
                        <a:pt x="3792" y="4672"/>
                      </a:lnTo>
                      <a:lnTo>
                        <a:pt x="3810" y="4660"/>
                      </a:lnTo>
                      <a:lnTo>
                        <a:pt x="3908" y="4826"/>
                      </a:lnTo>
                      <a:lnTo>
                        <a:pt x="3908" y="4826"/>
                      </a:lnTo>
                      <a:lnTo>
                        <a:pt x="3888" y="4838"/>
                      </a:lnTo>
                      <a:lnTo>
                        <a:pt x="3888" y="4838"/>
                      </a:lnTo>
                      <a:close/>
                      <a:moveTo>
                        <a:pt x="1208" y="4784"/>
                      </a:moveTo>
                      <a:lnTo>
                        <a:pt x="1208" y="4784"/>
                      </a:lnTo>
                      <a:lnTo>
                        <a:pt x="1188" y="4772"/>
                      </a:lnTo>
                      <a:lnTo>
                        <a:pt x="1292" y="4610"/>
                      </a:lnTo>
                      <a:lnTo>
                        <a:pt x="1292" y="4610"/>
                      </a:lnTo>
                      <a:lnTo>
                        <a:pt x="1310" y="4622"/>
                      </a:lnTo>
                      <a:lnTo>
                        <a:pt x="1208" y="4784"/>
                      </a:lnTo>
                      <a:close/>
                      <a:moveTo>
                        <a:pt x="4014" y="4760"/>
                      </a:moveTo>
                      <a:lnTo>
                        <a:pt x="3908" y="4600"/>
                      </a:lnTo>
                      <a:lnTo>
                        <a:pt x="3908" y="4600"/>
                      </a:lnTo>
                      <a:lnTo>
                        <a:pt x="3928" y="4586"/>
                      </a:lnTo>
                      <a:lnTo>
                        <a:pt x="4034" y="4746"/>
                      </a:lnTo>
                      <a:lnTo>
                        <a:pt x="4034" y="4746"/>
                      </a:lnTo>
                      <a:lnTo>
                        <a:pt x="4014" y="4760"/>
                      </a:lnTo>
                      <a:lnTo>
                        <a:pt x="4014" y="4760"/>
                      </a:lnTo>
                      <a:close/>
                      <a:moveTo>
                        <a:pt x="1084" y="4702"/>
                      </a:moveTo>
                      <a:lnTo>
                        <a:pt x="1084" y="4702"/>
                      </a:lnTo>
                      <a:lnTo>
                        <a:pt x="1064" y="4686"/>
                      </a:lnTo>
                      <a:lnTo>
                        <a:pt x="1178" y="4532"/>
                      </a:lnTo>
                      <a:lnTo>
                        <a:pt x="1178" y="4532"/>
                      </a:lnTo>
                      <a:lnTo>
                        <a:pt x="1196" y="4546"/>
                      </a:lnTo>
                      <a:lnTo>
                        <a:pt x="1084" y="4702"/>
                      </a:lnTo>
                      <a:close/>
                      <a:moveTo>
                        <a:pt x="4136" y="4674"/>
                      </a:moveTo>
                      <a:lnTo>
                        <a:pt x="4022" y="4520"/>
                      </a:lnTo>
                      <a:lnTo>
                        <a:pt x="4022" y="4520"/>
                      </a:lnTo>
                      <a:lnTo>
                        <a:pt x="4040" y="4506"/>
                      </a:lnTo>
                      <a:lnTo>
                        <a:pt x="4156" y="4660"/>
                      </a:lnTo>
                      <a:lnTo>
                        <a:pt x="4156" y="4660"/>
                      </a:lnTo>
                      <a:lnTo>
                        <a:pt x="4136" y="4674"/>
                      </a:lnTo>
                      <a:lnTo>
                        <a:pt x="4136" y="4674"/>
                      </a:lnTo>
                      <a:close/>
                      <a:moveTo>
                        <a:pt x="966" y="4610"/>
                      </a:moveTo>
                      <a:lnTo>
                        <a:pt x="966" y="4610"/>
                      </a:lnTo>
                      <a:lnTo>
                        <a:pt x="946" y="4594"/>
                      </a:lnTo>
                      <a:lnTo>
                        <a:pt x="1068" y="4446"/>
                      </a:lnTo>
                      <a:lnTo>
                        <a:pt x="1068" y="4446"/>
                      </a:lnTo>
                      <a:lnTo>
                        <a:pt x="1086" y="4462"/>
                      </a:lnTo>
                      <a:lnTo>
                        <a:pt x="966" y="4610"/>
                      </a:lnTo>
                      <a:close/>
                      <a:moveTo>
                        <a:pt x="4254" y="4582"/>
                      </a:moveTo>
                      <a:lnTo>
                        <a:pt x="4130" y="4434"/>
                      </a:lnTo>
                      <a:lnTo>
                        <a:pt x="4130" y="4434"/>
                      </a:lnTo>
                      <a:lnTo>
                        <a:pt x="4148" y="4420"/>
                      </a:lnTo>
                      <a:lnTo>
                        <a:pt x="4272" y="4566"/>
                      </a:lnTo>
                      <a:lnTo>
                        <a:pt x="4272" y="4566"/>
                      </a:lnTo>
                      <a:lnTo>
                        <a:pt x="4254" y="4582"/>
                      </a:lnTo>
                      <a:lnTo>
                        <a:pt x="4254" y="4582"/>
                      </a:lnTo>
                      <a:close/>
                      <a:moveTo>
                        <a:pt x="852" y="4514"/>
                      </a:moveTo>
                      <a:lnTo>
                        <a:pt x="852" y="4514"/>
                      </a:lnTo>
                      <a:lnTo>
                        <a:pt x="834" y="4496"/>
                      </a:lnTo>
                      <a:lnTo>
                        <a:pt x="964" y="4356"/>
                      </a:lnTo>
                      <a:lnTo>
                        <a:pt x="964" y="4356"/>
                      </a:lnTo>
                      <a:lnTo>
                        <a:pt x="980" y="4372"/>
                      </a:lnTo>
                      <a:lnTo>
                        <a:pt x="852" y="4514"/>
                      </a:lnTo>
                      <a:close/>
                      <a:moveTo>
                        <a:pt x="4366" y="4482"/>
                      </a:moveTo>
                      <a:lnTo>
                        <a:pt x="4234" y="4342"/>
                      </a:lnTo>
                      <a:lnTo>
                        <a:pt x="4234" y="4342"/>
                      </a:lnTo>
                      <a:lnTo>
                        <a:pt x="4252" y="4328"/>
                      </a:lnTo>
                      <a:lnTo>
                        <a:pt x="4384" y="4466"/>
                      </a:lnTo>
                      <a:lnTo>
                        <a:pt x="4384" y="4466"/>
                      </a:lnTo>
                      <a:lnTo>
                        <a:pt x="4366" y="4482"/>
                      </a:lnTo>
                      <a:lnTo>
                        <a:pt x="4366" y="4482"/>
                      </a:lnTo>
                      <a:close/>
                      <a:moveTo>
                        <a:pt x="744" y="4410"/>
                      </a:moveTo>
                      <a:lnTo>
                        <a:pt x="744" y="4410"/>
                      </a:lnTo>
                      <a:lnTo>
                        <a:pt x="726" y="4392"/>
                      </a:lnTo>
                      <a:lnTo>
                        <a:pt x="864" y="4258"/>
                      </a:lnTo>
                      <a:lnTo>
                        <a:pt x="864" y="4258"/>
                      </a:lnTo>
                      <a:lnTo>
                        <a:pt x="880" y="4276"/>
                      </a:lnTo>
                      <a:lnTo>
                        <a:pt x="744" y="4410"/>
                      </a:lnTo>
                      <a:close/>
                      <a:moveTo>
                        <a:pt x="4472" y="4378"/>
                      </a:moveTo>
                      <a:lnTo>
                        <a:pt x="4332" y="4246"/>
                      </a:lnTo>
                      <a:lnTo>
                        <a:pt x="4332" y="4246"/>
                      </a:lnTo>
                      <a:lnTo>
                        <a:pt x="4348" y="4228"/>
                      </a:lnTo>
                      <a:lnTo>
                        <a:pt x="4488" y="4360"/>
                      </a:lnTo>
                      <a:lnTo>
                        <a:pt x="4488" y="4360"/>
                      </a:lnTo>
                      <a:lnTo>
                        <a:pt x="4472" y="4378"/>
                      </a:lnTo>
                      <a:lnTo>
                        <a:pt x="4472" y="4378"/>
                      </a:lnTo>
                      <a:close/>
                      <a:moveTo>
                        <a:pt x="642" y="4300"/>
                      </a:moveTo>
                      <a:lnTo>
                        <a:pt x="642" y="4300"/>
                      </a:lnTo>
                      <a:lnTo>
                        <a:pt x="626" y="4282"/>
                      </a:lnTo>
                      <a:lnTo>
                        <a:pt x="772" y="4156"/>
                      </a:lnTo>
                      <a:lnTo>
                        <a:pt x="772" y="4156"/>
                      </a:lnTo>
                      <a:lnTo>
                        <a:pt x="786" y="4174"/>
                      </a:lnTo>
                      <a:lnTo>
                        <a:pt x="642" y="4300"/>
                      </a:lnTo>
                      <a:close/>
                      <a:moveTo>
                        <a:pt x="4572" y="4266"/>
                      </a:moveTo>
                      <a:lnTo>
                        <a:pt x="4424" y="4142"/>
                      </a:lnTo>
                      <a:lnTo>
                        <a:pt x="4424" y="4142"/>
                      </a:lnTo>
                      <a:lnTo>
                        <a:pt x="4440" y="4124"/>
                      </a:lnTo>
                      <a:lnTo>
                        <a:pt x="4588" y="4248"/>
                      </a:lnTo>
                      <a:lnTo>
                        <a:pt x="4588" y="4248"/>
                      </a:lnTo>
                      <a:lnTo>
                        <a:pt x="4572" y="4266"/>
                      </a:lnTo>
                      <a:lnTo>
                        <a:pt x="4572" y="4266"/>
                      </a:lnTo>
                      <a:close/>
                      <a:moveTo>
                        <a:pt x="546" y="4186"/>
                      </a:moveTo>
                      <a:lnTo>
                        <a:pt x="546" y="4186"/>
                      </a:lnTo>
                      <a:lnTo>
                        <a:pt x="532" y="4166"/>
                      </a:lnTo>
                      <a:lnTo>
                        <a:pt x="684" y="4050"/>
                      </a:lnTo>
                      <a:lnTo>
                        <a:pt x="684" y="4050"/>
                      </a:lnTo>
                      <a:lnTo>
                        <a:pt x="698" y="4068"/>
                      </a:lnTo>
                      <a:lnTo>
                        <a:pt x="546" y="4186"/>
                      </a:lnTo>
                      <a:close/>
                      <a:moveTo>
                        <a:pt x="4664" y="4150"/>
                      </a:moveTo>
                      <a:lnTo>
                        <a:pt x="4512" y="4034"/>
                      </a:lnTo>
                      <a:lnTo>
                        <a:pt x="4512" y="4034"/>
                      </a:lnTo>
                      <a:lnTo>
                        <a:pt x="4526" y="4016"/>
                      </a:lnTo>
                      <a:lnTo>
                        <a:pt x="4680" y="4130"/>
                      </a:lnTo>
                      <a:lnTo>
                        <a:pt x="4680" y="4130"/>
                      </a:lnTo>
                      <a:lnTo>
                        <a:pt x="4664" y="4150"/>
                      </a:lnTo>
                      <a:lnTo>
                        <a:pt x="4664" y="4150"/>
                      </a:lnTo>
                      <a:close/>
                      <a:moveTo>
                        <a:pt x="458" y="4066"/>
                      </a:moveTo>
                      <a:lnTo>
                        <a:pt x="458" y="4066"/>
                      </a:lnTo>
                      <a:lnTo>
                        <a:pt x="444" y="4044"/>
                      </a:lnTo>
                      <a:lnTo>
                        <a:pt x="604" y="3936"/>
                      </a:lnTo>
                      <a:lnTo>
                        <a:pt x="604" y="3936"/>
                      </a:lnTo>
                      <a:lnTo>
                        <a:pt x="616" y="3956"/>
                      </a:lnTo>
                      <a:lnTo>
                        <a:pt x="458" y="4066"/>
                      </a:lnTo>
                      <a:close/>
                      <a:moveTo>
                        <a:pt x="4752" y="4028"/>
                      </a:moveTo>
                      <a:lnTo>
                        <a:pt x="4592" y="3920"/>
                      </a:lnTo>
                      <a:lnTo>
                        <a:pt x="4592" y="3920"/>
                      </a:lnTo>
                      <a:lnTo>
                        <a:pt x="4604" y="3902"/>
                      </a:lnTo>
                      <a:lnTo>
                        <a:pt x="4764" y="4006"/>
                      </a:lnTo>
                      <a:lnTo>
                        <a:pt x="4764" y="4006"/>
                      </a:lnTo>
                      <a:lnTo>
                        <a:pt x="4752" y="4028"/>
                      </a:lnTo>
                      <a:lnTo>
                        <a:pt x="4752" y="4028"/>
                      </a:lnTo>
                      <a:close/>
                      <a:moveTo>
                        <a:pt x="376" y="3940"/>
                      </a:moveTo>
                      <a:lnTo>
                        <a:pt x="376" y="3940"/>
                      </a:lnTo>
                      <a:lnTo>
                        <a:pt x="364" y="3918"/>
                      </a:lnTo>
                      <a:lnTo>
                        <a:pt x="528" y="3820"/>
                      </a:lnTo>
                      <a:lnTo>
                        <a:pt x="528" y="3820"/>
                      </a:lnTo>
                      <a:lnTo>
                        <a:pt x="540" y="3840"/>
                      </a:lnTo>
                      <a:lnTo>
                        <a:pt x="376" y="3940"/>
                      </a:lnTo>
                      <a:close/>
                      <a:moveTo>
                        <a:pt x="4830" y="3900"/>
                      </a:moveTo>
                      <a:lnTo>
                        <a:pt x="4664" y="3804"/>
                      </a:lnTo>
                      <a:lnTo>
                        <a:pt x="4664" y="3804"/>
                      </a:lnTo>
                      <a:lnTo>
                        <a:pt x="4676" y="3784"/>
                      </a:lnTo>
                      <a:lnTo>
                        <a:pt x="4844" y="3880"/>
                      </a:lnTo>
                      <a:lnTo>
                        <a:pt x="4844" y="3880"/>
                      </a:lnTo>
                      <a:lnTo>
                        <a:pt x="4830" y="3900"/>
                      </a:lnTo>
                      <a:lnTo>
                        <a:pt x="4830" y="3900"/>
                      </a:lnTo>
                      <a:close/>
                      <a:moveTo>
                        <a:pt x="302" y="3810"/>
                      </a:moveTo>
                      <a:lnTo>
                        <a:pt x="302" y="3810"/>
                      </a:lnTo>
                      <a:lnTo>
                        <a:pt x="292" y="3788"/>
                      </a:lnTo>
                      <a:lnTo>
                        <a:pt x="462" y="3700"/>
                      </a:lnTo>
                      <a:lnTo>
                        <a:pt x="462" y="3700"/>
                      </a:lnTo>
                      <a:lnTo>
                        <a:pt x="472" y="3720"/>
                      </a:lnTo>
                      <a:lnTo>
                        <a:pt x="302" y="3810"/>
                      </a:lnTo>
                      <a:close/>
                      <a:moveTo>
                        <a:pt x="4902" y="3770"/>
                      </a:moveTo>
                      <a:lnTo>
                        <a:pt x="4732" y="3682"/>
                      </a:lnTo>
                      <a:lnTo>
                        <a:pt x="4732" y="3682"/>
                      </a:lnTo>
                      <a:lnTo>
                        <a:pt x="4742" y="3662"/>
                      </a:lnTo>
                      <a:lnTo>
                        <a:pt x="4914" y="3746"/>
                      </a:lnTo>
                      <a:lnTo>
                        <a:pt x="4914" y="3746"/>
                      </a:lnTo>
                      <a:lnTo>
                        <a:pt x="4902" y="3770"/>
                      </a:lnTo>
                      <a:lnTo>
                        <a:pt x="4902" y="3770"/>
                      </a:lnTo>
                      <a:close/>
                      <a:moveTo>
                        <a:pt x="236" y="3676"/>
                      </a:moveTo>
                      <a:lnTo>
                        <a:pt x="236" y="3676"/>
                      </a:lnTo>
                      <a:lnTo>
                        <a:pt x="226" y="3654"/>
                      </a:lnTo>
                      <a:lnTo>
                        <a:pt x="402" y="3576"/>
                      </a:lnTo>
                      <a:lnTo>
                        <a:pt x="402" y="3576"/>
                      </a:lnTo>
                      <a:lnTo>
                        <a:pt x="410" y="3596"/>
                      </a:lnTo>
                      <a:lnTo>
                        <a:pt x="236" y="3676"/>
                      </a:lnTo>
                      <a:close/>
                      <a:moveTo>
                        <a:pt x="4966" y="3634"/>
                      </a:moveTo>
                      <a:lnTo>
                        <a:pt x="4790" y="3556"/>
                      </a:lnTo>
                      <a:lnTo>
                        <a:pt x="4790" y="3556"/>
                      </a:lnTo>
                      <a:lnTo>
                        <a:pt x="4800" y="3536"/>
                      </a:lnTo>
                      <a:lnTo>
                        <a:pt x="4976" y="3610"/>
                      </a:lnTo>
                      <a:lnTo>
                        <a:pt x="4976" y="3610"/>
                      </a:lnTo>
                      <a:lnTo>
                        <a:pt x="4966" y="3634"/>
                      </a:lnTo>
                      <a:lnTo>
                        <a:pt x="4966" y="3634"/>
                      </a:lnTo>
                      <a:close/>
                      <a:moveTo>
                        <a:pt x="178" y="3540"/>
                      </a:moveTo>
                      <a:lnTo>
                        <a:pt x="178" y="3540"/>
                      </a:lnTo>
                      <a:lnTo>
                        <a:pt x="170" y="3516"/>
                      </a:lnTo>
                      <a:lnTo>
                        <a:pt x="348" y="3448"/>
                      </a:lnTo>
                      <a:lnTo>
                        <a:pt x="348" y="3448"/>
                      </a:lnTo>
                      <a:lnTo>
                        <a:pt x="356" y="3470"/>
                      </a:lnTo>
                      <a:lnTo>
                        <a:pt x="178" y="3540"/>
                      </a:lnTo>
                      <a:close/>
                      <a:moveTo>
                        <a:pt x="5022" y="3496"/>
                      </a:moveTo>
                      <a:lnTo>
                        <a:pt x="4842" y="3428"/>
                      </a:lnTo>
                      <a:lnTo>
                        <a:pt x="4842" y="3428"/>
                      </a:lnTo>
                      <a:lnTo>
                        <a:pt x="4850" y="3406"/>
                      </a:lnTo>
                      <a:lnTo>
                        <a:pt x="5032" y="3472"/>
                      </a:lnTo>
                      <a:lnTo>
                        <a:pt x="5032" y="3472"/>
                      </a:lnTo>
                      <a:lnTo>
                        <a:pt x="5022" y="3496"/>
                      </a:lnTo>
                      <a:lnTo>
                        <a:pt x="5022" y="3496"/>
                      </a:lnTo>
                      <a:close/>
                      <a:moveTo>
                        <a:pt x="128" y="3398"/>
                      </a:moveTo>
                      <a:lnTo>
                        <a:pt x="128" y="3398"/>
                      </a:lnTo>
                      <a:lnTo>
                        <a:pt x="120" y="3376"/>
                      </a:lnTo>
                      <a:lnTo>
                        <a:pt x="302" y="3318"/>
                      </a:lnTo>
                      <a:lnTo>
                        <a:pt x="302" y="3318"/>
                      </a:lnTo>
                      <a:lnTo>
                        <a:pt x="310" y="3340"/>
                      </a:lnTo>
                      <a:lnTo>
                        <a:pt x="128" y="3398"/>
                      </a:lnTo>
                      <a:close/>
                      <a:moveTo>
                        <a:pt x="5072" y="3354"/>
                      </a:moveTo>
                      <a:lnTo>
                        <a:pt x="4888" y="3296"/>
                      </a:lnTo>
                      <a:lnTo>
                        <a:pt x="4888" y="3296"/>
                      </a:lnTo>
                      <a:lnTo>
                        <a:pt x="4894" y="3274"/>
                      </a:lnTo>
                      <a:lnTo>
                        <a:pt x="5078" y="3330"/>
                      </a:lnTo>
                      <a:lnTo>
                        <a:pt x="5078" y="3330"/>
                      </a:lnTo>
                      <a:lnTo>
                        <a:pt x="5072" y="3354"/>
                      </a:lnTo>
                      <a:lnTo>
                        <a:pt x="5072" y="3354"/>
                      </a:lnTo>
                      <a:close/>
                      <a:moveTo>
                        <a:pt x="86" y="3256"/>
                      </a:moveTo>
                      <a:lnTo>
                        <a:pt x="86" y="3256"/>
                      </a:lnTo>
                      <a:lnTo>
                        <a:pt x="78" y="3232"/>
                      </a:lnTo>
                      <a:lnTo>
                        <a:pt x="264" y="3184"/>
                      </a:lnTo>
                      <a:lnTo>
                        <a:pt x="264" y="3184"/>
                      </a:lnTo>
                      <a:lnTo>
                        <a:pt x="270" y="3206"/>
                      </a:lnTo>
                      <a:lnTo>
                        <a:pt x="86" y="3256"/>
                      </a:lnTo>
                      <a:close/>
                      <a:moveTo>
                        <a:pt x="5110" y="3208"/>
                      </a:moveTo>
                      <a:lnTo>
                        <a:pt x="4924" y="3164"/>
                      </a:lnTo>
                      <a:lnTo>
                        <a:pt x="4924" y="3164"/>
                      </a:lnTo>
                      <a:lnTo>
                        <a:pt x="4930" y="3140"/>
                      </a:lnTo>
                      <a:lnTo>
                        <a:pt x="5116" y="3184"/>
                      </a:lnTo>
                      <a:lnTo>
                        <a:pt x="5116" y="3184"/>
                      </a:lnTo>
                      <a:lnTo>
                        <a:pt x="5110" y="3208"/>
                      </a:lnTo>
                      <a:lnTo>
                        <a:pt x="5110" y="3208"/>
                      </a:lnTo>
                      <a:close/>
                      <a:moveTo>
                        <a:pt x="52" y="3110"/>
                      </a:moveTo>
                      <a:lnTo>
                        <a:pt x="52" y="3110"/>
                      </a:lnTo>
                      <a:lnTo>
                        <a:pt x="46" y="3086"/>
                      </a:lnTo>
                      <a:lnTo>
                        <a:pt x="234" y="3048"/>
                      </a:lnTo>
                      <a:lnTo>
                        <a:pt x="234" y="3048"/>
                      </a:lnTo>
                      <a:lnTo>
                        <a:pt x="240" y="3072"/>
                      </a:lnTo>
                      <a:lnTo>
                        <a:pt x="52" y="3110"/>
                      </a:lnTo>
                      <a:close/>
                      <a:moveTo>
                        <a:pt x="5142" y="3062"/>
                      </a:moveTo>
                      <a:lnTo>
                        <a:pt x="4954" y="3028"/>
                      </a:lnTo>
                      <a:lnTo>
                        <a:pt x="4954" y="3028"/>
                      </a:lnTo>
                      <a:lnTo>
                        <a:pt x="4958" y="3006"/>
                      </a:lnTo>
                      <a:lnTo>
                        <a:pt x="5146" y="3038"/>
                      </a:lnTo>
                      <a:lnTo>
                        <a:pt x="5146" y="3038"/>
                      </a:lnTo>
                      <a:lnTo>
                        <a:pt x="5142" y="3062"/>
                      </a:lnTo>
                      <a:lnTo>
                        <a:pt x="5142" y="3062"/>
                      </a:lnTo>
                      <a:close/>
                      <a:moveTo>
                        <a:pt x="26" y="2962"/>
                      </a:moveTo>
                      <a:lnTo>
                        <a:pt x="26" y="2962"/>
                      </a:lnTo>
                      <a:lnTo>
                        <a:pt x="22" y="2938"/>
                      </a:lnTo>
                      <a:lnTo>
                        <a:pt x="212" y="2912"/>
                      </a:lnTo>
                      <a:lnTo>
                        <a:pt x="212" y="2912"/>
                      </a:lnTo>
                      <a:lnTo>
                        <a:pt x="216" y="2936"/>
                      </a:lnTo>
                      <a:lnTo>
                        <a:pt x="26" y="2962"/>
                      </a:lnTo>
                      <a:close/>
                      <a:moveTo>
                        <a:pt x="5164" y="2914"/>
                      </a:moveTo>
                      <a:lnTo>
                        <a:pt x="4974" y="2892"/>
                      </a:lnTo>
                      <a:lnTo>
                        <a:pt x="4974" y="2892"/>
                      </a:lnTo>
                      <a:lnTo>
                        <a:pt x="4976" y="2868"/>
                      </a:lnTo>
                      <a:lnTo>
                        <a:pt x="5168" y="2890"/>
                      </a:lnTo>
                      <a:lnTo>
                        <a:pt x="5168" y="2890"/>
                      </a:lnTo>
                      <a:lnTo>
                        <a:pt x="5164" y="2914"/>
                      </a:lnTo>
                      <a:lnTo>
                        <a:pt x="5164" y="2914"/>
                      </a:lnTo>
                      <a:close/>
                      <a:moveTo>
                        <a:pt x="8" y="2814"/>
                      </a:moveTo>
                      <a:lnTo>
                        <a:pt x="8" y="2814"/>
                      </a:lnTo>
                      <a:lnTo>
                        <a:pt x="6" y="2790"/>
                      </a:lnTo>
                      <a:lnTo>
                        <a:pt x="198" y="2774"/>
                      </a:lnTo>
                      <a:lnTo>
                        <a:pt x="198" y="2774"/>
                      </a:lnTo>
                      <a:lnTo>
                        <a:pt x="200" y="2798"/>
                      </a:lnTo>
                      <a:lnTo>
                        <a:pt x="8" y="2814"/>
                      </a:lnTo>
                      <a:close/>
                      <a:moveTo>
                        <a:pt x="5178" y="2766"/>
                      </a:moveTo>
                      <a:lnTo>
                        <a:pt x="4988" y="2754"/>
                      </a:lnTo>
                      <a:lnTo>
                        <a:pt x="4988" y="2754"/>
                      </a:lnTo>
                      <a:lnTo>
                        <a:pt x="4988" y="2730"/>
                      </a:lnTo>
                      <a:lnTo>
                        <a:pt x="5180" y="2742"/>
                      </a:lnTo>
                      <a:lnTo>
                        <a:pt x="5180" y="2742"/>
                      </a:lnTo>
                      <a:lnTo>
                        <a:pt x="5178" y="2766"/>
                      </a:lnTo>
                      <a:lnTo>
                        <a:pt x="5178" y="2766"/>
                      </a:lnTo>
                      <a:close/>
                      <a:moveTo>
                        <a:pt x="0" y="2664"/>
                      </a:moveTo>
                      <a:lnTo>
                        <a:pt x="0" y="2664"/>
                      </a:lnTo>
                      <a:lnTo>
                        <a:pt x="0" y="2640"/>
                      </a:lnTo>
                      <a:lnTo>
                        <a:pt x="192" y="2636"/>
                      </a:lnTo>
                      <a:lnTo>
                        <a:pt x="192" y="2636"/>
                      </a:lnTo>
                      <a:lnTo>
                        <a:pt x="192" y="2660"/>
                      </a:lnTo>
                      <a:lnTo>
                        <a:pt x="0" y="2664"/>
                      </a:lnTo>
                      <a:close/>
                      <a:moveTo>
                        <a:pt x="5184" y="2616"/>
                      </a:moveTo>
                      <a:lnTo>
                        <a:pt x="4992" y="2616"/>
                      </a:lnTo>
                      <a:lnTo>
                        <a:pt x="4992" y="2616"/>
                      </a:lnTo>
                      <a:lnTo>
                        <a:pt x="4992" y="2592"/>
                      </a:lnTo>
                      <a:lnTo>
                        <a:pt x="5184" y="2592"/>
                      </a:lnTo>
                      <a:lnTo>
                        <a:pt x="5184" y="2592"/>
                      </a:lnTo>
                      <a:lnTo>
                        <a:pt x="5184" y="2616"/>
                      </a:lnTo>
                      <a:lnTo>
                        <a:pt x="5184" y="2616"/>
                      </a:lnTo>
                      <a:close/>
                      <a:moveTo>
                        <a:pt x="192" y="2520"/>
                      </a:moveTo>
                      <a:lnTo>
                        <a:pt x="0" y="2516"/>
                      </a:lnTo>
                      <a:lnTo>
                        <a:pt x="0" y="2516"/>
                      </a:lnTo>
                      <a:lnTo>
                        <a:pt x="2" y="2490"/>
                      </a:lnTo>
                      <a:lnTo>
                        <a:pt x="194" y="2498"/>
                      </a:lnTo>
                      <a:lnTo>
                        <a:pt x="194" y="2498"/>
                      </a:lnTo>
                      <a:lnTo>
                        <a:pt x="192" y="2520"/>
                      </a:lnTo>
                      <a:lnTo>
                        <a:pt x="192" y="2520"/>
                      </a:lnTo>
                      <a:close/>
                      <a:moveTo>
                        <a:pt x="4990" y="2480"/>
                      </a:moveTo>
                      <a:lnTo>
                        <a:pt x="4990" y="2480"/>
                      </a:lnTo>
                      <a:lnTo>
                        <a:pt x="4988" y="2458"/>
                      </a:lnTo>
                      <a:lnTo>
                        <a:pt x="5180" y="2446"/>
                      </a:lnTo>
                      <a:lnTo>
                        <a:pt x="5180" y="2446"/>
                      </a:lnTo>
                      <a:lnTo>
                        <a:pt x="5182" y="2472"/>
                      </a:lnTo>
                      <a:lnTo>
                        <a:pt x="4990" y="2480"/>
                      </a:lnTo>
                      <a:close/>
                      <a:moveTo>
                        <a:pt x="200" y="2382"/>
                      </a:moveTo>
                      <a:lnTo>
                        <a:pt x="10" y="2366"/>
                      </a:lnTo>
                      <a:lnTo>
                        <a:pt x="10" y="2366"/>
                      </a:lnTo>
                      <a:lnTo>
                        <a:pt x="12" y="2342"/>
                      </a:lnTo>
                      <a:lnTo>
                        <a:pt x="202" y="2360"/>
                      </a:lnTo>
                      <a:lnTo>
                        <a:pt x="202" y="2360"/>
                      </a:lnTo>
                      <a:lnTo>
                        <a:pt x="200" y="2382"/>
                      </a:lnTo>
                      <a:lnTo>
                        <a:pt x="200" y="2382"/>
                      </a:lnTo>
                      <a:close/>
                      <a:moveTo>
                        <a:pt x="4980" y="2342"/>
                      </a:moveTo>
                      <a:lnTo>
                        <a:pt x="4980" y="2342"/>
                      </a:lnTo>
                      <a:lnTo>
                        <a:pt x="4978" y="2320"/>
                      </a:lnTo>
                      <a:lnTo>
                        <a:pt x="5168" y="2298"/>
                      </a:lnTo>
                      <a:lnTo>
                        <a:pt x="5168" y="2298"/>
                      </a:lnTo>
                      <a:lnTo>
                        <a:pt x="5170" y="2322"/>
                      </a:lnTo>
                      <a:lnTo>
                        <a:pt x="4980" y="2342"/>
                      </a:lnTo>
                      <a:close/>
                      <a:moveTo>
                        <a:pt x="216" y="2246"/>
                      </a:moveTo>
                      <a:lnTo>
                        <a:pt x="26" y="2218"/>
                      </a:lnTo>
                      <a:lnTo>
                        <a:pt x="26" y="2218"/>
                      </a:lnTo>
                      <a:lnTo>
                        <a:pt x="30" y="2194"/>
                      </a:lnTo>
                      <a:lnTo>
                        <a:pt x="220" y="2222"/>
                      </a:lnTo>
                      <a:lnTo>
                        <a:pt x="220" y="2222"/>
                      </a:lnTo>
                      <a:lnTo>
                        <a:pt x="216" y="2246"/>
                      </a:lnTo>
                      <a:lnTo>
                        <a:pt x="216" y="2246"/>
                      </a:lnTo>
                      <a:close/>
                      <a:moveTo>
                        <a:pt x="4962" y="2206"/>
                      </a:moveTo>
                      <a:lnTo>
                        <a:pt x="4962" y="2206"/>
                      </a:lnTo>
                      <a:lnTo>
                        <a:pt x="4958" y="2182"/>
                      </a:lnTo>
                      <a:lnTo>
                        <a:pt x="5148" y="2150"/>
                      </a:lnTo>
                      <a:lnTo>
                        <a:pt x="5148" y="2150"/>
                      </a:lnTo>
                      <a:lnTo>
                        <a:pt x="5152" y="2174"/>
                      </a:lnTo>
                      <a:lnTo>
                        <a:pt x="4962" y="2206"/>
                      </a:lnTo>
                      <a:close/>
                      <a:moveTo>
                        <a:pt x="240" y="2108"/>
                      </a:moveTo>
                      <a:lnTo>
                        <a:pt x="52" y="2070"/>
                      </a:lnTo>
                      <a:lnTo>
                        <a:pt x="52" y="2070"/>
                      </a:lnTo>
                      <a:lnTo>
                        <a:pt x="56" y="2046"/>
                      </a:lnTo>
                      <a:lnTo>
                        <a:pt x="244" y="2086"/>
                      </a:lnTo>
                      <a:lnTo>
                        <a:pt x="244" y="2086"/>
                      </a:lnTo>
                      <a:lnTo>
                        <a:pt x="240" y="2108"/>
                      </a:lnTo>
                      <a:lnTo>
                        <a:pt x="240" y="2108"/>
                      </a:lnTo>
                      <a:close/>
                      <a:moveTo>
                        <a:pt x="4936" y="2070"/>
                      </a:moveTo>
                      <a:lnTo>
                        <a:pt x="4936" y="2070"/>
                      </a:lnTo>
                      <a:lnTo>
                        <a:pt x="4930" y="2046"/>
                      </a:lnTo>
                      <a:lnTo>
                        <a:pt x="5118" y="2004"/>
                      </a:lnTo>
                      <a:lnTo>
                        <a:pt x="5118" y="2004"/>
                      </a:lnTo>
                      <a:lnTo>
                        <a:pt x="5122" y="2028"/>
                      </a:lnTo>
                      <a:lnTo>
                        <a:pt x="4936" y="2070"/>
                      </a:lnTo>
                      <a:close/>
                      <a:moveTo>
                        <a:pt x="272" y="1974"/>
                      </a:moveTo>
                      <a:lnTo>
                        <a:pt x="86" y="1924"/>
                      </a:lnTo>
                      <a:lnTo>
                        <a:pt x="86" y="1924"/>
                      </a:lnTo>
                      <a:lnTo>
                        <a:pt x="92" y="1900"/>
                      </a:lnTo>
                      <a:lnTo>
                        <a:pt x="278" y="1952"/>
                      </a:lnTo>
                      <a:lnTo>
                        <a:pt x="278" y="1952"/>
                      </a:lnTo>
                      <a:lnTo>
                        <a:pt x="272" y="1974"/>
                      </a:lnTo>
                      <a:lnTo>
                        <a:pt x="272" y="1974"/>
                      </a:lnTo>
                      <a:close/>
                      <a:moveTo>
                        <a:pt x="4902" y="1936"/>
                      </a:moveTo>
                      <a:lnTo>
                        <a:pt x="4902" y="1936"/>
                      </a:lnTo>
                      <a:lnTo>
                        <a:pt x="4896" y="1912"/>
                      </a:lnTo>
                      <a:lnTo>
                        <a:pt x="5080" y="1858"/>
                      </a:lnTo>
                      <a:lnTo>
                        <a:pt x="5080" y="1858"/>
                      </a:lnTo>
                      <a:lnTo>
                        <a:pt x="5086" y="1882"/>
                      </a:lnTo>
                      <a:lnTo>
                        <a:pt x="4902" y="1936"/>
                      </a:lnTo>
                      <a:close/>
                      <a:moveTo>
                        <a:pt x="310" y="1842"/>
                      </a:moveTo>
                      <a:lnTo>
                        <a:pt x="128" y="1782"/>
                      </a:lnTo>
                      <a:lnTo>
                        <a:pt x="128" y="1782"/>
                      </a:lnTo>
                      <a:lnTo>
                        <a:pt x="136" y="1758"/>
                      </a:lnTo>
                      <a:lnTo>
                        <a:pt x="318" y="1820"/>
                      </a:lnTo>
                      <a:lnTo>
                        <a:pt x="318" y="1820"/>
                      </a:lnTo>
                      <a:lnTo>
                        <a:pt x="310" y="1842"/>
                      </a:lnTo>
                      <a:lnTo>
                        <a:pt x="310" y="1842"/>
                      </a:lnTo>
                      <a:close/>
                      <a:moveTo>
                        <a:pt x="4860" y="1804"/>
                      </a:moveTo>
                      <a:lnTo>
                        <a:pt x="4860" y="1804"/>
                      </a:lnTo>
                      <a:lnTo>
                        <a:pt x="4852" y="1782"/>
                      </a:lnTo>
                      <a:lnTo>
                        <a:pt x="5034" y="1716"/>
                      </a:lnTo>
                      <a:lnTo>
                        <a:pt x="5034" y="1716"/>
                      </a:lnTo>
                      <a:lnTo>
                        <a:pt x="5042" y="1740"/>
                      </a:lnTo>
                      <a:lnTo>
                        <a:pt x="4860" y="1804"/>
                      </a:lnTo>
                      <a:close/>
                      <a:moveTo>
                        <a:pt x="358" y="1712"/>
                      </a:moveTo>
                      <a:lnTo>
                        <a:pt x="180" y="1640"/>
                      </a:lnTo>
                      <a:lnTo>
                        <a:pt x="180" y="1640"/>
                      </a:lnTo>
                      <a:lnTo>
                        <a:pt x="188" y="1618"/>
                      </a:lnTo>
                      <a:lnTo>
                        <a:pt x="366" y="1690"/>
                      </a:lnTo>
                      <a:lnTo>
                        <a:pt x="366" y="1690"/>
                      </a:lnTo>
                      <a:lnTo>
                        <a:pt x="358" y="1712"/>
                      </a:lnTo>
                      <a:lnTo>
                        <a:pt x="358" y="1712"/>
                      </a:lnTo>
                      <a:close/>
                      <a:moveTo>
                        <a:pt x="4810" y="1674"/>
                      </a:moveTo>
                      <a:lnTo>
                        <a:pt x="4810" y="1674"/>
                      </a:lnTo>
                      <a:lnTo>
                        <a:pt x="4802" y="1652"/>
                      </a:lnTo>
                      <a:lnTo>
                        <a:pt x="4978" y="1578"/>
                      </a:lnTo>
                      <a:lnTo>
                        <a:pt x="4978" y="1578"/>
                      </a:lnTo>
                      <a:lnTo>
                        <a:pt x="4988" y="1600"/>
                      </a:lnTo>
                      <a:lnTo>
                        <a:pt x="4810" y="1674"/>
                      </a:lnTo>
                      <a:close/>
                      <a:moveTo>
                        <a:pt x="412" y="1584"/>
                      </a:moveTo>
                      <a:lnTo>
                        <a:pt x="238" y="1502"/>
                      </a:lnTo>
                      <a:lnTo>
                        <a:pt x="238" y="1502"/>
                      </a:lnTo>
                      <a:lnTo>
                        <a:pt x="250" y="1480"/>
                      </a:lnTo>
                      <a:lnTo>
                        <a:pt x="422" y="1562"/>
                      </a:lnTo>
                      <a:lnTo>
                        <a:pt x="422" y="1562"/>
                      </a:lnTo>
                      <a:lnTo>
                        <a:pt x="412" y="1584"/>
                      </a:lnTo>
                      <a:lnTo>
                        <a:pt x="412" y="1584"/>
                      </a:lnTo>
                      <a:close/>
                      <a:moveTo>
                        <a:pt x="4754" y="1548"/>
                      </a:moveTo>
                      <a:lnTo>
                        <a:pt x="4754" y="1548"/>
                      </a:lnTo>
                      <a:lnTo>
                        <a:pt x="4744" y="1528"/>
                      </a:lnTo>
                      <a:lnTo>
                        <a:pt x="4916" y="1442"/>
                      </a:lnTo>
                      <a:lnTo>
                        <a:pt x="4916" y="1442"/>
                      </a:lnTo>
                      <a:lnTo>
                        <a:pt x="4928" y="1464"/>
                      </a:lnTo>
                      <a:lnTo>
                        <a:pt x="4754" y="1548"/>
                      </a:lnTo>
                      <a:close/>
                      <a:moveTo>
                        <a:pt x="474" y="1460"/>
                      </a:moveTo>
                      <a:lnTo>
                        <a:pt x="306" y="1368"/>
                      </a:lnTo>
                      <a:lnTo>
                        <a:pt x="306" y="1368"/>
                      </a:lnTo>
                      <a:lnTo>
                        <a:pt x="318" y="1348"/>
                      </a:lnTo>
                      <a:lnTo>
                        <a:pt x="486" y="1440"/>
                      </a:lnTo>
                      <a:lnTo>
                        <a:pt x="486" y="1440"/>
                      </a:lnTo>
                      <a:lnTo>
                        <a:pt x="474" y="1460"/>
                      </a:lnTo>
                      <a:lnTo>
                        <a:pt x="474" y="1460"/>
                      </a:lnTo>
                      <a:close/>
                      <a:moveTo>
                        <a:pt x="4690" y="1426"/>
                      </a:moveTo>
                      <a:lnTo>
                        <a:pt x="4690" y="1426"/>
                      </a:lnTo>
                      <a:lnTo>
                        <a:pt x="4680" y="1406"/>
                      </a:lnTo>
                      <a:lnTo>
                        <a:pt x="4846" y="1310"/>
                      </a:lnTo>
                      <a:lnTo>
                        <a:pt x="4846" y="1310"/>
                      </a:lnTo>
                      <a:lnTo>
                        <a:pt x="4858" y="1332"/>
                      </a:lnTo>
                      <a:lnTo>
                        <a:pt x="4690" y="1426"/>
                      </a:lnTo>
                      <a:close/>
                      <a:moveTo>
                        <a:pt x="544" y="1340"/>
                      </a:moveTo>
                      <a:lnTo>
                        <a:pt x="380" y="1240"/>
                      </a:lnTo>
                      <a:lnTo>
                        <a:pt x="380" y="1240"/>
                      </a:lnTo>
                      <a:lnTo>
                        <a:pt x="394" y="1218"/>
                      </a:lnTo>
                      <a:lnTo>
                        <a:pt x="556" y="1320"/>
                      </a:lnTo>
                      <a:lnTo>
                        <a:pt x="556" y="1320"/>
                      </a:lnTo>
                      <a:lnTo>
                        <a:pt x="544" y="1340"/>
                      </a:lnTo>
                      <a:lnTo>
                        <a:pt x="544" y="1340"/>
                      </a:lnTo>
                      <a:close/>
                      <a:moveTo>
                        <a:pt x="4620" y="1306"/>
                      </a:moveTo>
                      <a:lnTo>
                        <a:pt x="4620" y="1306"/>
                      </a:lnTo>
                      <a:lnTo>
                        <a:pt x="4608" y="1288"/>
                      </a:lnTo>
                      <a:lnTo>
                        <a:pt x="4768" y="1182"/>
                      </a:lnTo>
                      <a:lnTo>
                        <a:pt x="4768" y="1182"/>
                      </a:lnTo>
                      <a:lnTo>
                        <a:pt x="4782" y="1204"/>
                      </a:lnTo>
                      <a:lnTo>
                        <a:pt x="4620" y="1306"/>
                      </a:lnTo>
                      <a:close/>
                      <a:moveTo>
                        <a:pt x="620" y="1224"/>
                      </a:moveTo>
                      <a:lnTo>
                        <a:pt x="462" y="1114"/>
                      </a:lnTo>
                      <a:lnTo>
                        <a:pt x="462" y="1114"/>
                      </a:lnTo>
                      <a:lnTo>
                        <a:pt x="476" y="1094"/>
                      </a:lnTo>
                      <a:lnTo>
                        <a:pt x="632" y="1204"/>
                      </a:lnTo>
                      <a:lnTo>
                        <a:pt x="632" y="1204"/>
                      </a:lnTo>
                      <a:lnTo>
                        <a:pt x="620" y="1224"/>
                      </a:lnTo>
                      <a:lnTo>
                        <a:pt x="620" y="1224"/>
                      </a:lnTo>
                      <a:close/>
                      <a:moveTo>
                        <a:pt x="4542" y="1192"/>
                      </a:moveTo>
                      <a:lnTo>
                        <a:pt x="4542" y="1192"/>
                      </a:lnTo>
                      <a:lnTo>
                        <a:pt x="4528" y="1174"/>
                      </a:lnTo>
                      <a:lnTo>
                        <a:pt x="4684" y="1060"/>
                      </a:lnTo>
                      <a:lnTo>
                        <a:pt x="4684" y="1060"/>
                      </a:lnTo>
                      <a:lnTo>
                        <a:pt x="4698" y="1080"/>
                      </a:lnTo>
                      <a:lnTo>
                        <a:pt x="4542" y="1192"/>
                      </a:lnTo>
                      <a:close/>
                      <a:moveTo>
                        <a:pt x="702" y="1112"/>
                      </a:moveTo>
                      <a:lnTo>
                        <a:pt x="550" y="994"/>
                      </a:lnTo>
                      <a:lnTo>
                        <a:pt x="550" y="994"/>
                      </a:lnTo>
                      <a:lnTo>
                        <a:pt x="566" y="974"/>
                      </a:lnTo>
                      <a:lnTo>
                        <a:pt x="716" y="1094"/>
                      </a:lnTo>
                      <a:lnTo>
                        <a:pt x="716" y="1094"/>
                      </a:lnTo>
                      <a:lnTo>
                        <a:pt x="702" y="1112"/>
                      </a:lnTo>
                      <a:lnTo>
                        <a:pt x="702" y="1112"/>
                      </a:lnTo>
                      <a:close/>
                      <a:moveTo>
                        <a:pt x="4458" y="1082"/>
                      </a:moveTo>
                      <a:lnTo>
                        <a:pt x="4458" y="1082"/>
                      </a:lnTo>
                      <a:lnTo>
                        <a:pt x="4444" y="1064"/>
                      </a:lnTo>
                      <a:lnTo>
                        <a:pt x="4592" y="942"/>
                      </a:lnTo>
                      <a:lnTo>
                        <a:pt x="4592" y="942"/>
                      </a:lnTo>
                      <a:lnTo>
                        <a:pt x="4608" y="962"/>
                      </a:lnTo>
                      <a:lnTo>
                        <a:pt x="4458" y="1082"/>
                      </a:lnTo>
                      <a:close/>
                      <a:moveTo>
                        <a:pt x="790" y="1006"/>
                      </a:moveTo>
                      <a:lnTo>
                        <a:pt x="646" y="878"/>
                      </a:lnTo>
                      <a:lnTo>
                        <a:pt x="646" y="878"/>
                      </a:lnTo>
                      <a:lnTo>
                        <a:pt x="662" y="860"/>
                      </a:lnTo>
                      <a:lnTo>
                        <a:pt x="806" y="988"/>
                      </a:lnTo>
                      <a:lnTo>
                        <a:pt x="806" y="988"/>
                      </a:lnTo>
                      <a:lnTo>
                        <a:pt x="790" y="1006"/>
                      </a:lnTo>
                      <a:lnTo>
                        <a:pt x="790" y="1006"/>
                      </a:lnTo>
                      <a:close/>
                      <a:moveTo>
                        <a:pt x="4368" y="978"/>
                      </a:moveTo>
                      <a:lnTo>
                        <a:pt x="4368" y="978"/>
                      </a:lnTo>
                      <a:lnTo>
                        <a:pt x="4352" y="960"/>
                      </a:lnTo>
                      <a:lnTo>
                        <a:pt x="4494" y="830"/>
                      </a:lnTo>
                      <a:lnTo>
                        <a:pt x="4494" y="830"/>
                      </a:lnTo>
                      <a:lnTo>
                        <a:pt x="4510" y="848"/>
                      </a:lnTo>
                      <a:lnTo>
                        <a:pt x="4368" y="978"/>
                      </a:lnTo>
                      <a:close/>
                      <a:moveTo>
                        <a:pt x="884" y="904"/>
                      </a:moveTo>
                      <a:lnTo>
                        <a:pt x="748" y="770"/>
                      </a:lnTo>
                      <a:lnTo>
                        <a:pt x="748" y="770"/>
                      </a:lnTo>
                      <a:lnTo>
                        <a:pt x="766" y="752"/>
                      </a:lnTo>
                      <a:lnTo>
                        <a:pt x="902" y="888"/>
                      </a:lnTo>
                      <a:lnTo>
                        <a:pt x="902" y="888"/>
                      </a:lnTo>
                      <a:lnTo>
                        <a:pt x="884" y="904"/>
                      </a:lnTo>
                      <a:lnTo>
                        <a:pt x="884" y="904"/>
                      </a:lnTo>
                      <a:close/>
                      <a:moveTo>
                        <a:pt x="4272" y="878"/>
                      </a:moveTo>
                      <a:lnTo>
                        <a:pt x="4272" y="878"/>
                      </a:lnTo>
                      <a:lnTo>
                        <a:pt x="4256" y="862"/>
                      </a:lnTo>
                      <a:lnTo>
                        <a:pt x="4388" y="722"/>
                      </a:lnTo>
                      <a:lnTo>
                        <a:pt x="4388" y="722"/>
                      </a:lnTo>
                      <a:lnTo>
                        <a:pt x="4406" y="740"/>
                      </a:lnTo>
                      <a:lnTo>
                        <a:pt x="4272" y="878"/>
                      </a:lnTo>
                      <a:close/>
                      <a:moveTo>
                        <a:pt x="984" y="808"/>
                      </a:moveTo>
                      <a:lnTo>
                        <a:pt x="856" y="666"/>
                      </a:lnTo>
                      <a:lnTo>
                        <a:pt x="856" y="666"/>
                      </a:lnTo>
                      <a:lnTo>
                        <a:pt x="874" y="650"/>
                      </a:lnTo>
                      <a:lnTo>
                        <a:pt x="1002" y="794"/>
                      </a:lnTo>
                      <a:lnTo>
                        <a:pt x="1002" y="794"/>
                      </a:lnTo>
                      <a:lnTo>
                        <a:pt x="984" y="808"/>
                      </a:lnTo>
                      <a:lnTo>
                        <a:pt x="984" y="808"/>
                      </a:lnTo>
                      <a:close/>
                      <a:moveTo>
                        <a:pt x="4170" y="784"/>
                      </a:moveTo>
                      <a:lnTo>
                        <a:pt x="4170" y="784"/>
                      </a:lnTo>
                      <a:lnTo>
                        <a:pt x="4154" y="768"/>
                      </a:lnTo>
                      <a:lnTo>
                        <a:pt x="4278" y="622"/>
                      </a:lnTo>
                      <a:lnTo>
                        <a:pt x="4278" y="622"/>
                      </a:lnTo>
                      <a:lnTo>
                        <a:pt x="4298" y="638"/>
                      </a:lnTo>
                      <a:lnTo>
                        <a:pt x="4170" y="784"/>
                      </a:lnTo>
                      <a:close/>
                      <a:moveTo>
                        <a:pt x="1090" y="720"/>
                      </a:moveTo>
                      <a:lnTo>
                        <a:pt x="970" y="570"/>
                      </a:lnTo>
                      <a:lnTo>
                        <a:pt x="970" y="570"/>
                      </a:lnTo>
                      <a:lnTo>
                        <a:pt x="990" y="554"/>
                      </a:lnTo>
                      <a:lnTo>
                        <a:pt x="1108" y="704"/>
                      </a:lnTo>
                      <a:lnTo>
                        <a:pt x="1108" y="704"/>
                      </a:lnTo>
                      <a:lnTo>
                        <a:pt x="1090" y="720"/>
                      </a:lnTo>
                      <a:lnTo>
                        <a:pt x="1090" y="720"/>
                      </a:lnTo>
                      <a:close/>
                      <a:moveTo>
                        <a:pt x="4064" y="696"/>
                      </a:moveTo>
                      <a:lnTo>
                        <a:pt x="4064" y="696"/>
                      </a:lnTo>
                      <a:lnTo>
                        <a:pt x="4046" y="682"/>
                      </a:lnTo>
                      <a:lnTo>
                        <a:pt x="4162" y="528"/>
                      </a:lnTo>
                      <a:lnTo>
                        <a:pt x="4162" y="528"/>
                      </a:lnTo>
                      <a:lnTo>
                        <a:pt x="4182" y="544"/>
                      </a:lnTo>
                      <a:lnTo>
                        <a:pt x="4064" y="696"/>
                      </a:lnTo>
                      <a:close/>
                      <a:moveTo>
                        <a:pt x="1200" y="636"/>
                      </a:moveTo>
                      <a:lnTo>
                        <a:pt x="1090" y="480"/>
                      </a:lnTo>
                      <a:lnTo>
                        <a:pt x="1090" y="480"/>
                      </a:lnTo>
                      <a:lnTo>
                        <a:pt x="1110" y="464"/>
                      </a:lnTo>
                      <a:lnTo>
                        <a:pt x="1220" y="622"/>
                      </a:lnTo>
                      <a:lnTo>
                        <a:pt x="1220" y="622"/>
                      </a:lnTo>
                      <a:lnTo>
                        <a:pt x="1200" y="636"/>
                      </a:lnTo>
                      <a:lnTo>
                        <a:pt x="1200" y="636"/>
                      </a:lnTo>
                      <a:close/>
                      <a:moveTo>
                        <a:pt x="3952" y="614"/>
                      </a:moveTo>
                      <a:lnTo>
                        <a:pt x="3952" y="614"/>
                      </a:lnTo>
                      <a:lnTo>
                        <a:pt x="3932" y="600"/>
                      </a:lnTo>
                      <a:lnTo>
                        <a:pt x="4040" y="442"/>
                      </a:lnTo>
                      <a:lnTo>
                        <a:pt x="4040" y="442"/>
                      </a:lnTo>
                      <a:lnTo>
                        <a:pt x="4060" y="456"/>
                      </a:lnTo>
                      <a:lnTo>
                        <a:pt x="3952" y="614"/>
                      </a:lnTo>
                      <a:close/>
                      <a:moveTo>
                        <a:pt x="1316" y="558"/>
                      </a:moveTo>
                      <a:lnTo>
                        <a:pt x="1214" y="396"/>
                      </a:lnTo>
                      <a:lnTo>
                        <a:pt x="1214" y="396"/>
                      </a:lnTo>
                      <a:lnTo>
                        <a:pt x="1234" y="382"/>
                      </a:lnTo>
                      <a:lnTo>
                        <a:pt x="1334" y="546"/>
                      </a:lnTo>
                      <a:lnTo>
                        <a:pt x="1334" y="546"/>
                      </a:lnTo>
                      <a:lnTo>
                        <a:pt x="1316" y="558"/>
                      </a:lnTo>
                      <a:lnTo>
                        <a:pt x="1316" y="558"/>
                      </a:lnTo>
                      <a:close/>
                      <a:moveTo>
                        <a:pt x="3836" y="538"/>
                      </a:moveTo>
                      <a:lnTo>
                        <a:pt x="3836" y="538"/>
                      </a:lnTo>
                      <a:lnTo>
                        <a:pt x="3816" y="526"/>
                      </a:lnTo>
                      <a:lnTo>
                        <a:pt x="3914" y="362"/>
                      </a:lnTo>
                      <a:lnTo>
                        <a:pt x="3914" y="362"/>
                      </a:lnTo>
                      <a:lnTo>
                        <a:pt x="3936" y="374"/>
                      </a:lnTo>
                      <a:lnTo>
                        <a:pt x="3836" y="538"/>
                      </a:lnTo>
                      <a:close/>
                      <a:moveTo>
                        <a:pt x="1434" y="488"/>
                      </a:moveTo>
                      <a:lnTo>
                        <a:pt x="1342" y="320"/>
                      </a:lnTo>
                      <a:lnTo>
                        <a:pt x="1342" y="320"/>
                      </a:lnTo>
                      <a:lnTo>
                        <a:pt x="1364" y="308"/>
                      </a:lnTo>
                      <a:lnTo>
                        <a:pt x="1454" y="478"/>
                      </a:lnTo>
                      <a:lnTo>
                        <a:pt x="1454" y="478"/>
                      </a:lnTo>
                      <a:lnTo>
                        <a:pt x="1434" y="488"/>
                      </a:lnTo>
                      <a:lnTo>
                        <a:pt x="1434" y="488"/>
                      </a:lnTo>
                      <a:close/>
                      <a:moveTo>
                        <a:pt x="3716" y="470"/>
                      </a:moveTo>
                      <a:lnTo>
                        <a:pt x="3716" y="470"/>
                      </a:lnTo>
                      <a:lnTo>
                        <a:pt x="3694" y="460"/>
                      </a:lnTo>
                      <a:lnTo>
                        <a:pt x="3782" y="288"/>
                      </a:lnTo>
                      <a:lnTo>
                        <a:pt x="3782" y="288"/>
                      </a:lnTo>
                      <a:lnTo>
                        <a:pt x="3806" y="300"/>
                      </a:lnTo>
                      <a:lnTo>
                        <a:pt x="3716" y="470"/>
                      </a:lnTo>
                      <a:close/>
                      <a:moveTo>
                        <a:pt x="1558" y="426"/>
                      </a:moveTo>
                      <a:lnTo>
                        <a:pt x="1474" y="252"/>
                      </a:lnTo>
                      <a:lnTo>
                        <a:pt x="1474" y="252"/>
                      </a:lnTo>
                      <a:lnTo>
                        <a:pt x="1496" y="242"/>
                      </a:lnTo>
                      <a:lnTo>
                        <a:pt x="1578" y="416"/>
                      </a:lnTo>
                      <a:lnTo>
                        <a:pt x="1578" y="416"/>
                      </a:lnTo>
                      <a:lnTo>
                        <a:pt x="1558" y="426"/>
                      </a:lnTo>
                      <a:lnTo>
                        <a:pt x="1558" y="426"/>
                      </a:lnTo>
                      <a:close/>
                      <a:moveTo>
                        <a:pt x="3590" y="408"/>
                      </a:moveTo>
                      <a:lnTo>
                        <a:pt x="3590" y="408"/>
                      </a:lnTo>
                      <a:lnTo>
                        <a:pt x="3570" y="398"/>
                      </a:lnTo>
                      <a:lnTo>
                        <a:pt x="3648" y="224"/>
                      </a:lnTo>
                      <a:lnTo>
                        <a:pt x="3648" y="224"/>
                      </a:lnTo>
                      <a:lnTo>
                        <a:pt x="3670" y="234"/>
                      </a:lnTo>
                      <a:lnTo>
                        <a:pt x="3590" y="408"/>
                      </a:lnTo>
                      <a:close/>
                      <a:moveTo>
                        <a:pt x="1684" y="370"/>
                      </a:moveTo>
                      <a:lnTo>
                        <a:pt x="1610" y="192"/>
                      </a:lnTo>
                      <a:lnTo>
                        <a:pt x="1610" y="192"/>
                      </a:lnTo>
                      <a:lnTo>
                        <a:pt x="1634" y="182"/>
                      </a:lnTo>
                      <a:lnTo>
                        <a:pt x="1704" y="360"/>
                      </a:lnTo>
                      <a:lnTo>
                        <a:pt x="1704" y="360"/>
                      </a:lnTo>
                      <a:lnTo>
                        <a:pt x="1684" y="370"/>
                      </a:lnTo>
                      <a:lnTo>
                        <a:pt x="1684" y="370"/>
                      </a:lnTo>
                      <a:close/>
                      <a:moveTo>
                        <a:pt x="3464" y="354"/>
                      </a:moveTo>
                      <a:lnTo>
                        <a:pt x="3464" y="354"/>
                      </a:lnTo>
                      <a:lnTo>
                        <a:pt x="3442" y="346"/>
                      </a:lnTo>
                      <a:lnTo>
                        <a:pt x="3510" y="166"/>
                      </a:lnTo>
                      <a:lnTo>
                        <a:pt x="3510" y="166"/>
                      </a:lnTo>
                      <a:lnTo>
                        <a:pt x="3532" y="176"/>
                      </a:lnTo>
                      <a:lnTo>
                        <a:pt x="3464" y="354"/>
                      </a:lnTo>
                      <a:close/>
                      <a:moveTo>
                        <a:pt x="1814" y="320"/>
                      </a:moveTo>
                      <a:lnTo>
                        <a:pt x="1750" y="138"/>
                      </a:lnTo>
                      <a:lnTo>
                        <a:pt x="1750" y="138"/>
                      </a:lnTo>
                      <a:lnTo>
                        <a:pt x="1774" y="130"/>
                      </a:lnTo>
                      <a:lnTo>
                        <a:pt x="1834" y="314"/>
                      </a:lnTo>
                      <a:lnTo>
                        <a:pt x="1834" y="314"/>
                      </a:lnTo>
                      <a:lnTo>
                        <a:pt x="1814" y="320"/>
                      </a:lnTo>
                      <a:lnTo>
                        <a:pt x="1814" y="320"/>
                      </a:lnTo>
                      <a:close/>
                      <a:moveTo>
                        <a:pt x="3332" y="308"/>
                      </a:moveTo>
                      <a:lnTo>
                        <a:pt x="3332" y="308"/>
                      </a:lnTo>
                      <a:lnTo>
                        <a:pt x="3310" y="300"/>
                      </a:lnTo>
                      <a:lnTo>
                        <a:pt x="3368" y="118"/>
                      </a:lnTo>
                      <a:lnTo>
                        <a:pt x="3368" y="118"/>
                      </a:lnTo>
                      <a:lnTo>
                        <a:pt x="3392" y="126"/>
                      </a:lnTo>
                      <a:lnTo>
                        <a:pt x="3332" y="308"/>
                      </a:lnTo>
                      <a:close/>
                      <a:moveTo>
                        <a:pt x="1946" y="280"/>
                      </a:moveTo>
                      <a:lnTo>
                        <a:pt x="1894" y="94"/>
                      </a:lnTo>
                      <a:lnTo>
                        <a:pt x="1894" y="94"/>
                      </a:lnTo>
                      <a:lnTo>
                        <a:pt x="1918" y="88"/>
                      </a:lnTo>
                      <a:lnTo>
                        <a:pt x="1968" y="274"/>
                      </a:lnTo>
                      <a:lnTo>
                        <a:pt x="1968" y="274"/>
                      </a:lnTo>
                      <a:lnTo>
                        <a:pt x="1946" y="280"/>
                      </a:lnTo>
                      <a:lnTo>
                        <a:pt x="1946" y="280"/>
                      </a:lnTo>
                      <a:close/>
                      <a:moveTo>
                        <a:pt x="3200" y="268"/>
                      </a:moveTo>
                      <a:lnTo>
                        <a:pt x="3200" y="268"/>
                      </a:lnTo>
                      <a:lnTo>
                        <a:pt x="3178" y="264"/>
                      </a:lnTo>
                      <a:lnTo>
                        <a:pt x="3224" y="76"/>
                      </a:lnTo>
                      <a:lnTo>
                        <a:pt x="3224" y="76"/>
                      </a:lnTo>
                      <a:lnTo>
                        <a:pt x="3248" y="84"/>
                      </a:lnTo>
                      <a:lnTo>
                        <a:pt x="3200" y="268"/>
                      </a:lnTo>
                      <a:close/>
                      <a:moveTo>
                        <a:pt x="2080" y="246"/>
                      </a:moveTo>
                      <a:lnTo>
                        <a:pt x="2038" y="58"/>
                      </a:lnTo>
                      <a:lnTo>
                        <a:pt x="2038" y="58"/>
                      </a:lnTo>
                      <a:lnTo>
                        <a:pt x="2064" y="54"/>
                      </a:lnTo>
                      <a:lnTo>
                        <a:pt x="2102" y="242"/>
                      </a:lnTo>
                      <a:lnTo>
                        <a:pt x="2102" y="242"/>
                      </a:lnTo>
                      <a:lnTo>
                        <a:pt x="2080" y="246"/>
                      </a:lnTo>
                      <a:lnTo>
                        <a:pt x="2080" y="246"/>
                      </a:lnTo>
                      <a:close/>
                      <a:moveTo>
                        <a:pt x="3064" y="238"/>
                      </a:moveTo>
                      <a:lnTo>
                        <a:pt x="3064" y="238"/>
                      </a:lnTo>
                      <a:lnTo>
                        <a:pt x="3042" y="234"/>
                      </a:lnTo>
                      <a:lnTo>
                        <a:pt x="3078" y="44"/>
                      </a:lnTo>
                      <a:lnTo>
                        <a:pt x="3078" y="44"/>
                      </a:lnTo>
                      <a:lnTo>
                        <a:pt x="3102" y="50"/>
                      </a:lnTo>
                      <a:lnTo>
                        <a:pt x="3064" y="238"/>
                      </a:lnTo>
                      <a:close/>
                      <a:moveTo>
                        <a:pt x="2216" y="220"/>
                      </a:moveTo>
                      <a:lnTo>
                        <a:pt x="2186" y="32"/>
                      </a:lnTo>
                      <a:lnTo>
                        <a:pt x="2186" y="32"/>
                      </a:lnTo>
                      <a:lnTo>
                        <a:pt x="2210" y="28"/>
                      </a:lnTo>
                      <a:lnTo>
                        <a:pt x="2238" y="218"/>
                      </a:lnTo>
                      <a:lnTo>
                        <a:pt x="2238" y="218"/>
                      </a:lnTo>
                      <a:lnTo>
                        <a:pt x="2216" y="220"/>
                      </a:lnTo>
                      <a:lnTo>
                        <a:pt x="2216" y="220"/>
                      </a:lnTo>
                      <a:close/>
                      <a:moveTo>
                        <a:pt x="2928" y="214"/>
                      </a:moveTo>
                      <a:lnTo>
                        <a:pt x="2928" y="214"/>
                      </a:lnTo>
                      <a:lnTo>
                        <a:pt x="2906" y="212"/>
                      </a:lnTo>
                      <a:lnTo>
                        <a:pt x="2930" y="22"/>
                      </a:lnTo>
                      <a:lnTo>
                        <a:pt x="2930" y="22"/>
                      </a:lnTo>
                      <a:lnTo>
                        <a:pt x="2954" y="24"/>
                      </a:lnTo>
                      <a:lnTo>
                        <a:pt x="2928" y="214"/>
                      </a:lnTo>
                      <a:close/>
                      <a:moveTo>
                        <a:pt x="2352" y="204"/>
                      </a:moveTo>
                      <a:lnTo>
                        <a:pt x="2334" y="12"/>
                      </a:lnTo>
                      <a:lnTo>
                        <a:pt x="2334" y="12"/>
                      </a:lnTo>
                      <a:lnTo>
                        <a:pt x="2358" y="10"/>
                      </a:lnTo>
                      <a:lnTo>
                        <a:pt x="2376" y="202"/>
                      </a:lnTo>
                      <a:lnTo>
                        <a:pt x="2376" y="202"/>
                      </a:lnTo>
                      <a:lnTo>
                        <a:pt x="2352" y="204"/>
                      </a:lnTo>
                      <a:lnTo>
                        <a:pt x="2352" y="204"/>
                      </a:lnTo>
                      <a:close/>
                      <a:moveTo>
                        <a:pt x="2790" y="200"/>
                      </a:moveTo>
                      <a:lnTo>
                        <a:pt x="2790" y="200"/>
                      </a:lnTo>
                      <a:lnTo>
                        <a:pt x="2768" y="198"/>
                      </a:lnTo>
                      <a:lnTo>
                        <a:pt x="2782" y="6"/>
                      </a:lnTo>
                      <a:lnTo>
                        <a:pt x="2782" y="6"/>
                      </a:lnTo>
                      <a:lnTo>
                        <a:pt x="2806" y="8"/>
                      </a:lnTo>
                      <a:lnTo>
                        <a:pt x="2790" y="200"/>
                      </a:lnTo>
                      <a:close/>
                      <a:moveTo>
                        <a:pt x="2490" y="194"/>
                      </a:moveTo>
                      <a:lnTo>
                        <a:pt x="2482" y="2"/>
                      </a:lnTo>
                      <a:lnTo>
                        <a:pt x="2482" y="2"/>
                      </a:lnTo>
                      <a:lnTo>
                        <a:pt x="2508" y="0"/>
                      </a:lnTo>
                      <a:lnTo>
                        <a:pt x="2514" y="192"/>
                      </a:lnTo>
                      <a:lnTo>
                        <a:pt x="2514" y="192"/>
                      </a:lnTo>
                      <a:lnTo>
                        <a:pt x="2490" y="194"/>
                      </a:lnTo>
                      <a:lnTo>
                        <a:pt x="2490" y="194"/>
                      </a:lnTo>
                      <a:close/>
                      <a:moveTo>
                        <a:pt x="2652" y="192"/>
                      </a:moveTo>
                      <a:lnTo>
                        <a:pt x="2652" y="192"/>
                      </a:lnTo>
                      <a:lnTo>
                        <a:pt x="2630" y="192"/>
                      </a:lnTo>
                      <a:lnTo>
                        <a:pt x="2632" y="0"/>
                      </a:lnTo>
                      <a:lnTo>
                        <a:pt x="2632" y="0"/>
                      </a:lnTo>
                      <a:lnTo>
                        <a:pt x="2658" y="0"/>
                      </a:lnTo>
                      <a:lnTo>
                        <a:pt x="2652" y="192"/>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99" name="Freeform 37"/>
                <p:cNvSpPr>
                  <a:spLocks noEditPoints="1"/>
                </p:cNvSpPr>
                <p:nvPr/>
              </p:nvSpPr>
              <p:spPr bwMode="auto">
                <a:xfrm>
                  <a:off x="-14577049" y="-11338164"/>
                  <a:ext cx="7277102" cy="7277097"/>
                </a:xfrm>
                <a:custGeom>
                  <a:avLst/>
                  <a:gdLst/>
                  <a:ahLst/>
                  <a:cxnLst>
                    <a:cxn ang="0">
                      <a:pos x="2178" y="4582"/>
                    </a:cxn>
                    <a:cxn ang="0">
                      <a:pos x="2058" y="4572"/>
                    </a:cxn>
                    <a:cxn ang="0">
                      <a:pos x="1950" y="4536"/>
                    </a:cxn>
                    <a:cxn ang="0">
                      <a:pos x="1848" y="4518"/>
                    </a:cxn>
                    <a:cxn ang="0">
                      <a:pos x="1734" y="4516"/>
                    </a:cxn>
                    <a:cxn ang="0">
                      <a:pos x="3056" y="4454"/>
                    </a:cxn>
                    <a:cxn ang="0">
                      <a:pos x="3152" y="4392"/>
                    </a:cxn>
                    <a:cxn ang="0">
                      <a:pos x="3262" y="4344"/>
                    </a:cxn>
                    <a:cxn ang="0">
                      <a:pos x="3372" y="4314"/>
                    </a:cxn>
                    <a:cxn ang="0">
                      <a:pos x="3462" y="4264"/>
                    </a:cxn>
                    <a:cxn ang="0">
                      <a:pos x="1016" y="4198"/>
                    </a:cxn>
                    <a:cxn ang="0">
                      <a:pos x="918" y="4128"/>
                    </a:cxn>
                    <a:cxn ang="0">
                      <a:pos x="846" y="4040"/>
                    </a:cxn>
                    <a:cxn ang="0">
                      <a:pos x="766" y="3972"/>
                    </a:cxn>
                    <a:cxn ang="0">
                      <a:pos x="670" y="3912"/>
                    </a:cxn>
                    <a:cxn ang="0">
                      <a:pos x="4058" y="3754"/>
                    </a:cxn>
                    <a:cxn ang="0">
                      <a:pos x="4108" y="3650"/>
                    </a:cxn>
                    <a:cxn ang="0">
                      <a:pos x="4178" y="3554"/>
                    </a:cxn>
                    <a:cxn ang="0">
                      <a:pos x="4258" y="3472"/>
                    </a:cxn>
                    <a:cxn ang="0">
                      <a:pos x="4310" y="3380"/>
                    </a:cxn>
                    <a:cxn ang="0">
                      <a:pos x="218" y="3272"/>
                    </a:cxn>
                    <a:cxn ang="0">
                      <a:pos x="170" y="3162"/>
                    </a:cxn>
                    <a:cxn ang="0">
                      <a:pos x="152" y="3048"/>
                    </a:cxn>
                    <a:cxn ang="0">
                      <a:pos x="120" y="2950"/>
                    </a:cxn>
                    <a:cxn ang="0">
                      <a:pos x="68" y="2848"/>
                    </a:cxn>
                    <a:cxn ang="0">
                      <a:pos x="4558" y="2636"/>
                    </a:cxn>
                    <a:cxn ang="0">
                      <a:pos x="4550" y="2522"/>
                    </a:cxn>
                    <a:cxn ang="0">
                      <a:pos x="4558" y="2404"/>
                    </a:cxn>
                    <a:cxn ang="0">
                      <a:pos x="4584" y="2292"/>
                    </a:cxn>
                    <a:cxn ang="0">
                      <a:pos x="4558" y="2190"/>
                    </a:cxn>
                    <a:cxn ang="0">
                      <a:pos x="34" y="2068"/>
                    </a:cxn>
                    <a:cxn ang="0">
                      <a:pos x="24" y="1954"/>
                    </a:cxn>
                    <a:cxn ang="0">
                      <a:pos x="44" y="1836"/>
                    </a:cxn>
                    <a:cxn ang="0">
                      <a:pos x="94" y="1732"/>
                    </a:cxn>
                    <a:cxn ang="0">
                      <a:pos x="120" y="1632"/>
                    </a:cxn>
                    <a:cxn ang="0">
                      <a:pos x="4392" y="1434"/>
                    </a:cxn>
                    <a:cxn ang="0">
                      <a:pos x="4344" y="1324"/>
                    </a:cxn>
                    <a:cxn ang="0">
                      <a:pos x="4316" y="1214"/>
                    </a:cxn>
                    <a:cxn ang="0">
                      <a:pos x="4264" y="1122"/>
                    </a:cxn>
                    <a:cxn ang="0">
                      <a:pos x="4184" y="1040"/>
                    </a:cxn>
                    <a:cxn ang="0">
                      <a:pos x="472" y="938"/>
                    </a:cxn>
                    <a:cxn ang="0">
                      <a:pos x="522" y="836"/>
                    </a:cxn>
                    <a:cxn ang="0">
                      <a:pos x="600" y="744"/>
                    </a:cxn>
                    <a:cxn ang="0">
                      <a:pos x="696" y="680"/>
                    </a:cxn>
                    <a:cxn ang="0">
                      <a:pos x="770" y="610"/>
                    </a:cxn>
                    <a:cxn ang="0">
                      <a:pos x="3652" y="476"/>
                    </a:cxn>
                    <a:cxn ang="0">
                      <a:pos x="3556" y="408"/>
                    </a:cxn>
                    <a:cxn ang="0">
                      <a:pos x="3474" y="326"/>
                    </a:cxn>
                    <a:cxn ang="0">
                      <a:pos x="3382" y="274"/>
                    </a:cxn>
                    <a:cxn ang="0">
                      <a:pos x="3272" y="246"/>
                    </a:cxn>
                    <a:cxn ang="0">
                      <a:pos x="1426" y="194"/>
                    </a:cxn>
                    <a:cxn ang="0">
                      <a:pos x="1522" y="132"/>
                    </a:cxn>
                    <a:cxn ang="0">
                      <a:pos x="1636" y="94"/>
                    </a:cxn>
                    <a:cxn ang="0">
                      <a:pos x="1750" y="88"/>
                    </a:cxn>
                    <a:cxn ang="0">
                      <a:pos x="1852" y="66"/>
                    </a:cxn>
                    <a:cxn ang="0">
                      <a:pos x="2524" y="36"/>
                    </a:cxn>
                    <a:cxn ang="0">
                      <a:pos x="2406" y="26"/>
                    </a:cxn>
                    <a:cxn ang="0">
                      <a:pos x="2294" y="0"/>
                    </a:cxn>
                  </a:cxnLst>
                  <a:rect l="0" t="0" r="r" b="b"/>
                  <a:pathLst>
                    <a:path w="4584" h="4584">
                      <a:moveTo>
                        <a:pt x="2292" y="4584"/>
                      </a:moveTo>
                      <a:lnTo>
                        <a:pt x="2284" y="4584"/>
                      </a:lnTo>
                      <a:lnTo>
                        <a:pt x="2284" y="4560"/>
                      </a:lnTo>
                      <a:lnTo>
                        <a:pt x="2292" y="4560"/>
                      </a:lnTo>
                      <a:lnTo>
                        <a:pt x="2292" y="4584"/>
                      </a:lnTo>
                      <a:close/>
                      <a:moveTo>
                        <a:pt x="2396" y="4582"/>
                      </a:moveTo>
                      <a:lnTo>
                        <a:pt x="2394" y="4558"/>
                      </a:lnTo>
                      <a:lnTo>
                        <a:pt x="2402" y="4558"/>
                      </a:lnTo>
                      <a:lnTo>
                        <a:pt x="2404" y="4582"/>
                      </a:lnTo>
                      <a:lnTo>
                        <a:pt x="2396" y="4582"/>
                      </a:lnTo>
                      <a:close/>
                      <a:moveTo>
                        <a:pt x="2178" y="4582"/>
                      </a:moveTo>
                      <a:lnTo>
                        <a:pt x="2170" y="4582"/>
                      </a:lnTo>
                      <a:lnTo>
                        <a:pt x="2172" y="4558"/>
                      </a:lnTo>
                      <a:lnTo>
                        <a:pt x="2180" y="4558"/>
                      </a:lnTo>
                      <a:lnTo>
                        <a:pt x="2178" y="4582"/>
                      </a:lnTo>
                      <a:close/>
                      <a:moveTo>
                        <a:pt x="2508" y="4574"/>
                      </a:moveTo>
                      <a:lnTo>
                        <a:pt x="2506" y="4550"/>
                      </a:lnTo>
                      <a:lnTo>
                        <a:pt x="2514" y="4550"/>
                      </a:lnTo>
                      <a:lnTo>
                        <a:pt x="2516" y="4574"/>
                      </a:lnTo>
                      <a:lnTo>
                        <a:pt x="2508" y="4574"/>
                      </a:lnTo>
                      <a:close/>
                      <a:moveTo>
                        <a:pt x="2066" y="4574"/>
                      </a:moveTo>
                      <a:lnTo>
                        <a:pt x="2058" y="4572"/>
                      </a:lnTo>
                      <a:lnTo>
                        <a:pt x="2062" y="4550"/>
                      </a:lnTo>
                      <a:lnTo>
                        <a:pt x="2068" y="4550"/>
                      </a:lnTo>
                      <a:lnTo>
                        <a:pt x="2066" y="4574"/>
                      </a:lnTo>
                      <a:close/>
                      <a:moveTo>
                        <a:pt x="2620" y="4562"/>
                      </a:moveTo>
                      <a:lnTo>
                        <a:pt x="2616" y="4538"/>
                      </a:lnTo>
                      <a:lnTo>
                        <a:pt x="2624" y="4536"/>
                      </a:lnTo>
                      <a:lnTo>
                        <a:pt x="2628" y="4560"/>
                      </a:lnTo>
                      <a:lnTo>
                        <a:pt x="2620" y="4562"/>
                      </a:lnTo>
                      <a:close/>
                      <a:moveTo>
                        <a:pt x="1954" y="4560"/>
                      </a:moveTo>
                      <a:lnTo>
                        <a:pt x="1946" y="4558"/>
                      </a:lnTo>
                      <a:lnTo>
                        <a:pt x="1950" y="4536"/>
                      </a:lnTo>
                      <a:lnTo>
                        <a:pt x="1958" y="4536"/>
                      </a:lnTo>
                      <a:lnTo>
                        <a:pt x="1954" y="4560"/>
                      </a:lnTo>
                      <a:close/>
                      <a:moveTo>
                        <a:pt x="2730" y="4542"/>
                      </a:moveTo>
                      <a:lnTo>
                        <a:pt x="2726" y="4520"/>
                      </a:lnTo>
                      <a:lnTo>
                        <a:pt x="2734" y="4518"/>
                      </a:lnTo>
                      <a:lnTo>
                        <a:pt x="2738" y="4542"/>
                      </a:lnTo>
                      <a:lnTo>
                        <a:pt x="2730" y="4542"/>
                      </a:lnTo>
                      <a:close/>
                      <a:moveTo>
                        <a:pt x="1844" y="4540"/>
                      </a:moveTo>
                      <a:lnTo>
                        <a:pt x="1836" y="4540"/>
                      </a:lnTo>
                      <a:lnTo>
                        <a:pt x="1840" y="4516"/>
                      </a:lnTo>
                      <a:lnTo>
                        <a:pt x="1848" y="4518"/>
                      </a:lnTo>
                      <a:lnTo>
                        <a:pt x="1844" y="4540"/>
                      </a:lnTo>
                      <a:close/>
                      <a:moveTo>
                        <a:pt x="2840" y="4518"/>
                      </a:moveTo>
                      <a:lnTo>
                        <a:pt x="2836" y="4496"/>
                      </a:lnTo>
                      <a:lnTo>
                        <a:pt x="2842" y="4494"/>
                      </a:lnTo>
                      <a:lnTo>
                        <a:pt x="2848" y="4516"/>
                      </a:lnTo>
                      <a:lnTo>
                        <a:pt x="2840" y="4518"/>
                      </a:lnTo>
                      <a:close/>
                      <a:moveTo>
                        <a:pt x="1734" y="4516"/>
                      </a:moveTo>
                      <a:lnTo>
                        <a:pt x="1726" y="4514"/>
                      </a:lnTo>
                      <a:lnTo>
                        <a:pt x="1732" y="4492"/>
                      </a:lnTo>
                      <a:lnTo>
                        <a:pt x="1740" y="4492"/>
                      </a:lnTo>
                      <a:lnTo>
                        <a:pt x="1734" y="4516"/>
                      </a:lnTo>
                      <a:close/>
                      <a:moveTo>
                        <a:pt x="2950" y="4488"/>
                      </a:moveTo>
                      <a:lnTo>
                        <a:pt x="2942" y="4466"/>
                      </a:lnTo>
                      <a:lnTo>
                        <a:pt x="2950" y="4464"/>
                      </a:lnTo>
                      <a:lnTo>
                        <a:pt x="2958" y="4486"/>
                      </a:lnTo>
                      <a:lnTo>
                        <a:pt x="2950" y="4488"/>
                      </a:lnTo>
                      <a:close/>
                      <a:moveTo>
                        <a:pt x="1626" y="4486"/>
                      </a:moveTo>
                      <a:lnTo>
                        <a:pt x="1618" y="4484"/>
                      </a:lnTo>
                      <a:lnTo>
                        <a:pt x="1626" y="4460"/>
                      </a:lnTo>
                      <a:lnTo>
                        <a:pt x="1632" y="4464"/>
                      </a:lnTo>
                      <a:lnTo>
                        <a:pt x="1626" y="4486"/>
                      </a:lnTo>
                      <a:close/>
                      <a:moveTo>
                        <a:pt x="3056" y="4454"/>
                      </a:moveTo>
                      <a:lnTo>
                        <a:pt x="3048" y="4432"/>
                      </a:lnTo>
                      <a:lnTo>
                        <a:pt x="3056" y="4428"/>
                      </a:lnTo>
                      <a:lnTo>
                        <a:pt x="3064" y="4452"/>
                      </a:lnTo>
                      <a:lnTo>
                        <a:pt x="3056" y="4454"/>
                      </a:lnTo>
                      <a:close/>
                      <a:moveTo>
                        <a:pt x="1518" y="4450"/>
                      </a:moveTo>
                      <a:lnTo>
                        <a:pt x="1510" y="4448"/>
                      </a:lnTo>
                      <a:lnTo>
                        <a:pt x="1520" y="4426"/>
                      </a:lnTo>
                      <a:lnTo>
                        <a:pt x="1526" y="4428"/>
                      </a:lnTo>
                      <a:lnTo>
                        <a:pt x="1518" y="4450"/>
                      </a:lnTo>
                      <a:close/>
                      <a:moveTo>
                        <a:pt x="3162" y="4414"/>
                      </a:moveTo>
                      <a:lnTo>
                        <a:pt x="3152" y="4392"/>
                      </a:lnTo>
                      <a:lnTo>
                        <a:pt x="3160" y="4388"/>
                      </a:lnTo>
                      <a:lnTo>
                        <a:pt x="3170" y="4410"/>
                      </a:lnTo>
                      <a:lnTo>
                        <a:pt x="3162" y="4414"/>
                      </a:lnTo>
                      <a:close/>
                      <a:moveTo>
                        <a:pt x="1414" y="4410"/>
                      </a:moveTo>
                      <a:lnTo>
                        <a:pt x="1406" y="4408"/>
                      </a:lnTo>
                      <a:lnTo>
                        <a:pt x="1416" y="4384"/>
                      </a:lnTo>
                      <a:lnTo>
                        <a:pt x="1422" y="4388"/>
                      </a:lnTo>
                      <a:lnTo>
                        <a:pt x="1414" y="4410"/>
                      </a:lnTo>
                      <a:close/>
                      <a:moveTo>
                        <a:pt x="3264" y="4368"/>
                      </a:moveTo>
                      <a:lnTo>
                        <a:pt x="3254" y="4348"/>
                      </a:lnTo>
                      <a:lnTo>
                        <a:pt x="3262" y="4344"/>
                      </a:lnTo>
                      <a:lnTo>
                        <a:pt x="3272" y="4366"/>
                      </a:lnTo>
                      <a:lnTo>
                        <a:pt x="3264" y="4368"/>
                      </a:lnTo>
                      <a:close/>
                      <a:moveTo>
                        <a:pt x="1310" y="4364"/>
                      </a:moveTo>
                      <a:lnTo>
                        <a:pt x="1302" y="4360"/>
                      </a:lnTo>
                      <a:lnTo>
                        <a:pt x="1314" y="4340"/>
                      </a:lnTo>
                      <a:lnTo>
                        <a:pt x="1320" y="4342"/>
                      </a:lnTo>
                      <a:lnTo>
                        <a:pt x="1310" y="4364"/>
                      </a:lnTo>
                      <a:close/>
                      <a:moveTo>
                        <a:pt x="3364" y="4318"/>
                      </a:moveTo>
                      <a:lnTo>
                        <a:pt x="3354" y="4298"/>
                      </a:lnTo>
                      <a:lnTo>
                        <a:pt x="3360" y="4294"/>
                      </a:lnTo>
                      <a:lnTo>
                        <a:pt x="3372" y="4314"/>
                      </a:lnTo>
                      <a:lnTo>
                        <a:pt x="3364" y="4318"/>
                      </a:lnTo>
                      <a:close/>
                      <a:moveTo>
                        <a:pt x="1210" y="4314"/>
                      </a:moveTo>
                      <a:lnTo>
                        <a:pt x="1202" y="4310"/>
                      </a:lnTo>
                      <a:lnTo>
                        <a:pt x="1214" y="4288"/>
                      </a:lnTo>
                      <a:lnTo>
                        <a:pt x="1222" y="4292"/>
                      </a:lnTo>
                      <a:lnTo>
                        <a:pt x="1210" y="4314"/>
                      </a:lnTo>
                      <a:close/>
                      <a:moveTo>
                        <a:pt x="3462" y="4264"/>
                      </a:moveTo>
                      <a:lnTo>
                        <a:pt x="3450" y="4242"/>
                      </a:lnTo>
                      <a:lnTo>
                        <a:pt x="3458" y="4238"/>
                      </a:lnTo>
                      <a:lnTo>
                        <a:pt x="3470" y="4260"/>
                      </a:lnTo>
                      <a:lnTo>
                        <a:pt x="3462" y="4264"/>
                      </a:lnTo>
                      <a:close/>
                      <a:moveTo>
                        <a:pt x="1112" y="4258"/>
                      </a:moveTo>
                      <a:lnTo>
                        <a:pt x="1104" y="4254"/>
                      </a:lnTo>
                      <a:lnTo>
                        <a:pt x="1118" y="4234"/>
                      </a:lnTo>
                      <a:lnTo>
                        <a:pt x="1124" y="4238"/>
                      </a:lnTo>
                      <a:lnTo>
                        <a:pt x="1112" y="4258"/>
                      </a:lnTo>
                      <a:close/>
                      <a:moveTo>
                        <a:pt x="3558" y="4204"/>
                      </a:moveTo>
                      <a:lnTo>
                        <a:pt x="3544" y="4184"/>
                      </a:lnTo>
                      <a:lnTo>
                        <a:pt x="3552" y="4180"/>
                      </a:lnTo>
                      <a:lnTo>
                        <a:pt x="3564" y="4200"/>
                      </a:lnTo>
                      <a:lnTo>
                        <a:pt x="3558" y="4204"/>
                      </a:lnTo>
                      <a:close/>
                      <a:moveTo>
                        <a:pt x="1016" y="4198"/>
                      </a:moveTo>
                      <a:lnTo>
                        <a:pt x="1010" y="4192"/>
                      </a:lnTo>
                      <a:lnTo>
                        <a:pt x="1024" y="4172"/>
                      </a:lnTo>
                      <a:lnTo>
                        <a:pt x="1030" y="4178"/>
                      </a:lnTo>
                      <a:lnTo>
                        <a:pt x="1016" y="4198"/>
                      </a:lnTo>
                      <a:close/>
                      <a:moveTo>
                        <a:pt x="3650" y="4140"/>
                      </a:moveTo>
                      <a:lnTo>
                        <a:pt x="3636" y="4120"/>
                      </a:lnTo>
                      <a:lnTo>
                        <a:pt x="3642" y="4116"/>
                      </a:lnTo>
                      <a:lnTo>
                        <a:pt x="3656" y="4134"/>
                      </a:lnTo>
                      <a:lnTo>
                        <a:pt x="3650" y="4140"/>
                      </a:lnTo>
                      <a:close/>
                      <a:moveTo>
                        <a:pt x="924" y="4132"/>
                      </a:moveTo>
                      <a:lnTo>
                        <a:pt x="918" y="4128"/>
                      </a:lnTo>
                      <a:lnTo>
                        <a:pt x="932" y="4108"/>
                      </a:lnTo>
                      <a:lnTo>
                        <a:pt x="938" y="4114"/>
                      </a:lnTo>
                      <a:lnTo>
                        <a:pt x="924" y="4132"/>
                      </a:lnTo>
                      <a:close/>
                      <a:moveTo>
                        <a:pt x="3740" y="4070"/>
                      </a:moveTo>
                      <a:lnTo>
                        <a:pt x="3724" y="4052"/>
                      </a:lnTo>
                      <a:lnTo>
                        <a:pt x="3730" y="4046"/>
                      </a:lnTo>
                      <a:lnTo>
                        <a:pt x="3746" y="4066"/>
                      </a:lnTo>
                      <a:lnTo>
                        <a:pt x="3740" y="4070"/>
                      </a:lnTo>
                      <a:close/>
                      <a:moveTo>
                        <a:pt x="836" y="4062"/>
                      </a:moveTo>
                      <a:lnTo>
                        <a:pt x="830" y="4058"/>
                      </a:lnTo>
                      <a:lnTo>
                        <a:pt x="846" y="4040"/>
                      </a:lnTo>
                      <a:lnTo>
                        <a:pt x="852" y="4044"/>
                      </a:lnTo>
                      <a:lnTo>
                        <a:pt x="836" y="4062"/>
                      </a:lnTo>
                      <a:close/>
                      <a:moveTo>
                        <a:pt x="3824" y="3998"/>
                      </a:moveTo>
                      <a:lnTo>
                        <a:pt x="3808" y="3980"/>
                      </a:lnTo>
                      <a:lnTo>
                        <a:pt x="3814" y="3974"/>
                      </a:lnTo>
                      <a:lnTo>
                        <a:pt x="3830" y="3992"/>
                      </a:lnTo>
                      <a:lnTo>
                        <a:pt x="3824" y="3998"/>
                      </a:lnTo>
                      <a:close/>
                      <a:moveTo>
                        <a:pt x="750" y="3990"/>
                      </a:moveTo>
                      <a:lnTo>
                        <a:pt x="744" y="3984"/>
                      </a:lnTo>
                      <a:lnTo>
                        <a:pt x="762" y="3966"/>
                      </a:lnTo>
                      <a:lnTo>
                        <a:pt x="766" y="3972"/>
                      </a:lnTo>
                      <a:lnTo>
                        <a:pt x="750" y="3990"/>
                      </a:lnTo>
                      <a:close/>
                      <a:moveTo>
                        <a:pt x="3906" y="3920"/>
                      </a:moveTo>
                      <a:lnTo>
                        <a:pt x="3890" y="3902"/>
                      </a:lnTo>
                      <a:lnTo>
                        <a:pt x="3896" y="3898"/>
                      </a:lnTo>
                      <a:lnTo>
                        <a:pt x="3912" y="3914"/>
                      </a:lnTo>
                      <a:lnTo>
                        <a:pt x="3906" y="3920"/>
                      </a:lnTo>
                      <a:close/>
                      <a:moveTo>
                        <a:pt x="670" y="3912"/>
                      </a:moveTo>
                      <a:lnTo>
                        <a:pt x="664" y="3906"/>
                      </a:lnTo>
                      <a:lnTo>
                        <a:pt x="680" y="3888"/>
                      </a:lnTo>
                      <a:lnTo>
                        <a:pt x="686" y="3894"/>
                      </a:lnTo>
                      <a:lnTo>
                        <a:pt x="670" y="3912"/>
                      </a:lnTo>
                      <a:close/>
                      <a:moveTo>
                        <a:pt x="3984" y="3838"/>
                      </a:moveTo>
                      <a:lnTo>
                        <a:pt x="3966" y="3822"/>
                      </a:lnTo>
                      <a:lnTo>
                        <a:pt x="3972" y="3816"/>
                      </a:lnTo>
                      <a:lnTo>
                        <a:pt x="3990" y="3832"/>
                      </a:lnTo>
                      <a:lnTo>
                        <a:pt x="3984" y="3838"/>
                      </a:lnTo>
                      <a:close/>
                      <a:moveTo>
                        <a:pt x="592" y="3830"/>
                      </a:moveTo>
                      <a:lnTo>
                        <a:pt x="586" y="3824"/>
                      </a:lnTo>
                      <a:lnTo>
                        <a:pt x="604" y="3808"/>
                      </a:lnTo>
                      <a:lnTo>
                        <a:pt x="610" y="3814"/>
                      </a:lnTo>
                      <a:lnTo>
                        <a:pt x="592" y="3830"/>
                      </a:lnTo>
                      <a:close/>
                      <a:moveTo>
                        <a:pt x="4058" y="3754"/>
                      </a:moveTo>
                      <a:lnTo>
                        <a:pt x="4040" y="3738"/>
                      </a:lnTo>
                      <a:lnTo>
                        <a:pt x="4044" y="3732"/>
                      </a:lnTo>
                      <a:lnTo>
                        <a:pt x="4064" y="3748"/>
                      </a:lnTo>
                      <a:lnTo>
                        <a:pt x="4058" y="3754"/>
                      </a:lnTo>
                      <a:close/>
                      <a:moveTo>
                        <a:pt x="518" y="3744"/>
                      </a:moveTo>
                      <a:lnTo>
                        <a:pt x="514" y="3738"/>
                      </a:lnTo>
                      <a:lnTo>
                        <a:pt x="532" y="3724"/>
                      </a:lnTo>
                      <a:lnTo>
                        <a:pt x="536" y="3730"/>
                      </a:lnTo>
                      <a:lnTo>
                        <a:pt x="518" y="3744"/>
                      </a:lnTo>
                      <a:close/>
                      <a:moveTo>
                        <a:pt x="4128" y="3666"/>
                      </a:moveTo>
                      <a:lnTo>
                        <a:pt x="4108" y="3650"/>
                      </a:lnTo>
                      <a:lnTo>
                        <a:pt x="4114" y="3644"/>
                      </a:lnTo>
                      <a:lnTo>
                        <a:pt x="4132" y="3658"/>
                      </a:lnTo>
                      <a:lnTo>
                        <a:pt x="4128" y="3666"/>
                      </a:lnTo>
                      <a:close/>
                      <a:moveTo>
                        <a:pt x="450" y="3656"/>
                      </a:moveTo>
                      <a:lnTo>
                        <a:pt x="444" y="3650"/>
                      </a:lnTo>
                      <a:lnTo>
                        <a:pt x="464" y="3636"/>
                      </a:lnTo>
                      <a:lnTo>
                        <a:pt x="468" y="3642"/>
                      </a:lnTo>
                      <a:lnTo>
                        <a:pt x="450" y="3656"/>
                      </a:lnTo>
                      <a:close/>
                      <a:moveTo>
                        <a:pt x="4194" y="3574"/>
                      </a:moveTo>
                      <a:lnTo>
                        <a:pt x="4174" y="3560"/>
                      </a:lnTo>
                      <a:lnTo>
                        <a:pt x="4178" y="3554"/>
                      </a:lnTo>
                      <a:lnTo>
                        <a:pt x="4198" y="3566"/>
                      </a:lnTo>
                      <a:lnTo>
                        <a:pt x="4194" y="3574"/>
                      </a:lnTo>
                      <a:close/>
                      <a:moveTo>
                        <a:pt x="384" y="3564"/>
                      </a:moveTo>
                      <a:lnTo>
                        <a:pt x="380" y="3558"/>
                      </a:lnTo>
                      <a:lnTo>
                        <a:pt x="400" y="3544"/>
                      </a:lnTo>
                      <a:lnTo>
                        <a:pt x="404" y="3550"/>
                      </a:lnTo>
                      <a:lnTo>
                        <a:pt x="384" y="3564"/>
                      </a:lnTo>
                      <a:close/>
                      <a:moveTo>
                        <a:pt x="4254" y="3478"/>
                      </a:moveTo>
                      <a:lnTo>
                        <a:pt x="4234" y="3466"/>
                      </a:lnTo>
                      <a:lnTo>
                        <a:pt x="4238" y="3460"/>
                      </a:lnTo>
                      <a:lnTo>
                        <a:pt x="4258" y="3472"/>
                      </a:lnTo>
                      <a:lnTo>
                        <a:pt x="4254" y="3478"/>
                      </a:lnTo>
                      <a:close/>
                      <a:moveTo>
                        <a:pt x="324" y="3470"/>
                      </a:moveTo>
                      <a:lnTo>
                        <a:pt x="320" y="3462"/>
                      </a:lnTo>
                      <a:lnTo>
                        <a:pt x="340" y="3450"/>
                      </a:lnTo>
                      <a:lnTo>
                        <a:pt x="344" y="3456"/>
                      </a:lnTo>
                      <a:lnTo>
                        <a:pt x="324" y="3470"/>
                      </a:lnTo>
                      <a:close/>
                      <a:moveTo>
                        <a:pt x="4310" y="3380"/>
                      </a:moveTo>
                      <a:lnTo>
                        <a:pt x="4288" y="3370"/>
                      </a:lnTo>
                      <a:lnTo>
                        <a:pt x="4292" y="3362"/>
                      </a:lnTo>
                      <a:lnTo>
                        <a:pt x="4314" y="3374"/>
                      </a:lnTo>
                      <a:lnTo>
                        <a:pt x="4310" y="3380"/>
                      </a:lnTo>
                      <a:close/>
                      <a:moveTo>
                        <a:pt x="268" y="3372"/>
                      </a:moveTo>
                      <a:lnTo>
                        <a:pt x="266" y="3364"/>
                      </a:lnTo>
                      <a:lnTo>
                        <a:pt x="286" y="3354"/>
                      </a:lnTo>
                      <a:lnTo>
                        <a:pt x="290" y="3360"/>
                      </a:lnTo>
                      <a:lnTo>
                        <a:pt x="268" y="3372"/>
                      </a:lnTo>
                      <a:close/>
                      <a:moveTo>
                        <a:pt x="4362" y="3280"/>
                      </a:moveTo>
                      <a:lnTo>
                        <a:pt x="4340" y="3270"/>
                      </a:lnTo>
                      <a:lnTo>
                        <a:pt x="4342" y="3262"/>
                      </a:lnTo>
                      <a:lnTo>
                        <a:pt x="4364" y="3274"/>
                      </a:lnTo>
                      <a:lnTo>
                        <a:pt x="4362" y="3280"/>
                      </a:lnTo>
                      <a:close/>
                      <a:moveTo>
                        <a:pt x="218" y="3272"/>
                      </a:moveTo>
                      <a:lnTo>
                        <a:pt x="214" y="3264"/>
                      </a:lnTo>
                      <a:lnTo>
                        <a:pt x="236" y="3254"/>
                      </a:lnTo>
                      <a:lnTo>
                        <a:pt x="240" y="3260"/>
                      </a:lnTo>
                      <a:lnTo>
                        <a:pt x="218" y="3272"/>
                      </a:lnTo>
                      <a:close/>
                      <a:moveTo>
                        <a:pt x="4408" y="3178"/>
                      </a:moveTo>
                      <a:lnTo>
                        <a:pt x="4386" y="3168"/>
                      </a:lnTo>
                      <a:lnTo>
                        <a:pt x="4388" y="3160"/>
                      </a:lnTo>
                      <a:lnTo>
                        <a:pt x="4410" y="3170"/>
                      </a:lnTo>
                      <a:lnTo>
                        <a:pt x="4408" y="3178"/>
                      </a:lnTo>
                      <a:close/>
                      <a:moveTo>
                        <a:pt x="172" y="3168"/>
                      </a:moveTo>
                      <a:lnTo>
                        <a:pt x="170" y="3162"/>
                      </a:lnTo>
                      <a:lnTo>
                        <a:pt x="192" y="3152"/>
                      </a:lnTo>
                      <a:lnTo>
                        <a:pt x="196" y="3160"/>
                      </a:lnTo>
                      <a:lnTo>
                        <a:pt x="172" y="3168"/>
                      </a:lnTo>
                      <a:close/>
                      <a:moveTo>
                        <a:pt x="4448" y="3072"/>
                      </a:moveTo>
                      <a:lnTo>
                        <a:pt x="4426" y="3064"/>
                      </a:lnTo>
                      <a:lnTo>
                        <a:pt x="4428" y="3056"/>
                      </a:lnTo>
                      <a:lnTo>
                        <a:pt x="4452" y="3064"/>
                      </a:lnTo>
                      <a:lnTo>
                        <a:pt x="4448" y="3072"/>
                      </a:lnTo>
                      <a:close/>
                      <a:moveTo>
                        <a:pt x="132" y="3064"/>
                      </a:moveTo>
                      <a:lnTo>
                        <a:pt x="130" y="3056"/>
                      </a:lnTo>
                      <a:lnTo>
                        <a:pt x="152" y="3048"/>
                      </a:lnTo>
                      <a:lnTo>
                        <a:pt x="156" y="3056"/>
                      </a:lnTo>
                      <a:lnTo>
                        <a:pt x="132" y="3064"/>
                      </a:lnTo>
                      <a:close/>
                      <a:moveTo>
                        <a:pt x="4484" y="2966"/>
                      </a:moveTo>
                      <a:lnTo>
                        <a:pt x="4462" y="2958"/>
                      </a:lnTo>
                      <a:lnTo>
                        <a:pt x="4464" y="2950"/>
                      </a:lnTo>
                      <a:lnTo>
                        <a:pt x="4486" y="2958"/>
                      </a:lnTo>
                      <a:lnTo>
                        <a:pt x="4484" y="2966"/>
                      </a:lnTo>
                      <a:close/>
                      <a:moveTo>
                        <a:pt x="98" y="2956"/>
                      </a:moveTo>
                      <a:lnTo>
                        <a:pt x="94" y="2948"/>
                      </a:lnTo>
                      <a:lnTo>
                        <a:pt x="118" y="2942"/>
                      </a:lnTo>
                      <a:lnTo>
                        <a:pt x="120" y="2950"/>
                      </a:lnTo>
                      <a:lnTo>
                        <a:pt x="98" y="2956"/>
                      </a:lnTo>
                      <a:close/>
                      <a:moveTo>
                        <a:pt x="4514" y="2856"/>
                      </a:moveTo>
                      <a:lnTo>
                        <a:pt x="4492" y="2852"/>
                      </a:lnTo>
                      <a:lnTo>
                        <a:pt x="4494" y="2844"/>
                      </a:lnTo>
                      <a:lnTo>
                        <a:pt x="4516" y="2850"/>
                      </a:lnTo>
                      <a:lnTo>
                        <a:pt x="4514" y="2856"/>
                      </a:lnTo>
                      <a:close/>
                      <a:moveTo>
                        <a:pt x="68" y="2848"/>
                      </a:moveTo>
                      <a:lnTo>
                        <a:pt x="66" y="2840"/>
                      </a:lnTo>
                      <a:lnTo>
                        <a:pt x="88" y="2834"/>
                      </a:lnTo>
                      <a:lnTo>
                        <a:pt x="90" y="2842"/>
                      </a:lnTo>
                      <a:lnTo>
                        <a:pt x="68" y="2848"/>
                      </a:lnTo>
                      <a:close/>
                      <a:moveTo>
                        <a:pt x="4540" y="2748"/>
                      </a:moveTo>
                      <a:lnTo>
                        <a:pt x="4516" y="2742"/>
                      </a:lnTo>
                      <a:lnTo>
                        <a:pt x="4518" y="2734"/>
                      </a:lnTo>
                      <a:lnTo>
                        <a:pt x="4540" y="2740"/>
                      </a:lnTo>
                      <a:lnTo>
                        <a:pt x="4540" y="2748"/>
                      </a:lnTo>
                      <a:close/>
                      <a:moveTo>
                        <a:pt x="42" y="2738"/>
                      </a:moveTo>
                      <a:lnTo>
                        <a:pt x="42" y="2730"/>
                      </a:lnTo>
                      <a:lnTo>
                        <a:pt x="64" y="2726"/>
                      </a:lnTo>
                      <a:lnTo>
                        <a:pt x="66" y="2734"/>
                      </a:lnTo>
                      <a:lnTo>
                        <a:pt x="42" y="2738"/>
                      </a:lnTo>
                      <a:close/>
                      <a:moveTo>
                        <a:pt x="4558" y="2636"/>
                      </a:moveTo>
                      <a:lnTo>
                        <a:pt x="4536" y="2632"/>
                      </a:lnTo>
                      <a:lnTo>
                        <a:pt x="4536" y="2624"/>
                      </a:lnTo>
                      <a:lnTo>
                        <a:pt x="4560" y="2628"/>
                      </a:lnTo>
                      <a:lnTo>
                        <a:pt x="4558" y="2636"/>
                      </a:lnTo>
                      <a:close/>
                      <a:moveTo>
                        <a:pt x="24" y="2628"/>
                      </a:moveTo>
                      <a:lnTo>
                        <a:pt x="22" y="2620"/>
                      </a:lnTo>
                      <a:lnTo>
                        <a:pt x="46" y="2616"/>
                      </a:lnTo>
                      <a:lnTo>
                        <a:pt x="48" y="2624"/>
                      </a:lnTo>
                      <a:lnTo>
                        <a:pt x="24" y="2628"/>
                      </a:lnTo>
                      <a:close/>
                      <a:moveTo>
                        <a:pt x="4572" y="2524"/>
                      </a:moveTo>
                      <a:lnTo>
                        <a:pt x="4550" y="2522"/>
                      </a:lnTo>
                      <a:lnTo>
                        <a:pt x="4550" y="2514"/>
                      </a:lnTo>
                      <a:lnTo>
                        <a:pt x="4574" y="2516"/>
                      </a:lnTo>
                      <a:lnTo>
                        <a:pt x="4572" y="2524"/>
                      </a:lnTo>
                      <a:close/>
                      <a:moveTo>
                        <a:pt x="10" y="2516"/>
                      </a:moveTo>
                      <a:lnTo>
                        <a:pt x="10" y="2508"/>
                      </a:lnTo>
                      <a:lnTo>
                        <a:pt x="34" y="2506"/>
                      </a:lnTo>
                      <a:lnTo>
                        <a:pt x="34" y="2514"/>
                      </a:lnTo>
                      <a:lnTo>
                        <a:pt x="10" y="2516"/>
                      </a:lnTo>
                      <a:close/>
                      <a:moveTo>
                        <a:pt x="4582" y="2412"/>
                      </a:moveTo>
                      <a:lnTo>
                        <a:pt x="4558" y="2412"/>
                      </a:lnTo>
                      <a:lnTo>
                        <a:pt x="4558" y="2404"/>
                      </a:lnTo>
                      <a:lnTo>
                        <a:pt x="4582" y="2404"/>
                      </a:lnTo>
                      <a:lnTo>
                        <a:pt x="4582" y="2412"/>
                      </a:lnTo>
                      <a:close/>
                      <a:moveTo>
                        <a:pt x="2" y="2404"/>
                      </a:moveTo>
                      <a:lnTo>
                        <a:pt x="2" y="2396"/>
                      </a:lnTo>
                      <a:lnTo>
                        <a:pt x="26" y="2394"/>
                      </a:lnTo>
                      <a:lnTo>
                        <a:pt x="26" y="2402"/>
                      </a:lnTo>
                      <a:lnTo>
                        <a:pt x="2" y="2404"/>
                      </a:lnTo>
                      <a:close/>
                      <a:moveTo>
                        <a:pt x="4584" y="2300"/>
                      </a:moveTo>
                      <a:lnTo>
                        <a:pt x="4560" y="2300"/>
                      </a:lnTo>
                      <a:lnTo>
                        <a:pt x="4560" y="2292"/>
                      </a:lnTo>
                      <a:lnTo>
                        <a:pt x="4584" y="2292"/>
                      </a:lnTo>
                      <a:lnTo>
                        <a:pt x="4584" y="2300"/>
                      </a:lnTo>
                      <a:close/>
                      <a:moveTo>
                        <a:pt x="24" y="2290"/>
                      </a:moveTo>
                      <a:lnTo>
                        <a:pt x="0" y="2290"/>
                      </a:lnTo>
                      <a:lnTo>
                        <a:pt x="0" y="2282"/>
                      </a:lnTo>
                      <a:lnTo>
                        <a:pt x="24" y="2282"/>
                      </a:lnTo>
                      <a:lnTo>
                        <a:pt x="24" y="2290"/>
                      </a:lnTo>
                      <a:close/>
                      <a:moveTo>
                        <a:pt x="4558" y="2190"/>
                      </a:moveTo>
                      <a:lnTo>
                        <a:pt x="4558" y="2184"/>
                      </a:lnTo>
                      <a:lnTo>
                        <a:pt x="4582" y="2182"/>
                      </a:lnTo>
                      <a:lnTo>
                        <a:pt x="4582" y="2190"/>
                      </a:lnTo>
                      <a:lnTo>
                        <a:pt x="4558" y="2190"/>
                      </a:lnTo>
                      <a:close/>
                      <a:moveTo>
                        <a:pt x="26" y="2180"/>
                      </a:moveTo>
                      <a:lnTo>
                        <a:pt x="2" y="2178"/>
                      </a:lnTo>
                      <a:lnTo>
                        <a:pt x="2" y="2170"/>
                      </a:lnTo>
                      <a:lnTo>
                        <a:pt x="26" y="2172"/>
                      </a:lnTo>
                      <a:lnTo>
                        <a:pt x="26" y="2180"/>
                      </a:lnTo>
                      <a:close/>
                      <a:moveTo>
                        <a:pt x="4550" y="2080"/>
                      </a:moveTo>
                      <a:lnTo>
                        <a:pt x="4550" y="2072"/>
                      </a:lnTo>
                      <a:lnTo>
                        <a:pt x="4574" y="2070"/>
                      </a:lnTo>
                      <a:lnTo>
                        <a:pt x="4574" y="2078"/>
                      </a:lnTo>
                      <a:lnTo>
                        <a:pt x="4550" y="2080"/>
                      </a:lnTo>
                      <a:close/>
                      <a:moveTo>
                        <a:pt x="34" y="2068"/>
                      </a:moveTo>
                      <a:lnTo>
                        <a:pt x="10" y="2066"/>
                      </a:lnTo>
                      <a:lnTo>
                        <a:pt x="12" y="2058"/>
                      </a:lnTo>
                      <a:lnTo>
                        <a:pt x="36" y="2060"/>
                      </a:lnTo>
                      <a:lnTo>
                        <a:pt x="34" y="2068"/>
                      </a:lnTo>
                      <a:close/>
                      <a:moveTo>
                        <a:pt x="4538" y="1970"/>
                      </a:moveTo>
                      <a:lnTo>
                        <a:pt x="4536" y="1962"/>
                      </a:lnTo>
                      <a:lnTo>
                        <a:pt x="4560" y="1958"/>
                      </a:lnTo>
                      <a:lnTo>
                        <a:pt x="4562" y="1966"/>
                      </a:lnTo>
                      <a:lnTo>
                        <a:pt x="4538" y="1970"/>
                      </a:lnTo>
                      <a:close/>
                      <a:moveTo>
                        <a:pt x="48" y="1958"/>
                      </a:moveTo>
                      <a:lnTo>
                        <a:pt x="24" y="1954"/>
                      </a:lnTo>
                      <a:lnTo>
                        <a:pt x="26" y="1946"/>
                      </a:lnTo>
                      <a:lnTo>
                        <a:pt x="50" y="1950"/>
                      </a:lnTo>
                      <a:lnTo>
                        <a:pt x="48" y="1958"/>
                      </a:lnTo>
                      <a:close/>
                      <a:moveTo>
                        <a:pt x="4520" y="1860"/>
                      </a:moveTo>
                      <a:lnTo>
                        <a:pt x="4518" y="1852"/>
                      </a:lnTo>
                      <a:lnTo>
                        <a:pt x="4542" y="1846"/>
                      </a:lnTo>
                      <a:lnTo>
                        <a:pt x="4542" y="1854"/>
                      </a:lnTo>
                      <a:lnTo>
                        <a:pt x="4520" y="1860"/>
                      </a:lnTo>
                      <a:close/>
                      <a:moveTo>
                        <a:pt x="66" y="1848"/>
                      </a:moveTo>
                      <a:lnTo>
                        <a:pt x="44" y="1844"/>
                      </a:lnTo>
                      <a:lnTo>
                        <a:pt x="44" y="1836"/>
                      </a:lnTo>
                      <a:lnTo>
                        <a:pt x="68" y="1840"/>
                      </a:lnTo>
                      <a:lnTo>
                        <a:pt x="66" y="1848"/>
                      </a:lnTo>
                      <a:close/>
                      <a:moveTo>
                        <a:pt x="4496" y="1750"/>
                      </a:moveTo>
                      <a:lnTo>
                        <a:pt x="4494" y="1742"/>
                      </a:lnTo>
                      <a:lnTo>
                        <a:pt x="4518" y="1738"/>
                      </a:lnTo>
                      <a:lnTo>
                        <a:pt x="4518" y="1744"/>
                      </a:lnTo>
                      <a:lnTo>
                        <a:pt x="4496" y="1750"/>
                      </a:lnTo>
                      <a:close/>
                      <a:moveTo>
                        <a:pt x="92" y="1740"/>
                      </a:moveTo>
                      <a:lnTo>
                        <a:pt x="68" y="1734"/>
                      </a:lnTo>
                      <a:lnTo>
                        <a:pt x="70" y="1726"/>
                      </a:lnTo>
                      <a:lnTo>
                        <a:pt x="94" y="1732"/>
                      </a:lnTo>
                      <a:lnTo>
                        <a:pt x="92" y="1740"/>
                      </a:lnTo>
                      <a:close/>
                      <a:moveTo>
                        <a:pt x="4466" y="1644"/>
                      </a:moveTo>
                      <a:lnTo>
                        <a:pt x="4464" y="1636"/>
                      </a:lnTo>
                      <a:lnTo>
                        <a:pt x="4488" y="1628"/>
                      </a:lnTo>
                      <a:lnTo>
                        <a:pt x="4490" y="1636"/>
                      </a:lnTo>
                      <a:lnTo>
                        <a:pt x="4466" y="1644"/>
                      </a:lnTo>
                      <a:close/>
                      <a:moveTo>
                        <a:pt x="120" y="1632"/>
                      </a:moveTo>
                      <a:lnTo>
                        <a:pt x="98" y="1626"/>
                      </a:lnTo>
                      <a:lnTo>
                        <a:pt x="100" y="1618"/>
                      </a:lnTo>
                      <a:lnTo>
                        <a:pt x="124" y="1624"/>
                      </a:lnTo>
                      <a:lnTo>
                        <a:pt x="120" y="1632"/>
                      </a:lnTo>
                      <a:close/>
                      <a:moveTo>
                        <a:pt x="4432" y="1538"/>
                      </a:moveTo>
                      <a:lnTo>
                        <a:pt x="4430" y="1530"/>
                      </a:lnTo>
                      <a:lnTo>
                        <a:pt x="4452" y="1522"/>
                      </a:lnTo>
                      <a:lnTo>
                        <a:pt x="4454" y="1530"/>
                      </a:lnTo>
                      <a:lnTo>
                        <a:pt x="4432" y="1538"/>
                      </a:lnTo>
                      <a:close/>
                      <a:moveTo>
                        <a:pt x="156" y="1526"/>
                      </a:moveTo>
                      <a:lnTo>
                        <a:pt x="134" y="1518"/>
                      </a:lnTo>
                      <a:lnTo>
                        <a:pt x="136" y="1510"/>
                      </a:lnTo>
                      <a:lnTo>
                        <a:pt x="158" y="1518"/>
                      </a:lnTo>
                      <a:lnTo>
                        <a:pt x="156" y="1526"/>
                      </a:lnTo>
                      <a:close/>
                      <a:moveTo>
                        <a:pt x="4392" y="1434"/>
                      </a:moveTo>
                      <a:lnTo>
                        <a:pt x="4390" y="1426"/>
                      </a:lnTo>
                      <a:lnTo>
                        <a:pt x="4412" y="1416"/>
                      </a:lnTo>
                      <a:lnTo>
                        <a:pt x="4414" y="1424"/>
                      </a:lnTo>
                      <a:lnTo>
                        <a:pt x="4392" y="1434"/>
                      </a:lnTo>
                      <a:close/>
                      <a:moveTo>
                        <a:pt x="196" y="1422"/>
                      </a:moveTo>
                      <a:lnTo>
                        <a:pt x="174" y="1412"/>
                      </a:lnTo>
                      <a:lnTo>
                        <a:pt x="178" y="1406"/>
                      </a:lnTo>
                      <a:lnTo>
                        <a:pt x="200" y="1414"/>
                      </a:lnTo>
                      <a:lnTo>
                        <a:pt x="196" y="1422"/>
                      </a:lnTo>
                      <a:close/>
                      <a:moveTo>
                        <a:pt x="4348" y="1332"/>
                      </a:moveTo>
                      <a:lnTo>
                        <a:pt x="4344" y="1324"/>
                      </a:lnTo>
                      <a:lnTo>
                        <a:pt x="4366" y="1314"/>
                      </a:lnTo>
                      <a:lnTo>
                        <a:pt x="4370" y="1322"/>
                      </a:lnTo>
                      <a:lnTo>
                        <a:pt x="4348" y="1332"/>
                      </a:lnTo>
                      <a:close/>
                      <a:moveTo>
                        <a:pt x="242" y="1320"/>
                      </a:moveTo>
                      <a:lnTo>
                        <a:pt x="220" y="1310"/>
                      </a:lnTo>
                      <a:lnTo>
                        <a:pt x="224" y="1302"/>
                      </a:lnTo>
                      <a:lnTo>
                        <a:pt x="246" y="1312"/>
                      </a:lnTo>
                      <a:lnTo>
                        <a:pt x="242" y="1320"/>
                      </a:lnTo>
                      <a:close/>
                      <a:moveTo>
                        <a:pt x="4298" y="1232"/>
                      </a:moveTo>
                      <a:lnTo>
                        <a:pt x="4294" y="1224"/>
                      </a:lnTo>
                      <a:lnTo>
                        <a:pt x="4316" y="1214"/>
                      </a:lnTo>
                      <a:lnTo>
                        <a:pt x="4320" y="1220"/>
                      </a:lnTo>
                      <a:lnTo>
                        <a:pt x="4298" y="1232"/>
                      </a:lnTo>
                      <a:close/>
                      <a:moveTo>
                        <a:pt x="292" y="1220"/>
                      </a:moveTo>
                      <a:lnTo>
                        <a:pt x="270" y="1210"/>
                      </a:lnTo>
                      <a:lnTo>
                        <a:pt x="274" y="1202"/>
                      </a:lnTo>
                      <a:lnTo>
                        <a:pt x="296" y="1214"/>
                      </a:lnTo>
                      <a:lnTo>
                        <a:pt x="292" y="1220"/>
                      </a:lnTo>
                      <a:close/>
                      <a:moveTo>
                        <a:pt x="4244" y="1136"/>
                      </a:moveTo>
                      <a:lnTo>
                        <a:pt x="4240" y="1128"/>
                      </a:lnTo>
                      <a:lnTo>
                        <a:pt x="4260" y="1116"/>
                      </a:lnTo>
                      <a:lnTo>
                        <a:pt x="4264" y="1122"/>
                      </a:lnTo>
                      <a:lnTo>
                        <a:pt x="4244" y="1136"/>
                      </a:lnTo>
                      <a:close/>
                      <a:moveTo>
                        <a:pt x="348" y="1124"/>
                      </a:moveTo>
                      <a:lnTo>
                        <a:pt x="326" y="1112"/>
                      </a:lnTo>
                      <a:lnTo>
                        <a:pt x="330" y="1104"/>
                      </a:lnTo>
                      <a:lnTo>
                        <a:pt x="352" y="1116"/>
                      </a:lnTo>
                      <a:lnTo>
                        <a:pt x="348" y="1124"/>
                      </a:lnTo>
                      <a:close/>
                      <a:moveTo>
                        <a:pt x="4184" y="1040"/>
                      </a:moveTo>
                      <a:lnTo>
                        <a:pt x="4180" y="1034"/>
                      </a:lnTo>
                      <a:lnTo>
                        <a:pt x="4200" y="1020"/>
                      </a:lnTo>
                      <a:lnTo>
                        <a:pt x="4204" y="1028"/>
                      </a:lnTo>
                      <a:lnTo>
                        <a:pt x="4184" y="1040"/>
                      </a:lnTo>
                      <a:close/>
                      <a:moveTo>
                        <a:pt x="406" y="1030"/>
                      </a:moveTo>
                      <a:lnTo>
                        <a:pt x="386" y="1016"/>
                      </a:lnTo>
                      <a:lnTo>
                        <a:pt x="392" y="1010"/>
                      </a:lnTo>
                      <a:lnTo>
                        <a:pt x="412" y="1022"/>
                      </a:lnTo>
                      <a:lnTo>
                        <a:pt x="406" y="1030"/>
                      </a:lnTo>
                      <a:close/>
                      <a:moveTo>
                        <a:pt x="4120" y="950"/>
                      </a:moveTo>
                      <a:lnTo>
                        <a:pt x="4116" y="944"/>
                      </a:lnTo>
                      <a:lnTo>
                        <a:pt x="4136" y="928"/>
                      </a:lnTo>
                      <a:lnTo>
                        <a:pt x="4140" y="936"/>
                      </a:lnTo>
                      <a:lnTo>
                        <a:pt x="4120" y="950"/>
                      </a:lnTo>
                      <a:close/>
                      <a:moveTo>
                        <a:pt x="472" y="938"/>
                      </a:moveTo>
                      <a:lnTo>
                        <a:pt x="452" y="924"/>
                      </a:lnTo>
                      <a:lnTo>
                        <a:pt x="456" y="918"/>
                      </a:lnTo>
                      <a:lnTo>
                        <a:pt x="476" y="932"/>
                      </a:lnTo>
                      <a:lnTo>
                        <a:pt x="472" y="938"/>
                      </a:lnTo>
                      <a:close/>
                      <a:moveTo>
                        <a:pt x="4052" y="862"/>
                      </a:moveTo>
                      <a:lnTo>
                        <a:pt x="4048" y="856"/>
                      </a:lnTo>
                      <a:lnTo>
                        <a:pt x="4066" y="840"/>
                      </a:lnTo>
                      <a:lnTo>
                        <a:pt x="4072" y="846"/>
                      </a:lnTo>
                      <a:lnTo>
                        <a:pt x="4052" y="862"/>
                      </a:lnTo>
                      <a:close/>
                      <a:moveTo>
                        <a:pt x="540" y="850"/>
                      </a:moveTo>
                      <a:lnTo>
                        <a:pt x="522" y="836"/>
                      </a:lnTo>
                      <a:lnTo>
                        <a:pt x="526" y="830"/>
                      </a:lnTo>
                      <a:lnTo>
                        <a:pt x="546" y="844"/>
                      </a:lnTo>
                      <a:lnTo>
                        <a:pt x="540" y="850"/>
                      </a:lnTo>
                      <a:close/>
                      <a:moveTo>
                        <a:pt x="3980" y="776"/>
                      </a:moveTo>
                      <a:lnTo>
                        <a:pt x="3976" y="770"/>
                      </a:lnTo>
                      <a:lnTo>
                        <a:pt x="3992" y="754"/>
                      </a:lnTo>
                      <a:lnTo>
                        <a:pt x="3998" y="760"/>
                      </a:lnTo>
                      <a:lnTo>
                        <a:pt x="3980" y="776"/>
                      </a:lnTo>
                      <a:close/>
                      <a:moveTo>
                        <a:pt x="612" y="766"/>
                      </a:moveTo>
                      <a:lnTo>
                        <a:pt x="596" y="750"/>
                      </a:lnTo>
                      <a:lnTo>
                        <a:pt x="600" y="744"/>
                      </a:lnTo>
                      <a:lnTo>
                        <a:pt x="618" y="760"/>
                      </a:lnTo>
                      <a:lnTo>
                        <a:pt x="612" y="766"/>
                      </a:lnTo>
                      <a:close/>
                      <a:moveTo>
                        <a:pt x="3904" y="696"/>
                      </a:moveTo>
                      <a:lnTo>
                        <a:pt x="3898" y="690"/>
                      </a:lnTo>
                      <a:lnTo>
                        <a:pt x="3916" y="674"/>
                      </a:lnTo>
                      <a:lnTo>
                        <a:pt x="3922" y="678"/>
                      </a:lnTo>
                      <a:lnTo>
                        <a:pt x="3904" y="696"/>
                      </a:lnTo>
                      <a:close/>
                      <a:moveTo>
                        <a:pt x="690" y="686"/>
                      </a:moveTo>
                      <a:lnTo>
                        <a:pt x="672" y="668"/>
                      </a:lnTo>
                      <a:lnTo>
                        <a:pt x="678" y="664"/>
                      </a:lnTo>
                      <a:lnTo>
                        <a:pt x="696" y="680"/>
                      </a:lnTo>
                      <a:lnTo>
                        <a:pt x="690" y="686"/>
                      </a:lnTo>
                      <a:close/>
                      <a:moveTo>
                        <a:pt x="3824" y="618"/>
                      </a:moveTo>
                      <a:lnTo>
                        <a:pt x="3818" y="614"/>
                      </a:lnTo>
                      <a:lnTo>
                        <a:pt x="3834" y="596"/>
                      </a:lnTo>
                      <a:lnTo>
                        <a:pt x="3840" y="600"/>
                      </a:lnTo>
                      <a:lnTo>
                        <a:pt x="3824" y="618"/>
                      </a:lnTo>
                      <a:close/>
                      <a:moveTo>
                        <a:pt x="770" y="610"/>
                      </a:moveTo>
                      <a:lnTo>
                        <a:pt x="754" y="592"/>
                      </a:lnTo>
                      <a:lnTo>
                        <a:pt x="760" y="586"/>
                      </a:lnTo>
                      <a:lnTo>
                        <a:pt x="776" y="604"/>
                      </a:lnTo>
                      <a:lnTo>
                        <a:pt x="770" y="610"/>
                      </a:lnTo>
                      <a:close/>
                      <a:moveTo>
                        <a:pt x="3740" y="546"/>
                      </a:moveTo>
                      <a:lnTo>
                        <a:pt x="3734" y="540"/>
                      </a:lnTo>
                      <a:lnTo>
                        <a:pt x="3748" y="522"/>
                      </a:lnTo>
                      <a:lnTo>
                        <a:pt x="3756" y="526"/>
                      </a:lnTo>
                      <a:lnTo>
                        <a:pt x="3740" y="546"/>
                      </a:lnTo>
                      <a:close/>
                      <a:moveTo>
                        <a:pt x="854" y="536"/>
                      </a:moveTo>
                      <a:lnTo>
                        <a:pt x="840" y="518"/>
                      </a:lnTo>
                      <a:lnTo>
                        <a:pt x="846" y="512"/>
                      </a:lnTo>
                      <a:lnTo>
                        <a:pt x="862" y="532"/>
                      </a:lnTo>
                      <a:lnTo>
                        <a:pt x="854" y="536"/>
                      </a:lnTo>
                      <a:close/>
                      <a:moveTo>
                        <a:pt x="3652" y="476"/>
                      </a:moveTo>
                      <a:lnTo>
                        <a:pt x="3646" y="472"/>
                      </a:lnTo>
                      <a:lnTo>
                        <a:pt x="3660" y="452"/>
                      </a:lnTo>
                      <a:lnTo>
                        <a:pt x="3666" y="458"/>
                      </a:lnTo>
                      <a:lnTo>
                        <a:pt x="3652" y="476"/>
                      </a:lnTo>
                      <a:close/>
                      <a:moveTo>
                        <a:pt x="942" y="468"/>
                      </a:moveTo>
                      <a:lnTo>
                        <a:pt x="928" y="448"/>
                      </a:lnTo>
                      <a:lnTo>
                        <a:pt x="934" y="444"/>
                      </a:lnTo>
                      <a:lnTo>
                        <a:pt x="950" y="464"/>
                      </a:lnTo>
                      <a:lnTo>
                        <a:pt x="942" y="468"/>
                      </a:lnTo>
                      <a:close/>
                      <a:moveTo>
                        <a:pt x="3562" y="412"/>
                      </a:moveTo>
                      <a:lnTo>
                        <a:pt x="3556" y="408"/>
                      </a:lnTo>
                      <a:lnTo>
                        <a:pt x="3568" y="388"/>
                      </a:lnTo>
                      <a:lnTo>
                        <a:pt x="3576" y="392"/>
                      </a:lnTo>
                      <a:lnTo>
                        <a:pt x="3562" y="412"/>
                      </a:lnTo>
                      <a:close/>
                      <a:moveTo>
                        <a:pt x="1034" y="404"/>
                      </a:moveTo>
                      <a:lnTo>
                        <a:pt x="1020" y="384"/>
                      </a:lnTo>
                      <a:lnTo>
                        <a:pt x="1026" y="380"/>
                      </a:lnTo>
                      <a:lnTo>
                        <a:pt x="1040" y="400"/>
                      </a:lnTo>
                      <a:lnTo>
                        <a:pt x="1034" y="404"/>
                      </a:lnTo>
                      <a:close/>
                      <a:moveTo>
                        <a:pt x="3468" y="352"/>
                      </a:moveTo>
                      <a:lnTo>
                        <a:pt x="3460" y="348"/>
                      </a:lnTo>
                      <a:lnTo>
                        <a:pt x="3474" y="326"/>
                      </a:lnTo>
                      <a:lnTo>
                        <a:pt x="3480" y="330"/>
                      </a:lnTo>
                      <a:lnTo>
                        <a:pt x="3468" y="352"/>
                      </a:lnTo>
                      <a:close/>
                      <a:moveTo>
                        <a:pt x="1128" y="344"/>
                      </a:moveTo>
                      <a:lnTo>
                        <a:pt x="1116" y="324"/>
                      </a:lnTo>
                      <a:lnTo>
                        <a:pt x="1122" y="320"/>
                      </a:lnTo>
                      <a:lnTo>
                        <a:pt x="1134" y="340"/>
                      </a:lnTo>
                      <a:lnTo>
                        <a:pt x="1128" y="344"/>
                      </a:lnTo>
                      <a:close/>
                      <a:moveTo>
                        <a:pt x="3372" y="296"/>
                      </a:moveTo>
                      <a:lnTo>
                        <a:pt x="3364" y="292"/>
                      </a:lnTo>
                      <a:lnTo>
                        <a:pt x="3376" y="272"/>
                      </a:lnTo>
                      <a:lnTo>
                        <a:pt x="3382" y="274"/>
                      </a:lnTo>
                      <a:lnTo>
                        <a:pt x="3372" y="296"/>
                      </a:lnTo>
                      <a:close/>
                      <a:moveTo>
                        <a:pt x="1224" y="290"/>
                      </a:moveTo>
                      <a:lnTo>
                        <a:pt x="1214" y="268"/>
                      </a:lnTo>
                      <a:lnTo>
                        <a:pt x="1220" y="264"/>
                      </a:lnTo>
                      <a:lnTo>
                        <a:pt x="1232" y="286"/>
                      </a:lnTo>
                      <a:lnTo>
                        <a:pt x="1224" y="290"/>
                      </a:lnTo>
                      <a:close/>
                      <a:moveTo>
                        <a:pt x="3272" y="246"/>
                      </a:moveTo>
                      <a:lnTo>
                        <a:pt x="3264" y="242"/>
                      </a:lnTo>
                      <a:lnTo>
                        <a:pt x="3274" y="220"/>
                      </a:lnTo>
                      <a:lnTo>
                        <a:pt x="3282" y="224"/>
                      </a:lnTo>
                      <a:lnTo>
                        <a:pt x="3272" y="246"/>
                      </a:lnTo>
                      <a:close/>
                      <a:moveTo>
                        <a:pt x="1324" y="240"/>
                      </a:moveTo>
                      <a:lnTo>
                        <a:pt x="1314" y="218"/>
                      </a:lnTo>
                      <a:lnTo>
                        <a:pt x="1320" y="214"/>
                      </a:lnTo>
                      <a:lnTo>
                        <a:pt x="1330" y="236"/>
                      </a:lnTo>
                      <a:lnTo>
                        <a:pt x="1324" y="240"/>
                      </a:lnTo>
                      <a:close/>
                      <a:moveTo>
                        <a:pt x="3170" y="200"/>
                      </a:moveTo>
                      <a:lnTo>
                        <a:pt x="3162" y="196"/>
                      </a:lnTo>
                      <a:lnTo>
                        <a:pt x="3172" y="174"/>
                      </a:lnTo>
                      <a:lnTo>
                        <a:pt x="3180" y="178"/>
                      </a:lnTo>
                      <a:lnTo>
                        <a:pt x="3170" y="200"/>
                      </a:lnTo>
                      <a:close/>
                      <a:moveTo>
                        <a:pt x="1426" y="194"/>
                      </a:moveTo>
                      <a:lnTo>
                        <a:pt x="1416" y="172"/>
                      </a:lnTo>
                      <a:lnTo>
                        <a:pt x="1424" y="170"/>
                      </a:lnTo>
                      <a:lnTo>
                        <a:pt x="1432" y="192"/>
                      </a:lnTo>
                      <a:lnTo>
                        <a:pt x="1426" y="194"/>
                      </a:lnTo>
                      <a:close/>
                      <a:moveTo>
                        <a:pt x="3066" y="158"/>
                      </a:moveTo>
                      <a:lnTo>
                        <a:pt x="3058" y="156"/>
                      </a:lnTo>
                      <a:lnTo>
                        <a:pt x="3066" y="134"/>
                      </a:lnTo>
                      <a:lnTo>
                        <a:pt x="3074" y="136"/>
                      </a:lnTo>
                      <a:lnTo>
                        <a:pt x="3066" y="158"/>
                      </a:lnTo>
                      <a:close/>
                      <a:moveTo>
                        <a:pt x="1530" y="154"/>
                      </a:moveTo>
                      <a:lnTo>
                        <a:pt x="1522" y="132"/>
                      </a:lnTo>
                      <a:lnTo>
                        <a:pt x="1528" y="130"/>
                      </a:lnTo>
                      <a:lnTo>
                        <a:pt x="1536" y="152"/>
                      </a:lnTo>
                      <a:lnTo>
                        <a:pt x="1530" y="154"/>
                      </a:lnTo>
                      <a:close/>
                      <a:moveTo>
                        <a:pt x="2960" y="124"/>
                      </a:moveTo>
                      <a:lnTo>
                        <a:pt x="2952" y="122"/>
                      </a:lnTo>
                      <a:lnTo>
                        <a:pt x="2960" y="98"/>
                      </a:lnTo>
                      <a:lnTo>
                        <a:pt x="2968" y="100"/>
                      </a:lnTo>
                      <a:lnTo>
                        <a:pt x="2960" y="124"/>
                      </a:lnTo>
                      <a:close/>
                      <a:moveTo>
                        <a:pt x="1634" y="120"/>
                      </a:moveTo>
                      <a:lnTo>
                        <a:pt x="1628" y="98"/>
                      </a:lnTo>
                      <a:lnTo>
                        <a:pt x="1636" y="94"/>
                      </a:lnTo>
                      <a:lnTo>
                        <a:pt x="1642" y="118"/>
                      </a:lnTo>
                      <a:lnTo>
                        <a:pt x="1634" y="120"/>
                      </a:lnTo>
                      <a:close/>
                      <a:moveTo>
                        <a:pt x="2852" y="94"/>
                      </a:moveTo>
                      <a:lnTo>
                        <a:pt x="2846" y="92"/>
                      </a:lnTo>
                      <a:lnTo>
                        <a:pt x="2850" y="68"/>
                      </a:lnTo>
                      <a:lnTo>
                        <a:pt x="2858" y="70"/>
                      </a:lnTo>
                      <a:lnTo>
                        <a:pt x="2852" y="94"/>
                      </a:lnTo>
                      <a:close/>
                      <a:moveTo>
                        <a:pt x="1742" y="90"/>
                      </a:moveTo>
                      <a:lnTo>
                        <a:pt x="1736" y="68"/>
                      </a:lnTo>
                      <a:lnTo>
                        <a:pt x="1744" y="66"/>
                      </a:lnTo>
                      <a:lnTo>
                        <a:pt x="1750" y="88"/>
                      </a:lnTo>
                      <a:lnTo>
                        <a:pt x="1742" y="90"/>
                      </a:lnTo>
                      <a:close/>
                      <a:moveTo>
                        <a:pt x="2744" y="68"/>
                      </a:moveTo>
                      <a:lnTo>
                        <a:pt x="2736" y="66"/>
                      </a:lnTo>
                      <a:lnTo>
                        <a:pt x="2742" y="44"/>
                      </a:lnTo>
                      <a:lnTo>
                        <a:pt x="2750" y="44"/>
                      </a:lnTo>
                      <a:lnTo>
                        <a:pt x="2744" y="68"/>
                      </a:lnTo>
                      <a:close/>
                      <a:moveTo>
                        <a:pt x="1852" y="66"/>
                      </a:moveTo>
                      <a:lnTo>
                        <a:pt x="1846" y="42"/>
                      </a:lnTo>
                      <a:lnTo>
                        <a:pt x="1854" y="42"/>
                      </a:lnTo>
                      <a:lnTo>
                        <a:pt x="1858" y="64"/>
                      </a:lnTo>
                      <a:lnTo>
                        <a:pt x="1852" y="66"/>
                      </a:lnTo>
                      <a:close/>
                      <a:moveTo>
                        <a:pt x="2634" y="50"/>
                      </a:moveTo>
                      <a:lnTo>
                        <a:pt x="2626" y="48"/>
                      </a:lnTo>
                      <a:lnTo>
                        <a:pt x="2630" y="24"/>
                      </a:lnTo>
                      <a:lnTo>
                        <a:pt x="2638" y="26"/>
                      </a:lnTo>
                      <a:lnTo>
                        <a:pt x="2634" y="50"/>
                      </a:lnTo>
                      <a:close/>
                      <a:moveTo>
                        <a:pt x="1960" y="48"/>
                      </a:moveTo>
                      <a:lnTo>
                        <a:pt x="1958" y="24"/>
                      </a:lnTo>
                      <a:lnTo>
                        <a:pt x="1966" y="22"/>
                      </a:lnTo>
                      <a:lnTo>
                        <a:pt x="1968" y="46"/>
                      </a:lnTo>
                      <a:lnTo>
                        <a:pt x="1960" y="48"/>
                      </a:lnTo>
                      <a:close/>
                      <a:moveTo>
                        <a:pt x="2524" y="36"/>
                      </a:moveTo>
                      <a:lnTo>
                        <a:pt x="2516" y="34"/>
                      </a:lnTo>
                      <a:lnTo>
                        <a:pt x="2518" y="10"/>
                      </a:lnTo>
                      <a:lnTo>
                        <a:pt x="2526" y="12"/>
                      </a:lnTo>
                      <a:lnTo>
                        <a:pt x="2524" y="36"/>
                      </a:lnTo>
                      <a:close/>
                      <a:moveTo>
                        <a:pt x="2072" y="34"/>
                      </a:moveTo>
                      <a:lnTo>
                        <a:pt x="2070" y="10"/>
                      </a:lnTo>
                      <a:lnTo>
                        <a:pt x="2078" y="10"/>
                      </a:lnTo>
                      <a:lnTo>
                        <a:pt x="2080" y="34"/>
                      </a:lnTo>
                      <a:lnTo>
                        <a:pt x="2072" y="34"/>
                      </a:lnTo>
                      <a:close/>
                      <a:moveTo>
                        <a:pt x="2414" y="26"/>
                      </a:moveTo>
                      <a:lnTo>
                        <a:pt x="2406" y="26"/>
                      </a:lnTo>
                      <a:lnTo>
                        <a:pt x="2406" y="2"/>
                      </a:lnTo>
                      <a:lnTo>
                        <a:pt x="2414" y="2"/>
                      </a:lnTo>
                      <a:lnTo>
                        <a:pt x="2414" y="26"/>
                      </a:lnTo>
                      <a:close/>
                      <a:moveTo>
                        <a:pt x="2182" y="26"/>
                      </a:moveTo>
                      <a:lnTo>
                        <a:pt x="2182" y="2"/>
                      </a:lnTo>
                      <a:lnTo>
                        <a:pt x="2190" y="2"/>
                      </a:lnTo>
                      <a:lnTo>
                        <a:pt x="2190" y="26"/>
                      </a:lnTo>
                      <a:lnTo>
                        <a:pt x="2182" y="26"/>
                      </a:lnTo>
                      <a:close/>
                      <a:moveTo>
                        <a:pt x="2302" y="24"/>
                      </a:moveTo>
                      <a:lnTo>
                        <a:pt x="2294" y="24"/>
                      </a:lnTo>
                      <a:lnTo>
                        <a:pt x="2294" y="0"/>
                      </a:lnTo>
                      <a:lnTo>
                        <a:pt x="2302" y="0"/>
                      </a:lnTo>
                      <a:lnTo>
                        <a:pt x="2302" y="24"/>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100" name="Freeform 42"/>
                <p:cNvSpPr>
                  <a:spLocks noEditPoints="1"/>
                </p:cNvSpPr>
                <p:nvPr/>
              </p:nvSpPr>
              <p:spPr bwMode="auto">
                <a:xfrm>
                  <a:off x="-14947900" y="-10048081"/>
                  <a:ext cx="6731000" cy="6731000"/>
                </a:xfrm>
                <a:custGeom>
                  <a:avLst/>
                  <a:gdLst/>
                  <a:ahLst/>
                  <a:cxnLst>
                    <a:cxn ang="0">
                      <a:pos x="2248" y="4236"/>
                    </a:cxn>
                    <a:cxn ang="0">
                      <a:pos x="1856" y="4224"/>
                    </a:cxn>
                    <a:cxn ang="0">
                      <a:pos x="2468" y="4196"/>
                    </a:cxn>
                    <a:cxn ang="0">
                      <a:pos x="1634" y="4184"/>
                    </a:cxn>
                    <a:cxn ang="0">
                      <a:pos x="2686" y="4148"/>
                    </a:cxn>
                    <a:cxn ang="0">
                      <a:pos x="1366" y="4102"/>
                    </a:cxn>
                    <a:cxn ang="0">
                      <a:pos x="2950" y="4056"/>
                    </a:cxn>
                    <a:cxn ang="0">
                      <a:pos x="1168" y="3998"/>
                    </a:cxn>
                    <a:cxn ang="0">
                      <a:pos x="3156" y="3970"/>
                    </a:cxn>
                    <a:cxn ang="0">
                      <a:pos x="974" y="3886"/>
                    </a:cxn>
                    <a:cxn ang="0">
                      <a:pos x="3346" y="3850"/>
                    </a:cxn>
                    <a:cxn ang="0">
                      <a:pos x="838" y="3788"/>
                    </a:cxn>
                    <a:cxn ang="0">
                      <a:pos x="3480" y="3748"/>
                    </a:cxn>
                    <a:cxn ang="0">
                      <a:pos x="658" y="3656"/>
                    </a:cxn>
                    <a:cxn ang="0">
                      <a:pos x="3644" y="3594"/>
                    </a:cxn>
                    <a:cxn ang="0">
                      <a:pos x="3792" y="3424"/>
                    </a:cxn>
                    <a:cxn ang="0">
                      <a:pos x="366" y="3314"/>
                    </a:cxn>
                    <a:cxn ang="0">
                      <a:pos x="3908" y="3232"/>
                    </a:cxn>
                    <a:cxn ang="0">
                      <a:pos x="250" y="3122"/>
                    </a:cxn>
                    <a:cxn ang="0">
                      <a:pos x="4014" y="3036"/>
                    </a:cxn>
                    <a:cxn ang="0">
                      <a:pos x="134" y="2866"/>
                    </a:cxn>
                    <a:cxn ang="0">
                      <a:pos x="4120" y="2778"/>
                    </a:cxn>
                    <a:cxn ang="0">
                      <a:pos x="82" y="2648"/>
                    </a:cxn>
                    <a:cxn ang="0">
                      <a:pos x="4194" y="2566"/>
                    </a:cxn>
                    <a:cxn ang="0">
                      <a:pos x="38" y="2430"/>
                    </a:cxn>
                    <a:cxn ang="0">
                      <a:pos x="4228" y="2344"/>
                    </a:cxn>
                    <a:cxn ang="0">
                      <a:pos x="20" y="2262"/>
                    </a:cxn>
                    <a:cxn ang="0">
                      <a:pos x="4240" y="2176"/>
                    </a:cxn>
                    <a:cxn ang="0">
                      <a:pos x="4224" y="2114"/>
                    </a:cxn>
                    <a:cxn ang="0">
                      <a:pos x="16" y="2040"/>
                    </a:cxn>
                    <a:cxn ang="0">
                      <a:pos x="36" y="1818"/>
                    </a:cxn>
                    <a:cxn ang="0">
                      <a:pos x="4176" y="1670"/>
                    </a:cxn>
                    <a:cxn ang="0">
                      <a:pos x="64" y="1596"/>
                    </a:cxn>
                    <a:cxn ang="0">
                      <a:pos x="4118" y="1456"/>
                    </a:cxn>
                    <a:cxn ang="0">
                      <a:pos x="132" y="1380"/>
                    </a:cxn>
                    <a:cxn ang="0">
                      <a:pos x="4012" y="1198"/>
                    </a:cxn>
                    <a:cxn ang="0">
                      <a:pos x="248" y="1124"/>
                    </a:cxn>
                    <a:cxn ang="0">
                      <a:pos x="3918" y="994"/>
                    </a:cxn>
                    <a:cxn ang="0">
                      <a:pos x="376" y="940"/>
                    </a:cxn>
                    <a:cxn ang="0">
                      <a:pos x="3788" y="810"/>
                    </a:cxn>
                    <a:cxn ang="0">
                      <a:pos x="512" y="762"/>
                    </a:cxn>
                    <a:cxn ang="0">
                      <a:pos x="3680" y="682"/>
                    </a:cxn>
                    <a:cxn ang="0">
                      <a:pos x="624" y="640"/>
                    </a:cxn>
                    <a:cxn ang="0">
                      <a:pos x="3508" y="538"/>
                    </a:cxn>
                    <a:cxn ang="0">
                      <a:pos x="790" y="490"/>
                    </a:cxn>
                    <a:cxn ang="0">
                      <a:pos x="970" y="358"/>
                    </a:cxn>
                    <a:cxn ang="0">
                      <a:pos x="3144" y="280"/>
                    </a:cxn>
                    <a:cxn ang="0">
                      <a:pos x="1154" y="232"/>
                    </a:cxn>
                    <a:cxn ang="0">
                      <a:pos x="2944" y="182"/>
                    </a:cxn>
                    <a:cxn ang="0">
                      <a:pos x="1360" y="140"/>
                    </a:cxn>
                    <a:cxn ang="0">
                      <a:pos x="2680" y="90"/>
                    </a:cxn>
                    <a:cxn ang="0">
                      <a:pos x="1628" y="56"/>
                    </a:cxn>
                    <a:cxn ang="0">
                      <a:pos x="2464" y="28"/>
                    </a:cxn>
                    <a:cxn ang="0">
                      <a:pos x="1850" y="32"/>
                    </a:cxn>
                    <a:cxn ang="0">
                      <a:pos x="2242" y="2"/>
                    </a:cxn>
                    <a:cxn ang="0">
                      <a:pos x="2074" y="16"/>
                    </a:cxn>
                  </a:cxnLst>
                  <a:rect l="0" t="0" r="r" b="b"/>
                  <a:pathLst>
                    <a:path w="4240" h="4240">
                      <a:moveTo>
                        <a:pt x="2080" y="4240"/>
                      </a:moveTo>
                      <a:lnTo>
                        <a:pt x="2080" y="4240"/>
                      </a:lnTo>
                      <a:lnTo>
                        <a:pt x="2024" y="4238"/>
                      </a:lnTo>
                      <a:lnTo>
                        <a:pt x="2024" y="4222"/>
                      </a:lnTo>
                      <a:lnTo>
                        <a:pt x="2024" y="4222"/>
                      </a:lnTo>
                      <a:lnTo>
                        <a:pt x="2080" y="4224"/>
                      </a:lnTo>
                      <a:lnTo>
                        <a:pt x="2080" y="4240"/>
                      </a:lnTo>
                      <a:close/>
                      <a:moveTo>
                        <a:pt x="2248" y="4236"/>
                      </a:moveTo>
                      <a:lnTo>
                        <a:pt x="2248" y="4220"/>
                      </a:lnTo>
                      <a:lnTo>
                        <a:pt x="2248" y="4220"/>
                      </a:lnTo>
                      <a:lnTo>
                        <a:pt x="2302" y="4216"/>
                      </a:lnTo>
                      <a:lnTo>
                        <a:pt x="2304" y="4232"/>
                      </a:lnTo>
                      <a:lnTo>
                        <a:pt x="2304" y="4232"/>
                      </a:lnTo>
                      <a:lnTo>
                        <a:pt x="2248" y="4236"/>
                      </a:lnTo>
                      <a:lnTo>
                        <a:pt x="2248" y="4236"/>
                      </a:lnTo>
                      <a:close/>
                      <a:moveTo>
                        <a:pt x="1856" y="4224"/>
                      </a:moveTo>
                      <a:lnTo>
                        <a:pt x="1856" y="4224"/>
                      </a:lnTo>
                      <a:lnTo>
                        <a:pt x="1800" y="4216"/>
                      </a:lnTo>
                      <a:lnTo>
                        <a:pt x="1802" y="4200"/>
                      </a:lnTo>
                      <a:lnTo>
                        <a:pt x="1802" y="4200"/>
                      </a:lnTo>
                      <a:lnTo>
                        <a:pt x="1858" y="4208"/>
                      </a:lnTo>
                      <a:lnTo>
                        <a:pt x="1856" y="4224"/>
                      </a:lnTo>
                      <a:close/>
                      <a:moveTo>
                        <a:pt x="2472" y="4212"/>
                      </a:moveTo>
                      <a:lnTo>
                        <a:pt x="2468" y="4196"/>
                      </a:lnTo>
                      <a:lnTo>
                        <a:pt x="2468" y="4196"/>
                      </a:lnTo>
                      <a:lnTo>
                        <a:pt x="2524" y="4186"/>
                      </a:lnTo>
                      <a:lnTo>
                        <a:pt x="2526" y="4202"/>
                      </a:lnTo>
                      <a:lnTo>
                        <a:pt x="2526" y="4202"/>
                      </a:lnTo>
                      <a:lnTo>
                        <a:pt x="2472" y="4212"/>
                      </a:lnTo>
                      <a:lnTo>
                        <a:pt x="2472" y="4212"/>
                      </a:lnTo>
                      <a:close/>
                      <a:moveTo>
                        <a:pt x="1634" y="4184"/>
                      </a:moveTo>
                      <a:lnTo>
                        <a:pt x="1634" y="4184"/>
                      </a:lnTo>
                      <a:lnTo>
                        <a:pt x="1580" y="4172"/>
                      </a:lnTo>
                      <a:lnTo>
                        <a:pt x="1584" y="4156"/>
                      </a:lnTo>
                      <a:lnTo>
                        <a:pt x="1584" y="4156"/>
                      </a:lnTo>
                      <a:lnTo>
                        <a:pt x="1638" y="4170"/>
                      </a:lnTo>
                      <a:lnTo>
                        <a:pt x="1634" y="4184"/>
                      </a:lnTo>
                      <a:close/>
                      <a:moveTo>
                        <a:pt x="2690" y="4162"/>
                      </a:moveTo>
                      <a:lnTo>
                        <a:pt x="2686" y="4148"/>
                      </a:lnTo>
                      <a:lnTo>
                        <a:pt x="2686" y="4148"/>
                      </a:lnTo>
                      <a:lnTo>
                        <a:pt x="2740" y="4132"/>
                      </a:lnTo>
                      <a:lnTo>
                        <a:pt x="2744" y="4148"/>
                      </a:lnTo>
                      <a:lnTo>
                        <a:pt x="2744" y="4148"/>
                      </a:lnTo>
                      <a:lnTo>
                        <a:pt x="2690" y="4162"/>
                      </a:lnTo>
                      <a:lnTo>
                        <a:pt x="2690" y="4162"/>
                      </a:lnTo>
                      <a:close/>
                      <a:moveTo>
                        <a:pt x="1418" y="4122"/>
                      </a:moveTo>
                      <a:lnTo>
                        <a:pt x="1418" y="4122"/>
                      </a:lnTo>
                      <a:lnTo>
                        <a:pt x="1366" y="4102"/>
                      </a:lnTo>
                      <a:lnTo>
                        <a:pt x="1372" y="4088"/>
                      </a:lnTo>
                      <a:lnTo>
                        <a:pt x="1372" y="4088"/>
                      </a:lnTo>
                      <a:lnTo>
                        <a:pt x="1424" y="4106"/>
                      </a:lnTo>
                      <a:lnTo>
                        <a:pt x="1418" y="4122"/>
                      </a:lnTo>
                      <a:close/>
                      <a:moveTo>
                        <a:pt x="2904" y="4092"/>
                      </a:moveTo>
                      <a:lnTo>
                        <a:pt x="2898" y="4076"/>
                      </a:lnTo>
                      <a:lnTo>
                        <a:pt x="2898" y="4076"/>
                      </a:lnTo>
                      <a:lnTo>
                        <a:pt x="2950" y="4056"/>
                      </a:lnTo>
                      <a:lnTo>
                        <a:pt x="2956" y="4070"/>
                      </a:lnTo>
                      <a:lnTo>
                        <a:pt x="2956" y="4070"/>
                      </a:lnTo>
                      <a:lnTo>
                        <a:pt x="2904" y="4092"/>
                      </a:lnTo>
                      <a:lnTo>
                        <a:pt x="2904" y="4092"/>
                      </a:lnTo>
                      <a:close/>
                      <a:moveTo>
                        <a:pt x="1210" y="4036"/>
                      </a:moveTo>
                      <a:lnTo>
                        <a:pt x="1210" y="4036"/>
                      </a:lnTo>
                      <a:lnTo>
                        <a:pt x="1160" y="4012"/>
                      </a:lnTo>
                      <a:lnTo>
                        <a:pt x="1168" y="3998"/>
                      </a:lnTo>
                      <a:lnTo>
                        <a:pt x="1168" y="3998"/>
                      </a:lnTo>
                      <a:lnTo>
                        <a:pt x="1218" y="4022"/>
                      </a:lnTo>
                      <a:lnTo>
                        <a:pt x="1210" y="4036"/>
                      </a:lnTo>
                      <a:close/>
                      <a:moveTo>
                        <a:pt x="3108" y="3998"/>
                      </a:moveTo>
                      <a:lnTo>
                        <a:pt x="3100" y="3984"/>
                      </a:lnTo>
                      <a:lnTo>
                        <a:pt x="3100" y="3984"/>
                      </a:lnTo>
                      <a:lnTo>
                        <a:pt x="3148" y="3956"/>
                      </a:lnTo>
                      <a:lnTo>
                        <a:pt x="3156" y="3970"/>
                      </a:lnTo>
                      <a:lnTo>
                        <a:pt x="3156" y="3970"/>
                      </a:lnTo>
                      <a:lnTo>
                        <a:pt x="3108" y="3998"/>
                      </a:lnTo>
                      <a:lnTo>
                        <a:pt x="3108" y="3998"/>
                      </a:lnTo>
                      <a:close/>
                      <a:moveTo>
                        <a:pt x="1012" y="3930"/>
                      </a:moveTo>
                      <a:lnTo>
                        <a:pt x="1012" y="3930"/>
                      </a:lnTo>
                      <a:lnTo>
                        <a:pt x="966" y="3898"/>
                      </a:lnTo>
                      <a:lnTo>
                        <a:pt x="974" y="3886"/>
                      </a:lnTo>
                      <a:lnTo>
                        <a:pt x="974" y="3886"/>
                      </a:lnTo>
                      <a:lnTo>
                        <a:pt x="1022" y="3916"/>
                      </a:lnTo>
                      <a:lnTo>
                        <a:pt x="1012" y="3930"/>
                      </a:lnTo>
                      <a:close/>
                      <a:moveTo>
                        <a:pt x="3300" y="3882"/>
                      </a:moveTo>
                      <a:lnTo>
                        <a:pt x="3292" y="3868"/>
                      </a:lnTo>
                      <a:lnTo>
                        <a:pt x="3292" y="3868"/>
                      </a:lnTo>
                      <a:lnTo>
                        <a:pt x="3338" y="3838"/>
                      </a:lnTo>
                      <a:lnTo>
                        <a:pt x="3346" y="3850"/>
                      </a:lnTo>
                      <a:lnTo>
                        <a:pt x="3346" y="3850"/>
                      </a:lnTo>
                      <a:lnTo>
                        <a:pt x="3300" y="3882"/>
                      </a:lnTo>
                      <a:lnTo>
                        <a:pt x="3300" y="3882"/>
                      </a:lnTo>
                      <a:close/>
                      <a:moveTo>
                        <a:pt x="828" y="3802"/>
                      </a:moveTo>
                      <a:lnTo>
                        <a:pt x="828" y="3802"/>
                      </a:lnTo>
                      <a:lnTo>
                        <a:pt x="784" y="3766"/>
                      </a:lnTo>
                      <a:lnTo>
                        <a:pt x="794" y="3754"/>
                      </a:lnTo>
                      <a:lnTo>
                        <a:pt x="794" y="3754"/>
                      </a:lnTo>
                      <a:lnTo>
                        <a:pt x="838" y="3788"/>
                      </a:lnTo>
                      <a:lnTo>
                        <a:pt x="828" y="3802"/>
                      </a:lnTo>
                      <a:close/>
                      <a:moveTo>
                        <a:pt x="3480" y="3748"/>
                      </a:moveTo>
                      <a:lnTo>
                        <a:pt x="3470" y="3736"/>
                      </a:lnTo>
                      <a:lnTo>
                        <a:pt x="3470" y="3736"/>
                      </a:lnTo>
                      <a:lnTo>
                        <a:pt x="3512" y="3698"/>
                      </a:lnTo>
                      <a:lnTo>
                        <a:pt x="3522" y="3710"/>
                      </a:lnTo>
                      <a:lnTo>
                        <a:pt x="3522" y="3710"/>
                      </a:lnTo>
                      <a:lnTo>
                        <a:pt x="3480" y="3748"/>
                      </a:lnTo>
                      <a:lnTo>
                        <a:pt x="3480" y="3748"/>
                      </a:lnTo>
                      <a:close/>
                      <a:moveTo>
                        <a:pt x="658" y="3656"/>
                      </a:moveTo>
                      <a:lnTo>
                        <a:pt x="658" y="3656"/>
                      </a:lnTo>
                      <a:lnTo>
                        <a:pt x="616" y="3616"/>
                      </a:lnTo>
                      <a:lnTo>
                        <a:pt x="628" y="3604"/>
                      </a:lnTo>
                      <a:lnTo>
                        <a:pt x="628" y="3604"/>
                      </a:lnTo>
                      <a:lnTo>
                        <a:pt x="668" y="3644"/>
                      </a:lnTo>
                      <a:lnTo>
                        <a:pt x="658" y="3656"/>
                      </a:lnTo>
                      <a:close/>
                      <a:moveTo>
                        <a:pt x="3644" y="3594"/>
                      </a:moveTo>
                      <a:lnTo>
                        <a:pt x="3632" y="3584"/>
                      </a:lnTo>
                      <a:lnTo>
                        <a:pt x="3632" y="3584"/>
                      </a:lnTo>
                      <a:lnTo>
                        <a:pt x="3672" y="3542"/>
                      </a:lnTo>
                      <a:lnTo>
                        <a:pt x="3682" y="3554"/>
                      </a:lnTo>
                      <a:lnTo>
                        <a:pt x="3682" y="3554"/>
                      </a:lnTo>
                      <a:lnTo>
                        <a:pt x="3644" y="3594"/>
                      </a:lnTo>
                      <a:lnTo>
                        <a:pt x="3644" y="3594"/>
                      </a:lnTo>
                      <a:close/>
                      <a:moveTo>
                        <a:pt x="502" y="3492"/>
                      </a:moveTo>
                      <a:lnTo>
                        <a:pt x="502" y="3492"/>
                      </a:lnTo>
                      <a:lnTo>
                        <a:pt x="468" y="3448"/>
                      </a:lnTo>
                      <a:lnTo>
                        <a:pt x="480" y="3438"/>
                      </a:lnTo>
                      <a:lnTo>
                        <a:pt x="480" y="3438"/>
                      </a:lnTo>
                      <a:lnTo>
                        <a:pt x="516" y="3482"/>
                      </a:lnTo>
                      <a:lnTo>
                        <a:pt x="502" y="3492"/>
                      </a:lnTo>
                      <a:close/>
                      <a:moveTo>
                        <a:pt x="3792" y="3424"/>
                      </a:moveTo>
                      <a:lnTo>
                        <a:pt x="3780" y="3414"/>
                      </a:lnTo>
                      <a:lnTo>
                        <a:pt x="3780" y="3414"/>
                      </a:lnTo>
                      <a:lnTo>
                        <a:pt x="3812" y="3370"/>
                      </a:lnTo>
                      <a:lnTo>
                        <a:pt x="3826" y="3380"/>
                      </a:lnTo>
                      <a:lnTo>
                        <a:pt x="3826" y="3380"/>
                      </a:lnTo>
                      <a:lnTo>
                        <a:pt x="3792" y="3424"/>
                      </a:lnTo>
                      <a:lnTo>
                        <a:pt x="3792" y="3424"/>
                      </a:lnTo>
                      <a:close/>
                      <a:moveTo>
                        <a:pt x="366" y="3314"/>
                      </a:moveTo>
                      <a:lnTo>
                        <a:pt x="366" y="3314"/>
                      </a:lnTo>
                      <a:lnTo>
                        <a:pt x="336" y="3266"/>
                      </a:lnTo>
                      <a:lnTo>
                        <a:pt x="350" y="3258"/>
                      </a:lnTo>
                      <a:lnTo>
                        <a:pt x="350" y="3258"/>
                      </a:lnTo>
                      <a:lnTo>
                        <a:pt x="380" y="3304"/>
                      </a:lnTo>
                      <a:lnTo>
                        <a:pt x="366" y="3314"/>
                      </a:lnTo>
                      <a:close/>
                      <a:moveTo>
                        <a:pt x="3920" y="3240"/>
                      </a:moveTo>
                      <a:lnTo>
                        <a:pt x="3908" y="3232"/>
                      </a:lnTo>
                      <a:lnTo>
                        <a:pt x="3908" y="3232"/>
                      </a:lnTo>
                      <a:lnTo>
                        <a:pt x="3936" y="3184"/>
                      </a:lnTo>
                      <a:lnTo>
                        <a:pt x="3950" y="3192"/>
                      </a:lnTo>
                      <a:lnTo>
                        <a:pt x="3950" y="3192"/>
                      </a:lnTo>
                      <a:lnTo>
                        <a:pt x="3920" y="3240"/>
                      </a:lnTo>
                      <a:lnTo>
                        <a:pt x="3920" y="3240"/>
                      </a:lnTo>
                      <a:close/>
                      <a:moveTo>
                        <a:pt x="250" y="3122"/>
                      </a:moveTo>
                      <a:lnTo>
                        <a:pt x="250" y="3122"/>
                      </a:lnTo>
                      <a:lnTo>
                        <a:pt x="224" y="3072"/>
                      </a:lnTo>
                      <a:lnTo>
                        <a:pt x="238" y="3064"/>
                      </a:lnTo>
                      <a:lnTo>
                        <a:pt x="238" y="3064"/>
                      </a:lnTo>
                      <a:lnTo>
                        <a:pt x="264" y="3114"/>
                      </a:lnTo>
                      <a:lnTo>
                        <a:pt x="250" y="3122"/>
                      </a:lnTo>
                      <a:close/>
                      <a:moveTo>
                        <a:pt x="4030" y="3044"/>
                      </a:moveTo>
                      <a:lnTo>
                        <a:pt x="4014" y="3036"/>
                      </a:lnTo>
                      <a:lnTo>
                        <a:pt x="4014" y="3036"/>
                      </a:lnTo>
                      <a:lnTo>
                        <a:pt x="4038" y="2986"/>
                      </a:lnTo>
                      <a:lnTo>
                        <a:pt x="4054" y="2992"/>
                      </a:lnTo>
                      <a:lnTo>
                        <a:pt x="4054" y="2992"/>
                      </a:lnTo>
                      <a:lnTo>
                        <a:pt x="4030" y="3044"/>
                      </a:lnTo>
                      <a:lnTo>
                        <a:pt x="4030" y="3044"/>
                      </a:lnTo>
                      <a:close/>
                      <a:moveTo>
                        <a:pt x="154" y="2918"/>
                      </a:moveTo>
                      <a:lnTo>
                        <a:pt x="154" y="2918"/>
                      </a:lnTo>
                      <a:lnTo>
                        <a:pt x="134" y="2866"/>
                      </a:lnTo>
                      <a:lnTo>
                        <a:pt x="150" y="2860"/>
                      </a:lnTo>
                      <a:lnTo>
                        <a:pt x="150" y="2860"/>
                      </a:lnTo>
                      <a:lnTo>
                        <a:pt x="170" y="2912"/>
                      </a:lnTo>
                      <a:lnTo>
                        <a:pt x="154" y="2918"/>
                      </a:lnTo>
                      <a:close/>
                      <a:moveTo>
                        <a:pt x="4116" y="2836"/>
                      </a:moveTo>
                      <a:lnTo>
                        <a:pt x="4102" y="2832"/>
                      </a:lnTo>
                      <a:lnTo>
                        <a:pt x="4102" y="2832"/>
                      </a:lnTo>
                      <a:lnTo>
                        <a:pt x="4120" y="2778"/>
                      </a:lnTo>
                      <a:lnTo>
                        <a:pt x="4134" y="2784"/>
                      </a:lnTo>
                      <a:lnTo>
                        <a:pt x="4134" y="2784"/>
                      </a:lnTo>
                      <a:lnTo>
                        <a:pt x="4116" y="2836"/>
                      </a:lnTo>
                      <a:lnTo>
                        <a:pt x="4116" y="2836"/>
                      </a:lnTo>
                      <a:close/>
                      <a:moveTo>
                        <a:pt x="82" y="2706"/>
                      </a:moveTo>
                      <a:lnTo>
                        <a:pt x="82" y="2706"/>
                      </a:lnTo>
                      <a:lnTo>
                        <a:pt x="66" y="2652"/>
                      </a:lnTo>
                      <a:lnTo>
                        <a:pt x="82" y="2648"/>
                      </a:lnTo>
                      <a:lnTo>
                        <a:pt x="82" y="2648"/>
                      </a:lnTo>
                      <a:lnTo>
                        <a:pt x="96" y="2702"/>
                      </a:lnTo>
                      <a:lnTo>
                        <a:pt x="82" y="2706"/>
                      </a:lnTo>
                      <a:close/>
                      <a:moveTo>
                        <a:pt x="4182" y="2622"/>
                      </a:moveTo>
                      <a:lnTo>
                        <a:pt x="4166" y="2618"/>
                      </a:lnTo>
                      <a:lnTo>
                        <a:pt x="4166" y="2618"/>
                      </a:lnTo>
                      <a:lnTo>
                        <a:pt x="4178" y="2562"/>
                      </a:lnTo>
                      <a:lnTo>
                        <a:pt x="4194" y="2566"/>
                      </a:lnTo>
                      <a:lnTo>
                        <a:pt x="4194" y="2566"/>
                      </a:lnTo>
                      <a:lnTo>
                        <a:pt x="4182" y="2622"/>
                      </a:lnTo>
                      <a:lnTo>
                        <a:pt x="4182" y="2622"/>
                      </a:lnTo>
                      <a:close/>
                      <a:moveTo>
                        <a:pt x="30" y="2486"/>
                      </a:moveTo>
                      <a:lnTo>
                        <a:pt x="30" y="2486"/>
                      </a:lnTo>
                      <a:lnTo>
                        <a:pt x="22" y="2432"/>
                      </a:lnTo>
                      <a:lnTo>
                        <a:pt x="38" y="2430"/>
                      </a:lnTo>
                      <a:lnTo>
                        <a:pt x="38" y="2430"/>
                      </a:lnTo>
                      <a:lnTo>
                        <a:pt x="46" y="2484"/>
                      </a:lnTo>
                      <a:lnTo>
                        <a:pt x="30" y="2486"/>
                      </a:lnTo>
                      <a:close/>
                      <a:moveTo>
                        <a:pt x="4222" y="2400"/>
                      </a:moveTo>
                      <a:lnTo>
                        <a:pt x="4206" y="2398"/>
                      </a:lnTo>
                      <a:lnTo>
                        <a:pt x="4206" y="2398"/>
                      </a:lnTo>
                      <a:lnTo>
                        <a:pt x="4212" y="2342"/>
                      </a:lnTo>
                      <a:lnTo>
                        <a:pt x="4228" y="2344"/>
                      </a:lnTo>
                      <a:lnTo>
                        <a:pt x="4228" y="2344"/>
                      </a:lnTo>
                      <a:lnTo>
                        <a:pt x="4222" y="2400"/>
                      </a:lnTo>
                      <a:lnTo>
                        <a:pt x="4222" y="2400"/>
                      </a:lnTo>
                      <a:close/>
                      <a:moveTo>
                        <a:pt x="4" y="2264"/>
                      </a:moveTo>
                      <a:lnTo>
                        <a:pt x="4" y="2264"/>
                      </a:lnTo>
                      <a:lnTo>
                        <a:pt x="2" y="2208"/>
                      </a:lnTo>
                      <a:lnTo>
                        <a:pt x="18" y="2208"/>
                      </a:lnTo>
                      <a:lnTo>
                        <a:pt x="18" y="2208"/>
                      </a:lnTo>
                      <a:lnTo>
                        <a:pt x="20" y="2262"/>
                      </a:lnTo>
                      <a:lnTo>
                        <a:pt x="4" y="2264"/>
                      </a:lnTo>
                      <a:close/>
                      <a:moveTo>
                        <a:pt x="4240" y="2176"/>
                      </a:moveTo>
                      <a:lnTo>
                        <a:pt x="4224" y="2176"/>
                      </a:lnTo>
                      <a:lnTo>
                        <a:pt x="4224" y="2176"/>
                      </a:lnTo>
                      <a:lnTo>
                        <a:pt x="4224" y="2120"/>
                      </a:lnTo>
                      <a:lnTo>
                        <a:pt x="4240" y="2120"/>
                      </a:lnTo>
                      <a:lnTo>
                        <a:pt x="4240" y="2120"/>
                      </a:lnTo>
                      <a:lnTo>
                        <a:pt x="4240" y="2176"/>
                      </a:lnTo>
                      <a:lnTo>
                        <a:pt x="4240" y="2176"/>
                      </a:lnTo>
                      <a:close/>
                      <a:moveTo>
                        <a:pt x="4224" y="2114"/>
                      </a:moveTo>
                      <a:lnTo>
                        <a:pt x="4224" y="2114"/>
                      </a:lnTo>
                      <a:lnTo>
                        <a:pt x="4224" y="2058"/>
                      </a:lnTo>
                      <a:lnTo>
                        <a:pt x="4240" y="2056"/>
                      </a:lnTo>
                      <a:lnTo>
                        <a:pt x="4240" y="2056"/>
                      </a:lnTo>
                      <a:lnTo>
                        <a:pt x="4240" y="2114"/>
                      </a:lnTo>
                      <a:lnTo>
                        <a:pt x="4224" y="2114"/>
                      </a:lnTo>
                      <a:close/>
                      <a:moveTo>
                        <a:pt x="16" y="2040"/>
                      </a:moveTo>
                      <a:lnTo>
                        <a:pt x="0" y="2040"/>
                      </a:lnTo>
                      <a:lnTo>
                        <a:pt x="0" y="2040"/>
                      </a:lnTo>
                      <a:lnTo>
                        <a:pt x="4" y="1984"/>
                      </a:lnTo>
                      <a:lnTo>
                        <a:pt x="20" y="1984"/>
                      </a:lnTo>
                      <a:lnTo>
                        <a:pt x="20" y="1984"/>
                      </a:lnTo>
                      <a:lnTo>
                        <a:pt x="16" y="2040"/>
                      </a:lnTo>
                      <a:lnTo>
                        <a:pt x="16" y="2040"/>
                      </a:lnTo>
                      <a:close/>
                      <a:moveTo>
                        <a:pt x="4212" y="1890"/>
                      </a:moveTo>
                      <a:lnTo>
                        <a:pt x="4212" y="1890"/>
                      </a:lnTo>
                      <a:lnTo>
                        <a:pt x="4206" y="1836"/>
                      </a:lnTo>
                      <a:lnTo>
                        <a:pt x="4222" y="1832"/>
                      </a:lnTo>
                      <a:lnTo>
                        <a:pt x="4222" y="1832"/>
                      </a:lnTo>
                      <a:lnTo>
                        <a:pt x="4228" y="1888"/>
                      </a:lnTo>
                      <a:lnTo>
                        <a:pt x="4212" y="1890"/>
                      </a:lnTo>
                      <a:close/>
                      <a:moveTo>
                        <a:pt x="36" y="1818"/>
                      </a:moveTo>
                      <a:lnTo>
                        <a:pt x="22" y="1816"/>
                      </a:lnTo>
                      <a:lnTo>
                        <a:pt x="22" y="1816"/>
                      </a:lnTo>
                      <a:lnTo>
                        <a:pt x="30" y="1760"/>
                      </a:lnTo>
                      <a:lnTo>
                        <a:pt x="46" y="1762"/>
                      </a:lnTo>
                      <a:lnTo>
                        <a:pt x="46" y="1762"/>
                      </a:lnTo>
                      <a:lnTo>
                        <a:pt x="36" y="1818"/>
                      </a:lnTo>
                      <a:lnTo>
                        <a:pt x="36" y="1818"/>
                      </a:lnTo>
                      <a:close/>
                      <a:moveTo>
                        <a:pt x="4176" y="1670"/>
                      </a:moveTo>
                      <a:lnTo>
                        <a:pt x="4176" y="1670"/>
                      </a:lnTo>
                      <a:lnTo>
                        <a:pt x="4164" y="1616"/>
                      </a:lnTo>
                      <a:lnTo>
                        <a:pt x="4180" y="1612"/>
                      </a:lnTo>
                      <a:lnTo>
                        <a:pt x="4180" y="1612"/>
                      </a:lnTo>
                      <a:lnTo>
                        <a:pt x="4192" y="1666"/>
                      </a:lnTo>
                      <a:lnTo>
                        <a:pt x="4176" y="1670"/>
                      </a:lnTo>
                      <a:close/>
                      <a:moveTo>
                        <a:pt x="80" y="1598"/>
                      </a:moveTo>
                      <a:lnTo>
                        <a:pt x="64" y="1596"/>
                      </a:lnTo>
                      <a:lnTo>
                        <a:pt x="64" y="1596"/>
                      </a:lnTo>
                      <a:lnTo>
                        <a:pt x="80" y="1540"/>
                      </a:lnTo>
                      <a:lnTo>
                        <a:pt x="94" y="1546"/>
                      </a:lnTo>
                      <a:lnTo>
                        <a:pt x="94" y="1546"/>
                      </a:lnTo>
                      <a:lnTo>
                        <a:pt x="80" y="1598"/>
                      </a:lnTo>
                      <a:lnTo>
                        <a:pt x="80" y="1598"/>
                      </a:lnTo>
                      <a:close/>
                      <a:moveTo>
                        <a:pt x="4118" y="1456"/>
                      </a:moveTo>
                      <a:lnTo>
                        <a:pt x="4118" y="1456"/>
                      </a:lnTo>
                      <a:lnTo>
                        <a:pt x="4100" y="1402"/>
                      </a:lnTo>
                      <a:lnTo>
                        <a:pt x="4114" y="1398"/>
                      </a:lnTo>
                      <a:lnTo>
                        <a:pt x="4114" y="1398"/>
                      </a:lnTo>
                      <a:lnTo>
                        <a:pt x="4132" y="1450"/>
                      </a:lnTo>
                      <a:lnTo>
                        <a:pt x="4118" y="1456"/>
                      </a:lnTo>
                      <a:close/>
                      <a:moveTo>
                        <a:pt x="146" y="1386"/>
                      </a:moveTo>
                      <a:lnTo>
                        <a:pt x="132" y="1380"/>
                      </a:lnTo>
                      <a:lnTo>
                        <a:pt x="132" y="1380"/>
                      </a:lnTo>
                      <a:lnTo>
                        <a:pt x="152" y="1328"/>
                      </a:lnTo>
                      <a:lnTo>
                        <a:pt x="168" y="1334"/>
                      </a:lnTo>
                      <a:lnTo>
                        <a:pt x="168" y="1334"/>
                      </a:lnTo>
                      <a:lnTo>
                        <a:pt x="146" y="1386"/>
                      </a:lnTo>
                      <a:lnTo>
                        <a:pt x="146" y="1386"/>
                      </a:lnTo>
                      <a:close/>
                      <a:moveTo>
                        <a:pt x="4036" y="1248"/>
                      </a:moveTo>
                      <a:lnTo>
                        <a:pt x="4036" y="1248"/>
                      </a:lnTo>
                      <a:lnTo>
                        <a:pt x="4012" y="1198"/>
                      </a:lnTo>
                      <a:lnTo>
                        <a:pt x="4026" y="1190"/>
                      </a:lnTo>
                      <a:lnTo>
                        <a:pt x="4026" y="1190"/>
                      </a:lnTo>
                      <a:lnTo>
                        <a:pt x="4050" y="1242"/>
                      </a:lnTo>
                      <a:lnTo>
                        <a:pt x="4036" y="1248"/>
                      </a:lnTo>
                      <a:close/>
                      <a:moveTo>
                        <a:pt x="236" y="1182"/>
                      </a:moveTo>
                      <a:lnTo>
                        <a:pt x="222" y="1174"/>
                      </a:lnTo>
                      <a:lnTo>
                        <a:pt x="222" y="1174"/>
                      </a:lnTo>
                      <a:lnTo>
                        <a:pt x="248" y="1124"/>
                      </a:lnTo>
                      <a:lnTo>
                        <a:pt x="262" y="1132"/>
                      </a:lnTo>
                      <a:lnTo>
                        <a:pt x="262" y="1132"/>
                      </a:lnTo>
                      <a:lnTo>
                        <a:pt x="236" y="1182"/>
                      </a:lnTo>
                      <a:lnTo>
                        <a:pt x="236" y="1182"/>
                      </a:lnTo>
                      <a:close/>
                      <a:moveTo>
                        <a:pt x="3932" y="1050"/>
                      </a:moveTo>
                      <a:lnTo>
                        <a:pt x="3932" y="1050"/>
                      </a:lnTo>
                      <a:lnTo>
                        <a:pt x="3904" y="1002"/>
                      </a:lnTo>
                      <a:lnTo>
                        <a:pt x="3918" y="994"/>
                      </a:lnTo>
                      <a:lnTo>
                        <a:pt x="3918" y="994"/>
                      </a:lnTo>
                      <a:lnTo>
                        <a:pt x="3946" y="1042"/>
                      </a:lnTo>
                      <a:lnTo>
                        <a:pt x="3932" y="1050"/>
                      </a:lnTo>
                      <a:close/>
                      <a:moveTo>
                        <a:pt x="346" y="988"/>
                      </a:moveTo>
                      <a:lnTo>
                        <a:pt x="332" y="978"/>
                      </a:lnTo>
                      <a:lnTo>
                        <a:pt x="332" y="978"/>
                      </a:lnTo>
                      <a:lnTo>
                        <a:pt x="364" y="932"/>
                      </a:lnTo>
                      <a:lnTo>
                        <a:pt x="376" y="940"/>
                      </a:lnTo>
                      <a:lnTo>
                        <a:pt x="376" y="940"/>
                      </a:lnTo>
                      <a:lnTo>
                        <a:pt x="346" y="988"/>
                      </a:lnTo>
                      <a:lnTo>
                        <a:pt x="346" y="988"/>
                      </a:lnTo>
                      <a:close/>
                      <a:moveTo>
                        <a:pt x="3810" y="864"/>
                      </a:moveTo>
                      <a:lnTo>
                        <a:pt x="3810" y="864"/>
                      </a:lnTo>
                      <a:lnTo>
                        <a:pt x="3776" y="820"/>
                      </a:lnTo>
                      <a:lnTo>
                        <a:pt x="3788" y="810"/>
                      </a:lnTo>
                      <a:lnTo>
                        <a:pt x="3788" y="810"/>
                      </a:lnTo>
                      <a:lnTo>
                        <a:pt x="3822" y="856"/>
                      </a:lnTo>
                      <a:lnTo>
                        <a:pt x="3810" y="864"/>
                      </a:lnTo>
                      <a:close/>
                      <a:moveTo>
                        <a:pt x="476" y="806"/>
                      </a:moveTo>
                      <a:lnTo>
                        <a:pt x="464" y="796"/>
                      </a:lnTo>
                      <a:lnTo>
                        <a:pt x="464" y="796"/>
                      </a:lnTo>
                      <a:lnTo>
                        <a:pt x="500" y="752"/>
                      </a:lnTo>
                      <a:lnTo>
                        <a:pt x="512" y="762"/>
                      </a:lnTo>
                      <a:lnTo>
                        <a:pt x="512" y="762"/>
                      </a:lnTo>
                      <a:lnTo>
                        <a:pt x="476" y="806"/>
                      </a:lnTo>
                      <a:lnTo>
                        <a:pt x="476" y="806"/>
                      </a:lnTo>
                      <a:close/>
                      <a:moveTo>
                        <a:pt x="3668" y="694"/>
                      </a:moveTo>
                      <a:lnTo>
                        <a:pt x="3668" y="694"/>
                      </a:lnTo>
                      <a:lnTo>
                        <a:pt x="3628" y="652"/>
                      </a:lnTo>
                      <a:lnTo>
                        <a:pt x="3640" y="642"/>
                      </a:lnTo>
                      <a:lnTo>
                        <a:pt x="3640" y="642"/>
                      </a:lnTo>
                      <a:lnTo>
                        <a:pt x="3680" y="682"/>
                      </a:lnTo>
                      <a:lnTo>
                        <a:pt x="3668" y="694"/>
                      </a:lnTo>
                      <a:close/>
                      <a:moveTo>
                        <a:pt x="624" y="640"/>
                      </a:moveTo>
                      <a:lnTo>
                        <a:pt x="612" y="628"/>
                      </a:lnTo>
                      <a:lnTo>
                        <a:pt x="612" y="628"/>
                      </a:lnTo>
                      <a:lnTo>
                        <a:pt x="652" y="588"/>
                      </a:lnTo>
                      <a:lnTo>
                        <a:pt x="664" y="600"/>
                      </a:lnTo>
                      <a:lnTo>
                        <a:pt x="664" y="600"/>
                      </a:lnTo>
                      <a:lnTo>
                        <a:pt x="624" y="640"/>
                      </a:lnTo>
                      <a:lnTo>
                        <a:pt x="624" y="640"/>
                      </a:lnTo>
                      <a:close/>
                      <a:moveTo>
                        <a:pt x="3508" y="538"/>
                      </a:moveTo>
                      <a:lnTo>
                        <a:pt x="3508" y="538"/>
                      </a:lnTo>
                      <a:lnTo>
                        <a:pt x="3466" y="502"/>
                      </a:lnTo>
                      <a:lnTo>
                        <a:pt x="3476" y="490"/>
                      </a:lnTo>
                      <a:lnTo>
                        <a:pt x="3476" y="490"/>
                      </a:lnTo>
                      <a:lnTo>
                        <a:pt x="3518" y="526"/>
                      </a:lnTo>
                      <a:lnTo>
                        <a:pt x="3508" y="538"/>
                      </a:lnTo>
                      <a:close/>
                      <a:moveTo>
                        <a:pt x="790" y="490"/>
                      </a:moveTo>
                      <a:lnTo>
                        <a:pt x="780" y="476"/>
                      </a:lnTo>
                      <a:lnTo>
                        <a:pt x="780" y="476"/>
                      </a:lnTo>
                      <a:lnTo>
                        <a:pt x="824" y="442"/>
                      </a:lnTo>
                      <a:lnTo>
                        <a:pt x="832" y="454"/>
                      </a:lnTo>
                      <a:lnTo>
                        <a:pt x="832" y="454"/>
                      </a:lnTo>
                      <a:lnTo>
                        <a:pt x="790" y="490"/>
                      </a:lnTo>
                      <a:lnTo>
                        <a:pt x="790" y="490"/>
                      </a:lnTo>
                      <a:close/>
                      <a:moveTo>
                        <a:pt x="3332" y="400"/>
                      </a:moveTo>
                      <a:lnTo>
                        <a:pt x="3332" y="400"/>
                      </a:lnTo>
                      <a:lnTo>
                        <a:pt x="3286" y="368"/>
                      </a:lnTo>
                      <a:lnTo>
                        <a:pt x="3296" y="354"/>
                      </a:lnTo>
                      <a:lnTo>
                        <a:pt x="3296" y="354"/>
                      </a:lnTo>
                      <a:lnTo>
                        <a:pt x="3342" y="386"/>
                      </a:lnTo>
                      <a:lnTo>
                        <a:pt x="3332" y="400"/>
                      </a:lnTo>
                      <a:close/>
                      <a:moveTo>
                        <a:pt x="970" y="358"/>
                      </a:moveTo>
                      <a:lnTo>
                        <a:pt x="960" y="344"/>
                      </a:lnTo>
                      <a:lnTo>
                        <a:pt x="960" y="344"/>
                      </a:lnTo>
                      <a:lnTo>
                        <a:pt x="1008" y="314"/>
                      </a:lnTo>
                      <a:lnTo>
                        <a:pt x="1016" y="328"/>
                      </a:lnTo>
                      <a:lnTo>
                        <a:pt x="1016" y="328"/>
                      </a:lnTo>
                      <a:lnTo>
                        <a:pt x="970" y="358"/>
                      </a:lnTo>
                      <a:lnTo>
                        <a:pt x="970" y="358"/>
                      </a:lnTo>
                      <a:close/>
                      <a:moveTo>
                        <a:pt x="3144" y="280"/>
                      </a:moveTo>
                      <a:lnTo>
                        <a:pt x="3144" y="280"/>
                      </a:lnTo>
                      <a:lnTo>
                        <a:pt x="3094" y="254"/>
                      </a:lnTo>
                      <a:lnTo>
                        <a:pt x="3102" y="240"/>
                      </a:lnTo>
                      <a:lnTo>
                        <a:pt x="3102" y="240"/>
                      </a:lnTo>
                      <a:lnTo>
                        <a:pt x="3152" y="266"/>
                      </a:lnTo>
                      <a:lnTo>
                        <a:pt x="3144" y="280"/>
                      </a:lnTo>
                      <a:close/>
                      <a:moveTo>
                        <a:pt x="1162" y="246"/>
                      </a:moveTo>
                      <a:lnTo>
                        <a:pt x="1154" y="232"/>
                      </a:lnTo>
                      <a:lnTo>
                        <a:pt x="1154" y="232"/>
                      </a:lnTo>
                      <a:lnTo>
                        <a:pt x="1204" y="206"/>
                      </a:lnTo>
                      <a:lnTo>
                        <a:pt x="1212" y="220"/>
                      </a:lnTo>
                      <a:lnTo>
                        <a:pt x="1212" y="220"/>
                      </a:lnTo>
                      <a:lnTo>
                        <a:pt x="1162" y="246"/>
                      </a:lnTo>
                      <a:lnTo>
                        <a:pt x="1162" y="246"/>
                      </a:lnTo>
                      <a:close/>
                      <a:moveTo>
                        <a:pt x="2944" y="182"/>
                      </a:moveTo>
                      <a:lnTo>
                        <a:pt x="2944" y="182"/>
                      </a:lnTo>
                      <a:lnTo>
                        <a:pt x="2892" y="162"/>
                      </a:lnTo>
                      <a:lnTo>
                        <a:pt x="2898" y="146"/>
                      </a:lnTo>
                      <a:lnTo>
                        <a:pt x="2898" y="146"/>
                      </a:lnTo>
                      <a:lnTo>
                        <a:pt x="2950" y="168"/>
                      </a:lnTo>
                      <a:lnTo>
                        <a:pt x="2944" y="182"/>
                      </a:lnTo>
                      <a:close/>
                      <a:moveTo>
                        <a:pt x="1366" y="154"/>
                      </a:moveTo>
                      <a:lnTo>
                        <a:pt x="1360" y="140"/>
                      </a:lnTo>
                      <a:lnTo>
                        <a:pt x="1360" y="140"/>
                      </a:lnTo>
                      <a:lnTo>
                        <a:pt x="1412" y="120"/>
                      </a:lnTo>
                      <a:lnTo>
                        <a:pt x="1418" y="136"/>
                      </a:lnTo>
                      <a:lnTo>
                        <a:pt x="1418" y="136"/>
                      </a:lnTo>
                      <a:lnTo>
                        <a:pt x="1366" y="154"/>
                      </a:lnTo>
                      <a:lnTo>
                        <a:pt x="1366" y="154"/>
                      </a:lnTo>
                      <a:close/>
                      <a:moveTo>
                        <a:pt x="2734" y="106"/>
                      </a:moveTo>
                      <a:lnTo>
                        <a:pt x="2734" y="106"/>
                      </a:lnTo>
                      <a:lnTo>
                        <a:pt x="2680" y="90"/>
                      </a:lnTo>
                      <a:lnTo>
                        <a:pt x="2684" y="76"/>
                      </a:lnTo>
                      <a:lnTo>
                        <a:pt x="2684" y="76"/>
                      </a:lnTo>
                      <a:lnTo>
                        <a:pt x="2738" y="90"/>
                      </a:lnTo>
                      <a:lnTo>
                        <a:pt x="2734" y="106"/>
                      </a:lnTo>
                      <a:close/>
                      <a:moveTo>
                        <a:pt x="1578" y="86"/>
                      </a:moveTo>
                      <a:lnTo>
                        <a:pt x="1574" y="70"/>
                      </a:lnTo>
                      <a:lnTo>
                        <a:pt x="1574" y="70"/>
                      </a:lnTo>
                      <a:lnTo>
                        <a:pt x="1628" y="56"/>
                      </a:lnTo>
                      <a:lnTo>
                        <a:pt x="1632" y="72"/>
                      </a:lnTo>
                      <a:lnTo>
                        <a:pt x="1632" y="72"/>
                      </a:lnTo>
                      <a:lnTo>
                        <a:pt x="1578" y="86"/>
                      </a:lnTo>
                      <a:lnTo>
                        <a:pt x="1578" y="86"/>
                      </a:lnTo>
                      <a:close/>
                      <a:moveTo>
                        <a:pt x="2516" y="52"/>
                      </a:moveTo>
                      <a:lnTo>
                        <a:pt x="2516" y="52"/>
                      </a:lnTo>
                      <a:lnTo>
                        <a:pt x="2462" y="44"/>
                      </a:lnTo>
                      <a:lnTo>
                        <a:pt x="2464" y="28"/>
                      </a:lnTo>
                      <a:lnTo>
                        <a:pt x="2464" y="28"/>
                      </a:lnTo>
                      <a:lnTo>
                        <a:pt x="2520" y="38"/>
                      </a:lnTo>
                      <a:lnTo>
                        <a:pt x="2516" y="52"/>
                      </a:lnTo>
                      <a:close/>
                      <a:moveTo>
                        <a:pt x="1796" y="40"/>
                      </a:moveTo>
                      <a:lnTo>
                        <a:pt x="1792" y="24"/>
                      </a:lnTo>
                      <a:lnTo>
                        <a:pt x="1792" y="24"/>
                      </a:lnTo>
                      <a:lnTo>
                        <a:pt x="1848" y="16"/>
                      </a:lnTo>
                      <a:lnTo>
                        <a:pt x="1850" y="32"/>
                      </a:lnTo>
                      <a:lnTo>
                        <a:pt x="1850" y="32"/>
                      </a:lnTo>
                      <a:lnTo>
                        <a:pt x="1796" y="40"/>
                      </a:lnTo>
                      <a:lnTo>
                        <a:pt x="1796" y="40"/>
                      </a:lnTo>
                      <a:close/>
                      <a:moveTo>
                        <a:pt x="2296" y="22"/>
                      </a:moveTo>
                      <a:lnTo>
                        <a:pt x="2296" y="22"/>
                      </a:lnTo>
                      <a:lnTo>
                        <a:pt x="2240" y="18"/>
                      </a:lnTo>
                      <a:lnTo>
                        <a:pt x="2242" y="2"/>
                      </a:lnTo>
                      <a:lnTo>
                        <a:pt x="2242" y="2"/>
                      </a:lnTo>
                      <a:lnTo>
                        <a:pt x="2298" y="6"/>
                      </a:lnTo>
                      <a:lnTo>
                        <a:pt x="2296" y="22"/>
                      </a:lnTo>
                      <a:close/>
                      <a:moveTo>
                        <a:pt x="2018" y="18"/>
                      </a:moveTo>
                      <a:lnTo>
                        <a:pt x="2016" y="2"/>
                      </a:lnTo>
                      <a:lnTo>
                        <a:pt x="2016" y="2"/>
                      </a:lnTo>
                      <a:lnTo>
                        <a:pt x="2072" y="0"/>
                      </a:lnTo>
                      <a:lnTo>
                        <a:pt x="2074" y="16"/>
                      </a:lnTo>
                      <a:lnTo>
                        <a:pt x="2074" y="16"/>
                      </a:lnTo>
                      <a:lnTo>
                        <a:pt x="2018" y="18"/>
                      </a:lnTo>
                      <a:lnTo>
                        <a:pt x="2018" y="18"/>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grpSp>
          <p:grpSp>
            <p:nvGrpSpPr>
              <p:cNvPr id="91" name="组合 182"/>
              <p:cNvGrpSpPr/>
              <p:nvPr/>
            </p:nvGrpSpPr>
            <p:grpSpPr>
              <a:xfrm>
                <a:off x="3361573" y="3447209"/>
                <a:ext cx="938165" cy="937087"/>
                <a:chOff x="-1657350" y="2511425"/>
                <a:chExt cx="5524500" cy="5518150"/>
              </a:xfrm>
              <a:grpFill/>
            </p:grpSpPr>
            <p:sp>
              <p:nvSpPr>
                <p:cNvPr id="92" name="Freeform 49"/>
                <p:cNvSpPr>
                  <a:spLocks/>
                </p:cNvSpPr>
                <p:nvPr/>
              </p:nvSpPr>
              <p:spPr bwMode="auto">
                <a:xfrm>
                  <a:off x="1184275" y="2511425"/>
                  <a:ext cx="2228850" cy="1428750"/>
                </a:xfrm>
                <a:custGeom>
                  <a:avLst/>
                  <a:gdLst/>
                  <a:ahLst/>
                  <a:cxnLst>
                    <a:cxn ang="0">
                      <a:pos x="1252" y="900"/>
                    </a:cxn>
                    <a:cxn ang="0">
                      <a:pos x="1290" y="898"/>
                    </a:cxn>
                    <a:cxn ang="0">
                      <a:pos x="1322" y="888"/>
                    </a:cxn>
                    <a:cxn ang="0">
                      <a:pos x="1340" y="874"/>
                    </a:cxn>
                    <a:cxn ang="0">
                      <a:pos x="1362" y="846"/>
                    </a:cxn>
                    <a:cxn ang="0">
                      <a:pos x="1368" y="820"/>
                    </a:cxn>
                    <a:cxn ang="0">
                      <a:pos x="1368" y="802"/>
                    </a:cxn>
                    <a:cxn ang="0">
                      <a:pos x="1404" y="782"/>
                    </a:cxn>
                    <a:cxn ang="0">
                      <a:pos x="1300" y="640"/>
                    </a:cxn>
                    <a:cxn ang="0">
                      <a:pos x="1180" y="508"/>
                    </a:cxn>
                    <a:cxn ang="0">
                      <a:pos x="1122" y="452"/>
                    </a:cxn>
                    <a:cxn ang="0">
                      <a:pos x="1000" y="350"/>
                    </a:cxn>
                    <a:cxn ang="0">
                      <a:pos x="870" y="260"/>
                    </a:cxn>
                    <a:cxn ang="0">
                      <a:pos x="732" y="182"/>
                    </a:cxn>
                    <a:cxn ang="0">
                      <a:pos x="590" y="118"/>
                    </a:cxn>
                    <a:cxn ang="0">
                      <a:pos x="440" y="68"/>
                    </a:cxn>
                    <a:cxn ang="0">
                      <a:pos x="288" y="30"/>
                    </a:cxn>
                    <a:cxn ang="0">
                      <a:pos x="130" y="6"/>
                    </a:cxn>
                    <a:cxn ang="0">
                      <a:pos x="50" y="42"/>
                    </a:cxn>
                    <a:cxn ang="0">
                      <a:pos x="42" y="46"/>
                    </a:cxn>
                    <a:cxn ang="0">
                      <a:pos x="26" y="58"/>
                    </a:cxn>
                    <a:cxn ang="0">
                      <a:pos x="8" y="84"/>
                    </a:cxn>
                    <a:cxn ang="0">
                      <a:pos x="0" y="124"/>
                    </a:cxn>
                    <a:cxn ang="0">
                      <a:pos x="2" y="140"/>
                    </a:cxn>
                    <a:cxn ang="0">
                      <a:pos x="16" y="174"/>
                    </a:cxn>
                    <a:cxn ang="0">
                      <a:pos x="26" y="192"/>
                    </a:cxn>
                    <a:cxn ang="0">
                      <a:pos x="120" y="198"/>
                    </a:cxn>
                    <a:cxn ang="0">
                      <a:pos x="214" y="212"/>
                    </a:cxn>
                    <a:cxn ang="0">
                      <a:pos x="306" y="230"/>
                    </a:cxn>
                    <a:cxn ang="0">
                      <a:pos x="396" y="256"/>
                    </a:cxn>
                    <a:cxn ang="0">
                      <a:pos x="484" y="284"/>
                    </a:cxn>
                    <a:cxn ang="0">
                      <a:pos x="570" y="318"/>
                    </a:cxn>
                    <a:cxn ang="0">
                      <a:pos x="652" y="358"/>
                    </a:cxn>
                    <a:cxn ang="0">
                      <a:pos x="732" y="402"/>
                    </a:cxn>
                    <a:cxn ang="0">
                      <a:pos x="810" y="450"/>
                    </a:cxn>
                    <a:cxn ang="0">
                      <a:pos x="884" y="502"/>
                    </a:cxn>
                    <a:cxn ang="0">
                      <a:pos x="954" y="560"/>
                    </a:cxn>
                    <a:cxn ang="0">
                      <a:pos x="1020" y="620"/>
                    </a:cxn>
                    <a:cxn ang="0">
                      <a:pos x="1084" y="684"/>
                    </a:cxn>
                    <a:cxn ang="0">
                      <a:pos x="1144" y="754"/>
                    </a:cxn>
                    <a:cxn ang="0">
                      <a:pos x="1200" y="824"/>
                    </a:cxn>
                    <a:cxn ang="0">
                      <a:pos x="1252" y="900"/>
                    </a:cxn>
                  </a:cxnLst>
                  <a:rect l="0" t="0" r="r" b="b"/>
                  <a:pathLst>
                    <a:path w="1404" h="900">
                      <a:moveTo>
                        <a:pt x="1252" y="900"/>
                      </a:moveTo>
                      <a:lnTo>
                        <a:pt x="1252" y="900"/>
                      </a:lnTo>
                      <a:lnTo>
                        <a:pt x="1270" y="900"/>
                      </a:lnTo>
                      <a:lnTo>
                        <a:pt x="1290" y="898"/>
                      </a:lnTo>
                      <a:lnTo>
                        <a:pt x="1306" y="894"/>
                      </a:lnTo>
                      <a:lnTo>
                        <a:pt x="1322" y="888"/>
                      </a:lnTo>
                      <a:lnTo>
                        <a:pt x="1322" y="888"/>
                      </a:lnTo>
                      <a:lnTo>
                        <a:pt x="1340" y="874"/>
                      </a:lnTo>
                      <a:lnTo>
                        <a:pt x="1354" y="860"/>
                      </a:lnTo>
                      <a:lnTo>
                        <a:pt x="1362" y="846"/>
                      </a:lnTo>
                      <a:lnTo>
                        <a:pt x="1366" y="832"/>
                      </a:lnTo>
                      <a:lnTo>
                        <a:pt x="1368" y="820"/>
                      </a:lnTo>
                      <a:lnTo>
                        <a:pt x="1370" y="812"/>
                      </a:lnTo>
                      <a:lnTo>
                        <a:pt x="1368" y="802"/>
                      </a:lnTo>
                      <a:lnTo>
                        <a:pt x="1404" y="782"/>
                      </a:lnTo>
                      <a:lnTo>
                        <a:pt x="1404" y="782"/>
                      </a:lnTo>
                      <a:lnTo>
                        <a:pt x="1354" y="710"/>
                      </a:lnTo>
                      <a:lnTo>
                        <a:pt x="1300" y="640"/>
                      </a:lnTo>
                      <a:lnTo>
                        <a:pt x="1242" y="572"/>
                      </a:lnTo>
                      <a:lnTo>
                        <a:pt x="1180" y="508"/>
                      </a:lnTo>
                      <a:lnTo>
                        <a:pt x="1180" y="508"/>
                      </a:lnTo>
                      <a:lnTo>
                        <a:pt x="1122" y="452"/>
                      </a:lnTo>
                      <a:lnTo>
                        <a:pt x="1062" y="398"/>
                      </a:lnTo>
                      <a:lnTo>
                        <a:pt x="1000" y="350"/>
                      </a:lnTo>
                      <a:lnTo>
                        <a:pt x="936" y="302"/>
                      </a:lnTo>
                      <a:lnTo>
                        <a:pt x="870" y="260"/>
                      </a:lnTo>
                      <a:lnTo>
                        <a:pt x="802" y="220"/>
                      </a:lnTo>
                      <a:lnTo>
                        <a:pt x="732" y="182"/>
                      </a:lnTo>
                      <a:lnTo>
                        <a:pt x="662" y="148"/>
                      </a:lnTo>
                      <a:lnTo>
                        <a:pt x="590" y="118"/>
                      </a:lnTo>
                      <a:lnTo>
                        <a:pt x="516" y="90"/>
                      </a:lnTo>
                      <a:lnTo>
                        <a:pt x="440" y="68"/>
                      </a:lnTo>
                      <a:lnTo>
                        <a:pt x="364" y="46"/>
                      </a:lnTo>
                      <a:lnTo>
                        <a:pt x="288" y="30"/>
                      </a:lnTo>
                      <a:lnTo>
                        <a:pt x="210" y="16"/>
                      </a:lnTo>
                      <a:lnTo>
                        <a:pt x="130" y="6"/>
                      </a:lnTo>
                      <a:lnTo>
                        <a:pt x="50" y="0"/>
                      </a:lnTo>
                      <a:lnTo>
                        <a:pt x="50" y="42"/>
                      </a:lnTo>
                      <a:lnTo>
                        <a:pt x="50" y="42"/>
                      </a:lnTo>
                      <a:lnTo>
                        <a:pt x="42" y="46"/>
                      </a:lnTo>
                      <a:lnTo>
                        <a:pt x="34" y="50"/>
                      </a:lnTo>
                      <a:lnTo>
                        <a:pt x="26" y="58"/>
                      </a:lnTo>
                      <a:lnTo>
                        <a:pt x="16" y="70"/>
                      </a:lnTo>
                      <a:lnTo>
                        <a:pt x="8" y="84"/>
                      </a:lnTo>
                      <a:lnTo>
                        <a:pt x="2" y="102"/>
                      </a:lnTo>
                      <a:lnTo>
                        <a:pt x="0" y="124"/>
                      </a:lnTo>
                      <a:lnTo>
                        <a:pt x="0" y="124"/>
                      </a:lnTo>
                      <a:lnTo>
                        <a:pt x="2" y="140"/>
                      </a:lnTo>
                      <a:lnTo>
                        <a:pt x="8" y="158"/>
                      </a:lnTo>
                      <a:lnTo>
                        <a:pt x="16" y="174"/>
                      </a:lnTo>
                      <a:lnTo>
                        <a:pt x="26" y="192"/>
                      </a:lnTo>
                      <a:lnTo>
                        <a:pt x="26" y="192"/>
                      </a:lnTo>
                      <a:lnTo>
                        <a:pt x="74" y="194"/>
                      </a:lnTo>
                      <a:lnTo>
                        <a:pt x="120" y="198"/>
                      </a:lnTo>
                      <a:lnTo>
                        <a:pt x="168" y="204"/>
                      </a:lnTo>
                      <a:lnTo>
                        <a:pt x="214" y="212"/>
                      </a:lnTo>
                      <a:lnTo>
                        <a:pt x="260" y="220"/>
                      </a:lnTo>
                      <a:lnTo>
                        <a:pt x="306" y="230"/>
                      </a:lnTo>
                      <a:lnTo>
                        <a:pt x="352" y="242"/>
                      </a:lnTo>
                      <a:lnTo>
                        <a:pt x="396" y="256"/>
                      </a:lnTo>
                      <a:lnTo>
                        <a:pt x="440" y="270"/>
                      </a:lnTo>
                      <a:lnTo>
                        <a:pt x="484" y="284"/>
                      </a:lnTo>
                      <a:lnTo>
                        <a:pt x="528" y="300"/>
                      </a:lnTo>
                      <a:lnTo>
                        <a:pt x="570" y="318"/>
                      </a:lnTo>
                      <a:lnTo>
                        <a:pt x="612" y="338"/>
                      </a:lnTo>
                      <a:lnTo>
                        <a:pt x="652" y="358"/>
                      </a:lnTo>
                      <a:lnTo>
                        <a:pt x="692" y="380"/>
                      </a:lnTo>
                      <a:lnTo>
                        <a:pt x="732" y="402"/>
                      </a:lnTo>
                      <a:lnTo>
                        <a:pt x="772" y="426"/>
                      </a:lnTo>
                      <a:lnTo>
                        <a:pt x="810" y="450"/>
                      </a:lnTo>
                      <a:lnTo>
                        <a:pt x="846" y="476"/>
                      </a:lnTo>
                      <a:lnTo>
                        <a:pt x="884" y="502"/>
                      </a:lnTo>
                      <a:lnTo>
                        <a:pt x="918" y="530"/>
                      </a:lnTo>
                      <a:lnTo>
                        <a:pt x="954" y="560"/>
                      </a:lnTo>
                      <a:lnTo>
                        <a:pt x="988" y="590"/>
                      </a:lnTo>
                      <a:lnTo>
                        <a:pt x="1020" y="620"/>
                      </a:lnTo>
                      <a:lnTo>
                        <a:pt x="1054" y="652"/>
                      </a:lnTo>
                      <a:lnTo>
                        <a:pt x="1084" y="684"/>
                      </a:lnTo>
                      <a:lnTo>
                        <a:pt x="1114" y="718"/>
                      </a:lnTo>
                      <a:lnTo>
                        <a:pt x="1144" y="754"/>
                      </a:lnTo>
                      <a:lnTo>
                        <a:pt x="1172" y="788"/>
                      </a:lnTo>
                      <a:lnTo>
                        <a:pt x="1200" y="824"/>
                      </a:lnTo>
                      <a:lnTo>
                        <a:pt x="1226" y="862"/>
                      </a:lnTo>
                      <a:lnTo>
                        <a:pt x="1252" y="900"/>
                      </a:lnTo>
                      <a:lnTo>
                        <a:pt x="1252" y="900"/>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93" name="Freeform 50"/>
                <p:cNvSpPr>
                  <a:spLocks/>
                </p:cNvSpPr>
                <p:nvPr/>
              </p:nvSpPr>
              <p:spPr bwMode="auto">
                <a:xfrm>
                  <a:off x="-1203325" y="2511425"/>
                  <a:ext cx="2228850" cy="1428750"/>
                </a:xfrm>
                <a:custGeom>
                  <a:avLst/>
                  <a:gdLst/>
                  <a:ahLst/>
                  <a:cxnLst>
                    <a:cxn ang="0">
                      <a:pos x="1354" y="0"/>
                    </a:cxn>
                    <a:cxn ang="0">
                      <a:pos x="1274" y="6"/>
                    </a:cxn>
                    <a:cxn ang="0">
                      <a:pos x="1116" y="30"/>
                    </a:cxn>
                    <a:cxn ang="0">
                      <a:pos x="964" y="68"/>
                    </a:cxn>
                    <a:cxn ang="0">
                      <a:pos x="814" y="118"/>
                    </a:cxn>
                    <a:cxn ang="0">
                      <a:pos x="672" y="182"/>
                    </a:cxn>
                    <a:cxn ang="0">
                      <a:pos x="534" y="260"/>
                    </a:cxn>
                    <a:cxn ang="0">
                      <a:pos x="404" y="350"/>
                    </a:cxn>
                    <a:cxn ang="0">
                      <a:pos x="282" y="452"/>
                    </a:cxn>
                    <a:cxn ang="0">
                      <a:pos x="224" y="508"/>
                    </a:cxn>
                    <a:cxn ang="0">
                      <a:pos x="104" y="640"/>
                    </a:cxn>
                    <a:cxn ang="0">
                      <a:pos x="0" y="782"/>
                    </a:cxn>
                    <a:cxn ang="0">
                      <a:pos x="36" y="802"/>
                    </a:cxn>
                    <a:cxn ang="0">
                      <a:pos x="36" y="820"/>
                    </a:cxn>
                    <a:cxn ang="0">
                      <a:pos x="42" y="846"/>
                    </a:cxn>
                    <a:cxn ang="0">
                      <a:pos x="64" y="874"/>
                    </a:cxn>
                    <a:cxn ang="0">
                      <a:pos x="82" y="888"/>
                    </a:cxn>
                    <a:cxn ang="0">
                      <a:pos x="114" y="898"/>
                    </a:cxn>
                    <a:cxn ang="0">
                      <a:pos x="152" y="900"/>
                    </a:cxn>
                    <a:cxn ang="0">
                      <a:pos x="178" y="862"/>
                    </a:cxn>
                    <a:cxn ang="0">
                      <a:pos x="232" y="788"/>
                    </a:cxn>
                    <a:cxn ang="0">
                      <a:pos x="290" y="718"/>
                    </a:cxn>
                    <a:cxn ang="0">
                      <a:pos x="350" y="652"/>
                    </a:cxn>
                    <a:cxn ang="0">
                      <a:pos x="416" y="590"/>
                    </a:cxn>
                    <a:cxn ang="0">
                      <a:pos x="486" y="530"/>
                    </a:cxn>
                    <a:cxn ang="0">
                      <a:pos x="558" y="476"/>
                    </a:cxn>
                    <a:cxn ang="0">
                      <a:pos x="632" y="426"/>
                    </a:cxn>
                    <a:cxn ang="0">
                      <a:pos x="712" y="380"/>
                    </a:cxn>
                    <a:cxn ang="0">
                      <a:pos x="792" y="338"/>
                    </a:cxn>
                    <a:cxn ang="0">
                      <a:pos x="876" y="300"/>
                    </a:cxn>
                    <a:cxn ang="0">
                      <a:pos x="964" y="270"/>
                    </a:cxn>
                    <a:cxn ang="0">
                      <a:pos x="1052" y="242"/>
                    </a:cxn>
                    <a:cxn ang="0">
                      <a:pos x="1144" y="220"/>
                    </a:cxn>
                    <a:cxn ang="0">
                      <a:pos x="1236" y="204"/>
                    </a:cxn>
                    <a:cxn ang="0">
                      <a:pos x="1330" y="194"/>
                    </a:cxn>
                    <a:cxn ang="0">
                      <a:pos x="1378" y="192"/>
                    </a:cxn>
                    <a:cxn ang="0">
                      <a:pos x="1396" y="158"/>
                    </a:cxn>
                    <a:cxn ang="0">
                      <a:pos x="1404" y="124"/>
                    </a:cxn>
                    <a:cxn ang="0">
                      <a:pos x="1402" y="102"/>
                    </a:cxn>
                    <a:cxn ang="0">
                      <a:pos x="1388" y="70"/>
                    </a:cxn>
                    <a:cxn ang="0">
                      <a:pos x="1370" y="50"/>
                    </a:cxn>
                    <a:cxn ang="0">
                      <a:pos x="1354" y="42"/>
                    </a:cxn>
                  </a:cxnLst>
                  <a:rect l="0" t="0" r="r" b="b"/>
                  <a:pathLst>
                    <a:path w="1404" h="900">
                      <a:moveTo>
                        <a:pt x="1354" y="42"/>
                      </a:moveTo>
                      <a:lnTo>
                        <a:pt x="1354" y="0"/>
                      </a:lnTo>
                      <a:lnTo>
                        <a:pt x="1354" y="0"/>
                      </a:lnTo>
                      <a:lnTo>
                        <a:pt x="1274" y="6"/>
                      </a:lnTo>
                      <a:lnTo>
                        <a:pt x="1194" y="16"/>
                      </a:lnTo>
                      <a:lnTo>
                        <a:pt x="1116" y="30"/>
                      </a:lnTo>
                      <a:lnTo>
                        <a:pt x="1040" y="46"/>
                      </a:lnTo>
                      <a:lnTo>
                        <a:pt x="964" y="68"/>
                      </a:lnTo>
                      <a:lnTo>
                        <a:pt x="888" y="90"/>
                      </a:lnTo>
                      <a:lnTo>
                        <a:pt x="814" y="118"/>
                      </a:lnTo>
                      <a:lnTo>
                        <a:pt x="742" y="148"/>
                      </a:lnTo>
                      <a:lnTo>
                        <a:pt x="672" y="182"/>
                      </a:lnTo>
                      <a:lnTo>
                        <a:pt x="602" y="220"/>
                      </a:lnTo>
                      <a:lnTo>
                        <a:pt x="534" y="260"/>
                      </a:lnTo>
                      <a:lnTo>
                        <a:pt x="468" y="302"/>
                      </a:lnTo>
                      <a:lnTo>
                        <a:pt x="404" y="350"/>
                      </a:lnTo>
                      <a:lnTo>
                        <a:pt x="342" y="398"/>
                      </a:lnTo>
                      <a:lnTo>
                        <a:pt x="282" y="452"/>
                      </a:lnTo>
                      <a:lnTo>
                        <a:pt x="224" y="508"/>
                      </a:lnTo>
                      <a:lnTo>
                        <a:pt x="224" y="508"/>
                      </a:lnTo>
                      <a:lnTo>
                        <a:pt x="162" y="572"/>
                      </a:lnTo>
                      <a:lnTo>
                        <a:pt x="104" y="640"/>
                      </a:lnTo>
                      <a:lnTo>
                        <a:pt x="50" y="710"/>
                      </a:lnTo>
                      <a:lnTo>
                        <a:pt x="0" y="782"/>
                      </a:lnTo>
                      <a:lnTo>
                        <a:pt x="36" y="802"/>
                      </a:lnTo>
                      <a:lnTo>
                        <a:pt x="36" y="802"/>
                      </a:lnTo>
                      <a:lnTo>
                        <a:pt x="34" y="812"/>
                      </a:lnTo>
                      <a:lnTo>
                        <a:pt x="36" y="820"/>
                      </a:lnTo>
                      <a:lnTo>
                        <a:pt x="38" y="832"/>
                      </a:lnTo>
                      <a:lnTo>
                        <a:pt x="42" y="846"/>
                      </a:lnTo>
                      <a:lnTo>
                        <a:pt x="50" y="860"/>
                      </a:lnTo>
                      <a:lnTo>
                        <a:pt x="64" y="874"/>
                      </a:lnTo>
                      <a:lnTo>
                        <a:pt x="82" y="888"/>
                      </a:lnTo>
                      <a:lnTo>
                        <a:pt x="82" y="888"/>
                      </a:lnTo>
                      <a:lnTo>
                        <a:pt x="98" y="894"/>
                      </a:lnTo>
                      <a:lnTo>
                        <a:pt x="114" y="898"/>
                      </a:lnTo>
                      <a:lnTo>
                        <a:pt x="134" y="900"/>
                      </a:lnTo>
                      <a:lnTo>
                        <a:pt x="152" y="900"/>
                      </a:lnTo>
                      <a:lnTo>
                        <a:pt x="152" y="900"/>
                      </a:lnTo>
                      <a:lnTo>
                        <a:pt x="178" y="862"/>
                      </a:lnTo>
                      <a:lnTo>
                        <a:pt x="204" y="824"/>
                      </a:lnTo>
                      <a:lnTo>
                        <a:pt x="232" y="788"/>
                      </a:lnTo>
                      <a:lnTo>
                        <a:pt x="260" y="754"/>
                      </a:lnTo>
                      <a:lnTo>
                        <a:pt x="290" y="718"/>
                      </a:lnTo>
                      <a:lnTo>
                        <a:pt x="320" y="684"/>
                      </a:lnTo>
                      <a:lnTo>
                        <a:pt x="350" y="652"/>
                      </a:lnTo>
                      <a:lnTo>
                        <a:pt x="384" y="620"/>
                      </a:lnTo>
                      <a:lnTo>
                        <a:pt x="416" y="590"/>
                      </a:lnTo>
                      <a:lnTo>
                        <a:pt x="450" y="560"/>
                      </a:lnTo>
                      <a:lnTo>
                        <a:pt x="486" y="530"/>
                      </a:lnTo>
                      <a:lnTo>
                        <a:pt x="520" y="502"/>
                      </a:lnTo>
                      <a:lnTo>
                        <a:pt x="558" y="476"/>
                      </a:lnTo>
                      <a:lnTo>
                        <a:pt x="594" y="450"/>
                      </a:lnTo>
                      <a:lnTo>
                        <a:pt x="632" y="426"/>
                      </a:lnTo>
                      <a:lnTo>
                        <a:pt x="672" y="402"/>
                      </a:lnTo>
                      <a:lnTo>
                        <a:pt x="712" y="380"/>
                      </a:lnTo>
                      <a:lnTo>
                        <a:pt x="752" y="358"/>
                      </a:lnTo>
                      <a:lnTo>
                        <a:pt x="792" y="338"/>
                      </a:lnTo>
                      <a:lnTo>
                        <a:pt x="834" y="318"/>
                      </a:lnTo>
                      <a:lnTo>
                        <a:pt x="876" y="300"/>
                      </a:lnTo>
                      <a:lnTo>
                        <a:pt x="920" y="284"/>
                      </a:lnTo>
                      <a:lnTo>
                        <a:pt x="964" y="270"/>
                      </a:lnTo>
                      <a:lnTo>
                        <a:pt x="1008" y="256"/>
                      </a:lnTo>
                      <a:lnTo>
                        <a:pt x="1052" y="242"/>
                      </a:lnTo>
                      <a:lnTo>
                        <a:pt x="1098" y="230"/>
                      </a:lnTo>
                      <a:lnTo>
                        <a:pt x="1144" y="220"/>
                      </a:lnTo>
                      <a:lnTo>
                        <a:pt x="1190" y="212"/>
                      </a:lnTo>
                      <a:lnTo>
                        <a:pt x="1236" y="204"/>
                      </a:lnTo>
                      <a:lnTo>
                        <a:pt x="1284" y="198"/>
                      </a:lnTo>
                      <a:lnTo>
                        <a:pt x="1330" y="194"/>
                      </a:lnTo>
                      <a:lnTo>
                        <a:pt x="1378" y="192"/>
                      </a:lnTo>
                      <a:lnTo>
                        <a:pt x="1378" y="192"/>
                      </a:lnTo>
                      <a:lnTo>
                        <a:pt x="1388" y="174"/>
                      </a:lnTo>
                      <a:lnTo>
                        <a:pt x="1396" y="158"/>
                      </a:lnTo>
                      <a:lnTo>
                        <a:pt x="1402" y="140"/>
                      </a:lnTo>
                      <a:lnTo>
                        <a:pt x="1404" y="124"/>
                      </a:lnTo>
                      <a:lnTo>
                        <a:pt x="1404" y="124"/>
                      </a:lnTo>
                      <a:lnTo>
                        <a:pt x="1402" y="102"/>
                      </a:lnTo>
                      <a:lnTo>
                        <a:pt x="1396" y="84"/>
                      </a:lnTo>
                      <a:lnTo>
                        <a:pt x="1388" y="70"/>
                      </a:lnTo>
                      <a:lnTo>
                        <a:pt x="1378" y="58"/>
                      </a:lnTo>
                      <a:lnTo>
                        <a:pt x="1370" y="50"/>
                      </a:lnTo>
                      <a:lnTo>
                        <a:pt x="1362" y="46"/>
                      </a:lnTo>
                      <a:lnTo>
                        <a:pt x="1354" y="42"/>
                      </a:lnTo>
                      <a:lnTo>
                        <a:pt x="1354" y="42"/>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94" name="Freeform 51"/>
                <p:cNvSpPr>
                  <a:spLocks/>
                </p:cNvSpPr>
                <p:nvPr/>
              </p:nvSpPr>
              <p:spPr bwMode="auto">
                <a:xfrm>
                  <a:off x="3292475" y="4029075"/>
                  <a:ext cx="574675" cy="2482850"/>
                </a:xfrm>
                <a:custGeom>
                  <a:avLst/>
                  <a:gdLst/>
                  <a:ahLst/>
                  <a:cxnLst>
                    <a:cxn ang="0">
                      <a:pos x="142" y="22"/>
                    </a:cxn>
                    <a:cxn ang="0">
                      <a:pos x="134" y="16"/>
                    </a:cxn>
                    <a:cxn ang="0">
                      <a:pos x="114" y="8"/>
                    </a:cxn>
                    <a:cxn ang="0">
                      <a:pos x="84" y="6"/>
                    </a:cxn>
                    <a:cxn ang="0">
                      <a:pos x="44" y="18"/>
                    </a:cxn>
                    <a:cxn ang="0">
                      <a:pos x="32" y="28"/>
                    </a:cxn>
                    <a:cxn ang="0">
                      <a:pos x="8" y="58"/>
                    </a:cxn>
                    <a:cxn ang="0">
                      <a:pos x="0" y="74"/>
                    </a:cxn>
                    <a:cxn ang="0">
                      <a:pos x="38" y="154"/>
                    </a:cxn>
                    <a:cxn ang="0">
                      <a:pos x="72" y="238"/>
                    </a:cxn>
                    <a:cxn ang="0">
                      <a:pos x="102" y="324"/>
                    </a:cxn>
                    <a:cxn ang="0">
                      <a:pos x="126" y="412"/>
                    </a:cxn>
                    <a:cxn ang="0">
                      <a:pos x="146" y="502"/>
                    </a:cxn>
                    <a:cxn ang="0">
                      <a:pos x="160" y="594"/>
                    </a:cxn>
                    <a:cxn ang="0">
                      <a:pos x="168" y="688"/>
                    </a:cxn>
                    <a:cxn ang="0">
                      <a:pos x="170" y="782"/>
                    </a:cxn>
                    <a:cxn ang="0">
                      <a:pos x="170" y="830"/>
                    </a:cxn>
                    <a:cxn ang="0">
                      <a:pos x="164" y="924"/>
                    </a:cxn>
                    <a:cxn ang="0">
                      <a:pos x="152" y="1016"/>
                    </a:cxn>
                    <a:cxn ang="0">
                      <a:pos x="136" y="1108"/>
                    </a:cxn>
                    <a:cxn ang="0">
                      <a:pos x="114" y="1196"/>
                    </a:cxn>
                    <a:cxn ang="0">
                      <a:pos x="88" y="1284"/>
                    </a:cxn>
                    <a:cxn ang="0">
                      <a:pos x="56" y="1368"/>
                    </a:cxn>
                    <a:cxn ang="0">
                      <a:pos x="20" y="1450"/>
                    </a:cxn>
                    <a:cxn ang="0">
                      <a:pos x="0" y="1490"/>
                    </a:cxn>
                    <a:cxn ang="0">
                      <a:pos x="20" y="1522"/>
                    </a:cxn>
                    <a:cxn ang="0">
                      <a:pos x="44" y="1546"/>
                    </a:cxn>
                    <a:cxn ang="0">
                      <a:pos x="66" y="1554"/>
                    </a:cxn>
                    <a:cxn ang="0">
                      <a:pos x="100" y="1558"/>
                    </a:cxn>
                    <a:cxn ang="0">
                      <a:pos x="126" y="1552"/>
                    </a:cxn>
                    <a:cxn ang="0">
                      <a:pos x="142" y="1542"/>
                    </a:cxn>
                    <a:cxn ang="0">
                      <a:pos x="178" y="1564"/>
                    </a:cxn>
                    <a:cxn ang="0">
                      <a:pos x="220" y="1472"/>
                    </a:cxn>
                    <a:cxn ang="0">
                      <a:pos x="258" y="1380"/>
                    </a:cxn>
                    <a:cxn ang="0">
                      <a:pos x="290" y="1284"/>
                    </a:cxn>
                    <a:cxn ang="0">
                      <a:pos x="316" y="1186"/>
                    </a:cxn>
                    <a:cxn ang="0">
                      <a:pos x="336" y="1088"/>
                    </a:cxn>
                    <a:cxn ang="0">
                      <a:pos x="350" y="986"/>
                    </a:cxn>
                    <a:cxn ang="0">
                      <a:pos x="360" y="886"/>
                    </a:cxn>
                    <a:cxn ang="0">
                      <a:pos x="362" y="782"/>
                    </a:cxn>
                    <a:cxn ang="0">
                      <a:pos x="362" y="730"/>
                    </a:cxn>
                    <a:cxn ang="0">
                      <a:pos x="356" y="628"/>
                    </a:cxn>
                    <a:cxn ang="0">
                      <a:pos x="344" y="526"/>
                    </a:cxn>
                    <a:cxn ang="0">
                      <a:pos x="326" y="426"/>
                    </a:cxn>
                    <a:cxn ang="0">
                      <a:pos x="304" y="328"/>
                    </a:cxn>
                    <a:cxn ang="0">
                      <a:pos x="274" y="232"/>
                    </a:cxn>
                    <a:cxn ang="0">
                      <a:pos x="240" y="138"/>
                    </a:cxn>
                    <a:cxn ang="0">
                      <a:pos x="200" y="46"/>
                    </a:cxn>
                    <a:cxn ang="0">
                      <a:pos x="178" y="0"/>
                    </a:cxn>
                  </a:cxnLst>
                  <a:rect l="0" t="0" r="r" b="b"/>
                  <a:pathLst>
                    <a:path w="362" h="1564">
                      <a:moveTo>
                        <a:pt x="178" y="0"/>
                      </a:moveTo>
                      <a:lnTo>
                        <a:pt x="142" y="22"/>
                      </a:lnTo>
                      <a:lnTo>
                        <a:pt x="142" y="22"/>
                      </a:lnTo>
                      <a:lnTo>
                        <a:pt x="134" y="16"/>
                      </a:lnTo>
                      <a:lnTo>
                        <a:pt x="126" y="12"/>
                      </a:lnTo>
                      <a:lnTo>
                        <a:pt x="114" y="8"/>
                      </a:lnTo>
                      <a:lnTo>
                        <a:pt x="100" y="6"/>
                      </a:lnTo>
                      <a:lnTo>
                        <a:pt x="84" y="6"/>
                      </a:lnTo>
                      <a:lnTo>
                        <a:pt x="66" y="10"/>
                      </a:lnTo>
                      <a:lnTo>
                        <a:pt x="44" y="18"/>
                      </a:lnTo>
                      <a:lnTo>
                        <a:pt x="44" y="18"/>
                      </a:lnTo>
                      <a:lnTo>
                        <a:pt x="32" y="28"/>
                      </a:lnTo>
                      <a:lnTo>
                        <a:pt x="20" y="42"/>
                      </a:lnTo>
                      <a:lnTo>
                        <a:pt x="8" y="58"/>
                      </a:lnTo>
                      <a:lnTo>
                        <a:pt x="0" y="74"/>
                      </a:lnTo>
                      <a:lnTo>
                        <a:pt x="0" y="74"/>
                      </a:lnTo>
                      <a:lnTo>
                        <a:pt x="20" y="114"/>
                      </a:lnTo>
                      <a:lnTo>
                        <a:pt x="38" y="154"/>
                      </a:lnTo>
                      <a:lnTo>
                        <a:pt x="56" y="196"/>
                      </a:lnTo>
                      <a:lnTo>
                        <a:pt x="72" y="238"/>
                      </a:lnTo>
                      <a:lnTo>
                        <a:pt x="88" y="280"/>
                      </a:lnTo>
                      <a:lnTo>
                        <a:pt x="102" y="324"/>
                      </a:lnTo>
                      <a:lnTo>
                        <a:pt x="114" y="368"/>
                      </a:lnTo>
                      <a:lnTo>
                        <a:pt x="126" y="412"/>
                      </a:lnTo>
                      <a:lnTo>
                        <a:pt x="136" y="456"/>
                      </a:lnTo>
                      <a:lnTo>
                        <a:pt x="146" y="502"/>
                      </a:lnTo>
                      <a:lnTo>
                        <a:pt x="152" y="548"/>
                      </a:lnTo>
                      <a:lnTo>
                        <a:pt x="160" y="594"/>
                      </a:lnTo>
                      <a:lnTo>
                        <a:pt x="164" y="640"/>
                      </a:lnTo>
                      <a:lnTo>
                        <a:pt x="168" y="688"/>
                      </a:lnTo>
                      <a:lnTo>
                        <a:pt x="170" y="734"/>
                      </a:lnTo>
                      <a:lnTo>
                        <a:pt x="170" y="782"/>
                      </a:lnTo>
                      <a:lnTo>
                        <a:pt x="170" y="782"/>
                      </a:lnTo>
                      <a:lnTo>
                        <a:pt x="170" y="830"/>
                      </a:lnTo>
                      <a:lnTo>
                        <a:pt x="168" y="876"/>
                      </a:lnTo>
                      <a:lnTo>
                        <a:pt x="164" y="924"/>
                      </a:lnTo>
                      <a:lnTo>
                        <a:pt x="160" y="970"/>
                      </a:lnTo>
                      <a:lnTo>
                        <a:pt x="152" y="1016"/>
                      </a:lnTo>
                      <a:lnTo>
                        <a:pt x="146" y="1062"/>
                      </a:lnTo>
                      <a:lnTo>
                        <a:pt x="136" y="1108"/>
                      </a:lnTo>
                      <a:lnTo>
                        <a:pt x="126" y="1152"/>
                      </a:lnTo>
                      <a:lnTo>
                        <a:pt x="114" y="1196"/>
                      </a:lnTo>
                      <a:lnTo>
                        <a:pt x="102" y="1240"/>
                      </a:lnTo>
                      <a:lnTo>
                        <a:pt x="88" y="1284"/>
                      </a:lnTo>
                      <a:lnTo>
                        <a:pt x="72" y="1326"/>
                      </a:lnTo>
                      <a:lnTo>
                        <a:pt x="56" y="1368"/>
                      </a:lnTo>
                      <a:lnTo>
                        <a:pt x="38" y="1410"/>
                      </a:lnTo>
                      <a:lnTo>
                        <a:pt x="20" y="1450"/>
                      </a:lnTo>
                      <a:lnTo>
                        <a:pt x="0" y="1490"/>
                      </a:lnTo>
                      <a:lnTo>
                        <a:pt x="0" y="1490"/>
                      </a:lnTo>
                      <a:lnTo>
                        <a:pt x="8" y="1506"/>
                      </a:lnTo>
                      <a:lnTo>
                        <a:pt x="20" y="1522"/>
                      </a:lnTo>
                      <a:lnTo>
                        <a:pt x="32" y="1536"/>
                      </a:lnTo>
                      <a:lnTo>
                        <a:pt x="44" y="1546"/>
                      </a:lnTo>
                      <a:lnTo>
                        <a:pt x="44" y="1546"/>
                      </a:lnTo>
                      <a:lnTo>
                        <a:pt x="66" y="1554"/>
                      </a:lnTo>
                      <a:lnTo>
                        <a:pt x="84" y="1558"/>
                      </a:lnTo>
                      <a:lnTo>
                        <a:pt x="100" y="1558"/>
                      </a:lnTo>
                      <a:lnTo>
                        <a:pt x="114" y="1556"/>
                      </a:lnTo>
                      <a:lnTo>
                        <a:pt x="126" y="1552"/>
                      </a:lnTo>
                      <a:lnTo>
                        <a:pt x="134" y="1548"/>
                      </a:lnTo>
                      <a:lnTo>
                        <a:pt x="142" y="1542"/>
                      </a:lnTo>
                      <a:lnTo>
                        <a:pt x="178" y="1564"/>
                      </a:lnTo>
                      <a:lnTo>
                        <a:pt x="178" y="1564"/>
                      </a:lnTo>
                      <a:lnTo>
                        <a:pt x="200" y="1518"/>
                      </a:lnTo>
                      <a:lnTo>
                        <a:pt x="220" y="1472"/>
                      </a:lnTo>
                      <a:lnTo>
                        <a:pt x="240" y="1426"/>
                      </a:lnTo>
                      <a:lnTo>
                        <a:pt x="258" y="1380"/>
                      </a:lnTo>
                      <a:lnTo>
                        <a:pt x="274" y="1332"/>
                      </a:lnTo>
                      <a:lnTo>
                        <a:pt x="290" y="1284"/>
                      </a:lnTo>
                      <a:lnTo>
                        <a:pt x="304" y="1236"/>
                      </a:lnTo>
                      <a:lnTo>
                        <a:pt x="316" y="1186"/>
                      </a:lnTo>
                      <a:lnTo>
                        <a:pt x="326" y="1138"/>
                      </a:lnTo>
                      <a:lnTo>
                        <a:pt x="336" y="1088"/>
                      </a:lnTo>
                      <a:lnTo>
                        <a:pt x="344" y="1038"/>
                      </a:lnTo>
                      <a:lnTo>
                        <a:pt x="350" y="986"/>
                      </a:lnTo>
                      <a:lnTo>
                        <a:pt x="356" y="936"/>
                      </a:lnTo>
                      <a:lnTo>
                        <a:pt x="360" y="886"/>
                      </a:lnTo>
                      <a:lnTo>
                        <a:pt x="362" y="834"/>
                      </a:lnTo>
                      <a:lnTo>
                        <a:pt x="362" y="782"/>
                      </a:lnTo>
                      <a:lnTo>
                        <a:pt x="362" y="782"/>
                      </a:lnTo>
                      <a:lnTo>
                        <a:pt x="362" y="730"/>
                      </a:lnTo>
                      <a:lnTo>
                        <a:pt x="360" y="678"/>
                      </a:lnTo>
                      <a:lnTo>
                        <a:pt x="356" y="628"/>
                      </a:lnTo>
                      <a:lnTo>
                        <a:pt x="350" y="578"/>
                      </a:lnTo>
                      <a:lnTo>
                        <a:pt x="344" y="526"/>
                      </a:lnTo>
                      <a:lnTo>
                        <a:pt x="336" y="476"/>
                      </a:lnTo>
                      <a:lnTo>
                        <a:pt x="326" y="426"/>
                      </a:lnTo>
                      <a:lnTo>
                        <a:pt x="316" y="378"/>
                      </a:lnTo>
                      <a:lnTo>
                        <a:pt x="304" y="328"/>
                      </a:lnTo>
                      <a:lnTo>
                        <a:pt x="290" y="280"/>
                      </a:lnTo>
                      <a:lnTo>
                        <a:pt x="274" y="232"/>
                      </a:lnTo>
                      <a:lnTo>
                        <a:pt x="258" y="184"/>
                      </a:lnTo>
                      <a:lnTo>
                        <a:pt x="240" y="138"/>
                      </a:lnTo>
                      <a:lnTo>
                        <a:pt x="220" y="92"/>
                      </a:lnTo>
                      <a:lnTo>
                        <a:pt x="200" y="46"/>
                      </a:lnTo>
                      <a:lnTo>
                        <a:pt x="178" y="0"/>
                      </a:lnTo>
                      <a:lnTo>
                        <a:pt x="178" y="0"/>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95" name="Freeform 52"/>
                <p:cNvSpPr>
                  <a:spLocks/>
                </p:cNvSpPr>
                <p:nvPr/>
              </p:nvSpPr>
              <p:spPr bwMode="auto">
                <a:xfrm>
                  <a:off x="1184275" y="6600825"/>
                  <a:ext cx="2228850" cy="1428750"/>
                </a:xfrm>
                <a:custGeom>
                  <a:avLst/>
                  <a:gdLst/>
                  <a:ahLst/>
                  <a:cxnLst>
                    <a:cxn ang="0">
                      <a:pos x="1322" y="12"/>
                    </a:cxn>
                    <a:cxn ang="0">
                      <a:pos x="1290" y="2"/>
                    </a:cxn>
                    <a:cxn ang="0">
                      <a:pos x="1252" y="0"/>
                    </a:cxn>
                    <a:cxn ang="0">
                      <a:pos x="1226" y="38"/>
                    </a:cxn>
                    <a:cxn ang="0">
                      <a:pos x="1172" y="112"/>
                    </a:cxn>
                    <a:cxn ang="0">
                      <a:pos x="1114" y="182"/>
                    </a:cxn>
                    <a:cxn ang="0">
                      <a:pos x="1054" y="248"/>
                    </a:cxn>
                    <a:cxn ang="0">
                      <a:pos x="988" y="310"/>
                    </a:cxn>
                    <a:cxn ang="0">
                      <a:pos x="918" y="370"/>
                    </a:cxn>
                    <a:cxn ang="0">
                      <a:pos x="846" y="424"/>
                    </a:cxn>
                    <a:cxn ang="0">
                      <a:pos x="772" y="474"/>
                    </a:cxn>
                    <a:cxn ang="0">
                      <a:pos x="692" y="520"/>
                    </a:cxn>
                    <a:cxn ang="0">
                      <a:pos x="612" y="562"/>
                    </a:cxn>
                    <a:cxn ang="0">
                      <a:pos x="528" y="600"/>
                    </a:cxn>
                    <a:cxn ang="0">
                      <a:pos x="440" y="630"/>
                    </a:cxn>
                    <a:cxn ang="0">
                      <a:pos x="352" y="658"/>
                    </a:cxn>
                    <a:cxn ang="0">
                      <a:pos x="260" y="680"/>
                    </a:cxn>
                    <a:cxn ang="0">
                      <a:pos x="168" y="696"/>
                    </a:cxn>
                    <a:cxn ang="0">
                      <a:pos x="74" y="706"/>
                    </a:cxn>
                    <a:cxn ang="0">
                      <a:pos x="26" y="708"/>
                    </a:cxn>
                    <a:cxn ang="0">
                      <a:pos x="8" y="742"/>
                    </a:cxn>
                    <a:cxn ang="0">
                      <a:pos x="0" y="776"/>
                    </a:cxn>
                    <a:cxn ang="0">
                      <a:pos x="2" y="798"/>
                    </a:cxn>
                    <a:cxn ang="0">
                      <a:pos x="16" y="830"/>
                    </a:cxn>
                    <a:cxn ang="0">
                      <a:pos x="34" y="850"/>
                    </a:cxn>
                    <a:cxn ang="0">
                      <a:pos x="50" y="858"/>
                    </a:cxn>
                    <a:cxn ang="0">
                      <a:pos x="50" y="900"/>
                    </a:cxn>
                    <a:cxn ang="0">
                      <a:pos x="210" y="884"/>
                    </a:cxn>
                    <a:cxn ang="0">
                      <a:pos x="364" y="854"/>
                    </a:cxn>
                    <a:cxn ang="0">
                      <a:pos x="516" y="810"/>
                    </a:cxn>
                    <a:cxn ang="0">
                      <a:pos x="662" y="752"/>
                    </a:cxn>
                    <a:cxn ang="0">
                      <a:pos x="802" y="680"/>
                    </a:cxn>
                    <a:cxn ang="0">
                      <a:pos x="936" y="598"/>
                    </a:cxn>
                    <a:cxn ang="0">
                      <a:pos x="1062" y="502"/>
                    </a:cxn>
                    <a:cxn ang="0">
                      <a:pos x="1180" y="392"/>
                    </a:cxn>
                    <a:cxn ang="0">
                      <a:pos x="1242" y="328"/>
                    </a:cxn>
                    <a:cxn ang="0">
                      <a:pos x="1354" y="190"/>
                    </a:cxn>
                    <a:cxn ang="0">
                      <a:pos x="1368" y="98"/>
                    </a:cxn>
                    <a:cxn ang="0">
                      <a:pos x="1370" y="88"/>
                    </a:cxn>
                    <a:cxn ang="0">
                      <a:pos x="1366" y="68"/>
                    </a:cxn>
                    <a:cxn ang="0">
                      <a:pos x="1354" y="40"/>
                    </a:cxn>
                    <a:cxn ang="0">
                      <a:pos x="1322" y="12"/>
                    </a:cxn>
                  </a:cxnLst>
                  <a:rect l="0" t="0" r="r" b="b"/>
                  <a:pathLst>
                    <a:path w="1404" h="900">
                      <a:moveTo>
                        <a:pt x="1322" y="12"/>
                      </a:moveTo>
                      <a:lnTo>
                        <a:pt x="1322" y="12"/>
                      </a:lnTo>
                      <a:lnTo>
                        <a:pt x="1306" y="6"/>
                      </a:lnTo>
                      <a:lnTo>
                        <a:pt x="1290" y="2"/>
                      </a:lnTo>
                      <a:lnTo>
                        <a:pt x="1270" y="0"/>
                      </a:lnTo>
                      <a:lnTo>
                        <a:pt x="1252" y="0"/>
                      </a:lnTo>
                      <a:lnTo>
                        <a:pt x="1252" y="0"/>
                      </a:lnTo>
                      <a:lnTo>
                        <a:pt x="1226" y="38"/>
                      </a:lnTo>
                      <a:lnTo>
                        <a:pt x="1200" y="76"/>
                      </a:lnTo>
                      <a:lnTo>
                        <a:pt x="1172" y="112"/>
                      </a:lnTo>
                      <a:lnTo>
                        <a:pt x="1144" y="146"/>
                      </a:lnTo>
                      <a:lnTo>
                        <a:pt x="1114" y="182"/>
                      </a:lnTo>
                      <a:lnTo>
                        <a:pt x="1084" y="216"/>
                      </a:lnTo>
                      <a:lnTo>
                        <a:pt x="1054" y="248"/>
                      </a:lnTo>
                      <a:lnTo>
                        <a:pt x="1020" y="280"/>
                      </a:lnTo>
                      <a:lnTo>
                        <a:pt x="988" y="310"/>
                      </a:lnTo>
                      <a:lnTo>
                        <a:pt x="954" y="340"/>
                      </a:lnTo>
                      <a:lnTo>
                        <a:pt x="918" y="370"/>
                      </a:lnTo>
                      <a:lnTo>
                        <a:pt x="884" y="398"/>
                      </a:lnTo>
                      <a:lnTo>
                        <a:pt x="846" y="424"/>
                      </a:lnTo>
                      <a:lnTo>
                        <a:pt x="810" y="450"/>
                      </a:lnTo>
                      <a:lnTo>
                        <a:pt x="772" y="474"/>
                      </a:lnTo>
                      <a:lnTo>
                        <a:pt x="732" y="498"/>
                      </a:lnTo>
                      <a:lnTo>
                        <a:pt x="692" y="520"/>
                      </a:lnTo>
                      <a:lnTo>
                        <a:pt x="652" y="542"/>
                      </a:lnTo>
                      <a:lnTo>
                        <a:pt x="612" y="562"/>
                      </a:lnTo>
                      <a:lnTo>
                        <a:pt x="570" y="582"/>
                      </a:lnTo>
                      <a:lnTo>
                        <a:pt x="528" y="600"/>
                      </a:lnTo>
                      <a:lnTo>
                        <a:pt x="484" y="616"/>
                      </a:lnTo>
                      <a:lnTo>
                        <a:pt x="440" y="630"/>
                      </a:lnTo>
                      <a:lnTo>
                        <a:pt x="396" y="644"/>
                      </a:lnTo>
                      <a:lnTo>
                        <a:pt x="352" y="658"/>
                      </a:lnTo>
                      <a:lnTo>
                        <a:pt x="306" y="670"/>
                      </a:lnTo>
                      <a:lnTo>
                        <a:pt x="260" y="680"/>
                      </a:lnTo>
                      <a:lnTo>
                        <a:pt x="214" y="688"/>
                      </a:lnTo>
                      <a:lnTo>
                        <a:pt x="168" y="696"/>
                      </a:lnTo>
                      <a:lnTo>
                        <a:pt x="120" y="702"/>
                      </a:lnTo>
                      <a:lnTo>
                        <a:pt x="74" y="706"/>
                      </a:lnTo>
                      <a:lnTo>
                        <a:pt x="26" y="708"/>
                      </a:lnTo>
                      <a:lnTo>
                        <a:pt x="26" y="708"/>
                      </a:lnTo>
                      <a:lnTo>
                        <a:pt x="16" y="726"/>
                      </a:lnTo>
                      <a:lnTo>
                        <a:pt x="8" y="742"/>
                      </a:lnTo>
                      <a:lnTo>
                        <a:pt x="2" y="760"/>
                      </a:lnTo>
                      <a:lnTo>
                        <a:pt x="0" y="776"/>
                      </a:lnTo>
                      <a:lnTo>
                        <a:pt x="0" y="776"/>
                      </a:lnTo>
                      <a:lnTo>
                        <a:pt x="2" y="798"/>
                      </a:lnTo>
                      <a:lnTo>
                        <a:pt x="8" y="816"/>
                      </a:lnTo>
                      <a:lnTo>
                        <a:pt x="16" y="830"/>
                      </a:lnTo>
                      <a:lnTo>
                        <a:pt x="26" y="842"/>
                      </a:lnTo>
                      <a:lnTo>
                        <a:pt x="34" y="850"/>
                      </a:lnTo>
                      <a:lnTo>
                        <a:pt x="42" y="854"/>
                      </a:lnTo>
                      <a:lnTo>
                        <a:pt x="50" y="858"/>
                      </a:lnTo>
                      <a:lnTo>
                        <a:pt x="50" y="900"/>
                      </a:lnTo>
                      <a:lnTo>
                        <a:pt x="50" y="900"/>
                      </a:lnTo>
                      <a:lnTo>
                        <a:pt x="130" y="894"/>
                      </a:lnTo>
                      <a:lnTo>
                        <a:pt x="210" y="884"/>
                      </a:lnTo>
                      <a:lnTo>
                        <a:pt x="288" y="870"/>
                      </a:lnTo>
                      <a:lnTo>
                        <a:pt x="364" y="854"/>
                      </a:lnTo>
                      <a:lnTo>
                        <a:pt x="440" y="832"/>
                      </a:lnTo>
                      <a:lnTo>
                        <a:pt x="516" y="810"/>
                      </a:lnTo>
                      <a:lnTo>
                        <a:pt x="590" y="782"/>
                      </a:lnTo>
                      <a:lnTo>
                        <a:pt x="662" y="752"/>
                      </a:lnTo>
                      <a:lnTo>
                        <a:pt x="732" y="718"/>
                      </a:lnTo>
                      <a:lnTo>
                        <a:pt x="802" y="680"/>
                      </a:lnTo>
                      <a:lnTo>
                        <a:pt x="870" y="640"/>
                      </a:lnTo>
                      <a:lnTo>
                        <a:pt x="936" y="598"/>
                      </a:lnTo>
                      <a:lnTo>
                        <a:pt x="1000" y="550"/>
                      </a:lnTo>
                      <a:lnTo>
                        <a:pt x="1062" y="502"/>
                      </a:lnTo>
                      <a:lnTo>
                        <a:pt x="1122" y="448"/>
                      </a:lnTo>
                      <a:lnTo>
                        <a:pt x="1180" y="392"/>
                      </a:lnTo>
                      <a:lnTo>
                        <a:pt x="1180" y="392"/>
                      </a:lnTo>
                      <a:lnTo>
                        <a:pt x="1242" y="328"/>
                      </a:lnTo>
                      <a:lnTo>
                        <a:pt x="1300" y="260"/>
                      </a:lnTo>
                      <a:lnTo>
                        <a:pt x="1354" y="190"/>
                      </a:lnTo>
                      <a:lnTo>
                        <a:pt x="1404" y="118"/>
                      </a:lnTo>
                      <a:lnTo>
                        <a:pt x="1368" y="98"/>
                      </a:lnTo>
                      <a:lnTo>
                        <a:pt x="1368" y="98"/>
                      </a:lnTo>
                      <a:lnTo>
                        <a:pt x="1370" y="88"/>
                      </a:lnTo>
                      <a:lnTo>
                        <a:pt x="1368" y="80"/>
                      </a:lnTo>
                      <a:lnTo>
                        <a:pt x="1366" y="68"/>
                      </a:lnTo>
                      <a:lnTo>
                        <a:pt x="1362" y="54"/>
                      </a:lnTo>
                      <a:lnTo>
                        <a:pt x="1354" y="40"/>
                      </a:lnTo>
                      <a:lnTo>
                        <a:pt x="1340" y="26"/>
                      </a:lnTo>
                      <a:lnTo>
                        <a:pt x="1322" y="12"/>
                      </a:lnTo>
                      <a:lnTo>
                        <a:pt x="1322" y="12"/>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96" name="Freeform 53"/>
                <p:cNvSpPr>
                  <a:spLocks/>
                </p:cNvSpPr>
                <p:nvPr/>
              </p:nvSpPr>
              <p:spPr bwMode="auto">
                <a:xfrm>
                  <a:off x="-1203325" y="6600825"/>
                  <a:ext cx="2228850" cy="1428750"/>
                </a:xfrm>
                <a:custGeom>
                  <a:avLst/>
                  <a:gdLst/>
                  <a:ahLst/>
                  <a:cxnLst>
                    <a:cxn ang="0">
                      <a:pos x="152" y="0"/>
                    </a:cxn>
                    <a:cxn ang="0">
                      <a:pos x="114" y="2"/>
                    </a:cxn>
                    <a:cxn ang="0">
                      <a:pos x="82" y="12"/>
                    </a:cxn>
                    <a:cxn ang="0">
                      <a:pos x="64" y="26"/>
                    </a:cxn>
                    <a:cxn ang="0">
                      <a:pos x="42" y="54"/>
                    </a:cxn>
                    <a:cxn ang="0">
                      <a:pos x="36" y="80"/>
                    </a:cxn>
                    <a:cxn ang="0">
                      <a:pos x="36" y="98"/>
                    </a:cxn>
                    <a:cxn ang="0">
                      <a:pos x="0" y="118"/>
                    </a:cxn>
                    <a:cxn ang="0">
                      <a:pos x="104" y="260"/>
                    </a:cxn>
                    <a:cxn ang="0">
                      <a:pos x="224" y="392"/>
                    </a:cxn>
                    <a:cxn ang="0">
                      <a:pos x="282" y="448"/>
                    </a:cxn>
                    <a:cxn ang="0">
                      <a:pos x="404" y="550"/>
                    </a:cxn>
                    <a:cxn ang="0">
                      <a:pos x="534" y="640"/>
                    </a:cxn>
                    <a:cxn ang="0">
                      <a:pos x="672" y="718"/>
                    </a:cxn>
                    <a:cxn ang="0">
                      <a:pos x="814" y="782"/>
                    </a:cxn>
                    <a:cxn ang="0">
                      <a:pos x="964" y="832"/>
                    </a:cxn>
                    <a:cxn ang="0">
                      <a:pos x="1116" y="870"/>
                    </a:cxn>
                    <a:cxn ang="0">
                      <a:pos x="1274" y="894"/>
                    </a:cxn>
                    <a:cxn ang="0">
                      <a:pos x="1354" y="858"/>
                    </a:cxn>
                    <a:cxn ang="0">
                      <a:pos x="1362" y="854"/>
                    </a:cxn>
                    <a:cxn ang="0">
                      <a:pos x="1378" y="842"/>
                    </a:cxn>
                    <a:cxn ang="0">
                      <a:pos x="1396" y="816"/>
                    </a:cxn>
                    <a:cxn ang="0">
                      <a:pos x="1404" y="776"/>
                    </a:cxn>
                    <a:cxn ang="0">
                      <a:pos x="1402" y="760"/>
                    </a:cxn>
                    <a:cxn ang="0">
                      <a:pos x="1388" y="726"/>
                    </a:cxn>
                    <a:cxn ang="0">
                      <a:pos x="1378" y="708"/>
                    </a:cxn>
                    <a:cxn ang="0">
                      <a:pos x="1284" y="702"/>
                    </a:cxn>
                    <a:cxn ang="0">
                      <a:pos x="1190" y="688"/>
                    </a:cxn>
                    <a:cxn ang="0">
                      <a:pos x="1098" y="670"/>
                    </a:cxn>
                    <a:cxn ang="0">
                      <a:pos x="1008" y="644"/>
                    </a:cxn>
                    <a:cxn ang="0">
                      <a:pos x="920" y="616"/>
                    </a:cxn>
                    <a:cxn ang="0">
                      <a:pos x="834" y="582"/>
                    </a:cxn>
                    <a:cxn ang="0">
                      <a:pos x="752" y="542"/>
                    </a:cxn>
                    <a:cxn ang="0">
                      <a:pos x="672" y="498"/>
                    </a:cxn>
                    <a:cxn ang="0">
                      <a:pos x="594" y="450"/>
                    </a:cxn>
                    <a:cxn ang="0">
                      <a:pos x="520" y="398"/>
                    </a:cxn>
                    <a:cxn ang="0">
                      <a:pos x="450" y="340"/>
                    </a:cxn>
                    <a:cxn ang="0">
                      <a:pos x="384" y="280"/>
                    </a:cxn>
                    <a:cxn ang="0">
                      <a:pos x="320" y="216"/>
                    </a:cxn>
                    <a:cxn ang="0">
                      <a:pos x="260" y="146"/>
                    </a:cxn>
                    <a:cxn ang="0">
                      <a:pos x="204" y="76"/>
                    </a:cxn>
                    <a:cxn ang="0">
                      <a:pos x="152" y="0"/>
                    </a:cxn>
                  </a:cxnLst>
                  <a:rect l="0" t="0" r="r" b="b"/>
                  <a:pathLst>
                    <a:path w="1404" h="900">
                      <a:moveTo>
                        <a:pt x="152" y="0"/>
                      </a:moveTo>
                      <a:lnTo>
                        <a:pt x="152" y="0"/>
                      </a:lnTo>
                      <a:lnTo>
                        <a:pt x="134" y="0"/>
                      </a:lnTo>
                      <a:lnTo>
                        <a:pt x="114" y="2"/>
                      </a:lnTo>
                      <a:lnTo>
                        <a:pt x="98" y="6"/>
                      </a:lnTo>
                      <a:lnTo>
                        <a:pt x="82" y="12"/>
                      </a:lnTo>
                      <a:lnTo>
                        <a:pt x="82" y="12"/>
                      </a:lnTo>
                      <a:lnTo>
                        <a:pt x="64" y="26"/>
                      </a:lnTo>
                      <a:lnTo>
                        <a:pt x="50" y="40"/>
                      </a:lnTo>
                      <a:lnTo>
                        <a:pt x="42" y="54"/>
                      </a:lnTo>
                      <a:lnTo>
                        <a:pt x="38" y="68"/>
                      </a:lnTo>
                      <a:lnTo>
                        <a:pt x="36" y="80"/>
                      </a:lnTo>
                      <a:lnTo>
                        <a:pt x="34" y="88"/>
                      </a:lnTo>
                      <a:lnTo>
                        <a:pt x="36" y="98"/>
                      </a:lnTo>
                      <a:lnTo>
                        <a:pt x="0" y="118"/>
                      </a:lnTo>
                      <a:lnTo>
                        <a:pt x="0" y="118"/>
                      </a:lnTo>
                      <a:lnTo>
                        <a:pt x="50" y="190"/>
                      </a:lnTo>
                      <a:lnTo>
                        <a:pt x="104" y="260"/>
                      </a:lnTo>
                      <a:lnTo>
                        <a:pt x="162" y="328"/>
                      </a:lnTo>
                      <a:lnTo>
                        <a:pt x="224" y="392"/>
                      </a:lnTo>
                      <a:lnTo>
                        <a:pt x="224" y="392"/>
                      </a:lnTo>
                      <a:lnTo>
                        <a:pt x="282" y="448"/>
                      </a:lnTo>
                      <a:lnTo>
                        <a:pt x="342" y="502"/>
                      </a:lnTo>
                      <a:lnTo>
                        <a:pt x="404" y="550"/>
                      </a:lnTo>
                      <a:lnTo>
                        <a:pt x="468" y="598"/>
                      </a:lnTo>
                      <a:lnTo>
                        <a:pt x="534" y="640"/>
                      </a:lnTo>
                      <a:lnTo>
                        <a:pt x="602" y="680"/>
                      </a:lnTo>
                      <a:lnTo>
                        <a:pt x="672" y="718"/>
                      </a:lnTo>
                      <a:lnTo>
                        <a:pt x="742" y="752"/>
                      </a:lnTo>
                      <a:lnTo>
                        <a:pt x="814" y="782"/>
                      </a:lnTo>
                      <a:lnTo>
                        <a:pt x="888" y="810"/>
                      </a:lnTo>
                      <a:lnTo>
                        <a:pt x="964" y="832"/>
                      </a:lnTo>
                      <a:lnTo>
                        <a:pt x="1040" y="854"/>
                      </a:lnTo>
                      <a:lnTo>
                        <a:pt x="1116" y="870"/>
                      </a:lnTo>
                      <a:lnTo>
                        <a:pt x="1194" y="884"/>
                      </a:lnTo>
                      <a:lnTo>
                        <a:pt x="1274" y="894"/>
                      </a:lnTo>
                      <a:lnTo>
                        <a:pt x="1354" y="900"/>
                      </a:lnTo>
                      <a:lnTo>
                        <a:pt x="1354" y="858"/>
                      </a:lnTo>
                      <a:lnTo>
                        <a:pt x="1354" y="858"/>
                      </a:lnTo>
                      <a:lnTo>
                        <a:pt x="1362" y="854"/>
                      </a:lnTo>
                      <a:lnTo>
                        <a:pt x="1370" y="850"/>
                      </a:lnTo>
                      <a:lnTo>
                        <a:pt x="1378" y="842"/>
                      </a:lnTo>
                      <a:lnTo>
                        <a:pt x="1388" y="830"/>
                      </a:lnTo>
                      <a:lnTo>
                        <a:pt x="1396" y="816"/>
                      </a:lnTo>
                      <a:lnTo>
                        <a:pt x="1402" y="798"/>
                      </a:lnTo>
                      <a:lnTo>
                        <a:pt x="1404" y="776"/>
                      </a:lnTo>
                      <a:lnTo>
                        <a:pt x="1404" y="776"/>
                      </a:lnTo>
                      <a:lnTo>
                        <a:pt x="1402" y="760"/>
                      </a:lnTo>
                      <a:lnTo>
                        <a:pt x="1396" y="742"/>
                      </a:lnTo>
                      <a:lnTo>
                        <a:pt x="1388" y="726"/>
                      </a:lnTo>
                      <a:lnTo>
                        <a:pt x="1378" y="708"/>
                      </a:lnTo>
                      <a:lnTo>
                        <a:pt x="1378" y="708"/>
                      </a:lnTo>
                      <a:lnTo>
                        <a:pt x="1330" y="706"/>
                      </a:lnTo>
                      <a:lnTo>
                        <a:pt x="1284" y="702"/>
                      </a:lnTo>
                      <a:lnTo>
                        <a:pt x="1236" y="696"/>
                      </a:lnTo>
                      <a:lnTo>
                        <a:pt x="1190" y="688"/>
                      </a:lnTo>
                      <a:lnTo>
                        <a:pt x="1144" y="680"/>
                      </a:lnTo>
                      <a:lnTo>
                        <a:pt x="1098" y="670"/>
                      </a:lnTo>
                      <a:lnTo>
                        <a:pt x="1052" y="658"/>
                      </a:lnTo>
                      <a:lnTo>
                        <a:pt x="1008" y="644"/>
                      </a:lnTo>
                      <a:lnTo>
                        <a:pt x="964" y="630"/>
                      </a:lnTo>
                      <a:lnTo>
                        <a:pt x="920" y="616"/>
                      </a:lnTo>
                      <a:lnTo>
                        <a:pt x="876" y="600"/>
                      </a:lnTo>
                      <a:lnTo>
                        <a:pt x="834" y="582"/>
                      </a:lnTo>
                      <a:lnTo>
                        <a:pt x="792" y="562"/>
                      </a:lnTo>
                      <a:lnTo>
                        <a:pt x="752" y="542"/>
                      </a:lnTo>
                      <a:lnTo>
                        <a:pt x="712" y="520"/>
                      </a:lnTo>
                      <a:lnTo>
                        <a:pt x="672" y="498"/>
                      </a:lnTo>
                      <a:lnTo>
                        <a:pt x="632" y="474"/>
                      </a:lnTo>
                      <a:lnTo>
                        <a:pt x="594" y="450"/>
                      </a:lnTo>
                      <a:lnTo>
                        <a:pt x="558" y="424"/>
                      </a:lnTo>
                      <a:lnTo>
                        <a:pt x="520" y="398"/>
                      </a:lnTo>
                      <a:lnTo>
                        <a:pt x="486" y="370"/>
                      </a:lnTo>
                      <a:lnTo>
                        <a:pt x="450" y="340"/>
                      </a:lnTo>
                      <a:lnTo>
                        <a:pt x="416" y="310"/>
                      </a:lnTo>
                      <a:lnTo>
                        <a:pt x="384" y="280"/>
                      </a:lnTo>
                      <a:lnTo>
                        <a:pt x="350" y="248"/>
                      </a:lnTo>
                      <a:lnTo>
                        <a:pt x="320" y="216"/>
                      </a:lnTo>
                      <a:lnTo>
                        <a:pt x="290" y="182"/>
                      </a:lnTo>
                      <a:lnTo>
                        <a:pt x="260" y="146"/>
                      </a:lnTo>
                      <a:lnTo>
                        <a:pt x="232" y="112"/>
                      </a:lnTo>
                      <a:lnTo>
                        <a:pt x="204" y="76"/>
                      </a:lnTo>
                      <a:lnTo>
                        <a:pt x="178" y="38"/>
                      </a:lnTo>
                      <a:lnTo>
                        <a:pt x="152" y="0"/>
                      </a:lnTo>
                      <a:lnTo>
                        <a:pt x="152" y="0"/>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sp>
              <p:nvSpPr>
                <p:cNvPr id="97" name="Freeform 54"/>
                <p:cNvSpPr>
                  <a:spLocks/>
                </p:cNvSpPr>
                <p:nvPr/>
              </p:nvSpPr>
              <p:spPr bwMode="auto">
                <a:xfrm>
                  <a:off x="-1657350" y="4029075"/>
                  <a:ext cx="574675" cy="2482850"/>
                </a:xfrm>
                <a:custGeom>
                  <a:avLst/>
                  <a:gdLst/>
                  <a:ahLst/>
                  <a:cxnLst>
                    <a:cxn ang="0">
                      <a:pos x="362" y="1490"/>
                    </a:cxn>
                    <a:cxn ang="0">
                      <a:pos x="324" y="1410"/>
                    </a:cxn>
                    <a:cxn ang="0">
                      <a:pos x="290" y="1326"/>
                    </a:cxn>
                    <a:cxn ang="0">
                      <a:pos x="260" y="1240"/>
                    </a:cxn>
                    <a:cxn ang="0">
                      <a:pos x="236" y="1152"/>
                    </a:cxn>
                    <a:cxn ang="0">
                      <a:pos x="216" y="1062"/>
                    </a:cxn>
                    <a:cxn ang="0">
                      <a:pos x="202" y="970"/>
                    </a:cxn>
                    <a:cxn ang="0">
                      <a:pos x="194" y="876"/>
                    </a:cxn>
                    <a:cxn ang="0">
                      <a:pos x="192" y="782"/>
                    </a:cxn>
                    <a:cxn ang="0">
                      <a:pos x="192" y="734"/>
                    </a:cxn>
                    <a:cxn ang="0">
                      <a:pos x="198" y="640"/>
                    </a:cxn>
                    <a:cxn ang="0">
                      <a:pos x="210" y="548"/>
                    </a:cxn>
                    <a:cxn ang="0">
                      <a:pos x="226" y="456"/>
                    </a:cxn>
                    <a:cxn ang="0">
                      <a:pos x="248" y="368"/>
                    </a:cxn>
                    <a:cxn ang="0">
                      <a:pos x="274" y="280"/>
                    </a:cxn>
                    <a:cxn ang="0">
                      <a:pos x="306" y="196"/>
                    </a:cxn>
                    <a:cxn ang="0">
                      <a:pos x="342" y="114"/>
                    </a:cxn>
                    <a:cxn ang="0">
                      <a:pos x="362" y="74"/>
                    </a:cxn>
                    <a:cxn ang="0">
                      <a:pos x="342" y="42"/>
                    </a:cxn>
                    <a:cxn ang="0">
                      <a:pos x="318" y="18"/>
                    </a:cxn>
                    <a:cxn ang="0">
                      <a:pos x="296" y="10"/>
                    </a:cxn>
                    <a:cxn ang="0">
                      <a:pos x="262" y="6"/>
                    </a:cxn>
                    <a:cxn ang="0">
                      <a:pos x="236" y="12"/>
                    </a:cxn>
                    <a:cxn ang="0">
                      <a:pos x="220" y="22"/>
                    </a:cxn>
                    <a:cxn ang="0">
                      <a:pos x="184" y="0"/>
                    </a:cxn>
                    <a:cxn ang="0">
                      <a:pos x="142" y="92"/>
                    </a:cxn>
                    <a:cxn ang="0">
                      <a:pos x="104" y="184"/>
                    </a:cxn>
                    <a:cxn ang="0">
                      <a:pos x="72" y="280"/>
                    </a:cxn>
                    <a:cxn ang="0">
                      <a:pos x="46" y="378"/>
                    </a:cxn>
                    <a:cxn ang="0">
                      <a:pos x="26" y="476"/>
                    </a:cxn>
                    <a:cxn ang="0">
                      <a:pos x="12" y="578"/>
                    </a:cxn>
                    <a:cxn ang="0">
                      <a:pos x="2" y="678"/>
                    </a:cxn>
                    <a:cxn ang="0">
                      <a:pos x="0" y="782"/>
                    </a:cxn>
                    <a:cxn ang="0">
                      <a:pos x="0" y="834"/>
                    </a:cxn>
                    <a:cxn ang="0">
                      <a:pos x="6" y="936"/>
                    </a:cxn>
                    <a:cxn ang="0">
                      <a:pos x="18" y="1038"/>
                    </a:cxn>
                    <a:cxn ang="0">
                      <a:pos x="36" y="1138"/>
                    </a:cxn>
                    <a:cxn ang="0">
                      <a:pos x="58" y="1236"/>
                    </a:cxn>
                    <a:cxn ang="0">
                      <a:pos x="88" y="1332"/>
                    </a:cxn>
                    <a:cxn ang="0">
                      <a:pos x="122" y="1426"/>
                    </a:cxn>
                    <a:cxn ang="0">
                      <a:pos x="162" y="1518"/>
                    </a:cxn>
                    <a:cxn ang="0">
                      <a:pos x="220" y="1542"/>
                    </a:cxn>
                    <a:cxn ang="0">
                      <a:pos x="228" y="1548"/>
                    </a:cxn>
                    <a:cxn ang="0">
                      <a:pos x="248" y="1556"/>
                    </a:cxn>
                    <a:cxn ang="0">
                      <a:pos x="278" y="1558"/>
                    </a:cxn>
                    <a:cxn ang="0">
                      <a:pos x="318" y="1546"/>
                    </a:cxn>
                    <a:cxn ang="0">
                      <a:pos x="330" y="1536"/>
                    </a:cxn>
                    <a:cxn ang="0">
                      <a:pos x="354" y="1506"/>
                    </a:cxn>
                    <a:cxn ang="0">
                      <a:pos x="362" y="1490"/>
                    </a:cxn>
                  </a:cxnLst>
                  <a:rect l="0" t="0" r="r" b="b"/>
                  <a:pathLst>
                    <a:path w="362" h="1564">
                      <a:moveTo>
                        <a:pt x="362" y="1490"/>
                      </a:moveTo>
                      <a:lnTo>
                        <a:pt x="362" y="1490"/>
                      </a:lnTo>
                      <a:lnTo>
                        <a:pt x="342" y="1450"/>
                      </a:lnTo>
                      <a:lnTo>
                        <a:pt x="324" y="1410"/>
                      </a:lnTo>
                      <a:lnTo>
                        <a:pt x="306" y="1368"/>
                      </a:lnTo>
                      <a:lnTo>
                        <a:pt x="290" y="1326"/>
                      </a:lnTo>
                      <a:lnTo>
                        <a:pt x="274" y="1284"/>
                      </a:lnTo>
                      <a:lnTo>
                        <a:pt x="260" y="1240"/>
                      </a:lnTo>
                      <a:lnTo>
                        <a:pt x="248" y="1196"/>
                      </a:lnTo>
                      <a:lnTo>
                        <a:pt x="236" y="1152"/>
                      </a:lnTo>
                      <a:lnTo>
                        <a:pt x="226" y="1108"/>
                      </a:lnTo>
                      <a:lnTo>
                        <a:pt x="216" y="1062"/>
                      </a:lnTo>
                      <a:lnTo>
                        <a:pt x="210" y="1016"/>
                      </a:lnTo>
                      <a:lnTo>
                        <a:pt x="202" y="970"/>
                      </a:lnTo>
                      <a:lnTo>
                        <a:pt x="198" y="924"/>
                      </a:lnTo>
                      <a:lnTo>
                        <a:pt x="194" y="876"/>
                      </a:lnTo>
                      <a:lnTo>
                        <a:pt x="192" y="830"/>
                      </a:lnTo>
                      <a:lnTo>
                        <a:pt x="192" y="782"/>
                      </a:lnTo>
                      <a:lnTo>
                        <a:pt x="192" y="782"/>
                      </a:lnTo>
                      <a:lnTo>
                        <a:pt x="192" y="734"/>
                      </a:lnTo>
                      <a:lnTo>
                        <a:pt x="194" y="688"/>
                      </a:lnTo>
                      <a:lnTo>
                        <a:pt x="198" y="640"/>
                      </a:lnTo>
                      <a:lnTo>
                        <a:pt x="202" y="594"/>
                      </a:lnTo>
                      <a:lnTo>
                        <a:pt x="210" y="548"/>
                      </a:lnTo>
                      <a:lnTo>
                        <a:pt x="216" y="502"/>
                      </a:lnTo>
                      <a:lnTo>
                        <a:pt x="226" y="456"/>
                      </a:lnTo>
                      <a:lnTo>
                        <a:pt x="236" y="412"/>
                      </a:lnTo>
                      <a:lnTo>
                        <a:pt x="248" y="368"/>
                      </a:lnTo>
                      <a:lnTo>
                        <a:pt x="260" y="324"/>
                      </a:lnTo>
                      <a:lnTo>
                        <a:pt x="274" y="280"/>
                      </a:lnTo>
                      <a:lnTo>
                        <a:pt x="290" y="238"/>
                      </a:lnTo>
                      <a:lnTo>
                        <a:pt x="306" y="196"/>
                      </a:lnTo>
                      <a:lnTo>
                        <a:pt x="324" y="154"/>
                      </a:lnTo>
                      <a:lnTo>
                        <a:pt x="342" y="114"/>
                      </a:lnTo>
                      <a:lnTo>
                        <a:pt x="362" y="74"/>
                      </a:lnTo>
                      <a:lnTo>
                        <a:pt x="362" y="74"/>
                      </a:lnTo>
                      <a:lnTo>
                        <a:pt x="354" y="58"/>
                      </a:lnTo>
                      <a:lnTo>
                        <a:pt x="342" y="42"/>
                      </a:lnTo>
                      <a:lnTo>
                        <a:pt x="330" y="28"/>
                      </a:lnTo>
                      <a:lnTo>
                        <a:pt x="318" y="18"/>
                      </a:lnTo>
                      <a:lnTo>
                        <a:pt x="318" y="18"/>
                      </a:lnTo>
                      <a:lnTo>
                        <a:pt x="296" y="10"/>
                      </a:lnTo>
                      <a:lnTo>
                        <a:pt x="278" y="6"/>
                      </a:lnTo>
                      <a:lnTo>
                        <a:pt x="262" y="6"/>
                      </a:lnTo>
                      <a:lnTo>
                        <a:pt x="248" y="8"/>
                      </a:lnTo>
                      <a:lnTo>
                        <a:pt x="236" y="12"/>
                      </a:lnTo>
                      <a:lnTo>
                        <a:pt x="228" y="16"/>
                      </a:lnTo>
                      <a:lnTo>
                        <a:pt x="220" y="22"/>
                      </a:lnTo>
                      <a:lnTo>
                        <a:pt x="184" y="0"/>
                      </a:lnTo>
                      <a:lnTo>
                        <a:pt x="184" y="0"/>
                      </a:lnTo>
                      <a:lnTo>
                        <a:pt x="162" y="46"/>
                      </a:lnTo>
                      <a:lnTo>
                        <a:pt x="142" y="92"/>
                      </a:lnTo>
                      <a:lnTo>
                        <a:pt x="122" y="138"/>
                      </a:lnTo>
                      <a:lnTo>
                        <a:pt x="104" y="184"/>
                      </a:lnTo>
                      <a:lnTo>
                        <a:pt x="88" y="232"/>
                      </a:lnTo>
                      <a:lnTo>
                        <a:pt x="72" y="280"/>
                      </a:lnTo>
                      <a:lnTo>
                        <a:pt x="58" y="328"/>
                      </a:lnTo>
                      <a:lnTo>
                        <a:pt x="46" y="378"/>
                      </a:lnTo>
                      <a:lnTo>
                        <a:pt x="36" y="426"/>
                      </a:lnTo>
                      <a:lnTo>
                        <a:pt x="26" y="476"/>
                      </a:lnTo>
                      <a:lnTo>
                        <a:pt x="18" y="526"/>
                      </a:lnTo>
                      <a:lnTo>
                        <a:pt x="12" y="578"/>
                      </a:lnTo>
                      <a:lnTo>
                        <a:pt x="6" y="628"/>
                      </a:lnTo>
                      <a:lnTo>
                        <a:pt x="2" y="678"/>
                      </a:lnTo>
                      <a:lnTo>
                        <a:pt x="0" y="730"/>
                      </a:lnTo>
                      <a:lnTo>
                        <a:pt x="0" y="782"/>
                      </a:lnTo>
                      <a:lnTo>
                        <a:pt x="0" y="782"/>
                      </a:lnTo>
                      <a:lnTo>
                        <a:pt x="0" y="834"/>
                      </a:lnTo>
                      <a:lnTo>
                        <a:pt x="2" y="886"/>
                      </a:lnTo>
                      <a:lnTo>
                        <a:pt x="6" y="936"/>
                      </a:lnTo>
                      <a:lnTo>
                        <a:pt x="12" y="986"/>
                      </a:lnTo>
                      <a:lnTo>
                        <a:pt x="18" y="1038"/>
                      </a:lnTo>
                      <a:lnTo>
                        <a:pt x="26" y="1088"/>
                      </a:lnTo>
                      <a:lnTo>
                        <a:pt x="36" y="1138"/>
                      </a:lnTo>
                      <a:lnTo>
                        <a:pt x="46" y="1186"/>
                      </a:lnTo>
                      <a:lnTo>
                        <a:pt x="58" y="1236"/>
                      </a:lnTo>
                      <a:lnTo>
                        <a:pt x="72" y="1284"/>
                      </a:lnTo>
                      <a:lnTo>
                        <a:pt x="88" y="1332"/>
                      </a:lnTo>
                      <a:lnTo>
                        <a:pt x="104" y="1380"/>
                      </a:lnTo>
                      <a:lnTo>
                        <a:pt x="122" y="1426"/>
                      </a:lnTo>
                      <a:lnTo>
                        <a:pt x="142" y="1472"/>
                      </a:lnTo>
                      <a:lnTo>
                        <a:pt x="162" y="1518"/>
                      </a:lnTo>
                      <a:lnTo>
                        <a:pt x="184" y="1564"/>
                      </a:lnTo>
                      <a:lnTo>
                        <a:pt x="220" y="1542"/>
                      </a:lnTo>
                      <a:lnTo>
                        <a:pt x="220" y="1542"/>
                      </a:lnTo>
                      <a:lnTo>
                        <a:pt x="228" y="1548"/>
                      </a:lnTo>
                      <a:lnTo>
                        <a:pt x="236" y="1552"/>
                      </a:lnTo>
                      <a:lnTo>
                        <a:pt x="248" y="1556"/>
                      </a:lnTo>
                      <a:lnTo>
                        <a:pt x="262" y="1558"/>
                      </a:lnTo>
                      <a:lnTo>
                        <a:pt x="278" y="1558"/>
                      </a:lnTo>
                      <a:lnTo>
                        <a:pt x="296" y="1554"/>
                      </a:lnTo>
                      <a:lnTo>
                        <a:pt x="318" y="1546"/>
                      </a:lnTo>
                      <a:lnTo>
                        <a:pt x="318" y="1546"/>
                      </a:lnTo>
                      <a:lnTo>
                        <a:pt x="330" y="1536"/>
                      </a:lnTo>
                      <a:lnTo>
                        <a:pt x="342" y="1522"/>
                      </a:lnTo>
                      <a:lnTo>
                        <a:pt x="354" y="1506"/>
                      </a:lnTo>
                      <a:lnTo>
                        <a:pt x="362" y="1490"/>
                      </a:lnTo>
                      <a:lnTo>
                        <a:pt x="362" y="1490"/>
                      </a:lnTo>
                      <a:close/>
                    </a:path>
                  </a:pathLst>
                </a:custGeom>
                <a:grpFill/>
                <a:ln w="9525">
                  <a:noFill/>
                  <a:round/>
                  <a:headEnd/>
                  <a:tailEnd/>
                </a:ln>
              </p:spPr>
              <p:txBody>
                <a:bodyPr>
                  <a:noAutofit/>
                </a:bodyPr>
                <a:lstStyle/>
                <a:p>
                  <a:pPr>
                    <a:defRPr/>
                  </a:pPr>
                  <a:endParaRPr lang="zh-CN" altLang="en-US" sz="1350">
                    <a:latin typeface="Huawei Sans" panose="020C0503030203020204" pitchFamily="34" charset="0"/>
                    <a:ea typeface="+mn-ea"/>
                  </a:endParaRPr>
                </a:p>
              </p:txBody>
            </p:sp>
          </p:grpSp>
        </p:grpSp>
        <p:sp>
          <p:nvSpPr>
            <p:cNvPr id="89" name="Rectangle 26"/>
            <p:cNvSpPr/>
            <p:nvPr/>
          </p:nvSpPr>
          <p:spPr>
            <a:xfrm>
              <a:off x="1122827" y="2684249"/>
              <a:ext cx="743203" cy="173759"/>
            </a:xfrm>
            <a:prstGeom prst="rect">
              <a:avLst/>
            </a:prstGeom>
            <a:noFill/>
            <a:effectLst>
              <a:glow rad="101600">
                <a:schemeClr val="accent1">
                  <a:satMod val="175000"/>
                  <a:alpha val="40000"/>
                </a:schemeClr>
              </a:glow>
            </a:effectLst>
          </p:spPr>
          <p:txBody>
            <a:bodyPr lIns="68528" tIns="34262" rIns="68528" bIns="34262" anchor="ctr">
              <a:noAutofit/>
            </a:bodyPr>
            <a:lstStyle/>
            <a:p>
              <a:pPr algn="ctr">
                <a:defRPr/>
              </a:pPr>
              <a:r>
                <a:rPr lang="en-US" sz="1200" b="1">
                  <a:latin typeface="Huawei Sans" panose="020C0503030203020204" pitchFamily="34" charset="0"/>
                  <a:ea typeface="+mn-ea"/>
                  <a:cs typeface="Arial" panose="020B0604020202020204" pitchFamily="34" charset="0"/>
                </a:rPr>
                <a:t>2</a:t>
              </a:r>
            </a:p>
          </p:txBody>
        </p:sp>
      </p:grpSp>
      <p:sp>
        <p:nvSpPr>
          <p:cNvPr id="101" name="文本占位符 19"/>
          <p:cNvSpPr txBox="1">
            <a:spLocks/>
          </p:cNvSpPr>
          <p:nvPr/>
        </p:nvSpPr>
        <p:spPr bwMode="auto">
          <a:xfrm>
            <a:off x="3815749" y="3366524"/>
            <a:ext cx="3621770" cy="2748916"/>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600" dirty="0">
                <a:solidFill>
                  <a:srgbClr val="C00000"/>
                </a:solidFill>
                <a:latin typeface="Huawei Sans" panose="020C0503030203020204" pitchFamily="34" charset="0"/>
              </a:rPr>
              <a:t>Determine the system solution.</a:t>
            </a:r>
          </a:p>
          <a:p>
            <a:pPr lvl="1"/>
            <a:r>
              <a:rPr lang="en-US" sz="1400" dirty="0">
                <a:latin typeface="Huawei Sans" panose="020C0503030203020204" pitchFamily="34" charset="0"/>
              </a:rPr>
              <a:t>Cooling source solution planning</a:t>
            </a:r>
          </a:p>
          <a:p>
            <a:pPr lvl="1"/>
            <a:r>
              <a:rPr lang="en-US" sz="1400" dirty="0">
                <a:latin typeface="Huawei Sans" panose="020C0503030203020204" pitchFamily="34" charset="0"/>
              </a:rPr>
              <a:t>Energy-saving solution planning</a:t>
            </a:r>
          </a:p>
          <a:p>
            <a:pPr lvl="1"/>
            <a:r>
              <a:rPr lang="en-US" sz="1400" dirty="0">
                <a:latin typeface="Huawei Sans" panose="020C0503030203020204" pitchFamily="34" charset="0"/>
              </a:rPr>
              <a:t>Indoor unit solution planning</a:t>
            </a:r>
          </a:p>
          <a:p>
            <a:pPr lvl="1"/>
            <a:r>
              <a:rPr lang="en-US" sz="1400" dirty="0">
                <a:latin typeface="Huawei Sans" panose="020C0503030203020204" pitchFamily="34" charset="0"/>
              </a:rPr>
              <a:t>Humidity measurement and control planning</a:t>
            </a:r>
          </a:p>
          <a:p>
            <a:pPr lvl="1"/>
            <a:r>
              <a:rPr lang="en-US" sz="1400" dirty="0">
                <a:latin typeface="Huawei Sans" panose="020C0503030203020204" pitchFamily="34" charset="0"/>
              </a:rPr>
              <a:t>Fresh air system solution planning</a:t>
            </a:r>
          </a:p>
        </p:txBody>
      </p:sp>
      <p:grpSp>
        <p:nvGrpSpPr>
          <p:cNvPr id="102" name="组合 55"/>
          <p:cNvGrpSpPr/>
          <p:nvPr/>
        </p:nvGrpSpPr>
        <p:grpSpPr bwMode="auto">
          <a:xfrm rot="5400000">
            <a:off x="1907253" y="2931658"/>
            <a:ext cx="657955" cy="180925"/>
            <a:chOff x="11809313" y="1458421"/>
            <a:chExt cx="1332128" cy="180000"/>
          </a:xfrm>
          <a:solidFill>
            <a:srgbClr val="C00000"/>
          </a:solidFill>
        </p:grpSpPr>
        <p:sp>
          <p:nvSpPr>
            <p:cNvPr id="103" name="椭圆 102"/>
            <p:cNvSpPr/>
            <p:nvPr/>
          </p:nvSpPr>
          <p:spPr bwMode="auto">
            <a:xfrm>
              <a:off x="11809313" y="1458421"/>
              <a:ext cx="180000" cy="180000"/>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104" name="椭圆 103"/>
            <p:cNvSpPr/>
            <p:nvPr/>
          </p:nvSpPr>
          <p:spPr bwMode="auto">
            <a:xfrm>
              <a:off x="12082932" y="1476413"/>
              <a:ext cx="144016" cy="144016"/>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105" name="椭圆 104"/>
            <p:cNvSpPr/>
            <p:nvPr/>
          </p:nvSpPr>
          <p:spPr bwMode="auto">
            <a:xfrm>
              <a:off x="12320567" y="1494421"/>
              <a:ext cx="108000" cy="108000"/>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106" name="椭圆 105"/>
            <p:cNvSpPr/>
            <p:nvPr/>
          </p:nvSpPr>
          <p:spPr bwMode="auto">
            <a:xfrm rot="16200000">
              <a:off x="12961441" y="1458421"/>
              <a:ext cx="180000" cy="180000"/>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107" name="椭圆 106"/>
            <p:cNvSpPr/>
            <p:nvPr/>
          </p:nvSpPr>
          <p:spPr bwMode="auto">
            <a:xfrm rot="16200000">
              <a:off x="12723805" y="1476413"/>
              <a:ext cx="144016" cy="144016"/>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108" name="椭圆 107"/>
            <p:cNvSpPr/>
            <p:nvPr/>
          </p:nvSpPr>
          <p:spPr bwMode="auto">
            <a:xfrm rot="16200000">
              <a:off x="12522186" y="1494421"/>
              <a:ext cx="108000" cy="108000"/>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grpSp>
      <p:grpSp>
        <p:nvGrpSpPr>
          <p:cNvPr id="109" name="组合 55"/>
          <p:cNvGrpSpPr/>
          <p:nvPr/>
        </p:nvGrpSpPr>
        <p:grpSpPr bwMode="auto">
          <a:xfrm rot="5400000">
            <a:off x="8888428" y="2886762"/>
            <a:ext cx="657955" cy="180925"/>
            <a:chOff x="11809313" y="1458421"/>
            <a:chExt cx="1332128" cy="180000"/>
          </a:xfrm>
          <a:solidFill>
            <a:srgbClr val="C00000"/>
          </a:solidFill>
        </p:grpSpPr>
        <p:sp>
          <p:nvSpPr>
            <p:cNvPr id="110" name="椭圆 109"/>
            <p:cNvSpPr/>
            <p:nvPr/>
          </p:nvSpPr>
          <p:spPr bwMode="auto">
            <a:xfrm>
              <a:off x="11809313" y="1458421"/>
              <a:ext cx="180000" cy="180000"/>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111" name="椭圆 110"/>
            <p:cNvSpPr/>
            <p:nvPr/>
          </p:nvSpPr>
          <p:spPr bwMode="auto">
            <a:xfrm>
              <a:off x="12082932" y="1476413"/>
              <a:ext cx="144016" cy="144016"/>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112" name="椭圆 111"/>
            <p:cNvSpPr/>
            <p:nvPr/>
          </p:nvSpPr>
          <p:spPr bwMode="auto">
            <a:xfrm>
              <a:off x="12320567" y="1494421"/>
              <a:ext cx="108000" cy="108000"/>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113" name="椭圆 112"/>
            <p:cNvSpPr/>
            <p:nvPr/>
          </p:nvSpPr>
          <p:spPr bwMode="auto">
            <a:xfrm rot="16200000">
              <a:off x="12961441" y="1458421"/>
              <a:ext cx="180000" cy="180000"/>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114" name="椭圆 113"/>
            <p:cNvSpPr/>
            <p:nvPr/>
          </p:nvSpPr>
          <p:spPr bwMode="auto">
            <a:xfrm rot="16200000">
              <a:off x="12723805" y="1476413"/>
              <a:ext cx="144016" cy="144016"/>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sp>
          <p:nvSpPr>
            <p:cNvPr id="115" name="椭圆 114"/>
            <p:cNvSpPr/>
            <p:nvPr/>
          </p:nvSpPr>
          <p:spPr bwMode="auto">
            <a:xfrm rot="16200000">
              <a:off x="12522186" y="1494421"/>
              <a:ext cx="108000" cy="108000"/>
            </a:xfrm>
            <a:prstGeom prst="ellipse">
              <a:avLst/>
            </a:prstGeom>
            <a:grpFill/>
            <a:ln>
              <a:noFill/>
            </a:ln>
            <a:effectLst/>
            <a:extLst/>
          </p:spPr>
          <p:txBody>
            <a:bodyPr>
              <a:noAutofit/>
            </a:bodyPr>
            <a:lstStyle/>
            <a:p>
              <a:pPr>
                <a:buClr>
                  <a:srgbClr val="CC9900"/>
                </a:buClr>
                <a:buFont typeface="Wingdings" pitchFamily="2" charset="2"/>
                <a:buChar char="n"/>
                <a:defRPr/>
              </a:pPr>
              <a:endParaRPr lang="zh-CN" altLang="en-US" sz="1050">
                <a:latin typeface="Huawei Sans" panose="020C0503030203020204" pitchFamily="34" charset="0"/>
                <a:ea typeface="+mn-ea"/>
              </a:endParaRPr>
            </a:p>
          </p:txBody>
        </p:sp>
      </p:grpSp>
      <p:sp>
        <p:nvSpPr>
          <p:cNvPr id="116" name="右大括号 115"/>
          <p:cNvSpPr/>
          <p:nvPr/>
        </p:nvSpPr>
        <p:spPr>
          <a:xfrm>
            <a:off x="10767122" y="1056266"/>
            <a:ext cx="321975" cy="4926855"/>
          </a:xfrm>
          <a:prstGeom prst="rightBrace">
            <a:avLst>
              <a:gd name="adj1" fmla="val 210868"/>
              <a:gd name="adj2" fmla="val 50000"/>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ln>
                <a:solidFill>
                  <a:srgbClr val="C7000B"/>
                </a:solidFill>
              </a:ln>
              <a:solidFill>
                <a:srgbClr val="00B0F0"/>
              </a:solidFill>
              <a:latin typeface="Huawei Sans" panose="020C0503030203020204" pitchFamily="34" charset="0"/>
            </a:endParaRPr>
          </a:p>
        </p:txBody>
      </p:sp>
      <p:sp>
        <p:nvSpPr>
          <p:cNvPr id="117" name="矩形 116"/>
          <p:cNvSpPr/>
          <p:nvPr/>
        </p:nvSpPr>
        <p:spPr>
          <a:xfrm>
            <a:off x="11299398" y="2285395"/>
            <a:ext cx="406400" cy="2926033"/>
          </a:xfrm>
          <a:prstGeom prst="rect">
            <a:avLst/>
          </a:prstGeom>
        </p:spPr>
        <p:txBody>
          <a:bodyPr vert="vert270" wrap="square">
            <a:noAutofit/>
          </a:bodyPr>
          <a:lstStyle/>
          <a:p>
            <a:pPr algn="ctr"/>
            <a:r>
              <a:rPr lang="en-US" sz="1600" dirty="0">
                <a:solidFill>
                  <a:srgbClr val="C00000"/>
                </a:solidFill>
                <a:latin typeface="Huawei Sans" panose="020C0503030203020204" pitchFamily="34" charset="0"/>
              </a:rPr>
              <a:t>Feasibility study report output</a:t>
            </a:r>
          </a:p>
          <a:p>
            <a:pPr algn="ctr"/>
            <a:endParaRPr lang="en-US" sz="1600" dirty="0">
              <a:solidFill>
                <a:srgbClr val="00B0F0"/>
              </a:solidFill>
              <a:latin typeface="Huawei Sans" panose="020C0503030203020204" pitchFamily="34" charset="0"/>
            </a:endParaRPr>
          </a:p>
          <a:p>
            <a:pPr algn="ctr"/>
            <a:endParaRPr lang="en-US" sz="1600" dirty="0">
              <a:solidFill>
                <a:srgbClr val="00B0F0"/>
              </a:solidFill>
              <a:latin typeface="Huawei Sans" panose="020C0503030203020204" pitchFamily="34" charset="0"/>
            </a:endParaRPr>
          </a:p>
        </p:txBody>
      </p:sp>
    </p:spTree>
    <p:extLst>
      <p:ext uri="{BB962C8B-B14F-4D97-AF65-F5344CB8AC3E}">
        <p14:creationId xmlns:p14="http://schemas.microsoft.com/office/powerpoint/2010/main" val="149413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r>
              <a:rPr lang="en-US">
                <a:solidFill>
                  <a:schemeClr val="bg1">
                    <a:lumMod val="50000"/>
                  </a:schemeClr>
                </a:solidFill>
                <a:latin typeface="Huawei Sans" panose="020C0503030203020204" pitchFamily="34" charset="0"/>
              </a:rPr>
              <a:t>Data Center Cooling System Planning Introduction</a:t>
            </a:r>
          </a:p>
          <a:p>
            <a:r>
              <a:rPr lang="en-US" b="1">
                <a:latin typeface="Huawei Sans" panose="020C0503030203020204" pitchFamily="34" charset="0"/>
              </a:rPr>
              <a:t>Implementation of the Data Center Cooling System Planning Process</a:t>
            </a:r>
          </a:p>
          <a:p>
            <a:pPr lvl="1">
              <a:buSzPct val="60000"/>
              <a:buFont typeface="Wingdings" panose="05000000000000000000" pitchFamily="2" charset="2"/>
              <a:buChar char="n"/>
            </a:pPr>
            <a:r>
              <a:rPr lang="en-US">
                <a:latin typeface="Huawei Sans" panose="020C0503030203020204" pitchFamily="34" charset="0"/>
              </a:rPr>
              <a:t>Requirement Planning</a:t>
            </a:r>
          </a:p>
          <a:p>
            <a:pPr lvl="1"/>
            <a:r>
              <a:rPr lang="en-US">
                <a:solidFill>
                  <a:schemeClr val="bg1">
                    <a:lumMod val="50000"/>
                  </a:schemeClr>
                </a:solidFill>
                <a:latin typeface="Huawei Sans" panose="020C0503030203020204" pitchFamily="34" charset="0"/>
              </a:rPr>
              <a:t>System Planning</a:t>
            </a:r>
          </a:p>
        </p:txBody>
      </p:sp>
    </p:spTree>
    <p:extLst>
      <p:ext uri="{BB962C8B-B14F-4D97-AF65-F5344CB8AC3E}">
        <p14:creationId xmlns:p14="http://schemas.microsoft.com/office/powerpoint/2010/main" val="34650240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Determining Key Planning Specifications that Affect </a:t>
            </a:r>
            <a:r>
              <a:rPr lang="en-US" dirty="0" smtClean="0"/>
              <a:t>the </a:t>
            </a:r>
            <a:r>
              <a:rPr lang="en-US" dirty="0"/>
              <a:t>Cooling System</a:t>
            </a:r>
          </a:p>
        </p:txBody>
      </p:sp>
      <p:pic>
        <p:nvPicPr>
          <p:cNvPr id="5" name="Picture 8" descr="C:\Users\dh\Desktop\0507png\6-1\未标题-34.png"/>
          <p:cNvPicPr>
            <a:picLocks noChangeAspect="1" noChangeArrowheads="1"/>
          </p:cNvPicPr>
          <p:nvPr/>
        </p:nvPicPr>
        <p:blipFill>
          <a:blip r:embed="rId3" cstate="print"/>
          <a:srcRect/>
          <a:stretch>
            <a:fillRect/>
          </a:stretch>
        </p:blipFill>
        <p:spPr bwMode="auto">
          <a:xfrm>
            <a:off x="2936005" y="2872585"/>
            <a:ext cx="6092825" cy="1762125"/>
          </a:xfrm>
          <a:prstGeom prst="rect">
            <a:avLst/>
          </a:prstGeom>
          <a:noFill/>
          <a:ln w="9525">
            <a:noFill/>
            <a:miter lim="800000"/>
            <a:headEnd/>
            <a:tailEnd/>
          </a:ln>
        </p:spPr>
      </p:pic>
      <p:pic>
        <p:nvPicPr>
          <p:cNvPr id="6" name="Picture 9" descr="C:\Users\dh\Desktop\0507png\6-1\未标题-35.png"/>
          <p:cNvPicPr>
            <a:picLocks noChangeAspect="1" noChangeArrowheads="1"/>
          </p:cNvPicPr>
          <p:nvPr/>
        </p:nvPicPr>
        <p:blipFill>
          <a:blip r:embed="rId4" cstate="print"/>
          <a:srcRect/>
          <a:stretch>
            <a:fillRect/>
          </a:stretch>
        </p:blipFill>
        <p:spPr bwMode="auto">
          <a:xfrm>
            <a:off x="4098055" y="1607348"/>
            <a:ext cx="3768725" cy="4294187"/>
          </a:xfrm>
          <a:prstGeom prst="rect">
            <a:avLst/>
          </a:prstGeom>
          <a:noFill/>
          <a:ln w="9525">
            <a:noFill/>
            <a:miter lim="800000"/>
            <a:headEnd/>
            <a:tailEnd/>
          </a:ln>
        </p:spPr>
      </p:pic>
      <p:pic>
        <p:nvPicPr>
          <p:cNvPr id="7" name="Picture 10" descr="C:\Users\dh\Desktop\0507png\6-1\未标题-36.png"/>
          <p:cNvPicPr>
            <a:picLocks noChangeAspect="1" noChangeArrowheads="1"/>
          </p:cNvPicPr>
          <p:nvPr/>
        </p:nvPicPr>
        <p:blipFill>
          <a:blip r:embed="rId5" cstate="print"/>
          <a:srcRect/>
          <a:stretch>
            <a:fillRect/>
          </a:stretch>
        </p:blipFill>
        <p:spPr bwMode="auto">
          <a:xfrm>
            <a:off x="3985342" y="1613698"/>
            <a:ext cx="3995738" cy="4279900"/>
          </a:xfrm>
          <a:prstGeom prst="rect">
            <a:avLst/>
          </a:prstGeom>
          <a:noFill/>
          <a:ln w="9525">
            <a:noFill/>
            <a:miter lim="800000"/>
            <a:headEnd/>
            <a:tailEnd/>
          </a:ln>
        </p:spPr>
      </p:pic>
      <p:sp>
        <p:nvSpPr>
          <p:cNvPr id="8" name="Text Box 17"/>
          <p:cNvSpPr>
            <a:spLocks noChangeArrowheads="1"/>
          </p:cNvSpPr>
          <p:nvPr/>
        </p:nvSpPr>
        <p:spPr bwMode="auto">
          <a:xfrm>
            <a:off x="634994" y="5768441"/>
            <a:ext cx="3999813" cy="430887"/>
          </a:xfrm>
          <a:prstGeom prst="rect">
            <a:avLst/>
          </a:prstGeom>
          <a:noFill/>
          <a:ln w="9525">
            <a:noFill/>
            <a:miter lim="800000"/>
            <a:headEnd/>
            <a:tailEnd/>
          </a:ln>
        </p:spPr>
        <p:txBody>
          <a:bodyPr wrap="none">
            <a:spAutoFit/>
          </a:bodyPr>
          <a:lstStyle/>
          <a:p>
            <a:pPr algn="r"/>
            <a:r>
              <a:rPr lang="en-US" sz="1100" dirty="0">
                <a:solidFill>
                  <a:srgbClr val="FFC170"/>
                </a:solidFill>
                <a:latin typeface="Huawei Sans" panose="020C0503030203020204" pitchFamily="34" charset="0"/>
                <a:ea typeface="+mj-ea"/>
                <a:sym typeface="Arial" pitchFamily="34" charset="0"/>
              </a:rPr>
              <a:t>Expected average and peak power consumption of cabinets</a:t>
            </a:r>
          </a:p>
          <a:p>
            <a:pPr algn="r"/>
            <a:r>
              <a:rPr lang="en-US" sz="1100" dirty="0">
                <a:solidFill>
                  <a:srgbClr val="FFC170"/>
                </a:solidFill>
                <a:latin typeface="Huawei Sans" panose="020C0503030203020204" pitchFamily="34" charset="0"/>
                <a:ea typeface="+mj-ea"/>
                <a:sym typeface="Arial" pitchFamily="34" charset="0"/>
              </a:rPr>
              <a:t>and information about the uncertainty of power density</a:t>
            </a:r>
          </a:p>
        </p:txBody>
      </p:sp>
      <p:sp>
        <p:nvSpPr>
          <p:cNvPr id="9" name="Text Box 17"/>
          <p:cNvSpPr>
            <a:spLocks noChangeArrowheads="1"/>
          </p:cNvSpPr>
          <p:nvPr/>
        </p:nvSpPr>
        <p:spPr bwMode="auto">
          <a:xfrm>
            <a:off x="6358066" y="5861267"/>
            <a:ext cx="5341527" cy="261610"/>
          </a:xfrm>
          <a:prstGeom prst="rect">
            <a:avLst/>
          </a:prstGeom>
          <a:noFill/>
          <a:ln w="9525">
            <a:noFill/>
            <a:miter lim="800000"/>
            <a:headEnd/>
            <a:tailEnd/>
          </a:ln>
        </p:spPr>
        <p:txBody>
          <a:bodyPr wrap="none">
            <a:spAutoFit/>
          </a:bodyPr>
          <a:lstStyle/>
          <a:p>
            <a:pPr lvl="1"/>
            <a:r>
              <a:rPr lang="en-US" sz="1100" dirty="0">
                <a:solidFill>
                  <a:srgbClr val="27D4F8"/>
                </a:solidFill>
                <a:latin typeface="Huawei Sans" panose="020C0503030203020204" pitchFamily="34" charset="0"/>
                <a:ea typeface="+mj-ea"/>
              </a:rPr>
              <a:t>Describes the growth period of a data center, </a:t>
            </a:r>
            <a:r>
              <a:rPr lang="en-US" sz="1100" dirty="0" smtClean="0">
                <a:solidFill>
                  <a:srgbClr val="27D4F8"/>
                </a:solidFill>
                <a:latin typeface="Huawei Sans" panose="020C0503030203020204" pitchFamily="34" charset="0"/>
                <a:ea typeface="+mj-ea"/>
              </a:rPr>
              <a:t>including </a:t>
            </a:r>
            <a:r>
              <a:rPr lang="en-US" sz="1100" dirty="0">
                <a:solidFill>
                  <a:srgbClr val="27D4F8"/>
                </a:solidFill>
                <a:latin typeface="Huawei Sans" panose="020C0503030203020204" pitchFamily="34" charset="0"/>
                <a:ea typeface="+mj-ea"/>
              </a:rPr>
              <a:t>uncertain factors.</a:t>
            </a:r>
          </a:p>
        </p:txBody>
      </p:sp>
      <p:sp>
        <p:nvSpPr>
          <p:cNvPr id="10" name="Text Box 17"/>
          <p:cNvSpPr>
            <a:spLocks noChangeArrowheads="1"/>
          </p:cNvSpPr>
          <p:nvPr/>
        </p:nvSpPr>
        <p:spPr bwMode="auto">
          <a:xfrm>
            <a:off x="821006" y="4334628"/>
            <a:ext cx="2957861" cy="600164"/>
          </a:xfrm>
          <a:prstGeom prst="rect">
            <a:avLst/>
          </a:prstGeom>
          <a:noFill/>
          <a:ln w="9525">
            <a:noFill/>
            <a:miter lim="800000"/>
            <a:headEnd/>
            <a:tailEnd/>
          </a:ln>
        </p:spPr>
        <p:txBody>
          <a:bodyPr wrap="none">
            <a:spAutoFit/>
          </a:bodyPr>
          <a:lstStyle/>
          <a:p>
            <a:pPr algn="ctr"/>
            <a:r>
              <a:rPr lang="en-US" sz="1100" dirty="0">
                <a:solidFill>
                  <a:srgbClr val="D61601"/>
                </a:solidFill>
                <a:latin typeface="Huawei Sans" panose="020C0503030203020204" pitchFamily="34" charset="0"/>
                <a:ea typeface="+mj-ea"/>
                <a:sym typeface="Arial" pitchFamily="34" charset="0"/>
              </a:rPr>
              <a:t>System level requirements to be met </a:t>
            </a:r>
            <a:r>
              <a:rPr lang="en-US" sz="1100" dirty="0" smtClean="0">
                <a:solidFill>
                  <a:srgbClr val="D61601"/>
                </a:solidFill>
                <a:latin typeface="Huawei Sans" panose="020C0503030203020204" pitchFamily="34" charset="0"/>
                <a:ea typeface="+mj-ea"/>
                <a:sym typeface="Arial" pitchFamily="34" charset="0"/>
              </a:rPr>
              <a:t>based</a:t>
            </a:r>
          </a:p>
          <a:p>
            <a:pPr algn="ctr"/>
            <a:r>
              <a:rPr lang="en-US" sz="1100" dirty="0" smtClean="0">
                <a:solidFill>
                  <a:srgbClr val="D61601"/>
                </a:solidFill>
                <a:latin typeface="Huawei Sans" panose="020C0503030203020204" pitchFamily="34" charset="0"/>
                <a:ea typeface="+mj-ea"/>
                <a:sym typeface="Arial" pitchFamily="34" charset="0"/>
              </a:rPr>
              <a:t> </a:t>
            </a:r>
            <a:r>
              <a:rPr lang="en-US" sz="1100" dirty="0">
                <a:solidFill>
                  <a:srgbClr val="D61601"/>
                </a:solidFill>
                <a:latin typeface="Huawei Sans" panose="020C0503030203020204" pitchFamily="34" charset="0"/>
                <a:ea typeface="+mj-ea"/>
                <a:sym typeface="Arial" pitchFamily="34" charset="0"/>
              </a:rPr>
              <a:t>on industry standards and </a:t>
            </a:r>
            <a:r>
              <a:rPr lang="en-US" sz="1100" dirty="0" smtClean="0">
                <a:solidFill>
                  <a:srgbClr val="D61601"/>
                </a:solidFill>
                <a:latin typeface="Huawei Sans" panose="020C0503030203020204" pitchFamily="34" charset="0"/>
                <a:ea typeface="+mj-ea"/>
                <a:sym typeface="Arial" pitchFamily="34" charset="0"/>
              </a:rPr>
              <a:t>specifications</a:t>
            </a:r>
            <a:endParaRPr lang="en-US" sz="1100" dirty="0">
              <a:solidFill>
                <a:srgbClr val="D61601"/>
              </a:solidFill>
              <a:latin typeface="Huawei Sans" panose="020C0503030203020204" pitchFamily="34" charset="0"/>
              <a:ea typeface="+mj-ea"/>
              <a:sym typeface="Arial" pitchFamily="34" charset="0"/>
            </a:endParaRPr>
          </a:p>
          <a:p>
            <a:pPr algn="ctr"/>
            <a:endParaRPr lang="en-US" sz="1100" dirty="0">
              <a:solidFill>
                <a:srgbClr val="D61601"/>
              </a:solidFill>
              <a:latin typeface="Huawei Sans" panose="020C0503030203020204" pitchFamily="34" charset="0"/>
              <a:ea typeface="+mj-ea"/>
              <a:sym typeface="Arial" pitchFamily="34" charset="0"/>
            </a:endParaRPr>
          </a:p>
        </p:txBody>
      </p:sp>
      <p:sp>
        <p:nvSpPr>
          <p:cNvPr id="11" name="Text Box 17"/>
          <p:cNvSpPr>
            <a:spLocks noChangeArrowheads="1"/>
          </p:cNvSpPr>
          <p:nvPr/>
        </p:nvSpPr>
        <p:spPr bwMode="auto">
          <a:xfrm>
            <a:off x="8302471" y="4236248"/>
            <a:ext cx="2893741" cy="261610"/>
          </a:xfrm>
          <a:prstGeom prst="rect">
            <a:avLst/>
          </a:prstGeom>
          <a:noFill/>
          <a:ln w="9525">
            <a:noFill/>
            <a:miter lim="800000"/>
            <a:headEnd/>
            <a:tailEnd/>
          </a:ln>
        </p:spPr>
        <p:txBody>
          <a:bodyPr wrap="none">
            <a:spAutoFit/>
          </a:bodyPr>
          <a:lstStyle/>
          <a:p>
            <a:pPr lvl="1"/>
            <a:r>
              <a:rPr lang="en-US" sz="1100">
                <a:solidFill>
                  <a:srgbClr val="0070C0"/>
                </a:solidFill>
                <a:latin typeface="Huawei Sans" panose="020C0503030203020204" pitchFamily="34" charset="0"/>
                <a:ea typeface="+mj-ea"/>
              </a:rPr>
              <a:t>Planned capital cost for the project</a:t>
            </a:r>
          </a:p>
        </p:txBody>
      </p:sp>
      <p:sp>
        <p:nvSpPr>
          <p:cNvPr id="12" name="Text Box 17"/>
          <p:cNvSpPr>
            <a:spLocks noChangeArrowheads="1"/>
          </p:cNvSpPr>
          <p:nvPr/>
        </p:nvSpPr>
        <p:spPr bwMode="auto">
          <a:xfrm>
            <a:off x="1765913" y="1818294"/>
            <a:ext cx="1737976" cy="600164"/>
          </a:xfrm>
          <a:prstGeom prst="rect">
            <a:avLst/>
          </a:prstGeom>
          <a:noFill/>
          <a:ln w="9525">
            <a:noFill/>
            <a:miter lim="800000"/>
            <a:headEnd/>
            <a:tailEnd/>
          </a:ln>
        </p:spPr>
        <p:txBody>
          <a:bodyPr wrap="none">
            <a:spAutoFit/>
          </a:bodyPr>
          <a:lstStyle/>
          <a:p>
            <a:pPr algn="ctr"/>
            <a:r>
              <a:rPr lang="en-US" sz="1100" dirty="0">
                <a:solidFill>
                  <a:srgbClr val="85CC0A"/>
                </a:solidFill>
                <a:latin typeface="Huawei Sans" panose="020C0503030203020204" pitchFamily="34" charset="0"/>
                <a:ea typeface="+mj-ea"/>
                <a:sym typeface="Arial" pitchFamily="34" charset="0"/>
              </a:rPr>
              <a:t>Maximum IT load (kW) </a:t>
            </a:r>
            <a:endParaRPr lang="en-US" sz="1100" dirty="0" smtClean="0">
              <a:solidFill>
                <a:srgbClr val="85CC0A"/>
              </a:solidFill>
              <a:latin typeface="Huawei Sans" panose="020C0503030203020204" pitchFamily="34" charset="0"/>
              <a:ea typeface="+mj-ea"/>
              <a:sym typeface="Arial" pitchFamily="34" charset="0"/>
            </a:endParaRPr>
          </a:p>
          <a:p>
            <a:pPr algn="ctr"/>
            <a:r>
              <a:rPr lang="en-US" sz="1100" dirty="0" smtClean="0">
                <a:solidFill>
                  <a:srgbClr val="85CC0A"/>
                </a:solidFill>
                <a:latin typeface="Huawei Sans" panose="020C0503030203020204" pitchFamily="34" charset="0"/>
                <a:ea typeface="+mj-ea"/>
                <a:sym typeface="Arial" pitchFamily="34" charset="0"/>
              </a:rPr>
              <a:t>supported </a:t>
            </a:r>
            <a:r>
              <a:rPr lang="en-US" sz="1100" dirty="0">
                <a:solidFill>
                  <a:srgbClr val="85CC0A"/>
                </a:solidFill>
                <a:latin typeface="Huawei Sans" panose="020C0503030203020204" pitchFamily="34" charset="0"/>
                <a:ea typeface="+mj-ea"/>
                <a:sym typeface="Arial" pitchFamily="34" charset="0"/>
              </a:rPr>
              <a:t>by the DCPI</a:t>
            </a:r>
          </a:p>
          <a:p>
            <a:pPr algn="ctr"/>
            <a:endParaRPr lang="en-US" sz="1100" dirty="0">
              <a:solidFill>
                <a:srgbClr val="85CC0A"/>
              </a:solidFill>
              <a:latin typeface="Huawei Sans" panose="020C0503030203020204" pitchFamily="34" charset="0"/>
              <a:ea typeface="+mj-ea"/>
              <a:sym typeface="Arial" pitchFamily="34" charset="0"/>
            </a:endParaRPr>
          </a:p>
        </p:txBody>
      </p:sp>
      <p:sp>
        <p:nvSpPr>
          <p:cNvPr id="13" name="Text Box 17"/>
          <p:cNvSpPr>
            <a:spLocks noChangeArrowheads="1"/>
          </p:cNvSpPr>
          <p:nvPr/>
        </p:nvSpPr>
        <p:spPr bwMode="auto">
          <a:xfrm>
            <a:off x="7715967" y="1888335"/>
            <a:ext cx="3020379" cy="600164"/>
          </a:xfrm>
          <a:prstGeom prst="rect">
            <a:avLst/>
          </a:prstGeom>
          <a:noFill/>
          <a:ln w="9525">
            <a:noFill/>
            <a:miter lim="800000"/>
            <a:headEnd/>
            <a:tailEnd/>
          </a:ln>
        </p:spPr>
        <p:txBody>
          <a:bodyPr wrap="none">
            <a:spAutoFit/>
          </a:bodyPr>
          <a:lstStyle/>
          <a:p>
            <a:pPr lvl="1"/>
            <a:r>
              <a:rPr lang="en-US" sz="1100" dirty="0">
                <a:solidFill>
                  <a:srgbClr val="12BAA4"/>
                </a:solidFill>
                <a:latin typeface="Huawei Sans" panose="020C0503030203020204" pitchFamily="34" charset="0"/>
              </a:rPr>
              <a:t>DCPI energy efficiency target. PUE is </a:t>
            </a:r>
            <a:endParaRPr lang="en-US" sz="1100" dirty="0" smtClean="0">
              <a:solidFill>
                <a:srgbClr val="12BAA4"/>
              </a:solidFill>
              <a:latin typeface="Huawei Sans" panose="020C0503030203020204" pitchFamily="34" charset="0"/>
            </a:endParaRPr>
          </a:p>
          <a:p>
            <a:pPr lvl="1"/>
            <a:r>
              <a:rPr lang="en-US" sz="1100" dirty="0" smtClean="0">
                <a:solidFill>
                  <a:srgbClr val="12BAA4"/>
                </a:solidFill>
                <a:latin typeface="Huawei Sans" panose="020C0503030203020204" pitchFamily="34" charset="0"/>
              </a:rPr>
              <a:t>one </a:t>
            </a:r>
            <a:r>
              <a:rPr lang="en-US" sz="1100" dirty="0">
                <a:solidFill>
                  <a:srgbClr val="12BAA4"/>
                </a:solidFill>
                <a:latin typeface="Huawei Sans" panose="020C0503030203020204" pitchFamily="34" charset="0"/>
              </a:rPr>
              <a:t>of the common indicators.</a:t>
            </a:r>
          </a:p>
          <a:p>
            <a:pPr lvl="1"/>
            <a:endParaRPr lang="en-US" sz="1100" dirty="0">
              <a:solidFill>
                <a:srgbClr val="12BAA4"/>
              </a:solidFill>
              <a:latin typeface="Huawei Sans" panose="020C0503030203020204" pitchFamily="34" charset="0"/>
            </a:endParaRPr>
          </a:p>
        </p:txBody>
      </p:sp>
      <p:pic>
        <p:nvPicPr>
          <p:cNvPr id="14" name="Picture 11" descr="C:\Users\dh\Desktop\第二季1\15\13.png"/>
          <p:cNvPicPr>
            <a:picLocks noChangeAspect="1" noChangeArrowheads="1"/>
          </p:cNvPicPr>
          <p:nvPr/>
        </p:nvPicPr>
        <p:blipFill>
          <a:blip r:embed="rId6" cstate="print"/>
          <a:srcRect/>
          <a:stretch>
            <a:fillRect/>
          </a:stretch>
        </p:blipFill>
        <p:spPr bwMode="auto">
          <a:xfrm>
            <a:off x="6750767" y="4539460"/>
            <a:ext cx="987425" cy="1100138"/>
          </a:xfrm>
          <a:prstGeom prst="rect">
            <a:avLst/>
          </a:prstGeom>
          <a:noFill/>
          <a:ln w="9525">
            <a:noFill/>
            <a:miter lim="800000"/>
            <a:headEnd/>
            <a:tailEnd/>
          </a:ln>
        </p:spPr>
      </p:pic>
      <p:pic>
        <p:nvPicPr>
          <p:cNvPr id="15" name="Picture 12" descr="C:\Users\dh\Desktop\第二季1\15\9.png"/>
          <p:cNvPicPr>
            <a:picLocks noChangeAspect="1" noChangeArrowheads="1"/>
          </p:cNvPicPr>
          <p:nvPr/>
        </p:nvPicPr>
        <p:blipFill>
          <a:blip r:embed="rId7" cstate="print"/>
          <a:srcRect/>
          <a:stretch>
            <a:fillRect/>
          </a:stretch>
        </p:blipFill>
        <p:spPr bwMode="auto">
          <a:xfrm>
            <a:off x="4369517" y="4539460"/>
            <a:ext cx="973138" cy="1146175"/>
          </a:xfrm>
          <a:prstGeom prst="rect">
            <a:avLst/>
          </a:prstGeom>
          <a:noFill/>
          <a:ln w="9525">
            <a:noFill/>
            <a:miter lim="800000"/>
            <a:headEnd/>
            <a:tailEnd/>
          </a:ln>
        </p:spPr>
      </p:pic>
      <p:pic>
        <p:nvPicPr>
          <p:cNvPr id="16" name="Picture 13" descr="C:\Users\dh\Desktop\第二季1\15\10.png"/>
          <p:cNvPicPr>
            <a:picLocks noChangeAspect="1" noChangeArrowheads="1"/>
          </p:cNvPicPr>
          <p:nvPr/>
        </p:nvPicPr>
        <p:blipFill>
          <a:blip r:embed="rId8" cstate="print"/>
          <a:srcRect/>
          <a:stretch>
            <a:fillRect/>
          </a:stretch>
        </p:blipFill>
        <p:spPr bwMode="auto">
          <a:xfrm>
            <a:off x="4312367" y="1897860"/>
            <a:ext cx="788988" cy="936625"/>
          </a:xfrm>
          <a:prstGeom prst="rect">
            <a:avLst/>
          </a:prstGeom>
          <a:noFill/>
          <a:ln w="9525">
            <a:noFill/>
            <a:miter lim="800000"/>
            <a:headEnd/>
            <a:tailEnd/>
          </a:ln>
        </p:spPr>
      </p:pic>
      <p:pic>
        <p:nvPicPr>
          <p:cNvPr id="17" name="Picture 14" descr="C:\Users\dh\Desktop\第二季1\15\11.png"/>
          <p:cNvPicPr>
            <a:picLocks noChangeAspect="1" noChangeArrowheads="1"/>
          </p:cNvPicPr>
          <p:nvPr/>
        </p:nvPicPr>
        <p:blipFill>
          <a:blip r:embed="rId9" cstate="print"/>
          <a:srcRect/>
          <a:stretch>
            <a:fillRect/>
          </a:stretch>
        </p:blipFill>
        <p:spPr bwMode="auto">
          <a:xfrm>
            <a:off x="3372567" y="3167860"/>
            <a:ext cx="923925" cy="1093788"/>
          </a:xfrm>
          <a:prstGeom prst="rect">
            <a:avLst/>
          </a:prstGeom>
          <a:noFill/>
          <a:ln w="9525">
            <a:noFill/>
            <a:miter lim="800000"/>
            <a:headEnd/>
            <a:tailEnd/>
          </a:ln>
        </p:spPr>
      </p:pic>
      <p:pic>
        <p:nvPicPr>
          <p:cNvPr id="18" name="Picture 15" descr="C:\Users\dh\Desktop\第二季1\15\12.png"/>
          <p:cNvPicPr>
            <a:picLocks noChangeAspect="1" noChangeArrowheads="1"/>
          </p:cNvPicPr>
          <p:nvPr/>
        </p:nvPicPr>
        <p:blipFill>
          <a:blip r:embed="rId10" cstate="print"/>
          <a:srcRect/>
          <a:stretch>
            <a:fillRect/>
          </a:stretch>
        </p:blipFill>
        <p:spPr bwMode="auto">
          <a:xfrm>
            <a:off x="6706317" y="1923260"/>
            <a:ext cx="788988" cy="930275"/>
          </a:xfrm>
          <a:prstGeom prst="rect">
            <a:avLst/>
          </a:prstGeom>
          <a:noFill/>
          <a:ln w="9525">
            <a:noFill/>
            <a:miter lim="800000"/>
            <a:headEnd/>
            <a:tailEnd/>
          </a:ln>
        </p:spPr>
      </p:pic>
      <p:pic>
        <p:nvPicPr>
          <p:cNvPr id="19" name="Picture 16" descr="C:\Users\dh\Desktop\未标题-3.png"/>
          <p:cNvPicPr>
            <a:picLocks noChangeAspect="1" noChangeArrowheads="1"/>
          </p:cNvPicPr>
          <p:nvPr/>
        </p:nvPicPr>
        <p:blipFill>
          <a:blip r:embed="rId11" cstate="print"/>
          <a:srcRect/>
          <a:stretch>
            <a:fillRect/>
          </a:stretch>
        </p:blipFill>
        <p:spPr bwMode="auto">
          <a:xfrm>
            <a:off x="7468317" y="2996410"/>
            <a:ext cx="1041400" cy="1120775"/>
          </a:xfrm>
          <a:prstGeom prst="rect">
            <a:avLst/>
          </a:prstGeom>
          <a:noFill/>
          <a:ln w="9525">
            <a:noFill/>
            <a:miter lim="800000"/>
            <a:headEnd/>
            <a:tailEnd/>
          </a:ln>
        </p:spPr>
      </p:pic>
      <p:sp>
        <p:nvSpPr>
          <p:cNvPr id="20" name="Text Box 14"/>
          <p:cNvSpPr>
            <a:spLocks noChangeArrowheads="1"/>
          </p:cNvSpPr>
          <p:nvPr/>
        </p:nvSpPr>
        <p:spPr bwMode="auto">
          <a:xfrm>
            <a:off x="4371017" y="4888711"/>
            <a:ext cx="970137" cy="230832"/>
          </a:xfrm>
          <a:prstGeom prst="rect">
            <a:avLst/>
          </a:prstGeom>
          <a:noFill/>
          <a:ln w="9525">
            <a:noFill/>
            <a:miter lim="800000"/>
            <a:headEnd/>
            <a:tailEnd/>
          </a:ln>
        </p:spPr>
        <p:txBody>
          <a:bodyPr wrap="none">
            <a:spAutoFit/>
          </a:bodyPr>
          <a:lstStyle/>
          <a:p>
            <a:pPr algn="ctr"/>
            <a:r>
              <a:rPr lang="en-US" sz="900" b="1" dirty="0">
                <a:solidFill>
                  <a:schemeClr val="bg1"/>
                </a:solidFill>
                <a:latin typeface="Huawei Sans" panose="020C0503030203020204" pitchFamily="34" charset="0"/>
                <a:sym typeface="Arial" pitchFamily="34" charset="0"/>
              </a:rPr>
              <a:t>Power density</a:t>
            </a:r>
          </a:p>
        </p:txBody>
      </p:sp>
      <p:sp>
        <p:nvSpPr>
          <p:cNvPr id="21" name="Text Box 14"/>
          <p:cNvSpPr>
            <a:spLocks noChangeArrowheads="1"/>
          </p:cNvSpPr>
          <p:nvPr/>
        </p:nvSpPr>
        <p:spPr bwMode="auto">
          <a:xfrm>
            <a:off x="7693695" y="3355919"/>
            <a:ext cx="582211" cy="230832"/>
          </a:xfrm>
          <a:prstGeom prst="rect">
            <a:avLst/>
          </a:prstGeom>
          <a:noFill/>
          <a:ln w="9525">
            <a:noFill/>
            <a:miter lim="800000"/>
            <a:headEnd/>
            <a:tailEnd/>
          </a:ln>
        </p:spPr>
        <p:txBody>
          <a:bodyPr wrap="none">
            <a:spAutoFit/>
          </a:bodyPr>
          <a:lstStyle/>
          <a:p>
            <a:pPr algn="ctr"/>
            <a:r>
              <a:rPr lang="en-US" sz="900" b="1" dirty="0">
                <a:solidFill>
                  <a:schemeClr val="tx2"/>
                </a:solidFill>
                <a:latin typeface="Huawei Sans" panose="020C0503030203020204" pitchFamily="34" charset="0"/>
                <a:sym typeface="Arial" pitchFamily="34" charset="0"/>
              </a:rPr>
              <a:t>Budget</a:t>
            </a:r>
          </a:p>
        </p:txBody>
      </p:sp>
      <p:sp>
        <p:nvSpPr>
          <p:cNvPr id="22" name="Text Box 14"/>
          <p:cNvSpPr>
            <a:spLocks noChangeArrowheads="1"/>
          </p:cNvSpPr>
          <p:nvPr/>
        </p:nvSpPr>
        <p:spPr bwMode="auto">
          <a:xfrm>
            <a:off x="6833495" y="4919191"/>
            <a:ext cx="833883" cy="230832"/>
          </a:xfrm>
          <a:prstGeom prst="rect">
            <a:avLst/>
          </a:prstGeom>
          <a:noFill/>
          <a:ln w="9525">
            <a:noFill/>
            <a:miter lim="800000"/>
            <a:headEnd/>
            <a:tailEnd/>
          </a:ln>
        </p:spPr>
        <p:txBody>
          <a:bodyPr wrap="none">
            <a:spAutoFit/>
          </a:bodyPr>
          <a:lstStyle/>
          <a:p>
            <a:pPr algn="ctr"/>
            <a:r>
              <a:rPr lang="en-US" sz="900" b="1" dirty="0">
                <a:solidFill>
                  <a:schemeClr val="bg1"/>
                </a:solidFill>
                <a:latin typeface="Huawei Sans" panose="020C0503030203020204" pitchFamily="34" charset="0"/>
                <a:sym typeface="Arial" pitchFamily="34" charset="0"/>
              </a:rPr>
              <a:t>Future plan</a:t>
            </a:r>
          </a:p>
        </p:txBody>
      </p:sp>
      <p:sp>
        <p:nvSpPr>
          <p:cNvPr id="23" name="Text Box 14"/>
          <p:cNvSpPr>
            <a:spLocks noChangeArrowheads="1"/>
          </p:cNvSpPr>
          <p:nvPr/>
        </p:nvSpPr>
        <p:spPr bwMode="auto">
          <a:xfrm>
            <a:off x="6659490" y="2030753"/>
            <a:ext cx="878767" cy="507831"/>
          </a:xfrm>
          <a:prstGeom prst="rect">
            <a:avLst/>
          </a:prstGeom>
          <a:noFill/>
          <a:ln w="9525">
            <a:noFill/>
            <a:miter lim="800000"/>
            <a:headEnd/>
            <a:tailEnd/>
          </a:ln>
        </p:spPr>
        <p:txBody>
          <a:bodyPr wrap="none">
            <a:spAutoFit/>
          </a:bodyPr>
          <a:lstStyle/>
          <a:p>
            <a:pPr algn="ctr"/>
            <a:r>
              <a:rPr lang="en-US" sz="900" b="1" dirty="0">
                <a:solidFill>
                  <a:schemeClr val="bg1"/>
                </a:solidFill>
                <a:latin typeface="Huawei Sans" panose="020C0503030203020204" pitchFamily="34" charset="0"/>
                <a:sym typeface="Arial" pitchFamily="34" charset="0"/>
              </a:rPr>
              <a:t>Energy </a:t>
            </a:r>
            <a:endParaRPr lang="en-US" sz="900" b="1" dirty="0" smtClean="0">
              <a:solidFill>
                <a:schemeClr val="bg1"/>
              </a:solidFill>
              <a:latin typeface="Huawei Sans" panose="020C0503030203020204" pitchFamily="34" charset="0"/>
              <a:sym typeface="Arial" pitchFamily="34" charset="0"/>
            </a:endParaRPr>
          </a:p>
          <a:p>
            <a:pPr algn="ctr"/>
            <a:r>
              <a:rPr lang="en-US" sz="900" b="1" dirty="0" smtClean="0">
                <a:solidFill>
                  <a:schemeClr val="bg1"/>
                </a:solidFill>
                <a:latin typeface="Huawei Sans" panose="020C0503030203020204" pitchFamily="34" charset="0"/>
                <a:sym typeface="Arial" pitchFamily="34" charset="0"/>
              </a:rPr>
              <a:t>efficiency </a:t>
            </a:r>
          </a:p>
          <a:p>
            <a:pPr algn="ctr"/>
            <a:r>
              <a:rPr lang="en-US" sz="900" b="1" dirty="0" smtClean="0">
                <a:solidFill>
                  <a:schemeClr val="bg1"/>
                </a:solidFill>
                <a:latin typeface="Huawei Sans" panose="020C0503030203020204" pitchFamily="34" charset="0"/>
                <a:sym typeface="Arial" pitchFamily="34" charset="0"/>
              </a:rPr>
              <a:t>requirement</a:t>
            </a:r>
            <a:endParaRPr lang="en-US" sz="900" b="1" dirty="0">
              <a:solidFill>
                <a:schemeClr val="bg1"/>
              </a:solidFill>
              <a:latin typeface="Huawei Sans" panose="020C0503030203020204" pitchFamily="34" charset="0"/>
              <a:sym typeface="Arial" pitchFamily="34" charset="0"/>
            </a:endParaRPr>
          </a:p>
        </p:txBody>
      </p:sp>
      <p:sp>
        <p:nvSpPr>
          <p:cNvPr id="24" name="Text Box 14"/>
          <p:cNvSpPr>
            <a:spLocks noChangeArrowheads="1"/>
          </p:cNvSpPr>
          <p:nvPr/>
        </p:nvSpPr>
        <p:spPr bwMode="auto">
          <a:xfrm>
            <a:off x="4266743" y="2107941"/>
            <a:ext cx="878767" cy="369332"/>
          </a:xfrm>
          <a:prstGeom prst="rect">
            <a:avLst/>
          </a:prstGeom>
          <a:noFill/>
          <a:ln w="9525">
            <a:noFill/>
            <a:miter lim="800000"/>
            <a:headEnd/>
            <a:tailEnd/>
          </a:ln>
        </p:spPr>
        <p:txBody>
          <a:bodyPr wrap="none">
            <a:spAutoFit/>
          </a:bodyPr>
          <a:lstStyle/>
          <a:p>
            <a:pPr algn="ctr"/>
            <a:r>
              <a:rPr lang="en-US" sz="900" b="1" dirty="0">
                <a:solidFill>
                  <a:schemeClr val="bg1"/>
                </a:solidFill>
                <a:latin typeface="Huawei Sans" panose="020C0503030203020204" pitchFamily="34" charset="0"/>
                <a:sym typeface="Arial" pitchFamily="34" charset="0"/>
              </a:rPr>
              <a:t>Capacity </a:t>
            </a:r>
            <a:endParaRPr lang="en-US" sz="900" b="1" dirty="0" smtClean="0">
              <a:solidFill>
                <a:schemeClr val="bg1"/>
              </a:solidFill>
              <a:latin typeface="Huawei Sans" panose="020C0503030203020204" pitchFamily="34" charset="0"/>
              <a:sym typeface="Arial" pitchFamily="34" charset="0"/>
            </a:endParaRPr>
          </a:p>
          <a:p>
            <a:pPr algn="ctr"/>
            <a:r>
              <a:rPr lang="en-US" sz="900" b="1" dirty="0" smtClean="0">
                <a:solidFill>
                  <a:schemeClr val="bg1"/>
                </a:solidFill>
                <a:latin typeface="Huawei Sans" panose="020C0503030203020204" pitchFamily="34" charset="0"/>
                <a:sym typeface="Arial" pitchFamily="34" charset="0"/>
              </a:rPr>
              <a:t>requirement</a:t>
            </a:r>
            <a:endParaRPr lang="en-US" sz="900" b="1" dirty="0">
              <a:solidFill>
                <a:schemeClr val="bg1"/>
              </a:solidFill>
              <a:latin typeface="Huawei Sans" panose="020C0503030203020204" pitchFamily="34" charset="0"/>
              <a:sym typeface="Arial" pitchFamily="34" charset="0"/>
            </a:endParaRPr>
          </a:p>
        </p:txBody>
      </p:sp>
      <p:sp>
        <p:nvSpPr>
          <p:cNvPr id="25" name="Text Box 14"/>
          <p:cNvSpPr>
            <a:spLocks noChangeArrowheads="1"/>
          </p:cNvSpPr>
          <p:nvPr/>
        </p:nvSpPr>
        <p:spPr bwMode="auto">
          <a:xfrm>
            <a:off x="3382855" y="3440753"/>
            <a:ext cx="878767" cy="369332"/>
          </a:xfrm>
          <a:prstGeom prst="rect">
            <a:avLst/>
          </a:prstGeom>
          <a:noFill/>
          <a:ln w="9525">
            <a:noFill/>
            <a:miter lim="800000"/>
            <a:headEnd/>
            <a:tailEnd/>
          </a:ln>
        </p:spPr>
        <p:txBody>
          <a:bodyPr wrap="none">
            <a:spAutoFit/>
          </a:bodyPr>
          <a:lstStyle/>
          <a:p>
            <a:pPr algn="ctr"/>
            <a:r>
              <a:rPr lang="en-US" sz="900" b="1" dirty="0">
                <a:solidFill>
                  <a:schemeClr val="bg1"/>
                </a:solidFill>
                <a:latin typeface="Huawei Sans" panose="020C0503030203020204" pitchFamily="34" charset="0"/>
              </a:rPr>
              <a:t>Level </a:t>
            </a:r>
            <a:endParaRPr lang="en-US" sz="900" b="1" dirty="0" smtClean="0">
              <a:solidFill>
                <a:schemeClr val="bg1"/>
              </a:solidFill>
              <a:latin typeface="Huawei Sans" panose="020C0503030203020204" pitchFamily="34" charset="0"/>
            </a:endParaRPr>
          </a:p>
          <a:p>
            <a:pPr algn="ctr"/>
            <a:r>
              <a:rPr lang="en-US" sz="900" b="1" dirty="0" smtClean="0">
                <a:solidFill>
                  <a:schemeClr val="bg1"/>
                </a:solidFill>
                <a:latin typeface="Huawei Sans" panose="020C0503030203020204" pitchFamily="34" charset="0"/>
              </a:rPr>
              <a:t>requirement</a:t>
            </a:r>
            <a:endParaRPr lang="en-US" sz="900" b="1" dirty="0">
              <a:solidFill>
                <a:schemeClr val="bg1"/>
              </a:solidFill>
              <a:latin typeface="Huawei Sans" panose="020C0503030203020204" pitchFamily="34" charset="0"/>
            </a:endParaRPr>
          </a:p>
        </p:txBody>
      </p:sp>
      <p:sp>
        <p:nvSpPr>
          <p:cNvPr id="26" name="Text Box 17"/>
          <p:cNvSpPr>
            <a:spLocks noChangeArrowheads="1"/>
          </p:cNvSpPr>
          <p:nvPr/>
        </p:nvSpPr>
        <p:spPr bwMode="auto">
          <a:xfrm>
            <a:off x="4628061" y="3496671"/>
            <a:ext cx="2746265" cy="369332"/>
          </a:xfrm>
          <a:prstGeom prst="rect">
            <a:avLst/>
          </a:prstGeom>
          <a:noFill/>
          <a:ln w="9525">
            <a:noFill/>
            <a:miter lim="800000"/>
            <a:headEnd/>
            <a:tailEnd/>
          </a:ln>
        </p:spPr>
        <p:txBody>
          <a:bodyPr wrap="none">
            <a:noAutofit/>
          </a:bodyPr>
          <a:lstStyle/>
          <a:p>
            <a:pPr algn="ctr"/>
            <a:r>
              <a:rPr lang="en-US" sz="1400">
                <a:solidFill>
                  <a:srgbClr val="85CC0A"/>
                </a:solidFill>
                <a:effectLst>
                  <a:outerShdw blurRad="38100" dist="38100" dir="2700000" algn="tl">
                    <a:srgbClr val="000000">
                      <a:alpha val="43137"/>
                    </a:srgbClr>
                  </a:outerShdw>
                </a:effectLst>
                <a:latin typeface="Huawei Sans" panose="020C0503030203020204" pitchFamily="34" charset="0"/>
                <a:ea typeface="+mj-ea"/>
                <a:sym typeface="Arial" pitchFamily="34" charset="0"/>
              </a:rPr>
              <a:t>Six project specifications</a:t>
            </a:r>
          </a:p>
        </p:txBody>
      </p:sp>
    </p:spTree>
    <p:extLst>
      <p:ext uri="{BB962C8B-B14F-4D97-AF65-F5344CB8AC3E}">
        <p14:creationId xmlns:p14="http://schemas.microsoft.com/office/powerpoint/2010/main" val="209707970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Considering Special Requirements and Restrictions</a:t>
            </a:r>
          </a:p>
        </p:txBody>
      </p:sp>
      <p:sp>
        <p:nvSpPr>
          <p:cNvPr id="3" name="文本占位符 2"/>
          <p:cNvSpPr>
            <a:spLocks noGrp="1"/>
          </p:cNvSpPr>
          <p:nvPr>
            <p:ph type="body" sz="quarter" idx="10"/>
          </p:nvPr>
        </p:nvSpPr>
        <p:spPr/>
        <p:txBody>
          <a:bodyPr>
            <a:noAutofit/>
          </a:bodyPr>
          <a:lstStyle/>
          <a:p>
            <a:pPr algn="l"/>
            <a:r>
              <a:rPr lang="en-US" sz="1800" dirty="0">
                <a:latin typeface="Huawei Sans" panose="020C0503030203020204" pitchFamily="34" charset="0"/>
              </a:rPr>
              <a:t>Collect and evaluate special requirements of users:</a:t>
            </a:r>
          </a:p>
          <a:p>
            <a:pPr lvl="1"/>
            <a:r>
              <a:rPr lang="en-US" sz="1600" dirty="0">
                <a:latin typeface="Huawei Sans" panose="020C0503030203020204" pitchFamily="34" charset="0"/>
              </a:rPr>
              <a:t>We want top cabling.</a:t>
            </a:r>
          </a:p>
          <a:p>
            <a:pPr lvl="1"/>
            <a:r>
              <a:rPr lang="en-US" sz="1600" dirty="0">
                <a:latin typeface="Huawei Sans" panose="020C0503030203020204" pitchFamily="34" charset="0"/>
              </a:rPr>
              <a:t>We want to make visitors feel comfortable when they visit the site.</a:t>
            </a:r>
          </a:p>
          <a:p>
            <a:pPr lvl="1"/>
            <a:r>
              <a:rPr lang="en-US" sz="1600" dirty="0">
                <a:latin typeface="Huawei Sans" panose="020C0503030203020204" pitchFamily="34" charset="0"/>
              </a:rPr>
              <a:t>We hope that surveillance cameras can monitor the data center cooling system.</a:t>
            </a:r>
          </a:p>
          <a:p>
            <a:pPr lvl="1"/>
            <a:r>
              <a:rPr lang="en-US" sz="1600" dirty="0">
                <a:latin typeface="Huawei Sans" panose="020C0503030203020204" pitchFamily="34" charset="0"/>
              </a:rPr>
              <a:t>We prefer wide IT cabinets to obtain more cabling space.</a:t>
            </a:r>
          </a:p>
          <a:p>
            <a:pPr lvl="1"/>
            <a:r>
              <a:rPr lang="en-US" sz="1600" dirty="0">
                <a:latin typeface="Huawei Sans" panose="020C0503030203020204" pitchFamily="34" charset="0"/>
              </a:rPr>
              <a:t>We want to physically separate IT cabinets for different IT customers.</a:t>
            </a:r>
          </a:p>
          <a:p>
            <a:pPr lvl="1"/>
            <a:r>
              <a:rPr lang="en-US" sz="1600" dirty="0">
                <a:latin typeface="Huawei Sans" panose="020C0503030203020204" pitchFamily="34" charset="0"/>
              </a:rPr>
              <a:t>...</a:t>
            </a:r>
          </a:p>
        </p:txBody>
      </p:sp>
      <p:pic>
        <p:nvPicPr>
          <p:cNvPr id="4" name="图片 3"/>
          <p:cNvPicPr>
            <a:picLocks noChangeAspect="1"/>
          </p:cNvPicPr>
          <p:nvPr/>
        </p:nvPicPr>
        <p:blipFill>
          <a:blip r:embed="rId3"/>
          <a:stretch>
            <a:fillRect/>
          </a:stretch>
        </p:blipFill>
        <p:spPr>
          <a:xfrm>
            <a:off x="8922902" y="2259248"/>
            <a:ext cx="2471762" cy="1968529"/>
          </a:xfrm>
          <a:prstGeom prst="rect">
            <a:avLst/>
          </a:prstGeom>
        </p:spPr>
      </p:pic>
      <p:sp>
        <p:nvSpPr>
          <p:cNvPr id="6" name="右大括号 5"/>
          <p:cNvSpPr/>
          <p:nvPr/>
        </p:nvSpPr>
        <p:spPr>
          <a:xfrm rot="5400000">
            <a:off x="5425220" y="-216091"/>
            <a:ext cx="912631" cy="10141971"/>
          </a:xfrm>
          <a:prstGeom prst="rightBrace">
            <a:avLst>
              <a:gd name="adj1" fmla="val 210868"/>
              <a:gd name="adj2" fmla="val 51717"/>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latin typeface="Huawei Sans" panose="020C0503030203020204" pitchFamily="34" charset="0"/>
            </a:endParaRPr>
          </a:p>
        </p:txBody>
      </p:sp>
      <p:sp>
        <p:nvSpPr>
          <p:cNvPr id="7" name="矩形 6"/>
          <p:cNvSpPr/>
          <p:nvPr/>
        </p:nvSpPr>
        <p:spPr>
          <a:xfrm>
            <a:off x="2065094" y="5508405"/>
            <a:ext cx="7156158" cy="415498"/>
          </a:xfrm>
          <a:prstGeom prst="rect">
            <a:avLst/>
          </a:prstGeom>
        </p:spPr>
        <p:txBody>
          <a:bodyPr wrap="square">
            <a:spAutoFit/>
          </a:bodyPr>
          <a:lstStyle/>
          <a:p>
            <a:pPr algn="ctr">
              <a:lnSpc>
                <a:spcPct val="150000"/>
              </a:lnSpc>
            </a:pPr>
            <a:r>
              <a:rPr lang="en-US" sz="1400" dirty="0">
                <a:latin typeface="Huawei Sans" panose="020C0503030203020204" pitchFamily="34" charset="0"/>
              </a:rPr>
              <a:t>Discuss the issues one by one, draw a definite conclusion, and release the conclusion.</a:t>
            </a:r>
          </a:p>
        </p:txBody>
      </p:sp>
      <p:sp>
        <p:nvSpPr>
          <p:cNvPr id="8" name="圆角矩形 7"/>
          <p:cNvSpPr/>
          <p:nvPr/>
        </p:nvSpPr>
        <p:spPr bwMode="auto">
          <a:xfrm>
            <a:off x="1958485" y="5482013"/>
            <a:ext cx="7369376" cy="429925"/>
          </a:xfrm>
          <a:prstGeom prst="roundRect">
            <a:avLst/>
          </a:prstGeom>
          <a:noFill/>
          <a:ln w="25400">
            <a:solidFill>
              <a:srgbClr val="C0000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Huawei Sans" panose="020C0503030203020204" pitchFamily="34" charset="0"/>
              <a:ea typeface="+mn-ea"/>
            </a:endParaRPr>
          </a:p>
        </p:txBody>
      </p:sp>
    </p:spTree>
    <p:extLst>
      <p:ext uri="{BB962C8B-B14F-4D97-AF65-F5344CB8AC3E}">
        <p14:creationId xmlns:p14="http://schemas.microsoft.com/office/powerpoint/2010/main" val="3564451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Considering Special Requirements and Restrictions</a:t>
            </a:r>
          </a:p>
        </p:txBody>
      </p:sp>
      <p:sp>
        <p:nvSpPr>
          <p:cNvPr id="3" name="文本占位符 2"/>
          <p:cNvSpPr>
            <a:spLocks noGrp="1"/>
          </p:cNvSpPr>
          <p:nvPr>
            <p:ph type="body" sz="quarter" idx="10"/>
          </p:nvPr>
        </p:nvSpPr>
        <p:spPr/>
        <p:txBody>
          <a:bodyPr>
            <a:noAutofit/>
          </a:bodyPr>
          <a:lstStyle/>
          <a:p>
            <a:r>
              <a:rPr lang="en-US" sz="1600" dirty="0">
                <a:latin typeface="Huawei Sans" panose="020C0503030203020204" pitchFamily="34" charset="0"/>
              </a:rPr>
              <a:t>Restrictions</a:t>
            </a:r>
          </a:p>
          <a:p>
            <a:pPr lvl="1"/>
            <a:r>
              <a:rPr lang="en-US" sz="1400" dirty="0">
                <a:latin typeface="Huawei Sans" panose="020C0503030203020204" pitchFamily="34" charset="0"/>
              </a:rPr>
              <a:t>Physical properties of facilities (ceiling height, floor bearing capacity, geometric shape of the equipment room, existing columns or walls, rooftop installation requirements for outdoor equipment, and onsite pipe routing requirements)</a:t>
            </a:r>
          </a:p>
          <a:p>
            <a:pPr lvl="1"/>
            <a:r>
              <a:rPr lang="en-US" sz="1400" dirty="0">
                <a:latin typeface="Huawei Sans" panose="020C0503030203020204" pitchFamily="34" charset="0"/>
              </a:rPr>
              <a:t>Local laws or regulations</a:t>
            </a:r>
          </a:p>
          <a:p>
            <a:pPr lvl="1"/>
            <a:r>
              <a:rPr lang="en-US" sz="1400" dirty="0">
                <a:latin typeface="Huawei Sans" panose="020C0503030203020204" pitchFamily="34" charset="0"/>
              </a:rPr>
              <a:t>Physical properties of the transportation passage (such as the bearing capacity of the elevator for transporting equipment to the equipment room)</a:t>
            </a:r>
          </a:p>
        </p:txBody>
      </p:sp>
      <p:pic>
        <p:nvPicPr>
          <p:cNvPr id="4" name="图片 3"/>
          <p:cNvPicPr>
            <a:picLocks noChangeAspect="1"/>
          </p:cNvPicPr>
          <p:nvPr/>
        </p:nvPicPr>
        <p:blipFill>
          <a:blip r:embed="rId3"/>
          <a:stretch>
            <a:fillRect/>
          </a:stretch>
        </p:blipFill>
        <p:spPr>
          <a:xfrm>
            <a:off x="661345" y="3632814"/>
            <a:ext cx="2117727" cy="2111171"/>
          </a:xfrm>
          <a:prstGeom prst="rect">
            <a:avLst/>
          </a:prstGeom>
        </p:spPr>
      </p:pic>
      <p:sp>
        <p:nvSpPr>
          <p:cNvPr id="6" name="矩形 5"/>
          <p:cNvSpPr/>
          <p:nvPr/>
        </p:nvSpPr>
        <p:spPr>
          <a:xfrm>
            <a:off x="3176350" y="3671593"/>
            <a:ext cx="2636766" cy="2031325"/>
          </a:xfrm>
          <a:prstGeom prst="rect">
            <a:avLst/>
          </a:prstGeom>
        </p:spPr>
        <p:txBody>
          <a:bodyPr wrap="square">
            <a:spAutoFit/>
          </a:bodyPr>
          <a:lstStyle/>
          <a:p>
            <a:pPr algn="ctr">
              <a:lnSpc>
                <a:spcPct val="150000"/>
              </a:lnSpc>
            </a:pPr>
            <a:r>
              <a:rPr lang="en-US" sz="1200" dirty="0">
                <a:latin typeface="Huawei Sans" panose="020C0503030203020204" pitchFamily="34" charset="0"/>
              </a:rPr>
              <a:t>In this example, one cabinet position is occupied.</a:t>
            </a:r>
          </a:p>
          <a:p>
            <a:pPr algn="ctr">
              <a:lnSpc>
                <a:spcPct val="150000"/>
              </a:lnSpc>
            </a:pPr>
            <a:r>
              <a:rPr lang="en-US" sz="1200" dirty="0">
                <a:latin typeface="Huawei Sans" panose="020C0503030203020204" pitchFamily="34" charset="0"/>
              </a:rPr>
              <a:t> A column can occupy a maximum of three cabinet positions based on the column dimensions and the position of the column in the cabinet row</a:t>
            </a:r>
            <a:r>
              <a:rPr lang="en-US" sz="1200" dirty="0" smtClean="0">
                <a:latin typeface="Huawei Sans" panose="020C0503030203020204" pitchFamily="34" charset="0"/>
              </a:rPr>
              <a:t>.</a:t>
            </a:r>
            <a:endParaRPr lang="en-US" sz="1200" dirty="0">
              <a:latin typeface="Huawei Sans" panose="020C0503030203020204" pitchFamily="34" charset="0"/>
            </a:endParaRPr>
          </a:p>
        </p:txBody>
      </p:sp>
      <p:sp>
        <p:nvSpPr>
          <p:cNvPr id="7" name="圆角矩形 6"/>
          <p:cNvSpPr/>
          <p:nvPr/>
        </p:nvSpPr>
        <p:spPr bwMode="auto">
          <a:xfrm>
            <a:off x="3131276" y="3703332"/>
            <a:ext cx="2726914" cy="1999585"/>
          </a:xfrm>
          <a:prstGeom prst="roundRect">
            <a:avLst/>
          </a:prstGeom>
          <a:noFill/>
          <a:ln w="25400">
            <a:solidFill>
              <a:srgbClr val="0BA994"/>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Huawei Sans" panose="020C0503030203020204" pitchFamily="34" charset="0"/>
              <a:ea typeface="+mn-ea"/>
            </a:endParaRPr>
          </a:p>
        </p:txBody>
      </p:sp>
      <p:pic>
        <p:nvPicPr>
          <p:cNvPr id="8" name="图片 7"/>
          <p:cNvPicPr>
            <a:picLocks noChangeAspect="1"/>
          </p:cNvPicPr>
          <p:nvPr/>
        </p:nvPicPr>
        <p:blipFill>
          <a:blip r:embed="rId4"/>
          <a:stretch>
            <a:fillRect/>
          </a:stretch>
        </p:blipFill>
        <p:spPr>
          <a:xfrm>
            <a:off x="6501043" y="3632814"/>
            <a:ext cx="2271252" cy="1995950"/>
          </a:xfrm>
          <a:prstGeom prst="rect">
            <a:avLst/>
          </a:prstGeom>
        </p:spPr>
      </p:pic>
      <p:sp>
        <p:nvSpPr>
          <p:cNvPr id="9" name="矩形 8"/>
          <p:cNvSpPr/>
          <p:nvPr/>
        </p:nvSpPr>
        <p:spPr>
          <a:xfrm>
            <a:off x="8912532" y="3676045"/>
            <a:ext cx="2636766" cy="1176341"/>
          </a:xfrm>
          <a:prstGeom prst="rect">
            <a:avLst/>
          </a:prstGeom>
        </p:spPr>
        <p:txBody>
          <a:bodyPr wrap="square">
            <a:noAutofit/>
          </a:bodyPr>
          <a:lstStyle/>
          <a:p>
            <a:pPr algn="ctr">
              <a:lnSpc>
                <a:spcPct val="150000"/>
              </a:lnSpc>
            </a:pPr>
            <a:r>
              <a:rPr lang="en-US" sz="1200" dirty="0">
                <a:latin typeface="Huawei Sans" panose="020C0503030203020204" pitchFamily="34" charset="0"/>
              </a:rPr>
              <a:t>Removing several cabinets in the middle of the cabinet row will cause mixing of cold and hot air.</a:t>
            </a:r>
          </a:p>
          <a:p>
            <a:pPr algn="ctr">
              <a:lnSpc>
                <a:spcPct val="150000"/>
              </a:lnSpc>
            </a:pPr>
            <a:endParaRPr lang="en-US" sz="1200" dirty="0">
              <a:latin typeface="Huawei Sans" panose="020C0503030203020204" pitchFamily="34" charset="0"/>
            </a:endParaRPr>
          </a:p>
        </p:txBody>
      </p:sp>
      <p:sp>
        <p:nvSpPr>
          <p:cNvPr id="10" name="圆角矩形 9"/>
          <p:cNvSpPr/>
          <p:nvPr/>
        </p:nvSpPr>
        <p:spPr bwMode="auto">
          <a:xfrm>
            <a:off x="8876445" y="3703333"/>
            <a:ext cx="2726914" cy="864503"/>
          </a:xfrm>
          <a:prstGeom prst="roundRect">
            <a:avLst/>
          </a:prstGeom>
          <a:noFill/>
          <a:ln w="25400">
            <a:solidFill>
              <a:srgbClr val="0BA994"/>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200" b="0" i="0" u="none" strike="noStrike" cap="none" normalizeH="0" baseline="0" dirty="0" smtClean="0">
              <a:ln>
                <a:noFill/>
              </a:ln>
              <a:solidFill>
                <a:schemeClr val="tx1"/>
              </a:solidFill>
              <a:effectLst/>
              <a:latin typeface="Huawei Sans" panose="020C0503030203020204" pitchFamily="34" charset="0"/>
              <a:ea typeface="+mn-ea"/>
            </a:endParaRPr>
          </a:p>
        </p:txBody>
      </p:sp>
      <p:sp>
        <p:nvSpPr>
          <p:cNvPr id="11" name="矩形 10"/>
          <p:cNvSpPr/>
          <p:nvPr/>
        </p:nvSpPr>
        <p:spPr>
          <a:xfrm>
            <a:off x="788525" y="5606214"/>
            <a:ext cx="1798890" cy="276999"/>
          </a:xfrm>
          <a:prstGeom prst="rect">
            <a:avLst/>
          </a:prstGeom>
        </p:spPr>
        <p:txBody>
          <a:bodyPr wrap="none">
            <a:noAutofit/>
          </a:bodyPr>
          <a:lstStyle/>
          <a:p>
            <a:r>
              <a:rPr lang="en-US" sz="1200" dirty="0">
                <a:latin typeface="Huawei Sans" panose="020C0503030203020204" pitchFamily="34" charset="0"/>
              </a:rPr>
              <a:t>Deployment scenario 1</a:t>
            </a:r>
          </a:p>
        </p:txBody>
      </p:sp>
      <p:sp>
        <p:nvSpPr>
          <p:cNvPr id="12" name="矩形 11"/>
          <p:cNvSpPr/>
          <p:nvPr/>
        </p:nvSpPr>
        <p:spPr>
          <a:xfrm>
            <a:off x="6582900" y="5594347"/>
            <a:ext cx="1798890" cy="276999"/>
          </a:xfrm>
          <a:prstGeom prst="rect">
            <a:avLst/>
          </a:prstGeom>
        </p:spPr>
        <p:txBody>
          <a:bodyPr wrap="none">
            <a:noAutofit/>
          </a:bodyPr>
          <a:lstStyle/>
          <a:p>
            <a:r>
              <a:rPr lang="en-US" sz="1200" dirty="0">
                <a:latin typeface="Huawei Sans" panose="020C0503030203020204" pitchFamily="34" charset="0"/>
              </a:rPr>
              <a:t>Deployment scenario 2</a:t>
            </a:r>
          </a:p>
        </p:txBody>
      </p:sp>
      <p:sp>
        <p:nvSpPr>
          <p:cNvPr id="5" name="矩形 4"/>
          <p:cNvSpPr/>
          <p:nvPr/>
        </p:nvSpPr>
        <p:spPr>
          <a:xfrm>
            <a:off x="7284756" y="3805791"/>
            <a:ext cx="438150" cy="107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284756" y="4184840"/>
            <a:ext cx="438150" cy="107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395086" y="4953190"/>
            <a:ext cx="223839" cy="107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313586" y="5325525"/>
            <a:ext cx="438150" cy="107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577056" y="3799441"/>
            <a:ext cx="438150" cy="107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501691" y="4175315"/>
            <a:ext cx="438150" cy="107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531438" y="4982989"/>
            <a:ext cx="438150" cy="107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523120" y="5379804"/>
            <a:ext cx="438150" cy="107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531438" y="4567836"/>
            <a:ext cx="438150" cy="107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229086" y="4104182"/>
            <a:ext cx="975501" cy="261610"/>
          </a:xfrm>
          <a:prstGeom prst="rect">
            <a:avLst/>
          </a:prstGeom>
          <a:noFill/>
        </p:spPr>
        <p:txBody>
          <a:bodyPr wrap="square" rtlCol="0">
            <a:spAutoFit/>
          </a:bodyPr>
          <a:lstStyle/>
          <a:p>
            <a:pPr algn="ctr"/>
            <a:r>
              <a:rPr lang="en-US" altLang="zh-CN" sz="1050" dirty="0"/>
              <a:t>Hot aisle</a:t>
            </a:r>
            <a:endParaRPr lang="zh-CN" altLang="en-US" sz="1050" dirty="0"/>
          </a:p>
        </p:txBody>
      </p:sp>
      <p:sp>
        <p:nvSpPr>
          <p:cNvPr id="23" name="矩形 22"/>
          <p:cNvSpPr/>
          <p:nvPr/>
        </p:nvSpPr>
        <p:spPr>
          <a:xfrm>
            <a:off x="7358830" y="4602658"/>
            <a:ext cx="438150" cy="107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229086" y="3711762"/>
            <a:ext cx="975501" cy="261610"/>
          </a:xfrm>
          <a:prstGeom prst="rect">
            <a:avLst/>
          </a:prstGeom>
          <a:noFill/>
        </p:spPr>
        <p:txBody>
          <a:bodyPr wrap="square" rtlCol="0">
            <a:spAutoFit/>
          </a:bodyPr>
          <a:lstStyle/>
          <a:p>
            <a:pPr algn="ctr"/>
            <a:r>
              <a:rPr lang="en-US" altLang="zh-CN" sz="1050" dirty="0"/>
              <a:t>Cold aisle</a:t>
            </a:r>
            <a:endParaRPr lang="zh-CN" altLang="en-US" sz="1050" dirty="0"/>
          </a:p>
        </p:txBody>
      </p:sp>
      <p:sp>
        <p:nvSpPr>
          <p:cNvPr id="25" name="文本框 24"/>
          <p:cNvSpPr txBox="1"/>
          <p:nvPr/>
        </p:nvSpPr>
        <p:spPr>
          <a:xfrm>
            <a:off x="1221003" y="4899395"/>
            <a:ext cx="975501" cy="261610"/>
          </a:xfrm>
          <a:prstGeom prst="rect">
            <a:avLst/>
          </a:prstGeom>
          <a:noFill/>
        </p:spPr>
        <p:txBody>
          <a:bodyPr wrap="square" rtlCol="0">
            <a:spAutoFit/>
          </a:bodyPr>
          <a:lstStyle/>
          <a:p>
            <a:pPr algn="ctr"/>
            <a:r>
              <a:rPr lang="en-US" altLang="zh-CN" sz="1050" dirty="0"/>
              <a:t>Hot aisle</a:t>
            </a:r>
            <a:endParaRPr lang="zh-CN" altLang="en-US" sz="1050" dirty="0"/>
          </a:p>
        </p:txBody>
      </p:sp>
      <p:sp>
        <p:nvSpPr>
          <p:cNvPr id="26" name="文本框 25"/>
          <p:cNvSpPr txBox="1"/>
          <p:nvPr/>
        </p:nvSpPr>
        <p:spPr>
          <a:xfrm>
            <a:off x="1221003" y="4492686"/>
            <a:ext cx="975501" cy="261610"/>
          </a:xfrm>
          <a:prstGeom prst="rect">
            <a:avLst/>
          </a:prstGeom>
          <a:noFill/>
        </p:spPr>
        <p:txBody>
          <a:bodyPr wrap="square" rtlCol="0">
            <a:spAutoFit/>
          </a:bodyPr>
          <a:lstStyle/>
          <a:p>
            <a:pPr algn="ctr"/>
            <a:r>
              <a:rPr lang="en-US" altLang="zh-CN" sz="1050" dirty="0"/>
              <a:t>Cold aisle</a:t>
            </a:r>
            <a:endParaRPr lang="zh-CN" altLang="en-US" sz="1050" dirty="0"/>
          </a:p>
        </p:txBody>
      </p:sp>
      <p:sp>
        <p:nvSpPr>
          <p:cNvPr id="27" name="文本框 26"/>
          <p:cNvSpPr txBox="1"/>
          <p:nvPr/>
        </p:nvSpPr>
        <p:spPr>
          <a:xfrm>
            <a:off x="1200219" y="5306904"/>
            <a:ext cx="975501" cy="261610"/>
          </a:xfrm>
          <a:prstGeom prst="rect">
            <a:avLst/>
          </a:prstGeom>
          <a:noFill/>
        </p:spPr>
        <p:txBody>
          <a:bodyPr wrap="square" rtlCol="0">
            <a:spAutoFit/>
          </a:bodyPr>
          <a:lstStyle/>
          <a:p>
            <a:pPr algn="ctr"/>
            <a:r>
              <a:rPr lang="en-US" altLang="zh-CN" sz="1050" dirty="0"/>
              <a:t>Cold aisle</a:t>
            </a:r>
            <a:endParaRPr lang="zh-CN" altLang="en-US" sz="1050" dirty="0"/>
          </a:p>
        </p:txBody>
      </p:sp>
      <p:sp>
        <p:nvSpPr>
          <p:cNvPr id="28" name="文本框 27"/>
          <p:cNvSpPr txBox="1"/>
          <p:nvPr/>
        </p:nvSpPr>
        <p:spPr>
          <a:xfrm>
            <a:off x="7039336" y="4124327"/>
            <a:ext cx="975501" cy="261610"/>
          </a:xfrm>
          <a:prstGeom prst="rect">
            <a:avLst/>
          </a:prstGeom>
          <a:noFill/>
        </p:spPr>
        <p:txBody>
          <a:bodyPr wrap="square" rtlCol="0">
            <a:spAutoFit/>
          </a:bodyPr>
          <a:lstStyle/>
          <a:p>
            <a:pPr algn="ctr"/>
            <a:r>
              <a:rPr lang="en-US" altLang="zh-CN" sz="1050" dirty="0"/>
              <a:t>Hot aisle</a:t>
            </a:r>
            <a:endParaRPr lang="zh-CN" altLang="en-US" sz="1050" dirty="0"/>
          </a:p>
        </p:txBody>
      </p:sp>
      <p:sp>
        <p:nvSpPr>
          <p:cNvPr id="29" name="文本框 28"/>
          <p:cNvSpPr txBox="1"/>
          <p:nvPr/>
        </p:nvSpPr>
        <p:spPr>
          <a:xfrm>
            <a:off x="7039336" y="3731907"/>
            <a:ext cx="975501" cy="261610"/>
          </a:xfrm>
          <a:prstGeom prst="rect">
            <a:avLst/>
          </a:prstGeom>
          <a:noFill/>
        </p:spPr>
        <p:txBody>
          <a:bodyPr wrap="square" rtlCol="0">
            <a:spAutoFit/>
          </a:bodyPr>
          <a:lstStyle/>
          <a:p>
            <a:pPr algn="ctr"/>
            <a:r>
              <a:rPr lang="en-US" altLang="zh-CN" sz="1050" dirty="0"/>
              <a:t>Cold aisle</a:t>
            </a:r>
            <a:endParaRPr lang="zh-CN" altLang="en-US" sz="1050" dirty="0"/>
          </a:p>
        </p:txBody>
      </p:sp>
      <p:sp>
        <p:nvSpPr>
          <p:cNvPr id="30" name="文本框 29"/>
          <p:cNvSpPr txBox="1"/>
          <p:nvPr/>
        </p:nvSpPr>
        <p:spPr>
          <a:xfrm>
            <a:off x="7039336" y="4916213"/>
            <a:ext cx="975501" cy="261610"/>
          </a:xfrm>
          <a:prstGeom prst="rect">
            <a:avLst/>
          </a:prstGeom>
          <a:noFill/>
        </p:spPr>
        <p:txBody>
          <a:bodyPr wrap="square" rtlCol="0">
            <a:spAutoFit/>
          </a:bodyPr>
          <a:lstStyle/>
          <a:p>
            <a:pPr algn="ctr"/>
            <a:r>
              <a:rPr lang="en-US" altLang="zh-CN" sz="1050" dirty="0"/>
              <a:t>Hot aisle</a:t>
            </a:r>
            <a:endParaRPr lang="zh-CN" altLang="en-US" sz="1050" dirty="0"/>
          </a:p>
        </p:txBody>
      </p:sp>
      <p:sp>
        <p:nvSpPr>
          <p:cNvPr id="31" name="文本框 30"/>
          <p:cNvSpPr txBox="1"/>
          <p:nvPr/>
        </p:nvSpPr>
        <p:spPr>
          <a:xfrm>
            <a:off x="7039336" y="4523793"/>
            <a:ext cx="975501" cy="261610"/>
          </a:xfrm>
          <a:prstGeom prst="rect">
            <a:avLst/>
          </a:prstGeom>
          <a:noFill/>
        </p:spPr>
        <p:txBody>
          <a:bodyPr wrap="square" rtlCol="0">
            <a:spAutoFit/>
          </a:bodyPr>
          <a:lstStyle/>
          <a:p>
            <a:pPr algn="ctr"/>
            <a:r>
              <a:rPr lang="en-US" altLang="zh-CN" sz="1050" dirty="0"/>
              <a:t>Cold aisle</a:t>
            </a:r>
            <a:endParaRPr lang="zh-CN" altLang="en-US" sz="1050" dirty="0"/>
          </a:p>
        </p:txBody>
      </p:sp>
      <p:sp>
        <p:nvSpPr>
          <p:cNvPr id="32" name="文本框 31"/>
          <p:cNvSpPr txBox="1"/>
          <p:nvPr/>
        </p:nvSpPr>
        <p:spPr>
          <a:xfrm>
            <a:off x="7090154" y="5292177"/>
            <a:ext cx="975501" cy="261610"/>
          </a:xfrm>
          <a:prstGeom prst="rect">
            <a:avLst/>
          </a:prstGeom>
          <a:noFill/>
        </p:spPr>
        <p:txBody>
          <a:bodyPr wrap="square" rtlCol="0">
            <a:spAutoFit/>
          </a:bodyPr>
          <a:lstStyle/>
          <a:p>
            <a:pPr algn="ctr"/>
            <a:r>
              <a:rPr lang="en-US" altLang="zh-CN" sz="1050" dirty="0"/>
              <a:t>Cold aisle</a:t>
            </a:r>
            <a:endParaRPr lang="zh-CN" altLang="en-US" sz="1050" dirty="0"/>
          </a:p>
        </p:txBody>
      </p:sp>
    </p:spTree>
    <p:extLst>
      <p:ext uri="{BB962C8B-B14F-4D97-AF65-F5344CB8AC3E}">
        <p14:creationId xmlns:p14="http://schemas.microsoft.com/office/powerpoint/2010/main" val="3618352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pPr>
              <a:buFont typeface="+mj-lt"/>
              <a:buAutoNum type="arabicPeriod" startAt="2"/>
            </a:pPr>
            <a:r>
              <a:rPr lang="en-US" sz="2000" b="1" dirty="0" smtClean="0">
                <a:latin typeface="Huawei Sans" panose="020C0503030203020204" pitchFamily="34" charset="0"/>
              </a:rPr>
              <a:t>Implementation </a:t>
            </a:r>
            <a:r>
              <a:rPr lang="en-US" sz="2000" b="1" dirty="0">
                <a:latin typeface="Huawei Sans" panose="020C0503030203020204" pitchFamily="34" charset="0"/>
              </a:rPr>
              <a:t>of the Data Center Cooling System Planning Process</a:t>
            </a:r>
          </a:p>
          <a:p>
            <a:pPr lvl="1">
              <a:buSzPct val="60000"/>
              <a:buFont typeface="Wingdings" panose="05000000000000000000" pitchFamily="2" charset="2"/>
              <a:buChar char="n"/>
            </a:pPr>
            <a:r>
              <a:rPr lang="en-US" sz="1800" dirty="0" smtClean="0">
                <a:latin typeface="Huawei Sans" panose="020C0503030203020204" pitchFamily="34" charset="0"/>
              </a:rPr>
              <a:t>System </a:t>
            </a:r>
            <a:r>
              <a:rPr lang="en-US" sz="1800" dirty="0" smtClean="0">
                <a:latin typeface="Huawei Sans" panose="020C0503030203020204" pitchFamily="34" charset="0"/>
              </a:rPr>
              <a:t>Planning</a:t>
            </a:r>
          </a:p>
          <a:p>
            <a:pPr lvl="2">
              <a:buSzPct val="60000"/>
            </a:pPr>
            <a:r>
              <a:rPr lang="en-US" altLang="zh-CN" sz="1600" dirty="0" smtClean="0"/>
              <a:t>Reconstruction</a:t>
            </a:r>
          </a:p>
          <a:p>
            <a:pPr lvl="2">
              <a:buSzPct val="60000"/>
            </a:pPr>
            <a:r>
              <a:rPr lang="en-US" sz="1600" dirty="0">
                <a:solidFill>
                  <a:schemeClr val="bg1">
                    <a:lumMod val="50000"/>
                  </a:schemeClr>
                </a:solidFill>
              </a:rPr>
              <a:t>Floor </a:t>
            </a:r>
            <a:r>
              <a:rPr lang="en-US" sz="1600" dirty="0" smtClean="0">
                <a:solidFill>
                  <a:schemeClr val="bg1">
                    <a:lumMod val="50000"/>
                  </a:schemeClr>
                </a:solidFill>
              </a:rPr>
              <a:t>Plan</a:t>
            </a:r>
          </a:p>
          <a:p>
            <a:pPr lvl="2">
              <a:buSzPct val="60000"/>
            </a:pPr>
            <a:r>
              <a:rPr lang="en-US" sz="1600" dirty="0">
                <a:solidFill>
                  <a:schemeClr val="bg1">
                    <a:lumMod val="50000"/>
                  </a:schemeClr>
                </a:solidFill>
              </a:rPr>
              <a:t>Modular Layout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Cooling Source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Energy-Saving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Indoor Unit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Humidity Measurement Control </a:t>
            </a:r>
            <a:r>
              <a:rPr lang="en-US" sz="1600" dirty="0" smtClean="0">
                <a:solidFill>
                  <a:schemeClr val="bg1">
                    <a:lumMod val="50000"/>
                  </a:schemeClr>
                </a:solidFill>
              </a:rPr>
              <a:t>and </a:t>
            </a:r>
            <a:r>
              <a:rPr lang="en-US" sz="1600" dirty="0">
                <a:solidFill>
                  <a:schemeClr val="bg1">
                    <a:lumMod val="50000"/>
                  </a:schemeClr>
                </a:solidFill>
              </a:rPr>
              <a:t>Fresh Air System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Load Calculation and Indoor </a:t>
            </a:r>
            <a:r>
              <a:rPr lang="en-US" sz="1600" dirty="0" smtClean="0">
                <a:solidFill>
                  <a:schemeClr val="bg1">
                    <a:lumMod val="50000"/>
                  </a:schemeClr>
                </a:solidFill>
              </a:rPr>
              <a:t>Unit </a:t>
            </a:r>
            <a:r>
              <a:rPr lang="en-US" sz="1600" dirty="0">
                <a:solidFill>
                  <a:schemeClr val="bg1">
                    <a:lumMod val="50000"/>
                  </a:schemeClr>
                </a:solidFill>
              </a:rPr>
              <a:t>Solution </a:t>
            </a:r>
            <a:r>
              <a:rPr lang="en-US" sz="1600" dirty="0" smtClean="0">
                <a:solidFill>
                  <a:schemeClr val="bg1">
                    <a:lumMod val="50000"/>
                  </a:schemeClr>
                </a:solidFill>
              </a:rPr>
              <a:t>Determination</a:t>
            </a:r>
            <a:endParaRPr lang="en-US" sz="2000" dirty="0" smtClean="0">
              <a:solidFill>
                <a:schemeClr val="bg1">
                  <a:lumMod val="50000"/>
                </a:schemeClr>
              </a:solidFill>
            </a:endParaRPr>
          </a:p>
          <a:p>
            <a:pPr lvl="2">
              <a:buSzPct val="60000"/>
            </a:pPr>
            <a:endParaRPr lang="en-US" dirty="0" smtClean="0">
              <a:latin typeface="Huawei Sans" panose="020C0503030203020204" pitchFamily="34" charset="0"/>
            </a:endParaRPr>
          </a:p>
          <a:p>
            <a:pPr lvl="2">
              <a:buSzPct val="60000"/>
            </a:pPr>
            <a:endParaRPr lang="en-US" dirty="0">
              <a:latin typeface="Huawei Sans" panose="020C0503030203020204" pitchFamily="34" charset="0"/>
            </a:endParaRPr>
          </a:p>
        </p:txBody>
      </p:sp>
    </p:spTree>
    <p:extLst>
      <p:ext uri="{BB962C8B-B14F-4D97-AF65-F5344CB8AC3E}">
        <p14:creationId xmlns:p14="http://schemas.microsoft.com/office/powerpoint/2010/main" val="18552281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Data Center </a:t>
            </a:r>
            <a:r>
              <a:rPr lang="en-US" dirty="0" smtClean="0"/>
              <a:t>Reconstruction(1)</a:t>
            </a:r>
            <a:endParaRPr lang="en-US" dirty="0"/>
          </a:p>
        </p:txBody>
      </p:sp>
      <p:sp>
        <p:nvSpPr>
          <p:cNvPr id="3" name="文本占位符 2"/>
          <p:cNvSpPr>
            <a:spLocks noGrp="1"/>
          </p:cNvSpPr>
          <p:nvPr>
            <p:ph type="body" sz="quarter" idx="10"/>
          </p:nvPr>
        </p:nvSpPr>
        <p:spPr/>
        <p:txBody>
          <a:bodyPr>
            <a:noAutofit/>
          </a:bodyPr>
          <a:lstStyle/>
          <a:p>
            <a:r>
              <a:rPr lang="en-US" sz="1400" dirty="0">
                <a:latin typeface="Huawei Sans" panose="020C0503030203020204" pitchFamily="34" charset="0"/>
              </a:rPr>
              <a:t>For many projects, an equipment room already exists. You need to deploy devices in the equipment room. Generally, you need to perform site survey to obtain the building information and device layout.</a:t>
            </a:r>
          </a:p>
          <a:p>
            <a:r>
              <a:rPr lang="en-US" sz="1400" dirty="0">
                <a:latin typeface="Huawei Sans" panose="020C0503030203020204" pitchFamily="34" charset="0"/>
              </a:rPr>
              <a:t>Take the international LAN switch room of an airport building as an example. The following operations need to be performed:</a:t>
            </a:r>
          </a:p>
          <a:p>
            <a:pPr lvl="1"/>
            <a:r>
              <a:rPr lang="en-US" sz="1200" dirty="0">
                <a:latin typeface="Huawei Sans" panose="020C0503030203020204" pitchFamily="34" charset="0"/>
              </a:rPr>
              <a:t>Understand the reconstruction scope, including the number and types of customer cabinets in the equipment room to define the project scope.</a:t>
            </a:r>
          </a:p>
          <a:p>
            <a:pPr lvl="1"/>
            <a:r>
              <a:rPr lang="en-US" sz="1200" dirty="0">
                <a:latin typeface="Huawei Sans" panose="020C0503030203020204" pitchFamily="34" charset="0"/>
              </a:rPr>
              <a:t>Record the equipment room information: The total area of the equipment room is </a:t>
            </a:r>
            <a:r>
              <a:rPr lang="en-US" sz="1200" dirty="0">
                <a:solidFill>
                  <a:srgbClr val="C00000"/>
                </a:solidFill>
                <a:latin typeface="Huawei Sans" panose="020C0503030203020204" pitchFamily="34" charset="0"/>
              </a:rPr>
              <a:t>280 m</a:t>
            </a:r>
            <a:r>
              <a:rPr lang="en-US" sz="1200" baseline="30000" dirty="0">
                <a:solidFill>
                  <a:srgbClr val="C00000"/>
                </a:solidFill>
                <a:latin typeface="Huawei Sans" panose="020C0503030203020204" pitchFamily="34" charset="0"/>
              </a:rPr>
              <a:t>2</a:t>
            </a:r>
            <a:r>
              <a:rPr lang="en-US" sz="1200" dirty="0">
                <a:latin typeface="Huawei Sans" panose="020C0503030203020204" pitchFamily="34" charset="0"/>
              </a:rPr>
              <a:t>.</a:t>
            </a:r>
          </a:p>
          <a:p>
            <a:pPr lvl="1"/>
            <a:r>
              <a:rPr lang="en-US" sz="1200" dirty="0">
                <a:latin typeface="Huawei Sans" panose="020C0503030203020204" pitchFamily="34" charset="0"/>
              </a:rPr>
              <a:t>Record the cabinet information: There are </a:t>
            </a:r>
            <a:r>
              <a:rPr lang="en-US" sz="1200" dirty="0">
                <a:solidFill>
                  <a:srgbClr val="C70000"/>
                </a:solidFill>
                <a:latin typeface="Huawei Sans" panose="020C0503030203020204" pitchFamily="34" charset="0"/>
              </a:rPr>
              <a:t>100</a:t>
            </a:r>
            <a:r>
              <a:rPr lang="en-US" sz="1200" dirty="0">
                <a:latin typeface="Huawei Sans" panose="020C0503030203020204" pitchFamily="34" charset="0"/>
              </a:rPr>
              <a:t> cabinets in </a:t>
            </a:r>
            <a:r>
              <a:rPr lang="en-US" sz="1200" dirty="0">
                <a:solidFill>
                  <a:srgbClr val="C00000"/>
                </a:solidFill>
                <a:latin typeface="Huawei Sans" panose="020C0503030203020204" pitchFamily="34" charset="0"/>
              </a:rPr>
              <a:t>10</a:t>
            </a:r>
            <a:r>
              <a:rPr lang="en-US" sz="1200" dirty="0">
                <a:latin typeface="Huawei Sans" panose="020C0503030203020204" pitchFamily="34" charset="0"/>
              </a:rPr>
              <a:t> rows to be reconstructed. The distance between each row is </a:t>
            </a:r>
            <a:r>
              <a:rPr lang="en-US" sz="1200" dirty="0">
                <a:solidFill>
                  <a:srgbClr val="C00000"/>
                </a:solidFill>
                <a:latin typeface="Huawei Sans" panose="020C0503030203020204" pitchFamily="34" charset="0"/>
              </a:rPr>
              <a:t>1</a:t>
            </a:r>
            <a:r>
              <a:rPr lang="en-US" sz="1200" dirty="0">
                <a:latin typeface="Huawei Sans" panose="020C0503030203020204" pitchFamily="34" charset="0"/>
              </a:rPr>
              <a:t> m; the height of a cabinet is </a:t>
            </a:r>
            <a:r>
              <a:rPr lang="en-US" sz="1200" dirty="0">
                <a:solidFill>
                  <a:srgbClr val="C00000"/>
                </a:solidFill>
                <a:latin typeface="Huawei Sans" panose="020C0503030203020204" pitchFamily="34" charset="0"/>
              </a:rPr>
              <a:t>2.2</a:t>
            </a:r>
            <a:r>
              <a:rPr lang="en-US" sz="1200" dirty="0">
                <a:latin typeface="Huawei Sans" panose="020C0503030203020204" pitchFamily="34" charset="0"/>
              </a:rPr>
              <a:t> m and the width is </a:t>
            </a:r>
            <a:r>
              <a:rPr lang="en-US" sz="1200" dirty="0">
                <a:solidFill>
                  <a:srgbClr val="C00000"/>
                </a:solidFill>
                <a:latin typeface="Huawei Sans" panose="020C0503030203020204" pitchFamily="34" charset="0"/>
              </a:rPr>
              <a:t>0.6</a:t>
            </a:r>
            <a:r>
              <a:rPr lang="en-US" sz="1200" dirty="0">
                <a:latin typeface="Huawei Sans" panose="020C0503030203020204" pitchFamily="34" charset="0"/>
              </a:rPr>
              <a:t> m; the total power consumption of the cabinets is </a:t>
            </a:r>
            <a:r>
              <a:rPr lang="en-US" sz="1200" dirty="0">
                <a:solidFill>
                  <a:srgbClr val="C00000"/>
                </a:solidFill>
                <a:latin typeface="Huawei Sans" panose="020C0503030203020204" pitchFamily="34" charset="0"/>
              </a:rPr>
              <a:t>80</a:t>
            </a:r>
            <a:r>
              <a:rPr lang="en-US" sz="1200" dirty="0">
                <a:latin typeface="Huawei Sans" panose="020C0503030203020204" pitchFamily="34" charset="0"/>
              </a:rPr>
              <a:t> kW; the distance between the top of the cabinets and the air duct is </a:t>
            </a:r>
            <a:r>
              <a:rPr lang="en-US" sz="1200" dirty="0">
                <a:solidFill>
                  <a:srgbClr val="C00000"/>
                </a:solidFill>
                <a:latin typeface="Huawei Sans" panose="020C0503030203020204" pitchFamily="34" charset="0"/>
              </a:rPr>
              <a:t>0.9</a:t>
            </a:r>
            <a:r>
              <a:rPr lang="en-US" sz="1200" dirty="0">
                <a:latin typeface="Huawei Sans" panose="020C0503030203020204" pitchFamily="34" charset="0"/>
              </a:rPr>
              <a:t> m; the position of the column is marked</a:t>
            </a:r>
            <a:r>
              <a:rPr lang="en-US" sz="1200" dirty="0" smtClean="0">
                <a:latin typeface="Huawei Sans" panose="020C0503030203020204" pitchFamily="34" charset="0"/>
              </a:rPr>
              <a:t>.</a:t>
            </a:r>
            <a:endParaRPr lang="en-US" sz="1200" dirty="0">
              <a:latin typeface="Huawei Sans" panose="020C0503030203020204" pitchFamily="34" charset="0"/>
            </a:endParaRPr>
          </a:p>
        </p:txBody>
      </p:sp>
      <p:pic>
        <p:nvPicPr>
          <p:cNvPr id="4" name="图片 3"/>
          <p:cNvPicPr>
            <a:picLocks noChangeAspect="1"/>
          </p:cNvPicPr>
          <p:nvPr/>
        </p:nvPicPr>
        <p:blipFill>
          <a:blip r:embed="rId3"/>
          <a:stretch>
            <a:fillRect/>
          </a:stretch>
        </p:blipFill>
        <p:spPr>
          <a:xfrm>
            <a:off x="8142845" y="3766818"/>
            <a:ext cx="3192938" cy="2049942"/>
          </a:xfrm>
          <a:prstGeom prst="rect">
            <a:avLst/>
          </a:prstGeom>
          <a:ln w="12700">
            <a:solidFill>
              <a:schemeClr val="tx1"/>
            </a:solidFill>
          </a:ln>
        </p:spPr>
      </p:pic>
      <p:sp>
        <p:nvSpPr>
          <p:cNvPr id="5" name="矩形 4"/>
          <p:cNvSpPr/>
          <p:nvPr/>
        </p:nvSpPr>
        <p:spPr>
          <a:xfrm>
            <a:off x="10841218" y="4349910"/>
            <a:ext cx="447675" cy="495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748840" y="5259550"/>
            <a:ext cx="447675" cy="1619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9163053" y="4268948"/>
            <a:ext cx="282754" cy="1619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644065" y="5234352"/>
            <a:ext cx="771526" cy="246221"/>
          </a:xfrm>
          <a:prstGeom prst="rect">
            <a:avLst/>
          </a:prstGeom>
          <a:noFill/>
        </p:spPr>
        <p:txBody>
          <a:bodyPr wrap="square" rtlCol="0">
            <a:spAutoFit/>
          </a:bodyPr>
          <a:lstStyle/>
          <a:p>
            <a:r>
              <a:rPr lang="en-US" altLang="zh-CN" sz="500" dirty="0"/>
              <a:t>Racks not to be reconstructed</a:t>
            </a:r>
            <a:endParaRPr lang="zh-CN" altLang="en-US" sz="500" dirty="0"/>
          </a:p>
        </p:txBody>
      </p:sp>
      <p:sp>
        <p:nvSpPr>
          <p:cNvPr id="9" name="文本框 8"/>
          <p:cNvSpPr txBox="1"/>
          <p:nvPr/>
        </p:nvSpPr>
        <p:spPr>
          <a:xfrm>
            <a:off x="10766470" y="4364199"/>
            <a:ext cx="651011" cy="246221"/>
          </a:xfrm>
          <a:prstGeom prst="rect">
            <a:avLst/>
          </a:prstGeom>
          <a:noFill/>
        </p:spPr>
        <p:txBody>
          <a:bodyPr wrap="square" rtlCol="0">
            <a:spAutoFit/>
          </a:bodyPr>
          <a:lstStyle/>
          <a:p>
            <a:r>
              <a:rPr lang="en-US" altLang="zh-CN" sz="500" dirty="0"/>
              <a:t>Racks not to be reconstructed</a:t>
            </a:r>
            <a:endParaRPr lang="zh-CN" altLang="en-US" sz="500" dirty="0"/>
          </a:p>
        </p:txBody>
      </p:sp>
      <p:sp>
        <p:nvSpPr>
          <p:cNvPr id="10" name="文本框 9"/>
          <p:cNvSpPr txBox="1"/>
          <p:nvPr/>
        </p:nvSpPr>
        <p:spPr>
          <a:xfrm>
            <a:off x="10748582" y="4670791"/>
            <a:ext cx="651011" cy="169277"/>
          </a:xfrm>
          <a:prstGeom prst="rect">
            <a:avLst/>
          </a:prstGeom>
          <a:noFill/>
        </p:spPr>
        <p:txBody>
          <a:bodyPr wrap="square" rtlCol="0">
            <a:spAutoFit/>
          </a:bodyPr>
          <a:lstStyle/>
          <a:p>
            <a:r>
              <a:rPr lang="en-US" altLang="zh-CN" sz="500" dirty="0" smtClean="0"/>
              <a:t>Front side</a:t>
            </a:r>
            <a:endParaRPr lang="zh-CN" altLang="en-US" sz="500" dirty="0"/>
          </a:p>
        </p:txBody>
      </p:sp>
      <p:sp>
        <p:nvSpPr>
          <p:cNvPr id="11" name="文本框 10"/>
          <p:cNvSpPr txBox="1"/>
          <p:nvPr/>
        </p:nvSpPr>
        <p:spPr>
          <a:xfrm>
            <a:off x="8897441" y="4226799"/>
            <a:ext cx="771526" cy="246221"/>
          </a:xfrm>
          <a:prstGeom prst="rect">
            <a:avLst/>
          </a:prstGeom>
          <a:noFill/>
        </p:spPr>
        <p:txBody>
          <a:bodyPr wrap="square" rtlCol="0">
            <a:spAutoFit/>
          </a:bodyPr>
          <a:lstStyle/>
          <a:p>
            <a:pPr algn="ctr"/>
            <a:r>
              <a:rPr lang="en-US" altLang="zh-CN" sz="500" dirty="0"/>
              <a:t>Cable trough cabinet</a:t>
            </a:r>
            <a:endParaRPr lang="zh-CN" altLang="en-US" sz="500" dirty="0"/>
          </a:p>
        </p:txBody>
      </p:sp>
      <p:sp>
        <p:nvSpPr>
          <p:cNvPr id="13" name="文本框 12"/>
          <p:cNvSpPr txBox="1"/>
          <p:nvPr/>
        </p:nvSpPr>
        <p:spPr>
          <a:xfrm>
            <a:off x="432353" y="3897125"/>
            <a:ext cx="7153275" cy="1474763"/>
          </a:xfrm>
          <a:prstGeom prst="rect">
            <a:avLst/>
          </a:prstGeom>
          <a:noFill/>
        </p:spPr>
        <p:txBody>
          <a:bodyPr wrap="square" rtlCol="0">
            <a:spAutoFit/>
          </a:bodyPr>
          <a:lstStyle/>
          <a:p>
            <a:pPr marL="654938" lvl="1" indent="-251899" defTabSz="914034" fontAlgn="ctr">
              <a:lnSpc>
                <a:spcPct val="140000"/>
              </a:lnSpc>
              <a:spcBef>
                <a:spcPts val="720"/>
              </a:spcBef>
              <a:buSzPct val="50000"/>
              <a:buFont typeface="Wingdings" panose="05000000000000000000" pitchFamily="2" charset="2"/>
              <a:buChar char="p"/>
            </a:pPr>
            <a:r>
              <a:rPr lang="en-US" altLang="zh-CN" sz="1200" dirty="0" smtClean="0">
                <a:solidFill>
                  <a:prstClr val="black"/>
                </a:solidFill>
                <a:latin typeface="Huawei Sans" panose="020C0503030203020204" pitchFamily="34" charset="0"/>
                <a:ea typeface="方正兰亭黑简体" panose="02000000000000000000" pitchFamily="2" charset="-122"/>
              </a:rPr>
              <a:t>Record the power supply and distribution of the cooling system in the equipment room, the cooling planning of the equipment room, the original indoor and outdoor units of air conditioners, water supply, fresh air, and air exhaust in case of faults in the equipment room.</a:t>
            </a:r>
          </a:p>
          <a:p>
            <a:pPr marL="654938" lvl="1" indent="-251899" defTabSz="914034" fontAlgn="ctr">
              <a:lnSpc>
                <a:spcPct val="140000"/>
              </a:lnSpc>
              <a:spcBef>
                <a:spcPts val="720"/>
              </a:spcBef>
              <a:buSzPct val="50000"/>
              <a:buFont typeface="Wingdings" panose="05000000000000000000" pitchFamily="2" charset="2"/>
              <a:buChar char="p"/>
            </a:pPr>
            <a:r>
              <a:rPr lang="en-US" altLang="zh-CN" sz="1200" dirty="0" smtClean="0">
                <a:solidFill>
                  <a:srgbClr val="C00000"/>
                </a:solidFill>
                <a:latin typeface="Huawei Sans" panose="020C0503030203020204" pitchFamily="34" charset="0"/>
                <a:ea typeface="方正兰亭黑简体" panose="02000000000000000000" pitchFamily="2" charset="-122"/>
              </a:rPr>
              <a:t>Obtain the onsite drawing from the customer or draw a drawing onsite.</a:t>
            </a:r>
            <a:endParaRPr lang="en-US" altLang="zh-CN" sz="1200" dirty="0">
              <a:solidFill>
                <a:srgbClr val="C00000"/>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42720114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Data Center </a:t>
            </a:r>
            <a:r>
              <a:rPr lang="en-US" dirty="0" smtClean="0"/>
              <a:t>Reconstruction(2)</a:t>
            </a:r>
            <a:endParaRPr lang="en-US" dirty="0"/>
          </a:p>
        </p:txBody>
      </p:sp>
      <p:sp>
        <p:nvSpPr>
          <p:cNvPr id="3" name="文本占位符 2"/>
          <p:cNvSpPr>
            <a:spLocks noGrp="1"/>
          </p:cNvSpPr>
          <p:nvPr>
            <p:ph type="body" sz="quarter" idx="10"/>
          </p:nvPr>
        </p:nvSpPr>
        <p:spPr/>
        <p:txBody>
          <a:bodyPr>
            <a:noAutofit/>
          </a:bodyPr>
          <a:lstStyle/>
          <a:p>
            <a:r>
              <a:rPr lang="en-US" dirty="0">
                <a:latin typeface="Huawei Sans" panose="020C0503030203020204" pitchFamily="34" charset="0"/>
              </a:rPr>
              <a:t>After selecting a solution, you need to perform the following operations:</a:t>
            </a:r>
          </a:p>
          <a:p>
            <a:pPr lvl="1"/>
            <a:r>
              <a:rPr lang="en-US" dirty="0">
                <a:latin typeface="Huawei Sans" panose="020C0503030203020204" pitchFamily="34" charset="0"/>
              </a:rPr>
              <a:t>Obtain geographic and climatic information.</a:t>
            </a:r>
          </a:p>
          <a:p>
            <a:pPr lvl="1"/>
            <a:r>
              <a:rPr lang="en-US" dirty="0">
                <a:latin typeface="Huawei Sans" panose="020C0503030203020204" pitchFamily="34" charset="0"/>
              </a:rPr>
              <a:t>Calculate cooling load (cooling loss).</a:t>
            </a:r>
          </a:p>
          <a:p>
            <a:pPr lvl="1"/>
            <a:r>
              <a:rPr lang="en-US" dirty="0">
                <a:latin typeface="Huawei Sans" panose="020C0503030203020204" pitchFamily="34" charset="0"/>
              </a:rPr>
              <a:t>Obtain the cooling capacity of indoor units.</a:t>
            </a:r>
          </a:p>
          <a:p>
            <a:pPr lvl="1"/>
            <a:r>
              <a:rPr lang="en-US" dirty="0">
                <a:latin typeface="Huawei Sans" panose="020C0503030203020204" pitchFamily="34" charset="0"/>
              </a:rPr>
              <a:t>Consider measurement tolerance and energy consumption.</a:t>
            </a:r>
          </a:p>
          <a:p>
            <a:pPr lvl="1"/>
            <a:r>
              <a:rPr lang="en-US" dirty="0">
                <a:latin typeface="Huawei Sans" panose="020C0503030203020204" pitchFamily="34" charset="0"/>
              </a:rPr>
              <a:t>Determine the pipe routing mode of the indoor units of air conditioners.</a:t>
            </a:r>
          </a:p>
          <a:p>
            <a:pPr lvl="1"/>
            <a:r>
              <a:rPr lang="en-US" dirty="0">
                <a:latin typeface="Huawei Sans" panose="020C0503030203020204" pitchFamily="34" charset="0"/>
              </a:rPr>
              <a:t>Confirm other requirements, including heater (dehumidifier), humidifier, teamwork control, fire extinguishing linkage, water leakage interruption, DCIM remote monitoring and control, and maintenance space.</a:t>
            </a:r>
          </a:p>
        </p:txBody>
      </p:sp>
      <p:pic>
        <p:nvPicPr>
          <p:cNvPr id="4" name="图片 3"/>
          <p:cNvPicPr>
            <a:picLocks noChangeAspect="1"/>
          </p:cNvPicPr>
          <p:nvPr/>
        </p:nvPicPr>
        <p:blipFill>
          <a:blip r:embed="rId3"/>
          <a:stretch>
            <a:fillRect/>
          </a:stretch>
        </p:blipFill>
        <p:spPr>
          <a:xfrm>
            <a:off x="8685166" y="1807894"/>
            <a:ext cx="2216976" cy="1765616"/>
          </a:xfrm>
          <a:prstGeom prst="rect">
            <a:avLst/>
          </a:prstGeom>
        </p:spPr>
      </p:pic>
    </p:spTree>
    <p:extLst>
      <p:ext uri="{BB962C8B-B14F-4D97-AF65-F5344CB8AC3E}">
        <p14:creationId xmlns:p14="http://schemas.microsoft.com/office/powerpoint/2010/main" val="124941289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r>
              <a:rPr lang="en-US" sz="1800" dirty="0">
                <a:latin typeface="Huawei Sans" panose="020C0503030203020204" pitchFamily="34" charset="0"/>
              </a:rPr>
              <a:t>A data center construction project can be large or small, new or refurbished, and complete or partial.</a:t>
            </a:r>
          </a:p>
          <a:p>
            <a:r>
              <a:rPr lang="en-US" sz="1800" dirty="0">
                <a:latin typeface="Huawei Sans" panose="020C0503030203020204" pitchFamily="34" charset="0"/>
              </a:rPr>
              <a:t>The project may involve changes in the physical area of the equipment room, equipment layout, or electrical capacity, power density increase, and redesign of the power or cooling architecture. Regardless of the scale or nature of the project, the success of a project depends not only on the procurement and installation of physical system equipment, but also on the entire planning and design process from project concept to commissioning.</a:t>
            </a:r>
          </a:p>
          <a:p>
            <a:r>
              <a:rPr lang="en-US" sz="1800" dirty="0">
                <a:latin typeface="Huawei Sans" panose="020C0503030203020204" pitchFamily="34" charset="0"/>
              </a:rPr>
              <a:t>This course describes the process and implementation of the cooling system project planning, including the planning process, precautions, and requirements.</a:t>
            </a:r>
          </a:p>
          <a:p>
            <a:endParaRPr lang="zh-CN" altLang="en-US" sz="1800" dirty="0">
              <a:latin typeface="Huawei Sans" panose="020C0503030203020204" pitchFamily="34" charset="0"/>
            </a:endParaRPr>
          </a:p>
        </p:txBody>
      </p:sp>
    </p:spTree>
    <p:extLst>
      <p:ext uri="{BB962C8B-B14F-4D97-AF65-F5344CB8AC3E}">
        <p14:creationId xmlns:p14="http://schemas.microsoft.com/office/powerpoint/2010/main" val="4908311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latin typeface="+mn-lt"/>
                <a:ea typeface="Arial Unicode MS" panose="020B0604020202020204" pitchFamily="34" charset="-122"/>
                <a:cs typeface="Arial Unicode MS" panose="020B0604020202020204" pitchFamily="34" charset="-122"/>
              </a:rPr>
              <a:t>Impact of Site Selection on a Cooling </a:t>
            </a:r>
            <a:r>
              <a:rPr lang="en-US" dirty="0" smtClean="0">
                <a:latin typeface="+mn-lt"/>
                <a:ea typeface="Arial Unicode MS" panose="020B0604020202020204" pitchFamily="34" charset="-122"/>
                <a:cs typeface="Arial Unicode MS" panose="020B0604020202020204" pitchFamily="34" charset="-122"/>
              </a:rPr>
              <a:t>System – Climate(1)</a:t>
            </a:r>
            <a:endParaRPr lang="en-US" dirty="0">
              <a:latin typeface="+mn-lt"/>
              <a:ea typeface="Arial Unicode MS" panose="020B0604020202020204" pitchFamily="34" charset="-122"/>
              <a:cs typeface="Arial Unicode MS" panose="020B0604020202020204" pitchFamily="34" charset="-122"/>
            </a:endParaRPr>
          </a:p>
        </p:txBody>
      </p:sp>
      <p:sp>
        <p:nvSpPr>
          <p:cNvPr id="4" name="圆角矩形 3"/>
          <p:cNvSpPr/>
          <p:nvPr/>
        </p:nvSpPr>
        <p:spPr>
          <a:xfrm>
            <a:off x="528480" y="1330941"/>
            <a:ext cx="11220608" cy="1995249"/>
          </a:xfrm>
          <a:prstGeom prst="roundRect">
            <a:avLst>
              <a:gd name="adj" fmla="val 6098"/>
            </a:avLst>
          </a:prstGeom>
        </p:spPr>
        <p:style>
          <a:lnRef idx="2">
            <a:schemeClr val="accent4"/>
          </a:lnRef>
          <a:fillRef idx="1">
            <a:schemeClr val="lt1"/>
          </a:fillRef>
          <a:effectRef idx="0">
            <a:schemeClr val="accent4"/>
          </a:effectRef>
          <a:fontRef idx="minor">
            <a:schemeClr val="dk1"/>
          </a:fontRef>
        </p:style>
        <p:txBody>
          <a:bodyPr wrap="square" rtlCol="0" anchor="ctr">
            <a:spAutoFit/>
          </a:bodyPr>
          <a:lstStyle/>
          <a:p>
            <a:pPr>
              <a:lnSpc>
                <a:spcPct val="150000"/>
              </a:lnSpc>
            </a:pPr>
            <a:r>
              <a:rPr lang="en-US" sz="1600" b="1" dirty="0">
                <a:solidFill>
                  <a:schemeClr val="tx1"/>
                </a:solidFill>
                <a:ea typeface="Arial Unicode MS" panose="020B0604020202020204" pitchFamily="34" charset="-122"/>
                <a:cs typeface="Arial Unicode MS" panose="020B0604020202020204" pitchFamily="34" charset="-122"/>
              </a:rPr>
              <a:t>Climate</a:t>
            </a:r>
          </a:p>
          <a:p>
            <a:pPr>
              <a:lnSpc>
                <a:spcPct val="150000"/>
              </a:lnSpc>
            </a:pPr>
            <a:r>
              <a:rPr lang="en-US" sz="1600" dirty="0">
                <a:solidFill>
                  <a:schemeClr val="tx1"/>
                </a:solidFill>
                <a:ea typeface="Arial Unicode MS" panose="020B0604020202020204" pitchFamily="34" charset="-122"/>
                <a:cs typeface="Arial Unicode MS" panose="020B0604020202020204" pitchFamily="34" charset="-122"/>
              </a:rPr>
              <a:t>A data center requires cooling throughout the year. In areas where the ambient temperature is low throughout the year, free cooling can be used to reduce the compression cooling time, saving energy and reducing costs. However, the cost of heating and humidification may increase in very cold areas. Comprehensive analysis needs to be performed for different areas.</a:t>
            </a:r>
          </a:p>
        </p:txBody>
      </p:sp>
      <p:grpSp>
        <p:nvGrpSpPr>
          <p:cNvPr id="6" name="组合 5"/>
          <p:cNvGrpSpPr/>
          <p:nvPr/>
        </p:nvGrpSpPr>
        <p:grpSpPr>
          <a:xfrm>
            <a:off x="905764" y="3883934"/>
            <a:ext cx="10540002" cy="1737360"/>
            <a:chOff x="207457" y="4107913"/>
            <a:chExt cx="6836598" cy="1886487"/>
          </a:xfrm>
        </p:grpSpPr>
        <p:graphicFrame>
          <p:nvGraphicFramePr>
            <p:cNvPr id="7" name="Chart 1"/>
            <p:cNvGraphicFramePr>
              <a:graphicFrameLocks/>
            </p:cNvGraphicFramePr>
            <p:nvPr>
              <p:extLst/>
            </p:nvPr>
          </p:nvGraphicFramePr>
          <p:xfrm>
            <a:off x="1508588" y="4196080"/>
            <a:ext cx="1468292" cy="17983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1"/>
            <p:cNvGraphicFramePr>
              <a:graphicFrameLocks/>
            </p:cNvGraphicFramePr>
            <p:nvPr>
              <p:extLst/>
            </p:nvPr>
          </p:nvGraphicFramePr>
          <p:xfrm>
            <a:off x="4978400" y="4196080"/>
            <a:ext cx="2065655" cy="17144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1"/>
            <p:cNvGraphicFramePr>
              <a:graphicFrameLocks/>
            </p:cNvGraphicFramePr>
            <p:nvPr>
              <p:extLst/>
            </p:nvPr>
          </p:nvGraphicFramePr>
          <p:xfrm>
            <a:off x="207457" y="4107913"/>
            <a:ext cx="1781486" cy="173736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Chart 1"/>
            <p:cNvGraphicFramePr>
              <a:graphicFrameLocks/>
            </p:cNvGraphicFramePr>
            <p:nvPr>
              <p:extLst/>
            </p:nvPr>
          </p:nvGraphicFramePr>
          <p:xfrm>
            <a:off x="3698240" y="4145280"/>
            <a:ext cx="2153920" cy="180430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1" name="Chart 1"/>
            <p:cNvGraphicFramePr>
              <a:graphicFrameLocks/>
            </p:cNvGraphicFramePr>
            <p:nvPr>
              <p:extLst/>
            </p:nvPr>
          </p:nvGraphicFramePr>
          <p:xfrm>
            <a:off x="2631440" y="4155440"/>
            <a:ext cx="1778000" cy="1798320"/>
          </p:xfrm>
          <a:graphic>
            <a:graphicData uri="http://schemas.openxmlformats.org/drawingml/2006/chart">
              <c:chart xmlns:c="http://schemas.openxmlformats.org/drawingml/2006/chart" xmlns:r="http://schemas.openxmlformats.org/officeDocument/2006/relationships" r:id="rId7"/>
            </a:graphicData>
          </a:graphic>
        </p:graphicFrame>
      </p:grpSp>
    </p:spTree>
    <p:extLst>
      <p:ext uri="{BB962C8B-B14F-4D97-AF65-F5344CB8AC3E}">
        <p14:creationId xmlns:p14="http://schemas.microsoft.com/office/powerpoint/2010/main" val="9628205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Impact of Site Selection on a Cooling System </a:t>
            </a:r>
            <a:r>
              <a:rPr lang="en-US" altLang="zh-CN" dirty="0" smtClean="0"/>
              <a:t>– Climate(2)</a:t>
            </a:r>
            <a:endParaRPr lang="zh-CN" altLang="en-US" dirty="0"/>
          </a:p>
        </p:txBody>
      </p:sp>
      <p:graphicFrame>
        <p:nvGraphicFramePr>
          <p:cNvPr id="3" name="表格 2"/>
          <p:cNvGraphicFramePr>
            <a:graphicFrameLocks noGrp="1"/>
          </p:cNvGraphicFramePr>
          <p:nvPr>
            <p:extLst>
              <p:ext uri="{D42A27DB-BD31-4B8C-83A1-F6EECF244321}">
                <p14:modId xmlns:p14="http://schemas.microsoft.com/office/powerpoint/2010/main" val="1242818952"/>
              </p:ext>
            </p:extLst>
          </p:nvPr>
        </p:nvGraphicFramePr>
        <p:xfrm>
          <a:off x="1167741" y="1124505"/>
          <a:ext cx="10404149" cy="4914037"/>
        </p:xfrm>
        <a:graphic>
          <a:graphicData uri="http://schemas.openxmlformats.org/drawingml/2006/table">
            <a:tbl>
              <a:tblPr/>
              <a:tblGrid>
                <a:gridCol w="1942245"/>
                <a:gridCol w="2617810"/>
                <a:gridCol w="2906061"/>
                <a:gridCol w="2938033"/>
              </a:tblGrid>
              <a:tr h="268300">
                <a:tc rowSpan="2">
                  <a:txBody>
                    <a:bodyPr/>
                    <a:lstStyle/>
                    <a:p>
                      <a:pPr marL="36000" lvl="0" algn="ctr" fontAlgn="ctr"/>
                      <a:r>
                        <a:rPr lang="en-US" sz="1400" b="1" i="0" u="none" strike="noStrike" dirty="0">
                          <a:solidFill>
                            <a:srgbClr val="000000"/>
                          </a:solidFill>
                          <a:latin typeface="+mn-lt"/>
                          <a:ea typeface="Arial Unicode MS" panose="020B0604020202020204" pitchFamily="34" charset="-122"/>
                          <a:cs typeface="Arial Unicode MS" panose="020B0604020202020204" pitchFamily="34" charset="-122"/>
                        </a:rPr>
                        <a:t>Area</a:t>
                      </a:r>
                    </a:p>
                  </a:txBody>
                  <a:tcPr marL="0" marR="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gridSpan="2">
                  <a:txBody>
                    <a:bodyPr/>
                    <a:lstStyle/>
                    <a:p>
                      <a:pPr algn="ctr" fontAlgn="ctr"/>
                      <a:r>
                        <a:rPr lang="en-US" sz="1400" b="1" i="0" u="none" strike="noStrike" dirty="0">
                          <a:solidFill>
                            <a:srgbClr val="000000"/>
                          </a:solidFill>
                          <a:latin typeface="+mn-lt"/>
                          <a:ea typeface="Arial Unicode MS" panose="020B0604020202020204" pitchFamily="34" charset="-122"/>
                          <a:cs typeface="Arial Unicode MS" panose="020B0604020202020204" pitchFamily="34" charset="-122"/>
                        </a:rPr>
                        <a:t>Indicator</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rowSpan="2">
                  <a:txBody>
                    <a:bodyPr/>
                    <a:lstStyle/>
                    <a:p>
                      <a:pPr marL="36000" lvl="0" algn="ctr" fontAlgn="ctr"/>
                      <a:r>
                        <a:rPr lang="en-US" sz="1400" b="1" i="0" u="none" strike="noStrike" dirty="0">
                          <a:solidFill>
                            <a:srgbClr val="000000"/>
                          </a:solidFill>
                          <a:latin typeface="+mn-lt"/>
                          <a:ea typeface="Arial Unicode MS" panose="020B0604020202020204" pitchFamily="34" charset="-122"/>
                          <a:cs typeface="Arial Unicode MS" panose="020B0604020202020204" pitchFamily="34" charset="-122"/>
                        </a:rPr>
                        <a:t>Requirement</a:t>
                      </a:r>
                    </a:p>
                  </a:txBody>
                  <a:tcPr marL="0" marR="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r>
              <a:tr h="178866">
                <a:tc vMerge="1">
                  <a:txBody>
                    <a:bodyPr/>
                    <a:lstStyle/>
                    <a:p>
                      <a:endParaRPr lang="zh-CN" altLang="en-US"/>
                    </a:p>
                  </a:txBody>
                  <a:tcPr/>
                </a:tc>
                <a:tc>
                  <a:txBody>
                    <a:bodyPr/>
                    <a:lstStyle/>
                    <a:p>
                      <a:pPr marL="36000" lvl="0" algn="ctr" fontAlgn="ctr"/>
                      <a:r>
                        <a:rPr lang="en-US" sz="1400" b="1" i="0" u="none" strike="noStrike" dirty="0">
                          <a:solidFill>
                            <a:srgbClr val="000000"/>
                          </a:solidFill>
                          <a:latin typeface="+mn-lt"/>
                          <a:ea typeface="Arial Unicode MS" panose="020B0604020202020204" pitchFamily="34" charset="-122"/>
                          <a:cs typeface="Arial Unicode MS" panose="020B0604020202020204" pitchFamily="34" charset="-122"/>
                        </a:rPr>
                        <a:t>Key Indicator</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36000" lvl="0" algn="ctr" fontAlgn="ctr"/>
                      <a:r>
                        <a:rPr lang="en-US" sz="1400" b="1" i="0" u="none" strike="noStrike" dirty="0">
                          <a:solidFill>
                            <a:srgbClr val="000000"/>
                          </a:solidFill>
                          <a:latin typeface="+mn-lt"/>
                          <a:ea typeface="Arial Unicode MS" panose="020B0604020202020204" pitchFamily="34" charset="-122"/>
                          <a:cs typeface="Arial Unicode MS" panose="020B0604020202020204" pitchFamily="34" charset="-122"/>
                        </a:rPr>
                        <a:t>Auxiliary Indicator</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vMerge="1">
                  <a:txBody>
                    <a:bodyPr/>
                    <a:lstStyle/>
                    <a:p>
                      <a:endParaRPr lang="zh-CN" altLang="en-US"/>
                    </a:p>
                  </a:txBody>
                  <a:tcPr/>
                </a:tc>
              </a:tr>
              <a:tr h="715466">
                <a:tc>
                  <a:txBody>
                    <a:bodyPr/>
                    <a:lstStyle/>
                    <a:p>
                      <a:pPr marL="36000" lvl="0" algn="ctr"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Severe cold </a:t>
                      </a:r>
                      <a:endParaRPr lang="en-US" sz="1200" b="0" i="0" u="none" strike="noStrike" dirty="0" smtClean="0">
                        <a:solidFill>
                          <a:srgbClr val="000000"/>
                        </a:solidFill>
                        <a:latin typeface="+mn-lt"/>
                        <a:ea typeface="Arial Unicode MS" panose="020B0604020202020204" pitchFamily="34" charset="-122"/>
                        <a:cs typeface="Arial Unicode MS" panose="020B0604020202020204" pitchFamily="34" charset="-122"/>
                      </a:endParaRPr>
                    </a:p>
                    <a:p>
                      <a:pPr marL="36000" lvl="0" algn="ctr" fontAlgn="ctr"/>
                      <a:r>
                        <a:rPr lang="en-US" sz="1200" b="0" i="0" u="none" strike="noStrike" dirty="0" smtClean="0">
                          <a:solidFill>
                            <a:srgbClr val="000000"/>
                          </a:solidFill>
                          <a:latin typeface="+mn-lt"/>
                          <a:ea typeface="Arial Unicode MS" panose="020B0604020202020204" pitchFamily="34" charset="-122"/>
                          <a:cs typeface="Arial Unicode MS" panose="020B0604020202020204" pitchFamily="34" charset="-122"/>
                        </a:rPr>
                        <a:t>area</a:t>
                      </a:r>
                      <a:endParaRPr lang="en-US" sz="1200" b="0" i="0" u="none" strike="noStrike" dirty="0">
                        <a:solidFill>
                          <a:srgbClr val="000000"/>
                        </a:solidFill>
                        <a:latin typeface="+mn-lt"/>
                        <a:ea typeface="Arial Unicode MS" panose="020B0604020202020204" pitchFamily="34" charset="-122"/>
                        <a:cs typeface="Arial Unicode MS" panose="020B0604020202020204" pitchFamily="34" charset="-122"/>
                      </a:endParaRPr>
                    </a:p>
                  </a:txBody>
                  <a:tcPr marL="0" marR="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2A1C7"/>
                    </a:solidFill>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Average temperature in the coldest month: ≤ –10°C</a:t>
                      </a:r>
                    </a:p>
                  </a:txBody>
                  <a:tcPr marL="72000" marR="72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Number of days when the daily average temperature is lower than or equal to 5°C: ≥ 145 days</a:t>
                      </a:r>
                    </a:p>
                  </a:txBody>
                  <a:tcPr marL="72000" marR="72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Heat preservation requirements in winter must be fully met. Generally, protection measures against heat in summer can be ignored.</a:t>
                      </a:r>
                    </a:p>
                  </a:txBody>
                  <a:tcPr marL="72000" marR="7200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1415">
                <a:tc>
                  <a:txBody>
                    <a:bodyPr/>
                    <a:lstStyle/>
                    <a:p>
                      <a:pPr marL="36000" lvl="0" algn="ctr" fontAlgn="ctr"/>
                      <a:r>
                        <a:rPr lang="en-US" sz="1200" b="0" i="0" u="none" strike="noStrike">
                          <a:solidFill>
                            <a:srgbClr val="000000"/>
                          </a:solidFill>
                          <a:latin typeface="+mn-lt"/>
                          <a:ea typeface="Arial Unicode MS" panose="020B0604020202020204" pitchFamily="34" charset="-122"/>
                          <a:cs typeface="Arial Unicode MS" panose="020B0604020202020204" pitchFamily="34" charset="-122"/>
                        </a:rPr>
                        <a:t>Cold area</a:t>
                      </a:r>
                    </a:p>
                  </a:txBody>
                  <a:tcPr marL="0" marR="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Average temperature in the coldest month: </a:t>
                      </a:r>
                      <a:r>
                        <a:rPr lang="en-US" sz="1200" b="0" i="0" u="none" strike="noStrike" dirty="0" smtClean="0">
                          <a:solidFill>
                            <a:srgbClr val="000000"/>
                          </a:solidFill>
                          <a:latin typeface="+mn-lt"/>
                          <a:ea typeface="Arial Unicode MS" panose="020B0604020202020204" pitchFamily="34" charset="-122"/>
                          <a:cs typeface="Arial Unicode MS" panose="020B0604020202020204" pitchFamily="34" charset="-122"/>
                        </a:rPr>
                        <a:t>0°C to –10°C</a:t>
                      </a:r>
                      <a:endParaRPr lang="en-US" sz="1200" b="0" i="0" u="none" strike="noStrike" dirty="0">
                        <a:solidFill>
                          <a:srgbClr val="000000"/>
                        </a:solidFill>
                        <a:latin typeface="+mn-lt"/>
                        <a:ea typeface="Arial Unicode MS" panose="020B0604020202020204" pitchFamily="34" charset="-122"/>
                        <a:cs typeface="Arial Unicode MS" panose="020B0604020202020204" pitchFamily="34" charset="-122"/>
                      </a:endParaRPr>
                    </a:p>
                  </a:txBody>
                  <a:tcPr marL="72000" marR="72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Number of days when the daily average temperature is lower than or equal to 5°C: 90–145 days</a:t>
                      </a:r>
                    </a:p>
                  </a:txBody>
                  <a:tcPr marL="72000" marR="72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Heat preservation requirements in winter should be met. Protection measures against heat in summer in some areas should be considered.</a:t>
                      </a:r>
                    </a:p>
                  </a:txBody>
                  <a:tcPr marL="72000" marR="7200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1415">
                <a:tc>
                  <a:txBody>
                    <a:bodyPr/>
                    <a:lstStyle/>
                    <a:p>
                      <a:pPr marL="36000" lvl="0" algn="ctr"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Mild area</a:t>
                      </a:r>
                    </a:p>
                  </a:txBody>
                  <a:tcPr marL="0" marR="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6FF33"/>
                    </a:solidFill>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Average temperature in the coldest month: 0–13°C; average temperature in the hottest month: 18–25°C</a:t>
                      </a:r>
                    </a:p>
                  </a:txBody>
                  <a:tcPr marL="72000" marR="72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Number of days when the daily average temperature is lower than or equal to 5°C: 0–90 days</a:t>
                      </a:r>
                    </a:p>
                  </a:txBody>
                  <a:tcPr marL="72000" marR="72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Heat preservation requirements in winter in some areas should be met. Generally, protection measures against heat in summer can be ignored.</a:t>
                      </a:r>
                    </a:p>
                  </a:txBody>
                  <a:tcPr marL="72000" marR="7200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6507">
                <a:tc>
                  <a:txBody>
                    <a:bodyPr/>
                    <a:lstStyle/>
                    <a:p>
                      <a:pPr marL="36000" lvl="0" algn="ctr"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Areas with hot summer and </a:t>
                      </a:r>
                      <a:endParaRPr lang="en-US" sz="1200" b="0" i="0" u="none" strike="noStrike" dirty="0" smtClean="0">
                        <a:solidFill>
                          <a:srgbClr val="000000"/>
                        </a:solidFill>
                        <a:latin typeface="+mn-lt"/>
                        <a:ea typeface="Arial Unicode MS" panose="020B0604020202020204" pitchFamily="34" charset="-122"/>
                        <a:cs typeface="Arial Unicode MS" panose="020B0604020202020204" pitchFamily="34" charset="-122"/>
                      </a:endParaRPr>
                    </a:p>
                    <a:p>
                      <a:pPr marL="36000" lvl="0" algn="ctr" fontAlgn="ctr"/>
                      <a:r>
                        <a:rPr lang="en-US" sz="1200" b="0" i="0" u="none" strike="noStrike" dirty="0" smtClean="0">
                          <a:solidFill>
                            <a:srgbClr val="000000"/>
                          </a:solidFill>
                          <a:latin typeface="+mn-lt"/>
                          <a:ea typeface="Arial Unicode MS" panose="020B0604020202020204" pitchFamily="34" charset="-122"/>
                          <a:cs typeface="Arial Unicode MS" panose="020B0604020202020204" pitchFamily="34" charset="-122"/>
                        </a:rPr>
                        <a:t>cold </a:t>
                      </a: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winter</a:t>
                      </a:r>
                    </a:p>
                  </a:txBody>
                  <a:tcPr marL="0" marR="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Average temperature in the coldest month: </a:t>
                      </a:r>
                      <a:r>
                        <a:rPr lang="en-US" sz="1200" b="0" i="0" u="none" strike="noStrike" dirty="0" smtClean="0">
                          <a:solidFill>
                            <a:srgbClr val="000000"/>
                          </a:solidFill>
                          <a:latin typeface="+mn-lt"/>
                          <a:ea typeface="Arial Unicode MS" panose="020B0604020202020204" pitchFamily="34" charset="-122"/>
                          <a:cs typeface="Arial Unicode MS" panose="020B0604020202020204" pitchFamily="34" charset="-122"/>
                        </a:rPr>
                        <a:t>0°C to –10°C; </a:t>
                      </a: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average temperature in the hottest month: 25–30°C</a:t>
                      </a:r>
                    </a:p>
                  </a:txBody>
                  <a:tcPr marL="72000" marR="72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Number of days when the daily average temperature is lower than or equal to 5°C: 0–90 days; number of days when the daily average temperature is greater than or equal to 25°C: 40–110 days</a:t>
                      </a:r>
                    </a:p>
                  </a:txBody>
                  <a:tcPr marL="72000" marR="72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Protection measures against heat in summer must be taken. Heat preservation in winter should be considered based on requirements.</a:t>
                      </a:r>
                    </a:p>
                  </a:txBody>
                  <a:tcPr marL="72000" marR="7200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5466">
                <a:tc>
                  <a:txBody>
                    <a:bodyPr/>
                    <a:lstStyle/>
                    <a:p>
                      <a:pPr marL="36000" lvl="0" algn="ctr"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Areas with hot summer and warm winter</a:t>
                      </a:r>
                    </a:p>
                  </a:txBody>
                  <a:tcPr marL="0" marR="0" marT="0" marB="0" anchor="ctr">
                    <a:lnL w="28575"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FF0000"/>
                    </a:solidFill>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Average temperature in the coldest month: &gt; 10°C; average temperature in the hottest month: 25–29°C</a:t>
                      </a:r>
                    </a:p>
                  </a:txBody>
                  <a:tcPr marL="72000" marR="72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Number of days when the daily average temperature is greater than or equal to 25°C: 100–200 days</a:t>
                      </a:r>
                    </a:p>
                  </a:txBody>
                  <a:tcPr marL="72000" marR="7200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36000" lvl="0" algn="l" fontAlgn="ctr"/>
                      <a:r>
                        <a:rPr lang="en-US" sz="1200" b="0" i="0" u="none" strike="noStrike" dirty="0">
                          <a:solidFill>
                            <a:srgbClr val="000000"/>
                          </a:solidFill>
                          <a:latin typeface="+mn-lt"/>
                          <a:ea typeface="Arial Unicode MS" panose="020B0604020202020204" pitchFamily="34" charset="-122"/>
                          <a:cs typeface="Arial Unicode MS" panose="020B0604020202020204" pitchFamily="34" charset="-122"/>
                        </a:rPr>
                        <a:t>Protection measures against heat in summer must be taken. Generally, heat preservation in winter can be ignored.</a:t>
                      </a:r>
                    </a:p>
                  </a:txBody>
                  <a:tcPr marL="72000" marR="72000" marT="0" marB="0" anchor="ctr">
                    <a:lnL w="12700" cap="flat" cmpd="sng" algn="ctr">
                      <a:solidFill>
                        <a:srgbClr val="000000"/>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4" name="Up Arrow 34"/>
          <p:cNvSpPr/>
          <p:nvPr/>
        </p:nvSpPr>
        <p:spPr bwMode="auto">
          <a:xfrm>
            <a:off x="553332" y="1631702"/>
            <a:ext cx="538020" cy="3808553"/>
          </a:xfrm>
          <a:prstGeom prst="upArrow">
            <a:avLst/>
          </a:prstGeom>
          <a:gradFill flip="none" rotWithShape="1">
            <a:gsLst>
              <a:gs pos="0">
                <a:srgbClr val="66FF33">
                  <a:tint val="66000"/>
                  <a:satMod val="160000"/>
                </a:srgbClr>
              </a:gs>
              <a:gs pos="50000">
                <a:srgbClr val="66FF33">
                  <a:tint val="44500"/>
                  <a:satMod val="160000"/>
                </a:srgbClr>
              </a:gs>
              <a:gs pos="100000">
                <a:srgbClr val="66FF33">
                  <a:tint val="23500"/>
                  <a:satMod val="160000"/>
                </a:srgbClr>
              </a:gs>
            </a:gsLst>
            <a:lin ang="2700000" scaled="1"/>
            <a:tileRect/>
          </a:gra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27432" tIns="18288" rIns="27432" bIns="18288">
            <a:spAutoFit/>
          </a:bodyPr>
          <a:lstStyle/>
          <a:p>
            <a:pPr algn="ctr">
              <a:defRPr/>
            </a:pPr>
            <a:r>
              <a:rPr lang="en-US" sz="1400" b="1" dirty="0">
                <a:solidFill>
                  <a:schemeClr val="tx2"/>
                </a:solidFill>
                <a:ea typeface="Arial Unicode MS" panose="020B0604020202020204" pitchFamily="34" charset="-122"/>
                <a:cs typeface="Arial Unicode MS" panose="020B0604020202020204" pitchFamily="34" charset="-122"/>
              </a:rPr>
              <a:t>   Direct ventilation free cooling days        </a:t>
            </a:r>
          </a:p>
        </p:txBody>
      </p:sp>
    </p:spTree>
    <p:extLst>
      <p:ext uri="{BB962C8B-B14F-4D97-AF65-F5344CB8AC3E}">
        <p14:creationId xmlns:p14="http://schemas.microsoft.com/office/powerpoint/2010/main" val="36602188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Impact of Site Selection on a Cooling System – Air Quality</a:t>
            </a:r>
          </a:p>
        </p:txBody>
      </p:sp>
      <p:sp>
        <p:nvSpPr>
          <p:cNvPr id="5" name="Slide Number Placeholder 7"/>
          <p:cNvSpPr txBox="1">
            <a:spLocks noChangeArrowheads="1"/>
          </p:cNvSpPr>
          <p:nvPr/>
        </p:nvSpPr>
        <p:spPr>
          <a:xfrm>
            <a:off x="8566070" y="5818381"/>
            <a:ext cx="2845541" cy="365040"/>
          </a:xfrm>
          <a:prstGeom prst="rect">
            <a:avLst/>
          </a:prstGeom>
          <a:noFill/>
        </p:spPr>
        <p:txBody>
          <a:bodyPr>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endParaRPr lang="en-US" altLang="zh-CN" smtClean="0">
              <a:latin typeface="Huawei Sans" panose="020C0503030203020204" pitchFamily="34" charset="0"/>
              <a:ea typeface="宋体" pitchFamily="2" charset="-122"/>
            </a:endParaRPr>
          </a:p>
          <a:p>
            <a:endParaRPr lang="en-US" altLang="zh-CN" dirty="0" smtClean="0">
              <a:latin typeface="Huawei Sans" panose="020C0503030203020204" pitchFamily="34" charset="0"/>
              <a:ea typeface="宋体" pitchFamily="2" charset="-122"/>
            </a:endParaRPr>
          </a:p>
        </p:txBody>
      </p:sp>
      <p:sp>
        <p:nvSpPr>
          <p:cNvPr id="6" name="圆角矩形 5"/>
          <p:cNvSpPr/>
          <p:nvPr/>
        </p:nvSpPr>
        <p:spPr>
          <a:xfrm>
            <a:off x="647057" y="1012798"/>
            <a:ext cx="11032260" cy="3105924"/>
          </a:xfrm>
          <a:prstGeom prst="roundRect">
            <a:avLst>
              <a:gd name="adj" fmla="val 4424"/>
            </a:avLst>
          </a:prstGeom>
        </p:spPr>
        <p:style>
          <a:lnRef idx="2">
            <a:schemeClr val="accent4"/>
          </a:lnRef>
          <a:fillRef idx="1">
            <a:schemeClr val="lt1"/>
          </a:fillRef>
          <a:effectRef idx="0">
            <a:schemeClr val="accent4"/>
          </a:effectRef>
          <a:fontRef idx="minor">
            <a:schemeClr val="dk1"/>
          </a:fontRef>
        </p:style>
        <p:txBody>
          <a:bodyPr wrap="square" rtlCol="0" anchor="ctr">
            <a:spAutoFit/>
          </a:bodyPr>
          <a:lstStyle/>
          <a:p>
            <a:pPr>
              <a:lnSpc>
                <a:spcPct val="150000"/>
              </a:lnSpc>
            </a:pPr>
            <a:r>
              <a:rPr lang="en-US" sz="1600" b="1" dirty="0">
                <a:solidFill>
                  <a:schemeClr val="tx1"/>
                </a:solidFill>
                <a:latin typeface="Huawei Sans" panose="020C0503030203020204" pitchFamily="34" charset="0"/>
              </a:rPr>
              <a:t>Air quality</a:t>
            </a:r>
          </a:p>
          <a:p>
            <a:pPr>
              <a:lnSpc>
                <a:spcPct val="150000"/>
              </a:lnSpc>
            </a:pPr>
            <a:r>
              <a:rPr lang="en-US" sz="1600" dirty="0">
                <a:solidFill>
                  <a:srgbClr val="000000"/>
                </a:solidFill>
                <a:latin typeface="Huawei Sans" panose="020C0503030203020204" pitchFamily="34" charset="0"/>
              </a:rPr>
              <a:t>The corrosion mechanism of air contaminants on IT equipment is complex. Corrosion is usually caused by multiple contaminants. International standards for the pollution degree are often set using silver and copper test bars (measuring the thickness of corrosives every month, which is usually 200 angstroms using silver bars and 300 angstroms using copper bars).</a:t>
            </a:r>
          </a:p>
          <a:p>
            <a:pPr>
              <a:lnSpc>
                <a:spcPct val="150000"/>
              </a:lnSpc>
            </a:pPr>
            <a:r>
              <a:rPr lang="en-US" sz="1600" dirty="0">
                <a:solidFill>
                  <a:srgbClr val="000000"/>
                </a:solidFill>
                <a:latin typeface="Huawei Sans" panose="020C0503030203020204" pitchFamily="34" charset="0"/>
              </a:rPr>
              <a:t>The site must be away from </a:t>
            </a:r>
            <a:r>
              <a:rPr lang="en-US" sz="1600" b="1" dirty="0">
                <a:solidFill>
                  <a:srgbClr val="000000"/>
                </a:solidFill>
                <a:latin typeface="Huawei Sans" panose="020C0503030203020204" pitchFamily="34" charset="0"/>
              </a:rPr>
              <a:t>dust, oil fume, harmful gas,</a:t>
            </a:r>
            <a:r>
              <a:rPr lang="en-US" sz="1600" dirty="0">
                <a:solidFill>
                  <a:srgbClr val="000000"/>
                </a:solidFill>
                <a:latin typeface="Huawei Sans" panose="020C0503030203020204" pitchFamily="34" charset="0"/>
              </a:rPr>
              <a:t> or </a:t>
            </a:r>
            <a:r>
              <a:rPr lang="en-US" sz="1600" b="1" dirty="0">
                <a:solidFill>
                  <a:srgbClr val="000000"/>
                </a:solidFill>
                <a:latin typeface="Huawei Sans" panose="020C0503030203020204" pitchFamily="34" charset="0"/>
              </a:rPr>
              <a:t>corrosive, flammable, or explosive</a:t>
            </a:r>
            <a:r>
              <a:rPr lang="en-US" sz="1600" dirty="0">
                <a:solidFill>
                  <a:srgbClr val="000000"/>
                </a:solidFill>
                <a:latin typeface="Huawei Sans" panose="020C0503030203020204" pitchFamily="34" charset="0"/>
              </a:rPr>
              <a:t> materials. (</a:t>
            </a:r>
            <a:r>
              <a:rPr lang="en-US" sz="1600" b="1" dirty="0">
                <a:solidFill>
                  <a:srgbClr val="000000"/>
                </a:solidFill>
                <a:latin typeface="Huawei Sans" panose="020C0503030203020204" pitchFamily="34" charset="0"/>
              </a:rPr>
              <a:t>Sea</a:t>
            </a:r>
            <a:r>
              <a:rPr lang="en-US" sz="1600" dirty="0">
                <a:solidFill>
                  <a:srgbClr val="000000"/>
                </a:solidFill>
                <a:latin typeface="Huawei Sans" panose="020C0503030203020204" pitchFamily="34" charset="0"/>
              </a:rPr>
              <a:t> and </a:t>
            </a:r>
            <a:r>
              <a:rPr lang="en-US" sz="1600" b="1" dirty="0">
                <a:solidFill>
                  <a:srgbClr val="000000"/>
                </a:solidFill>
                <a:latin typeface="Huawei Sans" panose="020C0503030203020204" pitchFamily="34" charset="0"/>
              </a:rPr>
              <a:t>landfills</a:t>
            </a:r>
            <a:r>
              <a:rPr lang="en-US" sz="1600" dirty="0">
                <a:solidFill>
                  <a:srgbClr val="000000"/>
                </a:solidFill>
                <a:latin typeface="Huawei Sans" panose="020C0503030203020204" pitchFamily="34" charset="0"/>
              </a:rPr>
              <a:t> are also sources of corrosive materials.)</a:t>
            </a:r>
          </a:p>
          <a:p>
            <a:pPr>
              <a:lnSpc>
                <a:spcPct val="150000"/>
              </a:lnSpc>
            </a:pPr>
            <a:r>
              <a:rPr lang="en-US" sz="1600" dirty="0">
                <a:solidFill>
                  <a:srgbClr val="000000"/>
                </a:solidFill>
                <a:latin typeface="Huawei Sans" panose="020C0503030203020204" pitchFamily="34" charset="0"/>
              </a:rPr>
              <a:t>Occasional air pollution may also cause damage to servers.</a:t>
            </a:r>
          </a:p>
        </p:txBody>
      </p:sp>
      <p:graphicFrame>
        <p:nvGraphicFramePr>
          <p:cNvPr id="7" name="Object 4"/>
          <p:cNvGraphicFramePr>
            <a:graphicFrameLocks noChangeAspect="1"/>
          </p:cNvGraphicFramePr>
          <p:nvPr>
            <p:extLst>
              <p:ext uri="{D42A27DB-BD31-4B8C-83A1-F6EECF244321}">
                <p14:modId xmlns:p14="http://schemas.microsoft.com/office/powerpoint/2010/main" val="3318095152"/>
              </p:ext>
            </p:extLst>
          </p:nvPr>
        </p:nvGraphicFramePr>
        <p:xfrm>
          <a:off x="5171271" y="4387891"/>
          <a:ext cx="1983832" cy="1728388"/>
        </p:xfrm>
        <a:graphic>
          <a:graphicData uri="http://schemas.openxmlformats.org/presentationml/2006/ole">
            <mc:AlternateContent xmlns:mc="http://schemas.openxmlformats.org/markup-compatibility/2006">
              <mc:Choice xmlns:v="urn:schemas-microsoft-com:vml" Requires="v">
                <p:oleObj spid="_x0000_s1298" name="Drawing" r:id="rId4" imgW="1559800" imgH="2338696" progId="">
                  <p:embed/>
                </p:oleObj>
              </mc:Choice>
              <mc:Fallback>
                <p:oleObj name="Drawing" r:id="rId4" imgW="1559800" imgH="2338696"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1271" y="4387891"/>
                        <a:ext cx="1983832" cy="1728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 name="Object 5"/>
          <p:cNvGraphicFramePr>
            <a:graphicFrameLocks noChangeAspect="1"/>
          </p:cNvGraphicFramePr>
          <p:nvPr>
            <p:extLst>
              <p:ext uri="{D42A27DB-BD31-4B8C-83A1-F6EECF244321}">
                <p14:modId xmlns:p14="http://schemas.microsoft.com/office/powerpoint/2010/main" val="3586397740"/>
              </p:ext>
            </p:extLst>
          </p:nvPr>
        </p:nvGraphicFramePr>
        <p:xfrm>
          <a:off x="842265" y="4387891"/>
          <a:ext cx="2045232" cy="1728388"/>
        </p:xfrm>
        <a:graphic>
          <a:graphicData uri="http://schemas.openxmlformats.org/presentationml/2006/ole">
            <mc:AlternateContent xmlns:mc="http://schemas.openxmlformats.org/markup-compatibility/2006">
              <mc:Choice xmlns:v="urn:schemas-microsoft-com:vml" Requires="v">
                <p:oleObj spid="_x0000_s1299" name="Drawing" r:id="rId6" imgW="1965308" imgH="2440073" progId="">
                  <p:embed/>
                </p:oleObj>
              </mc:Choice>
              <mc:Fallback>
                <p:oleObj name="Drawing" r:id="rId6" imgW="1965308" imgH="2440073"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2265" y="4387891"/>
                        <a:ext cx="2045232" cy="1728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9" name="Picture 6" descr="chemical_plant"/>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3058286" y="4387891"/>
            <a:ext cx="2024060" cy="1728388"/>
          </a:xfrm>
          <a:prstGeom prst="rect">
            <a:avLst/>
          </a:prstGeom>
          <a:noFill/>
          <a:ln w="9525">
            <a:solidFill>
              <a:srgbClr val="3366FF"/>
            </a:solidFill>
            <a:miter lim="800000"/>
            <a:headEnd/>
            <a:tailEnd/>
          </a:ln>
          <a:extLst>
            <a:ext uri="{909E8E84-426E-40DD-AFC4-6F175D3DCCD1}">
              <a14:hiddenFill xmlns:a14="http://schemas.microsoft.com/office/drawing/2010/main">
                <a:solidFill>
                  <a:srgbClr val="FFFFFF"/>
                </a:solidFill>
              </a14:hiddenFill>
            </a:ext>
          </a:extLst>
        </p:spPr>
      </p:pic>
      <p:sp>
        <p:nvSpPr>
          <p:cNvPr id="10" name="TextBox 13"/>
          <p:cNvSpPr txBox="1"/>
          <p:nvPr/>
        </p:nvSpPr>
        <p:spPr bwMode="auto">
          <a:xfrm>
            <a:off x="7298874" y="4377709"/>
            <a:ext cx="4283526" cy="1737341"/>
          </a:xfrm>
          <a:prstGeom prst="rect">
            <a:avLst/>
          </a:prstGeom>
        </p:spPr>
        <p:style>
          <a:lnRef idx="2">
            <a:schemeClr val="accent4"/>
          </a:lnRef>
          <a:fillRef idx="1">
            <a:schemeClr val="lt1"/>
          </a:fillRef>
          <a:effectRef idx="0">
            <a:schemeClr val="accent4"/>
          </a:effectRef>
          <a:fontRef idx="minor">
            <a:schemeClr val="dk1"/>
          </a:fontRef>
        </p:style>
        <p:txBody>
          <a:bodyPr rtlCol="0" anchor="ctr">
            <a:noAutofit/>
          </a:bodyPr>
          <a:lstStyle>
            <a:defPPr>
              <a:defRPr lang="en-US"/>
            </a:defPPr>
            <a:lvl1pPr>
              <a:lnSpc>
                <a:spcPct val="150000"/>
              </a:lnSpc>
              <a:defRPr b="1">
                <a:solidFill>
                  <a:schemeClr val="tx1"/>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200" dirty="0">
                <a:latin typeface="Huawei Sans" panose="020C0503030203020204" pitchFamily="34" charset="0"/>
                <a:ea typeface="方正兰亭黑简体" panose="02000000000000000000" pitchFamily="2" charset="-122"/>
              </a:rPr>
              <a:t>Exercise caution when selecting direct </a:t>
            </a:r>
            <a:r>
              <a:rPr lang="en-US" sz="1200" dirty="0" smtClean="0">
                <a:latin typeface="Huawei Sans" panose="020C0503030203020204" pitchFamily="34" charset="0"/>
                <a:ea typeface="方正兰亭黑简体" panose="02000000000000000000" pitchFamily="2" charset="-122"/>
              </a:rPr>
              <a:t>ventilation </a:t>
            </a:r>
            <a:r>
              <a:rPr lang="en-US" sz="1200" dirty="0">
                <a:latin typeface="Huawei Sans" panose="020C0503030203020204" pitchFamily="34" charset="0"/>
                <a:ea typeface="方正兰亭黑简体" panose="02000000000000000000" pitchFamily="2" charset="-122"/>
              </a:rPr>
              <a:t>free cooling. Even if there is no contaminant temporarily, the air quality may be affected in the future.</a:t>
            </a:r>
          </a:p>
          <a:p>
            <a:r>
              <a:rPr lang="en-US" sz="1200" dirty="0">
                <a:latin typeface="Huawei Sans" panose="020C0503030203020204" pitchFamily="34" charset="0"/>
                <a:ea typeface="方正兰亭黑简体" panose="02000000000000000000" pitchFamily="2" charset="-122"/>
              </a:rPr>
              <a:t>Mountain fires, autumn harvests, salt fields, hazardous chemical explosions can all be sources of pollution.</a:t>
            </a:r>
          </a:p>
        </p:txBody>
      </p:sp>
    </p:spTree>
    <p:extLst>
      <p:ext uri="{BB962C8B-B14F-4D97-AF65-F5344CB8AC3E}">
        <p14:creationId xmlns:p14="http://schemas.microsoft.com/office/powerpoint/2010/main" val="27222810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dirty="0" smtClean="0"/>
              <a:t>Impact of Site Selection on a Cooling System – Environmental Factors</a:t>
            </a:r>
            <a:endParaRPr lang="en-US" dirty="0"/>
          </a:p>
        </p:txBody>
      </p:sp>
      <p:sp>
        <p:nvSpPr>
          <p:cNvPr id="5" name="Rectangle 1"/>
          <p:cNvSpPr>
            <a:spLocks noGrp="1" noChangeArrowheads="1"/>
          </p:cNvSpPr>
          <p:nvPr>
            <p:ph type="body" sz="quarter" idx="10"/>
          </p:nvPr>
        </p:nvSpPr>
        <p:spPr/>
        <p:txBody>
          <a:bodyPr/>
          <a:lstStyle/>
          <a:p>
            <a:r>
              <a:rPr lang="en-US" sz="2000" dirty="0" smtClean="0" bmk="_Toc376177280"/>
              <a:t>Do local utility conditions, such as electricity, water supply and drainage, communications, diesel, and heat, meet the requirements of a data center?</a:t>
            </a:r>
          </a:p>
          <a:p>
            <a:r>
              <a:rPr lang="en-US" sz="2000" dirty="0" smtClean="0" bmk="_Toc376177280"/>
              <a:t>Are there any building restrictions, noise restrictions, contaminant emission restrictions, and other local government restrictions?</a:t>
            </a:r>
          </a:p>
          <a:p>
            <a:r>
              <a:rPr lang="en-US" sz="2000" dirty="0" smtClean="0" bmk="_Toc376177280"/>
              <a:t>Is there an annual power outage maintenance time period that is not recognized by the planned maintenance?</a:t>
            </a:r>
            <a:endParaRPr lang="en-US" sz="2000" dirty="0" bmk="_Toc376177280"/>
          </a:p>
        </p:txBody>
      </p:sp>
      <p:pic>
        <p:nvPicPr>
          <p:cNvPr id="4" name="图片 3"/>
          <p:cNvPicPr>
            <a:picLocks noChangeAspect="1"/>
          </p:cNvPicPr>
          <p:nvPr/>
        </p:nvPicPr>
        <p:blipFill>
          <a:blip r:embed="rId3"/>
          <a:stretch>
            <a:fillRect/>
          </a:stretch>
        </p:blipFill>
        <p:spPr>
          <a:xfrm>
            <a:off x="9050926" y="4161939"/>
            <a:ext cx="2216976" cy="1765616"/>
          </a:xfrm>
          <a:prstGeom prst="rect">
            <a:avLst/>
          </a:prstGeom>
        </p:spPr>
      </p:pic>
    </p:spTree>
    <p:extLst>
      <p:ext uri="{BB962C8B-B14F-4D97-AF65-F5344CB8AC3E}">
        <p14:creationId xmlns:p14="http://schemas.microsoft.com/office/powerpoint/2010/main" val="150996949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pPr>
              <a:buFont typeface="+mj-lt"/>
              <a:buAutoNum type="arabicPeriod" startAt="2"/>
            </a:pPr>
            <a:r>
              <a:rPr lang="en-US" sz="2000" b="1" dirty="0" smtClean="0">
                <a:latin typeface="Huawei Sans" panose="020C0503030203020204" pitchFamily="34" charset="0"/>
              </a:rPr>
              <a:t>Implementation </a:t>
            </a:r>
            <a:r>
              <a:rPr lang="en-US" sz="2000" b="1" dirty="0">
                <a:latin typeface="Huawei Sans" panose="020C0503030203020204" pitchFamily="34" charset="0"/>
              </a:rPr>
              <a:t>of the Data Center Cooling System Planning Process</a:t>
            </a:r>
          </a:p>
          <a:p>
            <a:pPr lvl="1">
              <a:buSzPct val="60000"/>
              <a:buFont typeface="Wingdings" panose="05000000000000000000" pitchFamily="2" charset="2"/>
              <a:buChar char="n"/>
            </a:pPr>
            <a:r>
              <a:rPr lang="en-US" sz="1800" dirty="0" smtClean="0">
                <a:latin typeface="Huawei Sans" panose="020C0503030203020204" pitchFamily="34" charset="0"/>
              </a:rPr>
              <a:t>System </a:t>
            </a:r>
            <a:r>
              <a:rPr lang="en-US" sz="1800" dirty="0" smtClean="0">
                <a:latin typeface="Huawei Sans" panose="020C0503030203020204" pitchFamily="34" charset="0"/>
              </a:rPr>
              <a:t>Planning</a:t>
            </a:r>
          </a:p>
          <a:p>
            <a:pPr lvl="2">
              <a:buSzPct val="60000"/>
            </a:pPr>
            <a:r>
              <a:rPr lang="en-US" altLang="zh-CN" sz="1600" dirty="0" smtClean="0">
                <a:solidFill>
                  <a:schemeClr val="bg1">
                    <a:lumMod val="50000"/>
                  </a:schemeClr>
                </a:solidFill>
              </a:rPr>
              <a:t>Reconstruction</a:t>
            </a:r>
          </a:p>
          <a:p>
            <a:pPr lvl="2">
              <a:buSzPct val="60000"/>
            </a:pPr>
            <a:r>
              <a:rPr lang="en-US" sz="1600" dirty="0"/>
              <a:t>Floor </a:t>
            </a:r>
            <a:r>
              <a:rPr lang="en-US" sz="1600" dirty="0" smtClean="0"/>
              <a:t>Plan</a:t>
            </a:r>
          </a:p>
          <a:p>
            <a:pPr lvl="2">
              <a:buSzPct val="60000"/>
            </a:pPr>
            <a:r>
              <a:rPr lang="en-US" sz="1600" dirty="0">
                <a:solidFill>
                  <a:schemeClr val="bg1">
                    <a:lumMod val="50000"/>
                  </a:schemeClr>
                </a:solidFill>
              </a:rPr>
              <a:t>Modular Layout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Cooling Source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Energy-Saving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Indoor Unit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Humidity Measurement Control </a:t>
            </a:r>
            <a:r>
              <a:rPr lang="en-US" sz="1600" dirty="0" smtClean="0">
                <a:solidFill>
                  <a:schemeClr val="bg1">
                    <a:lumMod val="50000"/>
                  </a:schemeClr>
                </a:solidFill>
              </a:rPr>
              <a:t>and </a:t>
            </a:r>
            <a:r>
              <a:rPr lang="en-US" sz="1600" dirty="0">
                <a:solidFill>
                  <a:schemeClr val="bg1">
                    <a:lumMod val="50000"/>
                  </a:schemeClr>
                </a:solidFill>
              </a:rPr>
              <a:t>Fresh Air System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Load Calculation and Indoor </a:t>
            </a:r>
            <a:r>
              <a:rPr lang="en-US" sz="1600" dirty="0" smtClean="0">
                <a:solidFill>
                  <a:schemeClr val="bg1">
                    <a:lumMod val="50000"/>
                  </a:schemeClr>
                </a:solidFill>
              </a:rPr>
              <a:t>Unit </a:t>
            </a:r>
            <a:r>
              <a:rPr lang="en-US" sz="1600" dirty="0">
                <a:solidFill>
                  <a:schemeClr val="bg1">
                    <a:lumMod val="50000"/>
                  </a:schemeClr>
                </a:solidFill>
              </a:rPr>
              <a:t>Solution </a:t>
            </a:r>
            <a:r>
              <a:rPr lang="en-US" sz="1600" dirty="0" smtClean="0">
                <a:solidFill>
                  <a:schemeClr val="bg1">
                    <a:lumMod val="50000"/>
                  </a:schemeClr>
                </a:solidFill>
              </a:rPr>
              <a:t>Determination</a:t>
            </a:r>
            <a:endParaRPr lang="en-US" sz="2000" dirty="0" smtClean="0">
              <a:solidFill>
                <a:schemeClr val="bg1">
                  <a:lumMod val="50000"/>
                </a:schemeClr>
              </a:solidFill>
            </a:endParaRPr>
          </a:p>
          <a:p>
            <a:pPr lvl="2">
              <a:buSzPct val="60000"/>
            </a:pPr>
            <a:endParaRPr lang="en-US" dirty="0" smtClean="0">
              <a:latin typeface="Huawei Sans" panose="020C0503030203020204" pitchFamily="34" charset="0"/>
            </a:endParaRPr>
          </a:p>
          <a:p>
            <a:pPr lvl="2">
              <a:buSzPct val="60000"/>
            </a:pPr>
            <a:endParaRPr lang="en-US" dirty="0">
              <a:latin typeface="Huawei Sans" panose="020C0503030203020204" pitchFamily="34" charset="0"/>
            </a:endParaRPr>
          </a:p>
        </p:txBody>
      </p:sp>
    </p:spTree>
    <p:extLst>
      <p:ext uri="{BB962C8B-B14F-4D97-AF65-F5344CB8AC3E}">
        <p14:creationId xmlns:p14="http://schemas.microsoft.com/office/powerpoint/2010/main" val="19413010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标题 2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2800" dirty="0"/>
              <a:t>Influence of a Floor Plan on Cooling Planning of Data Centers</a:t>
            </a:r>
          </a:p>
        </p:txBody>
      </p:sp>
      <p:pic>
        <p:nvPicPr>
          <p:cNvPr id="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5525" y="3207403"/>
            <a:ext cx="11125" cy="1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5525" y="3207403"/>
            <a:ext cx="11125" cy="1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9" name="图片 8"/>
          <p:cNvPicPr>
            <a:picLocks noChangeAspect="1"/>
          </p:cNvPicPr>
          <p:nvPr/>
        </p:nvPicPr>
        <p:blipFill>
          <a:blip r:embed="rId4"/>
          <a:stretch>
            <a:fillRect/>
          </a:stretch>
        </p:blipFill>
        <p:spPr>
          <a:xfrm>
            <a:off x="587693" y="1366057"/>
            <a:ext cx="4076091" cy="4381952"/>
          </a:xfrm>
          <a:prstGeom prst="rect">
            <a:avLst/>
          </a:prstGeom>
        </p:spPr>
      </p:pic>
      <p:pic>
        <p:nvPicPr>
          <p:cNvPr id="10" name="图片 9"/>
          <p:cNvPicPr>
            <a:picLocks noChangeAspect="1"/>
          </p:cNvPicPr>
          <p:nvPr/>
        </p:nvPicPr>
        <p:blipFill rotWithShape="1">
          <a:blip r:embed="rId5"/>
          <a:srcRect b="51430"/>
          <a:stretch/>
        </p:blipFill>
        <p:spPr>
          <a:xfrm>
            <a:off x="5740020" y="1198451"/>
            <a:ext cx="1197191" cy="728369"/>
          </a:xfrm>
          <a:prstGeom prst="rect">
            <a:avLst/>
          </a:prstGeom>
        </p:spPr>
      </p:pic>
      <p:pic>
        <p:nvPicPr>
          <p:cNvPr id="11" name="图片 10"/>
          <p:cNvPicPr>
            <a:picLocks noChangeAspect="1"/>
          </p:cNvPicPr>
          <p:nvPr/>
        </p:nvPicPr>
        <p:blipFill rotWithShape="1">
          <a:blip r:embed="rId6"/>
          <a:srcRect b="51350"/>
          <a:stretch/>
        </p:blipFill>
        <p:spPr>
          <a:xfrm>
            <a:off x="8736690" y="1159326"/>
            <a:ext cx="1168531" cy="767494"/>
          </a:xfrm>
          <a:prstGeom prst="rect">
            <a:avLst/>
          </a:prstGeom>
        </p:spPr>
      </p:pic>
      <p:pic>
        <p:nvPicPr>
          <p:cNvPr id="13" name="图片 12"/>
          <p:cNvPicPr>
            <a:picLocks noChangeAspect="1"/>
          </p:cNvPicPr>
          <p:nvPr/>
        </p:nvPicPr>
        <p:blipFill rotWithShape="1">
          <a:blip r:embed="rId7"/>
          <a:srcRect b="49131"/>
          <a:stretch/>
        </p:blipFill>
        <p:spPr>
          <a:xfrm>
            <a:off x="8756059" y="3843128"/>
            <a:ext cx="1168531" cy="772515"/>
          </a:xfrm>
          <a:prstGeom prst="rect">
            <a:avLst/>
          </a:prstGeom>
        </p:spPr>
      </p:pic>
      <p:sp>
        <p:nvSpPr>
          <p:cNvPr id="14" name="文本框 13"/>
          <p:cNvSpPr txBox="1"/>
          <p:nvPr/>
        </p:nvSpPr>
        <p:spPr bwMode="auto">
          <a:xfrm>
            <a:off x="4918783" y="2087056"/>
            <a:ext cx="3051023" cy="1538265"/>
          </a:xfrm>
          <a:prstGeom prst="rect">
            <a:avLst/>
          </a:prstGeom>
          <a:noFill/>
          <a:ln w="9525">
            <a:noFill/>
            <a:miter lim="800000"/>
            <a:headEnd/>
            <a:tailEnd/>
          </a:ln>
        </p:spPr>
        <p:txBody>
          <a:bodyPr wrap="square" lIns="99980" tIns="49986" rIns="99980" bIns="49986" rtlCol="0">
            <a:spAutoFit/>
          </a:bodyPr>
          <a:lstStyle/>
          <a:p>
            <a:pPr defTabSz="1001649" eaLnBrk="0" hangingPunct="0"/>
            <a:r>
              <a:rPr lang="en-US" sz="1100" b="1" dirty="0">
                <a:solidFill>
                  <a:srgbClr val="92CA13"/>
                </a:solidFill>
                <a:latin typeface="Huawei Sans" panose="020C0503030203020204" pitchFamily="34" charset="0"/>
                <a:cs typeface="Arial" pitchFamily="34" charset="0"/>
              </a:rPr>
              <a:t>Number of cabinets that can be deployed in an equipment room</a:t>
            </a:r>
          </a:p>
          <a:p>
            <a:pPr defTabSz="1001649" eaLnBrk="0" hangingPunct="0">
              <a:lnSpc>
                <a:spcPct val="140000"/>
              </a:lnSpc>
            </a:pPr>
            <a:r>
              <a:rPr lang="en-US" sz="1100" b="1" dirty="0">
                <a:solidFill>
                  <a:srgbClr val="92CA13"/>
                </a:solidFill>
                <a:latin typeface="Huawei Sans" panose="020C0503030203020204" pitchFamily="34" charset="0"/>
                <a:cs typeface="Arial" pitchFamily="34" charset="0"/>
              </a:rPr>
              <a:t>and achievable power density</a:t>
            </a:r>
          </a:p>
          <a:p>
            <a:pPr defTabSz="1001649" eaLnBrk="0" hangingPunct="0">
              <a:lnSpc>
                <a:spcPct val="140000"/>
              </a:lnSpc>
            </a:pPr>
            <a:r>
              <a:rPr lang="en-US" sz="1000" b="1" dirty="0">
                <a:latin typeface="Huawei Sans" panose="020C0503030203020204" pitchFamily="34" charset="0"/>
                <a:cs typeface="Arial" pitchFamily="34" charset="0"/>
              </a:rPr>
              <a:t>The floor plan has a great impact on the number of cabinets that can be placed in an equipment room. Generally, the area of an equipment room is divided into 3 m</a:t>
            </a:r>
            <a:r>
              <a:rPr lang="en-US" sz="1000" b="1" baseline="30000" dirty="0">
                <a:latin typeface="Huawei Sans" panose="020C0503030203020204" pitchFamily="34" charset="0"/>
                <a:cs typeface="Arial" pitchFamily="34" charset="0"/>
              </a:rPr>
              <a:t>2</a:t>
            </a:r>
            <a:r>
              <a:rPr lang="en-US" sz="1000" b="1" dirty="0">
                <a:latin typeface="Huawei Sans" panose="020C0503030203020204" pitchFamily="34" charset="0"/>
                <a:cs typeface="Arial" pitchFamily="34" charset="0"/>
              </a:rPr>
              <a:t> per cabinet.</a:t>
            </a:r>
          </a:p>
        </p:txBody>
      </p:sp>
      <p:sp>
        <p:nvSpPr>
          <p:cNvPr id="15" name="文本框 14"/>
          <p:cNvSpPr txBox="1"/>
          <p:nvPr/>
        </p:nvSpPr>
        <p:spPr bwMode="auto">
          <a:xfrm>
            <a:off x="7969806" y="2027679"/>
            <a:ext cx="3203122" cy="1301277"/>
          </a:xfrm>
          <a:prstGeom prst="rect">
            <a:avLst/>
          </a:prstGeom>
          <a:noFill/>
          <a:ln w="9525">
            <a:noFill/>
            <a:miter lim="800000"/>
            <a:headEnd/>
            <a:tailEnd/>
          </a:ln>
        </p:spPr>
        <p:txBody>
          <a:bodyPr wrap="square" lIns="99980" tIns="49986" rIns="99980" bIns="49986" rtlCol="0">
            <a:spAutoFit/>
          </a:bodyPr>
          <a:lstStyle/>
          <a:p>
            <a:pPr defTabSz="1001649" eaLnBrk="0" hangingPunct="0">
              <a:lnSpc>
                <a:spcPct val="150000"/>
              </a:lnSpc>
            </a:pPr>
            <a:r>
              <a:rPr lang="en-US" sz="1100" b="1" dirty="0">
                <a:solidFill>
                  <a:srgbClr val="0DB79C"/>
                </a:solidFill>
                <a:latin typeface="Huawei Sans" panose="020C0503030203020204" pitchFamily="34" charset="0"/>
                <a:cs typeface="Arial" pitchFamily="34" charset="0"/>
              </a:rPr>
              <a:t>Complexity of power distribution and cooling distribution systems</a:t>
            </a:r>
          </a:p>
          <a:p>
            <a:pPr defTabSz="1001649" eaLnBrk="0" hangingPunct="0">
              <a:lnSpc>
                <a:spcPct val="150000"/>
              </a:lnSpc>
            </a:pPr>
            <a:r>
              <a:rPr lang="en-US" sz="1000" b="1" dirty="0">
                <a:latin typeface="Huawei Sans" panose="020C0503030203020204" pitchFamily="34" charset="0"/>
                <a:cs typeface="Arial" pitchFamily="34" charset="0"/>
              </a:rPr>
              <a:t>The floor plan of a data center also has a great impact on the complexity of the power distribution and cooling distribution systems.</a:t>
            </a:r>
          </a:p>
        </p:txBody>
      </p:sp>
      <p:sp>
        <p:nvSpPr>
          <p:cNvPr id="16" name="文本框 15"/>
          <p:cNvSpPr txBox="1"/>
          <p:nvPr/>
        </p:nvSpPr>
        <p:spPr bwMode="auto">
          <a:xfrm>
            <a:off x="5072592" y="1301233"/>
            <a:ext cx="557779" cy="470280"/>
          </a:xfrm>
          <a:prstGeom prst="rect">
            <a:avLst/>
          </a:prstGeom>
          <a:noFill/>
          <a:ln w="9525">
            <a:noFill/>
            <a:miter lim="800000"/>
            <a:headEnd/>
            <a:tailEnd/>
          </a:ln>
        </p:spPr>
        <p:txBody>
          <a:bodyPr wrap="none" lIns="99980" tIns="49986" rIns="99980" bIns="49986" rtlCol="0">
            <a:noAutofit/>
          </a:bodyPr>
          <a:lstStyle/>
          <a:p>
            <a:pPr defTabSz="1001649" eaLnBrk="0" hangingPunct="0"/>
            <a:r>
              <a:rPr lang="en-US" sz="2400" b="1">
                <a:solidFill>
                  <a:srgbClr val="92CA13"/>
                </a:solidFill>
                <a:latin typeface="Huawei Sans" panose="020C0503030203020204" pitchFamily="34" charset="0"/>
                <a:ea typeface="+mn-ea"/>
                <a:cs typeface="Arial" pitchFamily="34" charset="0"/>
              </a:rPr>
              <a:t>01</a:t>
            </a:r>
          </a:p>
        </p:txBody>
      </p:sp>
      <p:sp>
        <p:nvSpPr>
          <p:cNvPr id="17" name="文本框 16"/>
          <p:cNvSpPr txBox="1"/>
          <p:nvPr/>
        </p:nvSpPr>
        <p:spPr bwMode="auto">
          <a:xfrm>
            <a:off x="8077747" y="1261034"/>
            <a:ext cx="557779" cy="470280"/>
          </a:xfrm>
          <a:prstGeom prst="rect">
            <a:avLst/>
          </a:prstGeom>
          <a:noFill/>
          <a:ln w="9525">
            <a:noFill/>
            <a:miter lim="800000"/>
            <a:headEnd/>
            <a:tailEnd/>
          </a:ln>
        </p:spPr>
        <p:txBody>
          <a:bodyPr wrap="none" lIns="99980" tIns="49986" rIns="99980" bIns="49986" rtlCol="0">
            <a:noAutofit/>
          </a:bodyPr>
          <a:lstStyle/>
          <a:p>
            <a:pPr defTabSz="1001649" eaLnBrk="0" hangingPunct="0"/>
            <a:r>
              <a:rPr lang="en-US" sz="2400" b="1">
                <a:solidFill>
                  <a:srgbClr val="0DB79C"/>
                </a:solidFill>
                <a:latin typeface="Huawei Sans" panose="020C0503030203020204" pitchFamily="34" charset="0"/>
                <a:ea typeface="+mn-ea"/>
                <a:cs typeface="Arial" pitchFamily="34" charset="0"/>
              </a:rPr>
              <a:t>02</a:t>
            </a:r>
          </a:p>
        </p:txBody>
      </p:sp>
      <p:sp>
        <p:nvSpPr>
          <p:cNvPr id="18" name="文本框 17"/>
          <p:cNvSpPr txBox="1"/>
          <p:nvPr/>
        </p:nvSpPr>
        <p:spPr bwMode="auto">
          <a:xfrm>
            <a:off x="4953658" y="4680090"/>
            <a:ext cx="3095708" cy="1085833"/>
          </a:xfrm>
          <a:prstGeom prst="rect">
            <a:avLst/>
          </a:prstGeom>
          <a:noFill/>
          <a:ln w="9525">
            <a:noFill/>
            <a:miter lim="800000"/>
            <a:headEnd/>
            <a:tailEnd/>
          </a:ln>
        </p:spPr>
        <p:txBody>
          <a:bodyPr wrap="square" lIns="99980" tIns="49986" rIns="99980" bIns="49986" rtlCol="0">
            <a:spAutoFit/>
          </a:bodyPr>
          <a:lstStyle/>
          <a:p>
            <a:pPr defTabSz="1001649" eaLnBrk="0" hangingPunct="0"/>
            <a:r>
              <a:rPr lang="en-US" sz="1100" b="1" dirty="0">
                <a:solidFill>
                  <a:srgbClr val="00BAF7"/>
                </a:solidFill>
                <a:latin typeface="Huawei Sans" panose="020C0503030203020204" pitchFamily="34" charset="0"/>
                <a:cs typeface="Arial" pitchFamily="34" charset="0"/>
              </a:rPr>
              <a:t>Distribution and predictability of the temperature field in an equipment room</a:t>
            </a:r>
          </a:p>
          <a:p>
            <a:pPr defTabSz="1001649" eaLnBrk="0" hangingPunct="0">
              <a:lnSpc>
                <a:spcPct val="140000"/>
              </a:lnSpc>
            </a:pPr>
            <a:r>
              <a:rPr lang="en-US" sz="1000" b="1" dirty="0">
                <a:latin typeface="Huawei Sans" panose="020C0503030203020204" pitchFamily="34" charset="0"/>
                <a:cs typeface="Arial" pitchFamily="34" charset="0"/>
              </a:rPr>
              <a:t>An effective floor plan and the cabinet in-row cooling technology can be used to predict cooling capacity in a simple and reliable manner</a:t>
            </a:r>
            <a:r>
              <a:rPr lang="en-US" sz="1000" b="1" dirty="0" smtClean="0">
                <a:latin typeface="Huawei Sans" panose="020C0503030203020204" pitchFamily="34" charset="0"/>
                <a:cs typeface="Arial" pitchFamily="34" charset="0"/>
              </a:rPr>
              <a:t>.</a:t>
            </a:r>
          </a:p>
        </p:txBody>
      </p:sp>
      <p:sp>
        <p:nvSpPr>
          <p:cNvPr id="19" name="文本框 18"/>
          <p:cNvSpPr txBox="1"/>
          <p:nvPr/>
        </p:nvSpPr>
        <p:spPr bwMode="auto">
          <a:xfrm>
            <a:off x="8129841" y="4615643"/>
            <a:ext cx="3371020" cy="1562887"/>
          </a:xfrm>
          <a:prstGeom prst="rect">
            <a:avLst/>
          </a:prstGeom>
          <a:noFill/>
          <a:ln w="9525">
            <a:noFill/>
            <a:miter lim="800000"/>
            <a:headEnd/>
            <a:tailEnd/>
          </a:ln>
        </p:spPr>
        <p:txBody>
          <a:bodyPr wrap="square" lIns="99980" tIns="49986" rIns="99980" bIns="49986" rtlCol="0">
            <a:spAutoFit/>
          </a:bodyPr>
          <a:lstStyle/>
          <a:p>
            <a:pPr defTabSz="1001649" eaLnBrk="0" hangingPunct="0"/>
            <a:r>
              <a:rPr lang="en-US" sz="1100" b="1" dirty="0" smtClean="0">
                <a:solidFill>
                  <a:srgbClr val="FFC000"/>
                </a:solidFill>
                <a:latin typeface="Huawei Sans" panose="020C0503030203020204" pitchFamily="34" charset="0"/>
                <a:cs typeface="Arial" pitchFamily="34" charset="0"/>
              </a:rPr>
              <a:t>Power </a:t>
            </a:r>
            <a:r>
              <a:rPr lang="en-US" sz="1100" b="1" dirty="0">
                <a:solidFill>
                  <a:srgbClr val="FFC000"/>
                </a:solidFill>
                <a:latin typeface="Huawei Sans" panose="020C0503030203020204" pitchFamily="34" charset="0"/>
                <a:cs typeface="Arial" pitchFamily="34" charset="0"/>
              </a:rPr>
              <a:t>consumption of a data center</a:t>
            </a:r>
          </a:p>
          <a:p>
            <a:pPr defTabSz="1001649" eaLnBrk="0" hangingPunct="0">
              <a:lnSpc>
                <a:spcPct val="140000"/>
              </a:lnSpc>
            </a:pPr>
            <a:r>
              <a:rPr lang="en-US" sz="1000" b="1" dirty="0">
                <a:latin typeface="Huawei Sans" panose="020C0503030203020204" pitchFamily="34" charset="0"/>
                <a:cs typeface="Arial" pitchFamily="34" charset="0"/>
              </a:rPr>
              <a:t>The floor plan has a great impact on the effect of a cooling system, especially when a traditional cooling system is deployed nearby. The floor plan of specific IT loads can significantly reduce the energy consumption of a data center by affecting the efficiency of the air conditioning system.</a:t>
            </a:r>
          </a:p>
        </p:txBody>
      </p:sp>
      <p:sp>
        <p:nvSpPr>
          <p:cNvPr id="20" name="文本框 19"/>
          <p:cNvSpPr txBox="1"/>
          <p:nvPr/>
        </p:nvSpPr>
        <p:spPr bwMode="auto">
          <a:xfrm>
            <a:off x="8078394" y="3796597"/>
            <a:ext cx="557779" cy="470280"/>
          </a:xfrm>
          <a:prstGeom prst="rect">
            <a:avLst/>
          </a:prstGeom>
          <a:noFill/>
          <a:ln w="9525">
            <a:noFill/>
            <a:miter lim="800000"/>
            <a:headEnd/>
            <a:tailEnd/>
          </a:ln>
        </p:spPr>
        <p:txBody>
          <a:bodyPr wrap="none" lIns="99980" tIns="49986" rIns="99980" bIns="49986" rtlCol="0">
            <a:noAutofit/>
          </a:bodyPr>
          <a:lstStyle/>
          <a:p>
            <a:pPr defTabSz="1001649" eaLnBrk="0" hangingPunct="0"/>
            <a:r>
              <a:rPr lang="en-US" sz="2400" b="1">
                <a:solidFill>
                  <a:srgbClr val="FFC000"/>
                </a:solidFill>
                <a:latin typeface="Huawei Sans" panose="020C0503030203020204" pitchFamily="34" charset="0"/>
                <a:ea typeface="+mn-ea"/>
                <a:cs typeface="Arial" pitchFamily="34" charset="0"/>
              </a:rPr>
              <a:t>04</a:t>
            </a:r>
          </a:p>
        </p:txBody>
      </p:sp>
      <p:sp>
        <p:nvSpPr>
          <p:cNvPr id="21" name="文本框 20"/>
          <p:cNvSpPr txBox="1"/>
          <p:nvPr/>
        </p:nvSpPr>
        <p:spPr bwMode="auto">
          <a:xfrm>
            <a:off x="5068067" y="3843128"/>
            <a:ext cx="557779" cy="470280"/>
          </a:xfrm>
          <a:prstGeom prst="rect">
            <a:avLst/>
          </a:prstGeom>
          <a:noFill/>
          <a:ln w="9525">
            <a:noFill/>
            <a:miter lim="800000"/>
            <a:headEnd/>
            <a:tailEnd/>
          </a:ln>
        </p:spPr>
        <p:txBody>
          <a:bodyPr wrap="none" lIns="99980" tIns="49986" rIns="99980" bIns="49986" rtlCol="0">
            <a:noAutofit/>
          </a:bodyPr>
          <a:lstStyle/>
          <a:p>
            <a:pPr defTabSz="1001649" eaLnBrk="0" hangingPunct="0"/>
            <a:r>
              <a:rPr lang="en-US" sz="2400" b="1" dirty="0">
                <a:solidFill>
                  <a:srgbClr val="00BAF7"/>
                </a:solidFill>
                <a:latin typeface="Huawei Sans" panose="020C0503030203020204" pitchFamily="34" charset="0"/>
                <a:ea typeface="+mn-ea"/>
                <a:cs typeface="Arial" pitchFamily="34" charset="0"/>
              </a:rPr>
              <a:t>03</a:t>
            </a:r>
          </a:p>
        </p:txBody>
      </p:sp>
      <p:pic>
        <p:nvPicPr>
          <p:cNvPr id="23" name="图片 22"/>
          <p:cNvPicPr>
            <a:picLocks noChangeAspect="1"/>
          </p:cNvPicPr>
          <p:nvPr/>
        </p:nvPicPr>
        <p:blipFill>
          <a:blip r:embed="rId8"/>
          <a:stretch>
            <a:fillRect/>
          </a:stretch>
        </p:blipFill>
        <p:spPr>
          <a:xfrm>
            <a:off x="5749215" y="3774181"/>
            <a:ext cx="1212408" cy="825991"/>
          </a:xfrm>
          <a:prstGeom prst="rect">
            <a:avLst/>
          </a:prstGeom>
        </p:spPr>
      </p:pic>
    </p:spTree>
    <p:extLst>
      <p:ext uri="{BB962C8B-B14F-4D97-AF65-F5344CB8AC3E}">
        <p14:creationId xmlns:p14="http://schemas.microsoft.com/office/powerpoint/2010/main" val="54695172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Data Center Floor Plan and Area Division</a:t>
            </a:r>
          </a:p>
        </p:txBody>
      </p:sp>
      <p:sp>
        <p:nvSpPr>
          <p:cNvPr id="4" name="文本占位符 3"/>
          <p:cNvSpPr>
            <a:spLocks noGrp="1"/>
          </p:cNvSpPr>
          <p:nvPr>
            <p:ph type="body" sz="quarter" idx="10"/>
          </p:nvPr>
        </p:nvSpPr>
        <p:spPr/>
        <p:txBody>
          <a:bodyPr>
            <a:noAutofit/>
          </a:bodyPr>
          <a:lstStyle/>
          <a:p>
            <a:pPr algn="l"/>
            <a:r>
              <a:rPr lang="en-US" sz="1200" dirty="0">
                <a:latin typeface="Huawei Sans" panose="020C0503030203020204" pitchFamily="34" charset="0"/>
              </a:rPr>
              <a:t>As recommended by the GB standard, a data center is divided into the following areas in a floor plan: computer room, auxiliary area, support area, and administrative management area.</a:t>
            </a:r>
          </a:p>
          <a:p>
            <a:pPr algn="l"/>
            <a:endParaRPr lang="zh-CN" altLang="en-US" sz="1200" dirty="0">
              <a:latin typeface="Huawei Sans" panose="020C0503030203020204" pitchFamily="34" charset="0"/>
            </a:endParaRPr>
          </a:p>
        </p:txBody>
      </p:sp>
      <p:graphicFrame>
        <p:nvGraphicFramePr>
          <p:cNvPr id="5" name="Object 2"/>
          <p:cNvGraphicFramePr>
            <a:graphicFrameLocks noChangeAspect="1"/>
          </p:cNvGraphicFramePr>
          <p:nvPr>
            <p:extLst>
              <p:ext uri="{D42A27DB-BD31-4B8C-83A1-F6EECF244321}">
                <p14:modId xmlns:p14="http://schemas.microsoft.com/office/powerpoint/2010/main" val="1200354370"/>
              </p:ext>
            </p:extLst>
          </p:nvPr>
        </p:nvGraphicFramePr>
        <p:xfrm>
          <a:off x="764609" y="1627043"/>
          <a:ext cx="9035723" cy="4573732"/>
        </p:xfrm>
        <a:graphic>
          <a:graphicData uri="http://schemas.openxmlformats.org/presentationml/2006/ole">
            <mc:AlternateContent xmlns:mc="http://schemas.openxmlformats.org/markup-compatibility/2006">
              <mc:Choice xmlns:v="urn:schemas-microsoft-com:vml" Requires="v">
                <p:oleObj spid="_x0000_s2322" name="AutoCAD Drawing" r:id="rId4" imgW="9058320" imgH="5076720" progId="">
                  <p:embed/>
                </p:oleObj>
              </mc:Choice>
              <mc:Fallback>
                <p:oleObj name="AutoCAD Drawing" r:id="rId4" imgW="9058320" imgH="507672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17924" t="9799" r="7545" b="20216"/>
                      <a:stretch>
                        <a:fillRect/>
                      </a:stretch>
                    </p:blipFill>
                    <p:spPr bwMode="auto">
                      <a:xfrm>
                        <a:off x="764609" y="1627043"/>
                        <a:ext cx="9035723" cy="4573732"/>
                      </a:xfrm>
                      <a:prstGeom prst="rect">
                        <a:avLst/>
                      </a:prstGeom>
                      <a:solidFill>
                        <a:schemeClr val="bg1"/>
                      </a:solidFill>
                      <a:ln>
                        <a:noFill/>
                      </a:ln>
                      <a:effectLst/>
                    </p:spPr>
                  </p:pic>
                </p:oleObj>
              </mc:Fallback>
            </mc:AlternateContent>
          </a:graphicData>
        </a:graphic>
      </p:graphicFrame>
      <p:sp>
        <p:nvSpPr>
          <p:cNvPr id="7" name="圆角矩形 6"/>
          <p:cNvSpPr/>
          <p:nvPr/>
        </p:nvSpPr>
        <p:spPr bwMode="auto">
          <a:xfrm>
            <a:off x="1616890" y="1832811"/>
            <a:ext cx="2710465" cy="4178376"/>
          </a:xfrm>
          <a:prstGeom prst="roundRect">
            <a:avLst/>
          </a:prstGeom>
          <a:noFill/>
          <a:ln w="25400">
            <a:solidFill>
              <a:srgbClr val="FF000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800" b="0" i="0" u="none" strike="noStrike" cap="none" normalizeH="0" baseline="0" dirty="0" smtClean="0">
              <a:ln>
                <a:noFill/>
              </a:ln>
              <a:solidFill>
                <a:schemeClr val="tx1"/>
              </a:solidFill>
              <a:effectLst/>
              <a:latin typeface="Huawei Sans" panose="020C0503030203020204" pitchFamily="34" charset="0"/>
              <a:ea typeface="+mn-ea"/>
            </a:endParaRPr>
          </a:p>
        </p:txBody>
      </p:sp>
      <p:sp>
        <p:nvSpPr>
          <p:cNvPr id="3" name="矩形 2"/>
          <p:cNvSpPr/>
          <p:nvPr/>
        </p:nvSpPr>
        <p:spPr>
          <a:xfrm>
            <a:off x="1104349" y="2249805"/>
            <a:ext cx="447360"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8" name="矩形 7"/>
          <p:cNvSpPr/>
          <p:nvPr/>
        </p:nvSpPr>
        <p:spPr>
          <a:xfrm>
            <a:off x="3032209" y="2154555"/>
            <a:ext cx="569280"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9" name="矩形 8"/>
          <p:cNvSpPr/>
          <p:nvPr/>
        </p:nvSpPr>
        <p:spPr>
          <a:xfrm>
            <a:off x="2693832" y="3668251"/>
            <a:ext cx="569280" cy="2456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0" name="矩形 9"/>
          <p:cNvSpPr/>
          <p:nvPr/>
        </p:nvSpPr>
        <p:spPr>
          <a:xfrm>
            <a:off x="1015020" y="3628159"/>
            <a:ext cx="569280"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1" name="矩形 10"/>
          <p:cNvSpPr/>
          <p:nvPr/>
        </p:nvSpPr>
        <p:spPr>
          <a:xfrm>
            <a:off x="2747569" y="5513666"/>
            <a:ext cx="569280"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2" name="矩形 11"/>
          <p:cNvSpPr/>
          <p:nvPr/>
        </p:nvSpPr>
        <p:spPr>
          <a:xfrm>
            <a:off x="4491709" y="3497263"/>
            <a:ext cx="374065"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3" name="矩形 12"/>
          <p:cNvSpPr/>
          <p:nvPr/>
        </p:nvSpPr>
        <p:spPr>
          <a:xfrm>
            <a:off x="5179636" y="2440305"/>
            <a:ext cx="702138"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4" name="矩形 13"/>
          <p:cNvSpPr/>
          <p:nvPr/>
        </p:nvSpPr>
        <p:spPr>
          <a:xfrm>
            <a:off x="6836986" y="2687955"/>
            <a:ext cx="702138"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5" name="矩形 14"/>
          <p:cNvSpPr/>
          <p:nvPr/>
        </p:nvSpPr>
        <p:spPr>
          <a:xfrm>
            <a:off x="8716586" y="2699385"/>
            <a:ext cx="702138"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6" name="矩形 15"/>
          <p:cNvSpPr/>
          <p:nvPr/>
        </p:nvSpPr>
        <p:spPr>
          <a:xfrm>
            <a:off x="5669079" y="3818659"/>
            <a:ext cx="831819"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7" name="矩形 16"/>
          <p:cNvSpPr/>
          <p:nvPr/>
        </p:nvSpPr>
        <p:spPr>
          <a:xfrm>
            <a:off x="5024158" y="3496397"/>
            <a:ext cx="460742"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8" name="矩形 17"/>
          <p:cNvSpPr/>
          <p:nvPr/>
        </p:nvSpPr>
        <p:spPr>
          <a:xfrm>
            <a:off x="4949264" y="5144222"/>
            <a:ext cx="535635"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9" name="矩形 18"/>
          <p:cNvSpPr/>
          <p:nvPr/>
        </p:nvSpPr>
        <p:spPr>
          <a:xfrm>
            <a:off x="5923049" y="5144222"/>
            <a:ext cx="647700"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0" name="矩形 19"/>
          <p:cNvSpPr/>
          <p:nvPr/>
        </p:nvSpPr>
        <p:spPr>
          <a:xfrm>
            <a:off x="7332549" y="5541819"/>
            <a:ext cx="647700"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1" name="矩形 20"/>
          <p:cNvSpPr/>
          <p:nvPr/>
        </p:nvSpPr>
        <p:spPr>
          <a:xfrm>
            <a:off x="8318938" y="5646228"/>
            <a:ext cx="554665"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2" name="矩形 21"/>
          <p:cNvSpPr/>
          <p:nvPr/>
        </p:nvSpPr>
        <p:spPr>
          <a:xfrm>
            <a:off x="9101223" y="5638569"/>
            <a:ext cx="471489"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3" name="矩形 22"/>
          <p:cNvSpPr/>
          <p:nvPr/>
        </p:nvSpPr>
        <p:spPr>
          <a:xfrm>
            <a:off x="8477337" y="4755641"/>
            <a:ext cx="941388"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4" name="矩形 23"/>
          <p:cNvSpPr/>
          <p:nvPr/>
        </p:nvSpPr>
        <p:spPr>
          <a:xfrm>
            <a:off x="7321913" y="4755641"/>
            <a:ext cx="903011" cy="1905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5" name="文本框 24"/>
          <p:cNvSpPr txBox="1"/>
          <p:nvPr/>
        </p:nvSpPr>
        <p:spPr>
          <a:xfrm>
            <a:off x="1018624" y="2145030"/>
            <a:ext cx="757876" cy="338554"/>
          </a:xfrm>
          <a:prstGeom prst="rect">
            <a:avLst/>
          </a:prstGeom>
          <a:noFill/>
        </p:spPr>
        <p:txBody>
          <a:bodyPr wrap="square" rtlCol="0">
            <a:spAutoFit/>
          </a:bodyPr>
          <a:lstStyle/>
          <a:p>
            <a:r>
              <a:rPr lang="en-US" altLang="zh-CN" sz="800" dirty="0"/>
              <a:t>Gas cylinder room</a:t>
            </a:r>
            <a:endParaRPr lang="zh-CN" altLang="en-US" sz="800" dirty="0"/>
          </a:p>
        </p:txBody>
      </p:sp>
      <p:sp>
        <p:nvSpPr>
          <p:cNvPr id="26" name="文本框 25"/>
          <p:cNvSpPr txBox="1"/>
          <p:nvPr/>
        </p:nvSpPr>
        <p:spPr>
          <a:xfrm>
            <a:off x="1038232" y="3588255"/>
            <a:ext cx="578657" cy="215444"/>
          </a:xfrm>
          <a:prstGeom prst="rect">
            <a:avLst/>
          </a:prstGeom>
          <a:noFill/>
        </p:spPr>
        <p:txBody>
          <a:bodyPr wrap="square" rtlCol="0">
            <a:spAutoFit/>
          </a:bodyPr>
          <a:lstStyle/>
          <a:p>
            <a:r>
              <a:rPr lang="en-US" altLang="zh-CN" sz="800" dirty="0"/>
              <a:t>Office</a:t>
            </a:r>
            <a:endParaRPr lang="zh-CN" altLang="en-US" sz="800" dirty="0"/>
          </a:p>
        </p:txBody>
      </p:sp>
      <p:sp>
        <p:nvSpPr>
          <p:cNvPr id="27" name="文本框 26"/>
          <p:cNvSpPr txBox="1"/>
          <p:nvPr/>
        </p:nvSpPr>
        <p:spPr>
          <a:xfrm>
            <a:off x="2570056" y="2142360"/>
            <a:ext cx="1450419" cy="215444"/>
          </a:xfrm>
          <a:prstGeom prst="rect">
            <a:avLst/>
          </a:prstGeom>
          <a:noFill/>
        </p:spPr>
        <p:txBody>
          <a:bodyPr wrap="square" rtlCol="0">
            <a:spAutoFit/>
          </a:bodyPr>
          <a:lstStyle/>
          <a:p>
            <a:r>
              <a:rPr lang="en-US" altLang="zh-CN" sz="800" dirty="0"/>
              <a:t>Air conditioner room</a:t>
            </a:r>
            <a:endParaRPr lang="zh-CN" altLang="en-US" sz="800" dirty="0"/>
          </a:p>
        </p:txBody>
      </p:sp>
      <p:sp>
        <p:nvSpPr>
          <p:cNvPr id="28" name="文本框 27"/>
          <p:cNvSpPr txBox="1"/>
          <p:nvPr/>
        </p:nvSpPr>
        <p:spPr>
          <a:xfrm>
            <a:off x="2610939" y="3683358"/>
            <a:ext cx="932205" cy="215444"/>
          </a:xfrm>
          <a:prstGeom prst="rect">
            <a:avLst/>
          </a:prstGeom>
          <a:noFill/>
        </p:spPr>
        <p:txBody>
          <a:bodyPr wrap="square" rtlCol="0">
            <a:spAutoFit/>
          </a:bodyPr>
          <a:lstStyle/>
          <a:p>
            <a:r>
              <a:rPr lang="en-US" altLang="zh-CN" sz="800" dirty="0"/>
              <a:t>Data center</a:t>
            </a:r>
            <a:endParaRPr lang="zh-CN" altLang="en-US" sz="800" dirty="0"/>
          </a:p>
        </p:txBody>
      </p:sp>
      <p:sp>
        <p:nvSpPr>
          <p:cNvPr id="29" name="文本框 28"/>
          <p:cNvSpPr txBox="1"/>
          <p:nvPr/>
        </p:nvSpPr>
        <p:spPr>
          <a:xfrm>
            <a:off x="4229059" y="3462938"/>
            <a:ext cx="835498" cy="338554"/>
          </a:xfrm>
          <a:prstGeom prst="rect">
            <a:avLst/>
          </a:prstGeom>
          <a:noFill/>
        </p:spPr>
        <p:txBody>
          <a:bodyPr wrap="square" rtlCol="0">
            <a:spAutoFit/>
          </a:bodyPr>
          <a:lstStyle/>
          <a:p>
            <a:pPr algn="ctr"/>
            <a:r>
              <a:rPr lang="en-US" altLang="zh-CN" sz="800" dirty="0"/>
              <a:t>Medium storeroom</a:t>
            </a:r>
            <a:endParaRPr lang="zh-CN" altLang="en-US" sz="800" dirty="0"/>
          </a:p>
        </p:txBody>
      </p:sp>
      <p:sp>
        <p:nvSpPr>
          <p:cNvPr id="30" name="文本框 29"/>
          <p:cNvSpPr txBox="1"/>
          <p:nvPr/>
        </p:nvSpPr>
        <p:spPr>
          <a:xfrm>
            <a:off x="4905681" y="3457050"/>
            <a:ext cx="796838" cy="338554"/>
          </a:xfrm>
          <a:prstGeom prst="rect">
            <a:avLst/>
          </a:prstGeom>
          <a:noFill/>
        </p:spPr>
        <p:txBody>
          <a:bodyPr wrap="square" rtlCol="0">
            <a:spAutoFit/>
          </a:bodyPr>
          <a:lstStyle/>
          <a:p>
            <a:r>
              <a:rPr lang="en-US" altLang="zh-CN" sz="800" dirty="0"/>
              <a:t>Spare parts warehouse</a:t>
            </a:r>
            <a:endParaRPr lang="zh-CN" altLang="en-US" sz="800" dirty="0"/>
          </a:p>
        </p:txBody>
      </p:sp>
      <p:sp>
        <p:nvSpPr>
          <p:cNvPr id="31" name="文本框 30"/>
          <p:cNvSpPr txBox="1"/>
          <p:nvPr/>
        </p:nvSpPr>
        <p:spPr>
          <a:xfrm>
            <a:off x="5020542" y="2415126"/>
            <a:ext cx="826307" cy="215444"/>
          </a:xfrm>
          <a:prstGeom prst="rect">
            <a:avLst/>
          </a:prstGeom>
          <a:noFill/>
        </p:spPr>
        <p:txBody>
          <a:bodyPr wrap="square" rtlCol="0">
            <a:spAutoFit/>
          </a:bodyPr>
          <a:lstStyle/>
          <a:p>
            <a:r>
              <a:rPr lang="en-US" altLang="zh-CN" sz="800" dirty="0"/>
              <a:t>UPS room</a:t>
            </a:r>
            <a:endParaRPr lang="zh-CN" altLang="en-US" sz="800" dirty="0"/>
          </a:p>
        </p:txBody>
      </p:sp>
      <p:sp>
        <p:nvSpPr>
          <p:cNvPr id="32" name="文本框 31"/>
          <p:cNvSpPr txBox="1"/>
          <p:nvPr/>
        </p:nvSpPr>
        <p:spPr>
          <a:xfrm>
            <a:off x="5544288" y="3798888"/>
            <a:ext cx="1508861" cy="215444"/>
          </a:xfrm>
          <a:prstGeom prst="rect">
            <a:avLst/>
          </a:prstGeom>
          <a:noFill/>
        </p:spPr>
        <p:txBody>
          <a:bodyPr wrap="square" rtlCol="0">
            <a:spAutoFit/>
          </a:bodyPr>
          <a:lstStyle/>
          <a:p>
            <a:r>
              <a:rPr lang="en-US" altLang="zh-CN" sz="800" dirty="0"/>
              <a:t>Test and maintenance room</a:t>
            </a:r>
            <a:endParaRPr lang="zh-CN" altLang="en-US" sz="800" dirty="0"/>
          </a:p>
        </p:txBody>
      </p:sp>
      <p:sp>
        <p:nvSpPr>
          <p:cNvPr id="33" name="文本框 32"/>
          <p:cNvSpPr txBox="1"/>
          <p:nvPr/>
        </p:nvSpPr>
        <p:spPr>
          <a:xfrm>
            <a:off x="5649192" y="5117410"/>
            <a:ext cx="1293544" cy="215444"/>
          </a:xfrm>
          <a:prstGeom prst="rect">
            <a:avLst/>
          </a:prstGeom>
          <a:noFill/>
        </p:spPr>
        <p:txBody>
          <a:bodyPr wrap="square" rtlCol="0">
            <a:spAutoFit/>
          </a:bodyPr>
          <a:lstStyle/>
          <a:p>
            <a:pPr algn="ctr"/>
            <a:r>
              <a:rPr lang="en-US" altLang="zh-CN" sz="800" dirty="0"/>
              <a:t>Communications room</a:t>
            </a:r>
            <a:endParaRPr lang="zh-CN" altLang="en-US" sz="800" dirty="0"/>
          </a:p>
        </p:txBody>
      </p:sp>
      <p:sp>
        <p:nvSpPr>
          <p:cNvPr id="34" name="文本框 33"/>
          <p:cNvSpPr txBox="1"/>
          <p:nvPr/>
        </p:nvSpPr>
        <p:spPr>
          <a:xfrm>
            <a:off x="4851649" y="5116361"/>
            <a:ext cx="759270" cy="338554"/>
          </a:xfrm>
          <a:prstGeom prst="rect">
            <a:avLst/>
          </a:prstGeom>
          <a:noFill/>
        </p:spPr>
        <p:txBody>
          <a:bodyPr wrap="square" rtlCol="0">
            <a:spAutoFit/>
          </a:bodyPr>
          <a:lstStyle/>
          <a:p>
            <a:pPr algn="ctr"/>
            <a:r>
              <a:rPr lang="en-US" altLang="zh-CN" sz="800" dirty="0"/>
              <a:t>Monitoring center</a:t>
            </a:r>
            <a:endParaRPr lang="zh-CN" altLang="en-US" sz="800" dirty="0"/>
          </a:p>
        </p:txBody>
      </p:sp>
      <p:sp>
        <p:nvSpPr>
          <p:cNvPr id="35" name="文本框 34"/>
          <p:cNvSpPr txBox="1"/>
          <p:nvPr/>
        </p:nvSpPr>
        <p:spPr>
          <a:xfrm>
            <a:off x="6658601" y="2643664"/>
            <a:ext cx="1322536" cy="338554"/>
          </a:xfrm>
          <a:prstGeom prst="rect">
            <a:avLst/>
          </a:prstGeom>
          <a:noFill/>
        </p:spPr>
        <p:txBody>
          <a:bodyPr wrap="square" rtlCol="0">
            <a:spAutoFit/>
          </a:bodyPr>
          <a:lstStyle/>
          <a:p>
            <a:r>
              <a:rPr lang="en-US" altLang="zh-CN" sz="800" dirty="0"/>
              <a:t>Power transformation and distribution room</a:t>
            </a:r>
            <a:endParaRPr lang="zh-CN" altLang="en-US" sz="800" dirty="0"/>
          </a:p>
        </p:txBody>
      </p:sp>
      <p:sp>
        <p:nvSpPr>
          <p:cNvPr id="36" name="文本框 35"/>
          <p:cNvSpPr txBox="1"/>
          <p:nvPr/>
        </p:nvSpPr>
        <p:spPr>
          <a:xfrm>
            <a:off x="8714826" y="2666951"/>
            <a:ext cx="798473" cy="215444"/>
          </a:xfrm>
          <a:prstGeom prst="rect">
            <a:avLst/>
          </a:prstGeom>
          <a:noFill/>
        </p:spPr>
        <p:txBody>
          <a:bodyPr wrap="square" rtlCol="0">
            <a:spAutoFit/>
          </a:bodyPr>
          <a:lstStyle/>
          <a:p>
            <a:r>
              <a:rPr lang="en-US" altLang="zh-CN" sz="800" dirty="0"/>
              <a:t>Chiller plant</a:t>
            </a:r>
            <a:endParaRPr lang="zh-CN" altLang="en-US" sz="800" dirty="0"/>
          </a:p>
        </p:txBody>
      </p:sp>
      <p:sp>
        <p:nvSpPr>
          <p:cNvPr id="37" name="文本框 36"/>
          <p:cNvSpPr txBox="1"/>
          <p:nvPr/>
        </p:nvSpPr>
        <p:spPr>
          <a:xfrm>
            <a:off x="8658702" y="4778928"/>
            <a:ext cx="822946" cy="215444"/>
          </a:xfrm>
          <a:prstGeom prst="rect">
            <a:avLst/>
          </a:prstGeom>
          <a:noFill/>
        </p:spPr>
        <p:txBody>
          <a:bodyPr wrap="square" rtlCol="0">
            <a:spAutoFit/>
          </a:bodyPr>
          <a:lstStyle/>
          <a:p>
            <a:r>
              <a:rPr lang="en-US" altLang="zh-CN" sz="800" dirty="0"/>
              <a:t>IT R&amp;D labs</a:t>
            </a:r>
            <a:endParaRPr lang="zh-CN" altLang="en-US" sz="800" dirty="0"/>
          </a:p>
        </p:txBody>
      </p:sp>
      <p:sp>
        <p:nvSpPr>
          <p:cNvPr id="38" name="文本框 37"/>
          <p:cNvSpPr txBox="1"/>
          <p:nvPr/>
        </p:nvSpPr>
        <p:spPr>
          <a:xfrm>
            <a:off x="8268352" y="5604604"/>
            <a:ext cx="679191" cy="338554"/>
          </a:xfrm>
          <a:prstGeom prst="rect">
            <a:avLst/>
          </a:prstGeom>
          <a:noFill/>
        </p:spPr>
        <p:txBody>
          <a:bodyPr wrap="square" rtlCol="0">
            <a:spAutoFit/>
          </a:bodyPr>
          <a:lstStyle/>
          <a:p>
            <a:pPr algn="ctr"/>
            <a:r>
              <a:rPr lang="en-US" altLang="zh-CN" sz="800" dirty="0"/>
              <a:t>Female washroom</a:t>
            </a:r>
            <a:endParaRPr lang="zh-CN" altLang="en-US" sz="800" dirty="0"/>
          </a:p>
        </p:txBody>
      </p:sp>
      <p:sp>
        <p:nvSpPr>
          <p:cNvPr id="39" name="文本框 38"/>
          <p:cNvSpPr txBox="1"/>
          <p:nvPr/>
        </p:nvSpPr>
        <p:spPr>
          <a:xfrm>
            <a:off x="8960042" y="5604604"/>
            <a:ext cx="690150" cy="338554"/>
          </a:xfrm>
          <a:prstGeom prst="rect">
            <a:avLst/>
          </a:prstGeom>
          <a:noFill/>
        </p:spPr>
        <p:txBody>
          <a:bodyPr wrap="square" rtlCol="0">
            <a:spAutoFit/>
          </a:bodyPr>
          <a:lstStyle/>
          <a:p>
            <a:pPr algn="ctr"/>
            <a:r>
              <a:rPr lang="en-US" altLang="zh-CN" sz="800" dirty="0"/>
              <a:t>Male washroom</a:t>
            </a:r>
            <a:endParaRPr lang="zh-CN" altLang="en-US" sz="800" dirty="0"/>
          </a:p>
        </p:txBody>
      </p:sp>
      <p:sp>
        <p:nvSpPr>
          <p:cNvPr id="40" name="文本框 39"/>
          <p:cNvSpPr txBox="1"/>
          <p:nvPr/>
        </p:nvSpPr>
        <p:spPr>
          <a:xfrm>
            <a:off x="7448505" y="5540466"/>
            <a:ext cx="578657" cy="215444"/>
          </a:xfrm>
          <a:prstGeom prst="rect">
            <a:avLst/>
          </a:prstGeom>
          <a:noFill/>
        </p:spPr>
        <p:txBody>
          <a:bodyPr wrap="square" rtlCol="0">
            <a:spAutoFit/>
          </a:bodyPr>
          <a:lstStyle/>
          <a:p>
            <a:pPr algn="ctr"/>
            <a:r>
              <a:rPr lang="en-US" altLang="zh-CN" sz="800" dirty="0"/>
              <a:t>Hall</a:t>
            </a:r>
            <a:endParaRPr lang="zh-CN" altLang="en-US" sz="800" dirty="0"/>
          </a:p>
        </p:txBody>
      </p:sp>
      <p:sp>
        <p:nvSpPr>
          <p:cNvPr id="41" name="文本框 40"/>
          <p:cNvSpPr txBox="1"/>
          <p:nvPr/>
        </p:nvSpPr>
        <p:spPr>
          <a:xfrm>
            <a:off x="7287074" y="4643689"/>
            <a:ext cx="1008897" cy="461665"/>
          </a:xfrm>
          <a:prstGeom prst="rect">
            <a:avLst/>
          </a:prstGeom>
          <a:noFill/>
        </p:spPr>
        <p:txBody>
          <a:bodyPr wrap="square" rtlCol="0">
            <a:spAutoFit/>
          </a:bodyPr>
          <a:lstStyle/>
          <a:p>
            <a:pPr algn="ctr"/>
            <a:r>
              <a:rPr lang="en-US" altLang="zh-CN" sz="800" dirty="0"/>
              <a:t>Fire protection and security control room</a:t>
            </a:r>
            <a:endParaRPr lang="zh-CN" altLang="en-US" sz="800" dirty="0"/>
          </a:p>
        </p:txBody>
      </p:sp>
      <p:sp>
        <p:nvSpPr>
          <p:cNvPr id="42" name="文本框 41"/>
          <p:cNvSpPr txBox="1"/>
          <p:nvPr/>
        </p:nvSpPr>
        <p:spPr>
          <a:xfrm>
            <a:off x="2238013" y="5507001"/>
            <a:ext cx="1473359" cy="215444"/>
          </a:xfrm>
          <a:prstGeom prst="rect">
            <a:avLst/>
          </a:prstGeom>
          <a:noFill/>
        </p:spPr>
        <p:txBody>
          <a:bodyPr wrap="square" rtlCol="0">
            <a:spAutoFit/>
          </a:bodyPr>
          <a:lstStyle/>
          <a:p>
            <a:r>
              <a:rPr lang="en-US" altLang="zh-CN" sz="800" dirty="0"/>
              <a:t>Air conditioner room</a:t>
            </a:r>
            <a:endParaRPr lang="zh-CN" altLang="en-US" sz="800" dirty="0"/>
          </a:p>
        </p:txBody>
      </p:sp>
      <p:graphicFrame>
        <p:nvGraphicFramePr>
          <p:cNvPr id="43" name="对象 42"/>
          <p:cNvGraphicFramePr>
            <a:graphicFrameLocks noChangeAspect="1"/>
          </p:cNvGraphicFramePr>
          <p:nvPr>
            <p:extLst>
              <p:ext uri="{D42A27DB-BD31-4B8C-83A1-F6EECF244321}">
                <p14:modId xmlns:p14="http://schemas.microsoft.com/office/powerpoint/2010/main" val="1176057275"/>
              </p:ext>
            </p:extLst>
          </p:nvPr>
        </p:nvGraphicFramePr>
        <p:xfrm>
          <a:off x="10101467" y="5047411"/>
          <a:ext cx="1313662" cy="880145"/>
        </p:xfrm>
        <a:graphic>
          <a:graphicData uri="http://schemas.openxmlformats.org/presentationml/2006/ole">
            <mc:AlternateContent xmlns:mc="http://schemas.openxmlformats.org/markup-compatibility/2006">
              <mc:Choice xmlns:v="urn:schemas-microsoft-com:vml" Requires="v">
                <p:oleObj spid="_x0000_s2323" name="工作表" showAsIcon="1" r:id="rId6" imgW="914400" imgH="828720" progId="Excel.Sheet.12">
                  <p:embed/>
                </p:oleObj>
              </mc:Choice>
              <mc:Fallback>
                <p:oleObj name="工作表" showAsIcon="1" r:id="rId6" imgW="914400" imgH="828720" progId="Excel.Sheet.12">
                  <p:embed/>
                  <p:pic>
                    <p:nvPicPr>
                      <p:cNvPr id="0" name=""/>
                      <p:cNvPicPr/>
                      <p:nvPr/>
                    </p:nvPicPr>
                    <p:blipFill>
                      <a:blip r:embed="rId7"/>
                      <a:stretch>
                        <a:fillRect/>
                      </a:stretch>
                    </p:blipFill>
                    <p:spPr>
                      <a:xfrm>
                        <a:off x="10101467" y="5047411"/>
                        <a:ext cx="1313662" cy="880145"/>
                      </a:xfrm>
                      <a:prstGeom prst="rect">
                        <a:avLst/>
                      </a:prstGeom>
                    </p:spPr>
                  </p:pic>
                </p:oleObj>
              </mc:Fallback>
            </mc:AlternateContent>
          </a:graphicData>
        </a:graphic>
      </p:graphicFrame>
    </p:spTree>
    <p:extLst>
      <p:ext uri="{BB962C8B-B14F-4D97-AF65-F5344CB8AC3E}">
        <p14:creationId xmlns:p14="http://schemas.microsoft.com/office/powerpoint/2010/main" val="1691611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Influence of a Floor Plan on a Cooling System</a:t>
            </a:r>
          </a:p>
        </p:txBody>
      </p:sp>
      <p:sp>
        <p:nvSpPr>
          <p:cNvPr id="3" name="文本占位符 2"/>
          <p:cNvSpPr>
            <a:spLocks noGrp="1"/>
          </p:cNvSpPr>
          <p:nvPr>
            <p:ph type="body" sz="quarter" idx="10"/>
          </p:nvPr>
        </p:nvSpPr>
        <p:spPr/>
        <p:txBody>
          <a:bodyPr>
            <a:noAutofit/>
          </a:bodyPr>
          <a:lstStyle/>
          <a:p>
            <a:r>
              <a:rPr lang="en-US" sz="1800" dirty="0">
                <a:latin typeface="Huawei Sans" panose="020C0503030203020204" pitchFamily="34" charset="0"/>
              </a:rPr>
              <a:t>Affecting the building structure layout of a cooling system</a:t>
            </a:r>
          </a:p>
          <a:p>
            <a:pPr lvl="1"/>
            <a:r>
              <a:rPr lang="en-US" sz="1600" dirty="0">
                <a:latin typeface="Huawei Sans" panose="020C0503030203020204" pitchFamily="34" charset="0"/>
              </a:rPr>
              <a:t>The equipment room layout of a new or reconstructed data center must be determined, including the positions of walls, doors, windows, </a:t>
            </a:r>
            <a:r>
              <a:rPr lang="en-US" sz="1600" dirty="0">
                <a:solidFill>
                  <a:srgbClr val="C00000"/>
                </a:solidFill>
                <a:latin typeface="Huawei Sans" panose="020C0503030203020204" pitchFamily="34" charset="0"/>
              </a:rPr>
              <a:t>supportive columns</a:t>
            </a:r>
            <a:r>
              <a:rPr lang="en-US" sz="1600" dirty="0">
                <a:latin typeface="Huawei Sans" panose="020C0503030203020204" pitchFamily="34" charset="0"/>
              </a:rPr>
              <a:t>, </a:t>
            </a:r>
            <a:r>
              <a:rPr lang="en-US" sz="1600" dirty="0">
                <a:solidFill>
                  <a:srgbClr val="C00000"/>
                </a:solidFill>
                <a:latin typeface="Huawei Sans" panose="020C0503030203020204" pitchFamily="34" charset="0"/>
              </a:rPr>
              <a:t>observation windows</a:t>
            </a:r>
            <a:r>
              <a:rPr lang="en-US" sz="1600" dirty="0">
                <a:latin typeface="Huawei Sans" panose="020C0503030203020204" pitchFamily="34" charset="0"/>
              </a:rPr>
              <a:t>, and major </a:t>
            </a:r>
            <a:r>
              <a:rPr lang="en-US" sz="1600" dirty="0">
                <a:solidFill>
                  <a:srgbClr val="C00000"/>
                </a:solidFill>
                <a:latin typeface="Huawei Sans" panose="020C0503030203020204" pitchFamily="34" charset="0"/>
              </a:rPr>
              <a:t>water and electricity connections</a:t>
            </a:r>
            <a:r>
              <a:rPr lang="en-US" sz="1600" dirty="0">
                <a:latin typeface="Huawei Sans" panose="020C0503030203020204" pitchFamily="34" charset="0"/>
              </a:rPr>
              <a:t>. If a raised floor is used in the equipment room, the height of the floor and the location of the escalator or elevator at the entrance should also be considered. In addition, other conditions inside the equipment room, such as fresh air, air exhaust in case of faults, and floor drain, also need to be marked and considered.</a:t>
            </a:r>
          </a:p>
          <a:p>
            <a:r>
              <a:rPr lang="en-US" sz="1800" dirty="0">
                <a:latin typeface="Huawei Sans" panose="020C0503030203020204" pitchFamily="34" charset="0"/>
              </a:rPr>
              <a:t>Affecting the device layout of a cooling system</a:t>
            </a:r>
          </a:p>
          <a:p>
            <a:pPr lvl="1"/>
            <a:r>
              <a:rPr lang="en-US" sz="1600" dirty="0">
                <a:latin typeface="Huawei Sans" panose="020C0503030203020204" pitchFamily="34" charset="0"/>
              </a:rPr>
              <a:t>The device layout includes the positions for IT, power distribution, and cooling devices. IT device positions can be defined as cabinet positions, without considering specific devices in cabinets. However, the shape of devices such as large enterprise servers is different from that of common cabinets, which have different impact on the structure layout. Therefore, different measures must be taken for such devices. In addition, the characteristics of the airflow path must be considered when IT devices are laid out.</a:t>
            </a:r>
          </a:p>
        </p:txBody>
      </p:sp>
    </p:spTree>
    <p:extLst>
      <p:ext uri="{BB962C8B-B14F-4D97-AF65-F5344CB8AC3E}">
        <p14:creationId xmlns:p14="http://schemas.microsoft.com/office/powerpoint/2010/main" val="292038575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526220" y="2749641"/>
            <a:ext cx="6929160" cy="3365730"/>
          </a:xfrm>
          <a:prstGeom prst="rect">
            <a:avLst/>
          </a:prstGeom>
        </p:spPr>
      </p:pic>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Floor Plan Example</a:t>
            </a:r>
          </a:p>
        </p:txBody>
      </p:sp>
      <p:sp>
        <p:nvSpPr>
          <p:cNvPr id="3" name="文本占位符 2"/>
          <p:cNvSpPr>
            <a:spLocks noGrp="1"/>
          </p:cNvSpPr>
          <p:nvPr>
            <p:ph type="body" sz="quarter" idx="10"/>
          </p:nvPr>
        </p:nvSpPr>
        <p:spPr/>
        <p:txBody>
          <a:bodyPr>
            <a:noAutofit/>
          </a:bodyPr>
          <a:lstStyle/>
          <a:p>
            <a:r>
              <a:rPr lang="en-US" sz="1600" dirty="0">
                <a:latin typeface="Huawei Sans" panose="020C0503030203020204" pitchFamily="34" charset="0"/>
              </a:rPr>
              <a:t>Identify major issues and set core areas and non-core areas.</a:t>
            </a:r>
          </a:p>
          <a:p>
            <a:pPr lvl="1"/>
            <a:r>
              <a:rPr lang="en-US" sz="1400" dirty="0">
                <a:latin typeface="Huawei Sans" panose="020C0503030203020204" pitchFamily="34" charset="0"/>
              </a:rPr>
              <a:t>Core areas: areas that need to be focused on during planning, including the core area of a data center, power supply and distribution system, cooling system, and monitoring system.</a:t>
            </a:r>
          </a:p>
          <a:p>
            <a:pPr lvl="1"/>
            <a:r>
              <a:rPr lang="en-US" sz="1400" dirty="0">
                <a:latin typeface="Huawei Sans" panose="020C0503030203020204" pitchFamily="34" charset="0"/>
              </a:rPr>
              <a:t>Non-core areas: operation center, data center office, unloading platform, and warehouse</a:t>
            </a:r>
          </a:p>
        </p:txBody>
      </p:sp>
      <p:sp>
        <p:nvSpPr>
          <p:cNvPr id="5" name="矩形 4"/>
          <p:cNvSpPr/>
          <p:nvPr/>
        </p:nvSpPr>
        <p:spPr>
          <a:xfrm>
            <a:off x="7216668" y="2562856"/>
            <a:ext cx="4532419" cy="3637919"/>
          </a:xfrm>
          <a:prstGeom prst="rect">
            <a:avLst/>
          </a:prstGeom>
        </p:spPr>
        <p:txBody>
          <a:bodyPr wrap="square">
            <a:spAutoFit/>
          </a:bodyPr>
          <a:lstStyle/>
          <a:p>
            <a:pPr marL="285750" indent="-285750">
              <a:lnSpc>
                <a:spcPct val="120000"/>
              </a:lnSpc>
              <a:buFont typeface="Wingdings" panose="05000000000000000000" pitchFamily="2" charset="2"/>
              <a:buChar char="Ø"/>
            </a:pPr>
            <a:r>
              <a:rPr lang="en-US" sz="1200" dirty="0">
                <a:solidFill>
                  <a:srgbClr val="C00000"/>
                </a:solidFill>
                <a:latin typeface="Huawei Sans" panose="020C0503030203020204" pitchFamily="34" charset="0"/>
              </a:rPr>
              <a:t>Classify equipment rooms and clearly define the power density. Equipment rooms are classified into high-load, medium-load, and low-load equipment rooms based on the deployment and power consumption density of data devices inside. Mark the three types of equipment rooms.</a:t>
            </a:r>
          </a:p>
          <a:p>
            <a:pPr marL="285750" indent="-285750">
              <a:lnSpc>
                <a:spcPct val="120000"/>
              </a:lnSpc>
              <a:buFont typeface="Wingdings" panose="05000000000000000000" pitchFamily="2" charset="2"/>
              <a:buChar char="Ø"/>
            </a:pPr>
            <a:r>
              <a:rPr lang="en-US" sz="1200" dirty="0">
                <a:latin typeface="Huawei Sans" panose="020C0503030203020204" pitchFamily="34" charset="0"/>
              </a:rPr>
              <a:t>Reduce the impact of the environment on equipment rooms. For a new equipment room, the direction of external walls can be considered. The equipment room can be designed on the east or north side of a building, and passages such as corridors can be reserved on the opposite side.</a:t>
            </a:r>
          </a:p>
          <a:p>
            <a:pPr marL="285750" indent="-285750">
              <a:lnSpc>
                <a:spcPct val="120000"/>
              </a:lnSpc>
              <a:buFont typeface="Wingdings" panose="05000000000000000000" pitchFamily="2" charset="2"/>
              <a:buChar char="Ø"/>
            </a:pPr>
            <a:r>
              <a:rPr lang="en-US" sz="1200" dirty="0">
                <a:latin typeface="Huawei Sans" panose="020C0503030203020204" pitchFamily="34" charset="0"/>
              </a:rPr>
              <a:t>Design an appropriate area of equipment rooms. An equipment room of a large data center should not be square, but be rectangular. The economic area is 500–800 mm</a:t>
            </a:r>
            <a:r>
              <a:rPr lang="en-US" sz="1200" baseline="30000" dirty="0">
                <a:latin typeface="Huawei Sans" panose="020C0503030203020204" pitchFamily="34" charset="0"/>
              </a:rPr>
              <a:t>2</a:t>
            </a:r>
            <a:r>
              <a:rPr lang="en-US" sz="1200" dirty="0">
                <a:latin typeface="Huawei Sans" panose="020C0503030203020204" pitchFamily="34" charset="0"/>
              </a:rPr>
              <a:t>. </a:t>
            </a:r>
          </a:p>
          <a:p>
            <a:pPr marL="285750" indent="-285750">
              <a:lnSpc>
                <a:spcPct val="120000"/>
              </a:lnSpc>
              <a:buFont typeface="Wingdings" panose="05000000000000000000" pitchFamily="2" charset="2"/>
              <a:buChar char="Ø"/>
            </a:pPr>
            <a:r>
              <a:rPr lang="en-US" sz="1200" dirty="0">
                <a:latin typeface="Huawei Sans" panose="020C0503030203020204" pitchFamily="34" charset="0"/>
              </a:rPr>
              <a:t>Properly deploy devices.</a:t>
            </a:r>
          </a:p>
        </p:txBody>
      </p:sp>
      <p:sp>
        <p:nvSpPr>
          <p:cNvPr id="6" name="矩形 5"/>
          <p:cNvSpPr/>
          <p:nvPr/>
        </p:nvSpPr>
        <p:spPr>
          <a:xfrm>
            <a:off x="624571" y="3078823"/>
            <a:ext cx="815609" cy="3060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b="1" dirty="0">
                <a:solidFill>
                  <a:srgbClr val="151515"/>
                </a:solidFill>
              </a:rPr>
              <a:t>Fresh air and exhaust air room </a:t>
            </a:r>
            <a:endParaRPr lang="zh-CN" altLang="en-US" sz="800" b="1" dirty="0">
              <a:solidFill>
                <a:srgbClr val="151515"/>
              </a:solidFill>
            </a:endParaRPr>
          </a:p>
        </p:txBody>
      </p:sp>
      <p:sp>
        <p:nvSpPr>
          <p:cNvPr id="11" name="矩形 10"/>
          <p:cNvSpPr/>
          <p:nvPr/>
        </p:nvSpPr>
        <p:spPr>
          <a:xfrm>
            <a:off x="1988553" y="5238188"/>
            <a:ext cx="623352" cy="1984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b="1" dirty="0">
                <a:solidFill>
                  <a:srgbClr val="151515"/>
                </a:solidFill>
              </a:rPr>
              <a:t>Buffer</a:t>
            </a:r>
            <a:endParaRPr lang="zh-CN" altLang="en-US" sz="900" b="1" dirty="0">
              <a:solidFill>
                <a:srgbClr val="151515"/>
              </a:solidFill>
            </a:endParaRPr>
          </a:p>
        </p:txBody>
      </p:sp>
      <p:sp>
        <p:nvSpPr>
          <p:cNvPr id="22" name="矩形 21"/>
          <p:cNvSpPr/>
          <p:nvPr/>
        </p:nvSpPr>
        <p:spPr>
          <a:xfrm>
            <a:off x="624571" y="3638938"/>
            <a:ext cx="831800" cy="2763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900" b="1" dirty="0">
                <a:solidFill>
                  <a:srgbClr val="151515"/>
                </a:solidFill>
              </a:rPr>
              <a:t>Storage </a:t>
            </a:r>
            <a:r>
              <a:rPr lang="en-US" altLang="zh-CN" sz="900" b="1" dirty="0" smtClean="0">
                <a:solidFill>
                  <a:srgbClr val="151515"/>
                </a:solidFill>
              </a:rPr>
              <a:t>room</a:t>
            </a:r>
            <a:endParaRPr lang="zh-CN" altLang="en-US" sz="900" b="1" dirty="0">
              <a:solidFill>
                <a:srgbClr val="151515"/>
              </a:solidFill>
            </a:endParaRPr>
          </a:p>
        </p:txBody>
      </p:sp>
      <p:sp>
        <p:nvSpPr>
          <p:cNvPr id="23" name="矩形 22"/>
          <p:cNvSpPr/>
          <p:nvPr/>
        </p:nvSpPr>
        <p:spPr>
          <a:xfrm>
            <a:off x="654575" y="4172833"/>
            <a:ext cx="801796" cy="3081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b="1" dirty="0">
                <a:solidFill>
                  <a:srgbClr val="151515"/>
                </a:solidFill>
              </a:rPr>
              <a:t>Spare parts </a:t>
            </a:r>
            <a:r>
              <a:rPr lang="en-US" altLang="zh-CN" sz="800" b="1" dirty="0" smtClean="0">
                <a:solidFill>
                  <a:srgbClr val="151515"/>
                </a:solidFill>
              </a:rPr>
              <a:t>room</a:t>
            </a:r>
            <a:endParaRPr lang="zh-CN" altLang="en-US" sz="800" b="1" dirty="0">
              <a:solidFill>
                <a:srgbClr val="151515"/>
              </a:solidFill>
            </a:endParaRPr>
          </a:p>
        </p:txBody>
      </p:sp>
      <p:sp>
        <p:nvSpPr>
          <p:cNvPr id="24" name="矩形 23"/>
          <p:cNvSpPr/>
          <p:nvPr/>
        </p:nvSpPr>
        <p:spPr>
          <a:xfrm>
            <a:off x="654575" y="4649767"/>
            <a:ext cx="785605" cy="3091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b="1" dirty="0">
                <a:solidFill>
                  <a:srgbClr val="151515"/>
                </a:solidFill>
              </a:rPr>
              <a:t>Hardware maintenance </a:t>
            </a:r>
            <a:r>
              <a:rPr lang="en-US" altLang="zh-CN" sz="800" b="1" dirty="0" smtClean="0">
                <a:solidFill>
                  <a:srgbClr val="151515"/>
                </a:solidFill>
              </a:rPr>
              <a:t>room</a:t>
            </a:r>
            <a:endParaRPr lang="zh-CN" altLang="en-US" sz="800" b="1" dirty="0">
              <a:solidFill>
                <a:srgbClr val="151515"/>
              </a:solidFill>
            </a:endParaRPr>
          </a:p>
        </p:txBody>
      </p:sp>
      <p:sp>
        <p:nvSpPr>
          <p:cNvPr id="25" name="矩形 24"/>
          <p:cNvSpPr/>
          <p:nvPr/>
        </p:nvSpPr>
        <p:spPr>
          <a:xfrm>
            <a:off x="654575" y="5145685"/>
            <a:ext cx="771873" cy="4038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800" b="1" dirty="0">
                <a:solidFill>
                  <a:srgbClr val="151515"/>
                </a:solidFill>
              </a:rPr>
              <a:t>Steel cylinder </a:t>
            </a:r>
            <a:r>
              <a:rPr lang="en-US" altLang="zh-CN" sz="800" b="1" dirty="0" smtClean="0">
                <a:solidFill>
                  <a:srgbClr val="151515"/>
                </a:solidFill>
              </a:rPr>
              <a:t>room</a:t>
            </a:r>
            <a:endParaRPr lang="zh-CN" altLang="en-US" sz="800" b="1" dirty="0">
              <a:solidFill>
                <a:srgbClr val="151515"/>
              </a:solidFill>
            </a:endParaRPr>
          </a:p>
        </p:txBody>
      </p:sp>
      <p:sp>
        <p:nvSpPr>
          <p:cNvPr id="26" name="矩形 25"/>
          <p:cNvSpPr/>
          <p:nvPr/>
        </p:nvSpPr>
        <p:spPr>
          <a:xfrm>
            <a:off x="1782714" y="4548971"/>
            <a:ext cx="936539" cy="5107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a:solidFill>
                  <a:srgbClr val="151515"/>
                </a:solidFill>
              </a:rPr>
              <a:t>Guard </a:t>
            </a:r>
            <a:r>
              <a:rPr lang="en-US" altLang="zh-CN" sz="1000" b="1" dirty="0" smtClean="0">
                <a:solidFill>
                  <a:srgbClr val="151515"/>
                </a:solidFill>
              </a:rPr>
              <a:t>room</a:t>
            </a:r>
            <a:endParaRPr lang="zh-CN" altLang="en-US" sz="1000" b="1" dirty="0">
              <a:solidFill>
                <a:srgbClr val="151515"/>
              </a:solidFill>
            </a:endParaRPr>
          </a:p>
        </p:txBody>
      </p:sp>
      <p:sp>
        <p:nvSpPr>
          <p:cNvPr id="27" name="矩形 26"/>
          <p:cNvSpPr/>
          <p:nvPr/>
        </p:nvSpPr>
        <p:spPr>
          <a:xfrm>
            <a:off x="1767839" y="4067908"/>
            <a:ext cx="924561" cy="4131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a:solidFill>
                  <a:srgbClr val="151515"/>
                </a:solidFill>
              </a:rPr>
              <a:t>Central monitoring </a:t>
            </a:r>
            <a:r>
              <a:rPr lang="en-US" altLang="zh-CN" sz="1000" b="1" dirty="0" smtClean="0">
                <a:solidFill>
                  <a:srgbClr val="151515"/>
                </a:solidFill>
              </a:rPr>
              <a:t>room</a:t>
            </a:r>
            <a:endParaRPr lang="zh-CN" altLang="en-US" sz="1000" b="1" dirty="0">
              <a:solidFill>
                <a:srgbClr val="151515"/>
              </a:solidFill>
            </a:endParaRPr>
          </a:p>
        </p:txBody>
      </p:sp>
      <p:sp>
        <p:nvSpPr>
          <p:cNvPr id="29" name="矩形 28"/>
          <p:cNvSpPr/>
          <p:nvPr/>
        </p:nvSpPr>
        <p:spPr>
          <a:xfrm>
            <a:off x="2776318" y="4573732"/>
            <a:ext cx="535165" cy="3289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900" b="1" dirty="0">
                <a:solidFill>
                  <a:srgbClr val="151515"/>
                </a:solidFill>
              </a:rPr>
              <a:t>Test </a:t>
            </a:r>
            <a:r>
              <a:rPr lang="en-US" altLang="zh-CN" sz="900" b="1" dirty="0" smtClean="0">
                <a:solidFill>
                  <a:srgbClr val="151515"/>
                </a:solidFill>
              </a:rPr>
              <a:t>room </a:t>
            </a:r>
            <a:endParaRPr lang="zh-CN" altLang="en-US" sz="900" b="1" dirty="0">
              <a:solidFill>
                <a:srgbClr val="151515"/>
              </a:solidFill>
            </a:endParaRPr>
          </a:p>
        </p:txBody>
      </p:sp>
      <p:sp>
        <p:nvSpPr>
          <p:cNvPr id="30" name="矩形 29"/>
          <p:cNvSpPr/>
          <p:nvPr/>
        </p:nvSpPr>
        <p:spPr>
          <a:xfrm>
            <a:off x="3356729" y="4573732"/>
            <a:ext cx="513523" cy="3238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800" b="1" dirty="0">
                <a:solidFill>
                  <a:srgbClr val="151515"/>
                </a:solidFill>
              </a:rPr>
              <a:t>Network </a:t>
            </a:r>
            <a:endParaRPr lang="en-US" altLang="zh-CN" sz="800" b="1" dirty="0" smtClean="0">
              <a:solidFill>
                <a:srgbClr val="151515"/>
              </a:solidFill>
            </a:endParaRPr>
          </a:p>
          <a:p>
            <a:pPr algn="ctr"/>
            <a:r>
              <a:rPr lang="en-US" altLang="zh-CN" sz="800" b="1" dirty="0" smtClean="0">
                <a:solidFill>
                  <a:srgbClr val="151515"/>
                </a:solidFill>
              </a:rPr>
              <a:t>equipment </a:t>
            </a:r>
          </a:p>
          <a:p>
            <a:pPr algn="ctr"/>
            <a:r>
              <a:rPr lang="en-US" altLang="zh-CN" sz="800" b="1" dirty="0" smtClean="0">
                <a:solidFill>
                  <a:srgbClr val="151515"/>
                </a:solidFill>
              </a:rPr>
              <a:t>room</a:t>
            </a:r>
            <a:endParaRPr lang="zh-CN" altLang="en-US" sz="800" b="1" dirty="0">
              <a:solidFill>
                <a:srgbClr val="151515"/>
              </a:solidFill>
            </a:endParaRPr>
          </a:p>
        </p:txBody>
      </p:sp>
      <p:sp>
        <p:nvSpPr>
          <p:cNvPr id="31" name="矩形 30"/>
          <p:cNvSpPr/>
          <p:nvPr/>
        </p:nvSpPr>
        <p:spPr>
          <a:xfrm>
            <a:off x="1841708" y="3182813"/>
            <a:ext cx="770197" cy="1265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a:solidFill>
                  <a:srgbClr val="151515"/>
                </a:solidFill>
              </a:rPr>
              <a:t>2# </a:t>
            </a:r>
            <a:r>
              <a:rPr lang="en-US" altLang="zh-CN" sz="1000" b="1" dirty="0" smtClean="0">
                <a:solidFill>
                  <a:srgbClr val="151515"/>
                </a:solidFill>
              </a:rPr>
              <a:t>UPS</a:t>
            </a:r>
            <a:endParaRPr lang="zh-CN" altLang="en-US" sz="1000" b="1" dirty="0">
              <a:solidFill>
                <a:srgbClr val="151515"/>
              </a:solidFill>
            </a:endParaRPr>
          </a:p>
        </p:txBody>
      </p:sp>
      <p:sp>
        <p:nvSpPr>
          <p:cNvPr id="32" name="矩形 31"/>
          <p:cNvSpPr/>
          <p:nvPr/>
        </p:nvSpPr>
        <p:spPr>
          <a:xfrm>
            <a:off x="2942124" y="3137624"/>
            <a:ext cx="770197" cy="18848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a:solidFill>
                  <a:srgbClr val="151515"/>
                </a:solidFill>
              </a:rPr>
              <a:t>1# </a:t>
            </a:r>
            <a:r>
              <a:rPr lang="en-US" altLang="zh-CN" sz="1000" b="1" dirty="0" smtClean="0">
                <a:solidFill>
                  <a:srgbClr val="151515"/>
                </a:solidFill>
              </a:rPr>
              <a:t>UPS</a:t>
            </a:r>
            <a:endParaRPr lang="zh-CN" altLang="en-US" sz="1000" b="1" dirty="0">
              <a:solidFill>
                <a:srgbClr val="151515"/>
              </a:solidFill>
            </a:endParaRPr>
          </a:p>
        </p:txBody>
      </p:sp>
      <p:sp>
        <p:nvSpPr>
          <p:cNvPr id="33" name="矩形 32"/>
          <p:cNvSpPr/>
          <p:nvPr/>
        </p:nvSpPr>
        <p:spPr>
          <a:xfrm>
            <a:off x="3893762" y="4523489"/>
            <a:ext cx="1063917" cy="3791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a:solidFill>
                  <a:srgbClr val="151515"/>
                </a:solidFill>
              </a:rPr>
              <a:t>1# equipment room </a:t>
            </a:r>
            <a:r>
              <a:rPr lang="en-US" altLang="zh-CN" sz="1000" b="1" dirty="0" smtClean="0">
                <a:solidFill>
                  <a:srgbClr val="151515"/>
                </a:solidFill>
              </a:rPr>
              <a:t>area</a:t>
            </a:r>
            <a:endParaRPr lang="zh-CN" altLang="en-US" sz="1000" b="1" dirty="0">
              <a:solidFill>
                <a:srgbClr val="151515"/>
              </a:solidFill>
            </a:endParaRPr>
          </a:p>
        </p:txBody>
      </p:sp>
      <p:sp>
        <p:nvSpPr>
          <p:cNvPr id="34" name="矩形 33"/>
          <p:cNvSpPr/>
          <p:nvPr/>
        </p:nvSpPr>
        <p:spPr>
          <a:xfrm>
            <a:off x="5483013" y="4523488"/>
            <a:ext cx="1115323" cy="3623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a:solidFill>
                  <a:srgbClr val="151515"/>
                </a:solidFill>
              </a:rPr>
              <a:t>2# equipment room </a:t>
            </a:r>
            <a:r>
              <a:rPr lang="en-US" altLang="zh-CN" sz="1000" b="1" dirty="0" smtClean="0">
                <a:solidFill>
                  <a:srgbClr val="151515"/>
                </a:solidFill>
              </a:rPr>
              <a:t>area</a:t>
            </a:r>
            <a:endParaRPr lang="zh-CN" altLang="en-US" sz="1000" b="1" dirty="0">
              <a:solidFill>
                <a:srgbClr val="151515"/>
              </a:solidFill>
            </a:endParaRPr>
          </a:p>
        </p:txBody>
      </p:sp>
      <p:sp>
        <p:nvSpPr>
          <p:cNvPr id="36" name="矩形 35"/>
          <p:cNvSpPr/>
          <p:nvPr/>
        </p:nvSpPr>
        <p:spPr>
          <a:xfrm>
            <a:off x="6531985" y="5549505"/>
            <a:ext cx="288131" cy="1184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00" dirty="0">
                <a:solidFill>
                  <a:srgbClr val="C00000"/>
                </a:solidFill>
              </a:rPr>
              <a:t>Up</a:t>
            </a:r>
            <a:endParaRPr lang="zh-CN" altLang="en-US" sz="500" dirty="0">
              <a:solidFill>
                <a:srgbClr val="C00000"/>
              </a:solidFill>
            </a:endParaRPr>
          </a:p>
        </p:txBody>
      </p:sp>
    </p:spTree>
    <p:extLst>
      <p:ext uri="{BB962C8B-B14F-4D97-AF65-F5344CB8AC3E}">
        <p14:creationId xmlns:p14="http://schemas.microsoft.com/office/powerpoint/2010/main" val="194126776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Layout Principles for a Cooling System</a:t>
            </a:r>
          </a:p>
        </p:txBody>
      </p:sp>
      <p:sp>
        <p:nvSpPr>
          <p:cNvPr id="3" name="文本占位符 2"/>
          <p:cNvSpPr>
            <a:spLocks noGrp="1"/>
          </p:cNvSpPr>
          <p:nvPr>
            <p:ph type="body" sz="quarter" idx="10"/>
          </p:nvPr>
        </p:nvSpPr>
        <p:spPr/>
        <p:txBody>
          <a:bodyPr>
            <a:noAutofit/>
          </a:bodyPr>
          <a:lstStyle/>
          <a:p>
            <a:r>
              <a:rPr lang="en-US" sz="2000" dirty="0">
                <a:latin typeface="Huawei Sans" panose="020C0503030203020204" pitchFamily="34" charset="0"/>
              </a:rPr>
              <a:t>The core area should be compactly deployed based on the following considerations:</a:t>
            </a:r>
          </a:p>
          <a:p>
            <a:pPr lvl="1"/>
            <a:r>
              <a:rPr lang="en-US" sz="1800" dirty="0">
                <a:latin typeface="Huawei Sans" panose="020C0503030203020204" pitchFamily="34" charset="0"/>
              </a:rPr>
              <a:t>Security: Physical deployment in the core area protects the area from risks that may cause damages.</a:t>
            </a:r>
          </a:p>
          <a:p>
            <a:pPr lvl="1"/>
            <a:r>
              <a:rPr lang="en-US" sz="1800" dirty="0">
                <a:latin typeface="Huawei Sans" panose="020C0503030203020204" pitchFamily="34" charset="0"/>
              </a:rPr>
              <a:t>Easy O&amp;M:</a:t>
            </a:r>
          </a:p>
          <a:p>
            <a:pPr lvl="2"/>
            <a:r>
              <a:rPr lang="en-US" sz="1600" dirty="0">
                <a:solidFill>
                  <a:srgbClr val="C00000"/>
                </a:solidFill>
                <a:latin typeface="Huawei Sans" panose="020C0503030203020204" pitchFamily="34" charset="0"/>
              </a:rPr>
              <a:t>The cooling system layout should consider the following items in sequence based on the heat transfer direction of servers in the data center: air conditioner indoor unit, water pump room (can be ignored for an air-cooled DX system), and air conditioner outdoor unit platform (chiller platform).</a:t>
            </a:r>
          </a:p>
          <a:p>
            <a:pPr lvl="2"/>
            <a:r>
              <a:rPr lang="en-US" sz="1600" dirty="0">
                <a:latin typeface="Huawei Sans" panose="020C0503030203020204" pitchFamily="34" charset="0"/>
              </a:rPr>
              <a:t>Power supply for the cooling system: Select an appropriate system based on the equipment room level and reliability requirements to facilitate maintenance and isolation.</a:t>
            </a:r>
          </a:p>
          <a:p>
            <a:pPr lvl="1"/>
            <a:r>
              <a:rPr lang="en-US" sz="1800" dirty="0">
                <a:latin typeface="Huawei Sans" panose="020C0503030203020204" pitchFamily="34" charset="0"/>
              </a:rPr>
              <a:t>System economy: A compact and reasonable system layout shortens the distribution path of the power distribution and cooling systems, reduces the length of bus cables and pipes, and saves costs.</a:t>
            </a:r>
          </a:p>
          <a:p>
            <a:endParaRPr lang="zh-CN" altLang="en-US" sz="2000" dirty="0">
              <a:latin typeface="Huawei Sans" panose="020C0503030203020204" pitchFamily="34" charset="0"/>
            </a:endParaRPr>
          </a:p>
        </p:txBody>
      </p:sp>
    </p:spTree>
    <p:extLst>
      <p:ext uri="{BB962C8B-B14F-4D97-AF65-F5344CB8AC3E}">
        <p14:creationId xmlns:p14="http://schemas.microsoft.com/office/powerpoint/2010/main" val="5272947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pPr marL="0" indent="0">
              <a:buNone/>
            </a:pPr>
            <a:r>
              <a:rPr lang="en-US" dirty="0" smtClean="0"/>
              <a:t>On completion of this course, you will be able to:</a:t>
            </a:r>
            <a:endParaRPr lang="en-US" dirty="0" smtClean="0">
              <a:latin typeface="Huawei Sans" panose="020C0503030203020204" pitchFamily="34" charset="0"/>
            </a:endParaRPr>
          </a:p>
          <a:p>
            <a:pPr lvl="1"/>
            <a:r>
              <a:rPr lang="en-US" dirty="0" smtClean="0">
                <a:latin typeface="Huawei Sans" panose="020C0503030203020204" pitchFamily="34" charset="0"/>
              </a:rPr>
              <a:t>Master </a:t>
            </a:r>
            <a:r>
              <a:rPr lang="en-US" dirty="0">
                <a:latin typeface="Huawei Sans" panose="020C0503030203020204" pitchFamily="34" charset="0"/>
              </a:rPr>
              <a:t>the cooling system planning process of a data center.</a:t>
            </a:r>
          </a:p>
          <a:p>
            <a:pPr lvl="1"/>
            <a:r>
              <a:rPr lang="en-US" dirty="0">
                <a:latin typeface="Huawei Sans" panose="020C0503030203020204" pitchFamily="34" charset="0"/>
              </a:rPr>
              <a:t>Master the requirement planning of a data center cooling system.</a:t>
            </a:r>
          </a:p>
          <a:p>
            <a:pPr lvl="1"/>
            <a:r>
              <a:rPr lang="en-US" dirty="0">
                <a:latin typeface="Huawei Sans" panose="020C0503030203020204" pitchFamily="34" charset="0"/>
              </a:rPr>
              <a:t>Master the cooling system planning of a data center.</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175904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pPr>
              <a:buFont typeface="+mj-lt"/>
              <a:buAutoNum type="arabicPeriod" startAt="2"/>
            </a:pPr>
            <a:r>
              <a:rPr lang="en-US" sz="2000" b="1" dirty="0" smtClean="0">
                <a:latin typeface="Huawei Sans" panose="020C0503030203020204" pitchFamily="34" charset="0"/>
              </a:rPr>
              <a:t>Implementation </a:t>
            </a:r>
            <a:r>
              <a:rPr lang="en-US" sz="2000" b="1" dirty="0">
                <a:latin typeface="Huawei Sans" panose="020C0503030203020204" pitchFamily="34" charset="0"/>
              </a:rPr>
              <a:t>of the Data Center Cooling System Planning Process</a:t>
            </a:r>
          </a:p>
          <a:p>
            <a:pPr lvl="1">
              <a:buSzPct val="60000"/>
              <a:buFont typeface="Wingdings" panose="05000000000000000000" pitchFamily="2" charset="2"/>
              <a:buChar char="n"/>
            </a:pPr>
            <a:r>
              <a:rPr lang="en-US" sz="1800" dirty="0" smtClean="0">
                <a:latin typeface="Huawei Sans" panose="020C0503030203020204" pitchFamily="34" charset="0"/>
              </a:rPr>
              <a:t>System </a:t>
            </a:r>
            <a:r>
              <a:rPr lang="en-US" sz="1800" dirty="0" smtClean="0">
                <a:latin typeface="Huawei Sans" panose="020C0503030203020204" pitchFamily="34" charset="0"/>
              </a:rPr>
              <a:t>Planning</a:t>
            </a:r>
          </a:p>
          <a:p>
            <a:pPr lvl="2">
              <a:buSzPct val="60000"/>
            </a:pPr>
            <a:r>
              <a:rPr lang="en-US" altLang="zh-CN" sz="1600" dirty="0" smtClean="0">
                <a:solidFill>
                  <a:schemeClr val="bg1">
                    <a:lumMod val="50000"/>
                  </a:schemeClr>
                </a:solidFill>
              </a:rPr>
              <a:t>Reconstruction</a:t>
            </a:r>
          </a:p>
          <a:p>
            <a:pPr lvl="2">
              <a:buSzPct val="60000"/>
            </a:pPr>
            <a:r>
              <a:rPr lang="en-US" sz="1600" dirty="0">
                <a:solidFill>
                  <a:schemeClr val="bg1">
                    <a:lumMod val="50000"/>
                  </a:schemeClr>
                </a:solidFill>
              </a:rPr>
              <a:t>Floor </a:t>
            </a:r>
            <a:r>
              <a:rPr lang="en-US" sz="1600" dirty="0" smtClean="0">
                <a:solidFill>
                  <a:schemeClr val="bg1">
                    <a:lumMod val="50000"/>
                  </a:schemeClr>
                </a:solidFill>
              </a:rPr>
              <a:t>Plan</a:t>
            </a:r>
          </a:p>
          <a:p>
            <a:pPr lvl="2">
              <a:buSzPct val="60000"/>
            </a:pPr>
            <a:r>
              <a:rPr lang="en-US" sz="1600" dirty="0"/>
              <a:t>Modular Layout </a:t>
            </a:r>
            <a:r>
              <a:rPr lang="en-US" sz="1600" dirty="0" smtClean="0"/>
              <a:t>Planning</a:t>
            </a:r>
          </a:p>
          <a:p>
            <a:pPr lvl="2">
              <a:buSzPct val="60000"/>
            </a:pPr>
            <a:r>
              <a:rPr lang="en-US" sz="1600" dirty="0">
                <a:solidFill>
                  <a:schemeClr val="bg1">
                    <a:lumMod val="50000"/>
                  </a:schemeClr>
                </a:solidFill>
              </a:rPr>
              <a:t>Cooling Source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Energy-Saving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Indoor Unit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Humidity Measurement Control </a:t>
            </a:r>
            <a:r>
              <a:rPr lang="en-US" sz="1600" dirty="0" smtClean="0">
                <a:solidFill>
                  <a:schemeClr val="bg1">
                    <a:lumMod val="50000"/>
                  </a:schemeClr>
                </a:solidFill>
              </a:rPr>
              <a:t>and </a:t>
            </a:r>
            <a:r>
              <a:rPr lang="en-US" sz="1600" dirty="0">
                <a:solidFill>
                  <a:schemeClr val="bg1">
                    <a:lumMod val="50000"/>
                  </a:schemeClr>
                </a:solidFill>
              </a:rPr>
              <a:t>Fresh Air System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Load Calculation and Indoor </a:t>
            </a:r>
            <a:r>
              <a:rPr lang="en-US" sz="1600" dirty="0" smtClean="0">
                <a:solidFill>
                  <a:schemeClr val="bg1">
                    <a:lumMod val="50000"/>
                  </a:schemeClr>
                </a:solidFill>
              </a:rPr>
              <a:t>Unit </a:t>
            </a:r>
            <a:r>
              <a:rPr lang="en-US" sz="1600" dirty="0">
                <a:solidFill>
                  <a:schemeClr val="bg1">
                    <a:lumMod val="50000"/>
                  </a:schemeClr>
                </a:solidFill>
              </a:rPr>
              <a:t>Solution </a:t>
            </a:r>
            <a:r>
              <a:rPr lang="en-US" sz="1600" dirty="0" smtClean="0">
                <a:solidFill>
                  <a:schemeClr val="bg1">
                    <a:lumMod val="50000"/>
                  </a:schemeClr>
                </a:solidFill>
              </a:rPr>
              <a:t>Determination</a:t>
            </a:r>
            <a:endParaRPr lang="en-US" sz="2000" dirty="0" smtClean="0">
              <a:solidFill>
                <a:schemeClr val="bg1">
                  <a:lumMod val="50000"/>
                </a:schemeClr>
              </a:solidFill>
            </a:endParaRPr>
          </a:p>
          <a:p>
            <a:pPr lvl="2">
              <a:buSzPct val="60000"/>
            </a:pPr>
            <a:endParaRPr lang="en-US" dirty="0" smtClean="0">
              <a:latin typeface="Huawei Sans" panose="020C0503030203020204" pitchFamily="34" charset="0"/>
            </a:endParaRPr>
          </a:p>
          <a:p>
            <a:pPr lvl="2">
              <a:buSzPct val="60000"/>
            </a:pPr>
            <a:endParaRPr lang="en-US" dirty="0">
              <a:latin typeface="Huawei Sans" panose="020C0503030203020204" pitchFamily="34" charset="0"/>
            </a:endParaRPr>
          </a:p>
        </p:txBody>
      </p:sp>
    </p:spTree>
    <p:extLst>
      <p:ext uri="{BB962C8B-B14F-4D97-AF65-F5344CB8AC3E}">
        <p14:creationId xmlns:p14="http://schemas.microsoft.com/office/powerpoint/2010/main" val="38952156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2800" dirty="0"/>
              <a:t>Problems That Can Be Solved by a Modular Architecture Layout</a:t>
            </a:r>
          </a:p>
        </p:txBody>
      </p:sp>
      <p:sp>
        <p:nvSpPr>
          <p:cNvPr id="3" name="文本占位符 2"/>
          <p:cNvSpPr>
            <a:spLocks noGrp="1"/>
          </p:cNvSpPr>
          <p:nvPr>
            <p:ph type="body" sz="quarter" idx="10"/>
          </p:nvPr>
        </p:nvSpPr>
        <p:spPr/>
        <p:txBody>
          <a:bodyPr>
            <a:noAutofit/>
          </a:bodyPr>
          <a:lstStyle/>
          <a:p>
            <a:r>
              <a:rPr lang="en-US" sz="1600" dirty="0">
                <a:solidFill>
                  <a:srgbClr val="00B0F0"/>
                </a:solidFill>
                <a:latin typeface="Huawei Sans" panose="020C0503030203020204" pitchFamily="34" charset="0"/>
              </a:rPr>
              <a:t>In the traditional data center architecture, determining the layout of all subsystems in a new or existing building is usually a time-consuming process that involves repeated </a:t>
            </a:r>
            <a:r>
              <a:rPr lang="en-US" sz="1600" dirty="0" smtClean="0">
                <a:solidFill>
                  <a:srgbClr val="00B0F0"/>
                </a:solidFill>
                <a:latin typeface="Huawei Sans" panose="020C0503030203020204" pitchFamily="34" charset="0"/>
              </a:rPr>
              <a:t>modifications. </a:t>
            </a:r>
            <a:r>
              <a:rPr lang="en-US" sz="1600" dirty="0">
                <a:solidFill>
                  <a:srgbClr val="00B0F0"/>
                </a:solidFill>
                <a:latin typeface="Huawei Sans" panose="020C0503030203020204" pitchFamily="34" charset="0"/>
              </a:rPr>
              <a:t>In this process, the space and location of a large number of devices (including alternative devices) need to be analyzed. Different alternative devices have different requirements on the occupied space, operation, and ports. </a:t>
            </a:r>
            <a:r>
              <a:rPr lang="en-US" sz="1600" dirty="0">
                <a:latin typeface="Huawei Sans" panose="020C0503030203020204" pitchFamily="34" charset="0"/>
              </a:rPr>
              <a:t>In the modular architecture, the number of device spaces that need to be considered is reduced significantly. The IT area is used as the core deployment unit,</a:t>
            </a:r>
            <a:r>
              <a:rPr lang="en-US" sz="1600" dirty="0">
                <a:solidFill>
                  <a:srgbClr val="FF0000"/>
                </a:solidFill>
                <a:latin typeface="Huawei Sans" panose="020C0503030203020204" pitchFamily="34" charset="0"/>
              </a:rPr>
              <a:t> </a:t>
            </a:r>
            <a:r>
              <a:rPr lang="en-US" sz="1600" b="1" dirty="0">
                <a:solidFill>
                  <a:srgbClr val="C00000"/>
                </a:solidFill>
                <a:latin typeface="Huawei Sans" panose="020C0503030203020204" pitchFamily="34" charset="0"/>
              </a:rPr>
              <a:t>that is, the floor plans of multiple devices are integrated into a single IT area floor plan.</a:t>
            </a:r>
          </a:p>
        </p:txBody>
      </p:sp>
      <p:pic>
        <p:nvPicPr>
          <p:cNvPr id="4" name="图片 3"/>
          <p:cNvPicPr>
            <a:picLocks noChangeAspect="1"/>
          </p:cNvPicPr>
          <p:nvPr/>
        </p:nvPicPr>
        <p:blipFill>
          <a:blip r:embed="rId3"/>
          <a:stretch>
            <a:fillRect/>
          </a:stretch>
        </p:blipFill>
        <p:spPr>
          <a:xfrm>
            <a:off x="519370" y="3326022"/>
            <a:ext cx="4815419" cy="2254027"/>
          </a:xfrm>
          <a:prstGeom prst="rect">
            <a:avLst/>
          </a:prstGeom>
        </p:spPr>
      </p:pic>
      <p:sp>
        <p:nvSpPr>
          <p:cNvPr id="5" name="矩形 4"/>
          <p:cNvSpPr/>
          <p:nvPr/>
        </p:nvSpPr>
        <p:spPr>
          <a:xfrm>
            <a:off x="705191" y="5560483"/>
            <a:ext cx="4084320" cy="523220"/>
          </a:xfrm>
          <a:prstGeom prst="rect">
            <a:avLst/>
          </a:prstGeom>
        </p:spPr>
        <p:txBody>
          <a:bodyPr wrap="square">
            <a:noAutofit/>
          </a:bodyPr>
          <a:lstStyle/>
          <a:p>
            <a:pPr algn="ctr"/>
            <a:r>
              <a:rPr lang="en-US" sz="1200" dirty="0">
                <a:solidFill>
                  <a:srgbClr val="C00000"/>
                </a:solidFill>
                <a:latin typeface="Huawei Sans" panose="020C0503030203020204" pitchFamily="34" charset="0"/>
              </a:rPr>
              <a:t>IT area floor plan consisting of the floor plans of multiple devices</a:t>
            </a:r>
          </a:p>
        </p:txBody>
      </p:sp>
      <p:pic>
        <p:nvPicPr>
          <p:cNvPr id="6" name="图片 5"/>
          <p:cNvPicPr>
            <a:picLocks/>
          </p:cNvPicPr>
          <p:nvPr/>
        </p:nvPicPr>
        <p:blipFill>
          <a:blip r:embed="rId4" cstate="screen">
            <a:extLst>
              <a:ext uri="{28A0092B-C50C-407E-A947-70E740481C1C}">
                <a14:useLocalDpi xmlns:a14="http://schemas.microsoft.com/office/drawing/2010/main" val="0"/>
              </a:ext>
            </a:extLst>
          </a:blip>
          <a:stretch>
            <a:fillRect/>
          </a:stretch>
        </p:blipFill>
        <p:spPr>
          <a:xfrm>
            <a:off x="5408825" y="3377873"/>
            <a:ext cx="2938643" cy="2082261"/>
          </a:xfrm>
          <a:prstGeom prst="rect">
            <a:avLst/>
          </a:prstGeom>
        </p:spPr>
      </p:pic>
      <p:pic>
        <p:nvPicPr>
          <p:cNvPr id="7" name="图片 6"/>
          <p:cNvPicPr>
            <a:picLocks/>
          </p:cNvPicPr>
          <p:nvPr/>
        </p:nvPicPr>
        <p:blipFill>
          <a:blip r:embed="rId5" cstate="screen">
            <a:extLst>
              <a:ext uri="{28A0092B-C50C-407E-A947-70E740481C1C}">
                <a14:useLocalDpi xmlns:a14="http://schemas.microsoft.com/office/drawing/2010/main" val="0"/>
              </a:ext>
            </a:extLst>
          </a:blip>
          <a:stretch>
            <a:fillRect/>
          </a:stretch>
        </p:blipFill>
        <p:spPr>
          <a:xfrm>
            <a:off x="8557123" y="3377873"/>
            <a:ext cx="2998947" cy="2082261"/>
          </a:xfrm>
          <a:prstGeom prst="rect">
            <a:avLst/>
          </a:prstGeom>
        </p:spPr>
      </p:pic>
      <p:sp>
        <p:nvSpPr>
          <p:cNvPr id="8" name="矩形 7"/>
          <p:cNvSpPr/>
          <p:nvPr/>
        </p:nvSpPr>
        <p:spPr>
          <a:xfrm>
            <a:off x="8557123" y="5594031"/>
            <a:ext cx="2979135" cy="276999"/>
          </a:xfrm>
          <a:prstGeom prst="rect">
            <a:avLst/>
          </a:prstGeom>
        </p:spPr>
        <p:txBody>
          <a:bodyPr wrap="square">
            <a:spAutoFit/>
          </a:bodyPr>
          <a:lstStyle/>
          <a:p>
            <a:pPr algn="ctr"/>
            <a:r>
              <a:rPr lang="en-US" sz="1200" dirty="0">
                <a:solidFill>
                  <a:srgbClr val="C00000"/>
                </a:solidFill>
                <a:latin typeface="Huawei Sans" panose="020C0503030203020204" pitchFamily="34" charset="0"/>
              </a:rPr>
              <a:t>Integrated smart module</a:t>
            </a:r>
          </a:p>
        </p:txBody>
      </p:sp>
      <p:sp>
        <p:nvSpPr>
          <p:cNvPr id="9" name="矩形 8"/>
          <p:cNvSpPr/>
          <p:nvPr/>
        </p:nvSpPr>
        <p:spPr>
          <a:xfrm>
            <a:off x="5495090" y="5591261"/>
            <a:ext cx="2740712" cy="461665"/>
          </a:xfrm>
          <a:prstGeom prst="rect">
            <a:avLst/>
          </a:prstGeom>
        </p:spPr>
        <p:txBody>
          <a:bodyPr wrap="square">
            <a:spAutoFit/>
          </a:bodyPr>
          <a:lstStyle/>
          <a:p>
            <a:pPr algn="ctr"/>
            <a:r>
              <a:rPr lang="en-US" sz="1200" dirty="0">
                <a:solidFill>
                  <a:srgbClr val="C00000"/>
                </a:solidFill>
                <a:latin typeface="Huawei Sans" panose="020C0503030203020204" pitchFamily="34" charset="0"/>
              </a:rPr>
              <a:t>Smart module with close-coupled cooling</a:t>
            </a:r>
          </a:p>
        </p:txBody>
      </p:sp>
      <p:sp>
        <p:nvSpPr>
          <p:cNvPr id="10" name="矩形 9"/>
          <p:cNvSpPr/>
          <p:nvPr/>
        </p:nvSpPr>
        <p:spPr>
          <a:xfrm>
            <a:off x="5495090" y="3451814"/>
            <a:ext cx="797655" cy="17621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038140" y="3451814"/>
            <a:ext cx="797655" cy="17621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657768" y="3451814"/>
            <a:ext cx="797655" cy="17621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5398664" y="3339865"/>
            <a:ext cx="1036769" cy="400110"/>
          </a:xfrm>
          <a:prstGeom prst="rect">
            <a:avLst/>
          </a:prstGeom>
          <a:noFill/>
        </p:spPr>
        <p:txBody>
          <a:bodyPr wrap="square" rtlCol="0">
            <a:spAutoFit/>
          </a:bodyPr>
          <a:lstStyle/>
          <a:p>
            <a:r>
              <a:rPr lang="en-US" altLang="zh-CN" sz="1000" dirty="0"/>
              <a:t>UPS and battery room</a:t>
            </a:r>
            <a:endParaRPr lang="zh-CN" altLang="en-US" sz="1000" dirty="0"/>
          </a:p>
        </p:txBody>
      </p:sp>
      <p:sp>
        <p:nvSpPr>
          <p:cNvPr id="14" name="文本框 13"/>
          <p:cNvSpPr txBox="1"/>
          <p:nvPr/>
        </p:nvSpPr>
        <p:spPr>
          <a:xfrm>
            <a:off x="6945680" y="3377873"/>
            <a:ext cx="1013460" cy="276999"/>
          </a:xfrm>
          <a:prstGeom prst="rect">
            <a:avLst/>
          </a:prstGeom>
          <a:noFill/>
        </p:spPr>
        <p:txBody>
          <a:bodyPr wrap="square" rtlCol="0">
            <a:spAutoFit/>
          </a:bodyPr>
          <a:lstStyle/>
          <a:p>
            <a:r>
              <a:rPr lang="en-US" altLang="zh-CN" sz="1200" dirty="0"/>
              <a:t>IT room</a:t>
            </a:r>
            <a:endParaRPr lang="zh-CN" altLang="en-US" sz="1200" dirty="0"/>
          </a:p>
        </p:txBody>
      </p:sp>
      <p:sp>
        <p:nvSpPr>
          <p:cNvPr id="15" name="文本框 14"/>
          <p:cNvSpPr txBox="1"/>
          <p:nvPr/>
        </p:nvSpPr>
        <p:spPr>
          <a:xfrm>
            <a:off x="9895353" y="3397194"/>
            <a:ext cx="1013460" cy="246221"/>
          </a:xfrm>
          <a:prstGeom prst="rect">
            <a:avLst/>
          </a:prstGeom>
          <a:noFill/>
        </p:spPr>
        <p:txBody>
          <a:bodyPr wrap="square" rtlCol="0">
            <a:spAutoFit/>
          </a:bodyPr>
          <a:lstStyle/>
          <a:p>
            <a:r>
              <a:rPr lang="en-US" altLang="zh-CN" sz="1000" dirty="0"/>
              <a:t>IT room</a:t>
            </a:r>
            <a:endParaRPr lang="zh-CN" altLang="en-US" sz="1000" dirty="0"/>
          </a:p>
        </p:txBody>
      </p:sp>
      <p:sp>
        <p:nvSpPr>
          <p:cNvPr id="16" name="矩形 15"/>
          <p:cNvSpPr/>
          <p:nvPr/>
        </p:nvSpPr>
        <p:spPr>
          <a:xfrm>
            <a:off x="5730798" y="4863736"/>
            <a:ext cx="307979" cy="175260"/>
          </a:xfrm>
          <a:prstGeom prst="rect">
            <a:avLst/>
          </a:prstGeom>
          <a:solidFill>
            <a:srgbClr val="D99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604317" y="4827660"/>
            <a:ext cx="556348" cy="230832"/>
          </a:xfrm>
          <a:prstGeom prst="rect">
            <a:avLst/>
          </a:prstGeom>
          <a:solidFill>
            <a:srgbClr val="D99694"/>
          </a:solidFill>
        </p:spPr>
        <p:txBody>
          <a:bodyPr wrap="square" rtlCol="0">
            <a:spAutoFit/>
          </a:bodyPr>
          <a:lstStyle/>
          <a:p>
            <a:r>
              <a:rPr lang="en-US" altLang="zh-CN" sz="900" dirty="0">
                <a:solidFill>
                  <a:schemeClr val="bg1"/>
                </a:solidFill>
              </a:rPr>
              <a:t>Battery</a:t>
            </a:r>
            <a:endParaRPr lang="zh-CN" altLang="en-US" sz="900" dirty="0">
              <a:solidFill>
                <a:schemeClr val="bg1"/>
              </a:solidFill>
            </a:endParaRPr>
          </a:p>
        </p:txBody>
      </p:sp>
      <p:sp>
        <p:nvSpPr>
          <p:cNvPr id="18" name="文本框 17"/>
          <p:cNvSpPr txBox="1"/>
          <p:nvPr/>
        </p:nvSpPr>
        <p:spPr>
          <a:xfrm>
            <a:off x="8843611" y="3791816"/>
            <a:ext cx="209797" cy="113230"/>
          </a:xfrm>
          <a:prstGeom prst="rect">
            <a:avLst/>
          </a:prstGeom>
          <a:solidFill>
            <a:srgbClr val="D99694"/>
          </a:solidFill>
        </p:spPr>
        <p:txBody>
          <a:bodyPr wrap="none" rtlCol="0" anchor="ctr" anchorCtr="0">
            <a:noAutofit/>
          </a:bodyPr>
          <a:lstStyle/>
          <a:p>
            <a:pPr algn="ctr"/>
            <a:r>
              <a:rPr lang="en-US" altLang="zh-CN" sz="400" dirty="0">
                <a:solidFill>
                  <a:schemeClr val="bg1"/>
                </a:solidFill>
              </a:rPr>
              <a:t>Battery</a:t>
            </a:r>
            <a:endParaRPr lang="zh-CN" altLang="en-US" sz="400" dirty="0">
              <a:solidFill>
                <a:schemeClr val="bg1"/>
              </a:solidFill>
            </a:endParaRPr>
          </a:p>
        </p:txBody>
      </p:sp>
      <p:sp>
        <p:nvSpPr>
          <p:cNvPr id="19" name="文本框 18"/>
          <p:cNvSpPr txBox="1"/>
          <p:nvPr/>
        </p:nvSpPr>
        <p:spPr>
          <a:xfrm>
            <a:off x="8843610" y="3920141"/>
            <a:ext cx="209797" cy="113230"/>
          </a:xfrm>
          <a:prstGeom prst="rect">
            <a:avLst/>
          </a:prstGeom>
          <a:solidFill>
            <a:srgbClr val="D99694"/>
          </a:solidFill>
        </p:spPr>
        <p:txBody>
          <a:bodyPr wrap="none" rtlCol="0" anchor="ctr" anchorCtr="0">
            <a:noAutofit/>
          </a:bodyPr>
          <a:lstStyle/>
          <a:p>
            <a:pPr algn="ctr"/>
            <a:r>
              <a:rPr lang="en-US" altLang="zh-CN" sz="400" dirty="0">
                <a:solidFill>
                  <a:schemeClr val="bg1"/>
                </a:solidFill>
              </a:rPr>
              <a:t>Battery</a:t>
            </a:r>
            <a:endParaRPr lang="zh-CN" altLang="en-US" sz="400" dirty="0">
              <a:solidFill>
                <a:schemeClr val="bg1"/>
              </a:solidFill>
            </a:endParaRPr>
          </a:p>
        </p:txBody>
      </p:sp>
      <p:sp>
        <p:nvSpPr>
          <p:cNvPr id="20" name="文本框 19"/>
          <p:cNvSpPr txBox="1"/>
          <p:nvPr/>
        </p:nvSpPr>
        <p:spPr>
          <a:xfrm>
            <a:off x="9289790" y="3791816"/>
            <a:ext cx="209797" cy="113230"/>
          </a:xfrm>
          <a:prstGeom prst="rect">
            <a:avLst/>
          </a:prstGeom>
          <a:solidFill>
            <a:srgbClr val="D99694"/>
          </a:solidFill>
        </p:spPr>
        <p:txBody>
          <a:bodyPr wrap="none" rtlCol="0" anchor="ctr" anchorCtr="0">
            <a:noAutofit/>
          </a:bodyPr>
          <a:lstStyle/>
          <a:p>
            <a:pPr algn="ctr"/>
            <a:r>
              <a:rPr lang="en-US" altLang="zh-CN" sz="400" dirty="0">
                <a:solidFill>
                  <a:schemeClr val="bg1"/>
                </a:solidFill>
              </a:rPr>
              <a:t>Battery</a:t>
            </a:r>
            <a:endParaRPr lang="zh-CN" altLang="en-US" sz="400" dirty="0">
              <a:solidFill>
                <a:schemeClr val="bg1"/>
              </a:solidFill>
            </a:endParaRPr>
          </a:p>
        </p:txBody>
      </p:sp>
      <p:sp>
        <p:nvSpPr>
          <p:cNvPr id="21" name="文本框 20"/>
          <p:cNvSpPr txBox="1"/>
          <p:nvPr/>
        </p:nvSpPr>
        <p:spPr>
          <a:xfrm>
            <a:off x="9289789" y="3920141"/>
            <a:ext cx="209797" cy="113230"/>
          </a:xfrm>
          <a:prstGeom prst="rect">
            <a:avLst/>
          </a:prstGeom>
          <a:solidFill>
            <a:srgbClr val="D99694"/>
          </a:solidFill>
        </p:spPr>
        <p:txBody>
          <a:bodyPr wrap="none" rtlCol="0" anchor="ctr" anchorCtr="0">
            <a:noAutofit/>
          </a:bodyPr>
          <a:lstStyle/>
          <a:p>
            <a:pPr algn="ctr"/>
            <a:r>
              <a:rPr lang="en-US" altLang="zh-CN" sz="400" dirty="0">
                <a:solidFill>
                  <a:schemeClr val="bg1"/>
                </a:solidFill>
              </a:rPr>
              <a:t>Battery</a:t>
            </a:r>
            <a:endParaRPr lang="zh-CN" altLang="en-US" sz="400" dirty="0">
              <a:solidFill>
                <a:schemeClr val="bg1"/>
              </a:solidFill>
            </a:endParaRPr>
          </a:p>
        </p:txBody>
      </p:sp>
      <p:sp>
        <p:nvSpPr>
          <p:cNvPr id="22" name="文本框 21"/>
          <p:cNvSpPr txBox="1"/>
          <p:nvPr/>
        </p:nvSpPr>
        <p:spPr>
          <a:xfrm>
            <a:off x="9743998" y="3791816"/>
            <a:ext cx="209797" cy="113230"/>
          </a:xfrm>
          <a:prstGeom prst="rect">
            <a:avLst/>
          </a:prstGeom>
          <a:solidFill>
            <a:srgbClr val="D99694"/>
          </a:solidFill>
        </p:spPr>
        <p:txBody>
          <a:bodyPr wrap="none" rtlCol="0" anchor="ctr" anchorCtr="0">
            <a:noAutofit/>
          </a:bodyPr>
          <a:lstStyle/>
          <a:p>
            <a:pPr algn="ctr"/>
            <a:r>
              <a:rPr lang="en-US" altLang="zh-CN" sz="400" dirty="0">
                <a:solidFill>
                  <a:schemeClr val="bg1"/>
                </a:solidFill>
              </a:rPr>
              <a:t>Battery</a:t>
            </a:r>
            <a:endParaRPr lang="zh-CN" altLang="en-US" sz="400" dirty="0">
              <a:solidFill>
                <a:schemeClr val="bg1"/>
              </a:solidFill>
            </a:endParaRPr>
          </a:p>
        </p:txBody>
      </p:sp>
      <p:sp>
        <p:nvSpPr>
          <p:cNvPr id="23" name="文本框 22"/>
          <p:cNvSpPr txBox="1"/>
          <p:nvPr/>
        </p:nvSpPr>
        <p:spPr>
          <a:xfrm>
            <a:off x="9743997" y="3920141"/>
            <a:ext cx="209797" cy="113230"/>
          </a:xfrm>
          <a:prstGeom prst="rect">
            <a:avLst/>
          </a:prstGeom>
          <a:solidFill>
            <a:srgbClr val="D99694"/>
          </a:solidFill>
        </p:spPr>
        <p:txBody>
          <a:bodyPr wrap="none" rtlCol="0" anchor="ctr" anchorCtr="0">
            <a:noAutofit/>
          </a:bodyPr>
          <a:lstStyle/>
          <a:p>
            <a:pPr algn="ctr"/>
            <a:r>
              <a:rPr lang="en-US" altLang="zh-CN" sz="400" dirty="0">
                <a:solidFill>
                  <a:schemeClr val="bg1"/>
                </a:solidFill>
              </a:rPr>
              <a:t>Battery</a:t>
            </a:r>
            <a:endParaRPr lang="zh-CN" altLang="en-US" sz="400" dirty="0">
              <a:solidFill>
                <a:schemeClr val="bg1"/>
              </a:solidFill>
            </a:endParaRPr>
          </a:p>
        </p:txBody>
      </p:sp>
      <p:sp>
        <p:nvSpPr>
          <p:cNvPr id="24" name="文本框 23"/>
          <p:cNvSpPr txBox="1"/>
          <p:nvPr/>
        </p:nvSpPr>
        <p:spPr>
          <a:xfrm>
            <a:off x="10191988" y="3791816"/>
            <a:ext cx="209797" cy="113230"/>
          </a:xfrm>
          <a:prstGeom prst="rect">
            <a:avLst/>
          </a:prstGeom>
          <a:solidFill>
            <a:srgbClr val="D99694"/>
          </a:solidFill>
        </p:spPr>
        <p:txBody>
          <a:bodyPr wrap="none" rtlCol="0" anchor="ctr" anchorCtr="0">
            <a:noAutofit/>
          </a:bodyPr>
          <a:lstStyle/>
          <a:p>
            <a:pPr algn="ctr"/>
            <a:r>
              <a:rPr lang="en-US" altLang="zh-CN" sz="400" dirty="0">
                <a:solidFill>
                  <a:schemeClr val="bg1"/>
                </a:solidFill>
              </a:rPr>
              <a:t>Battery</a:t>
            </a:r>
            <a:endParaRPr lang="zh-CN" altLang="en-US" sz="400" dirty="0">
              <a:solidFill>
                <a:schemeClr val="bg1"/>
              </a:solidFill>
            </a:endParaRPr>
          </a:p>
        </p:txBody>
      </p:sp>
      <p:sp>
        <p:nvSpPr>
          <p:cNvPr id="25" name="文本框 24"/>
          <p:cNvSpPr txBox="1"/>
          <p:nvPr/>
        </p:nvSpPr>
        <p:spPr>
          <a:xfrm>
            <a:off x="10191987" y="3920141"/>
            <a:ext cx="209797" cy="113230"/>
          </a:xfrm>
          <a:prstGeom prst="rect">
            <a:avLst/>
          </a:prstGeom>
          <a:solidFill>
            <a:srgbClr val="D99694"/>
          </a:solidFill>
        </p:spPr>
        <p:txBody>
          <a:bodyPr wrap="none" rtlCol="0" anchor="ctr" anchorCtr="0">
            <a:noAutofit/>
          </a:bodyPr>
          <a:lstStyle/>
          <a:p>
            <a:pPr algn="ctr"/>
            <a:r>
              <a:rPr lang="en-US" altLang="zh-CN" sz="400" dirty="0">
                <a:solidFill>
                  <a:schemeClr val="bg1"/>
                </a:solidFill>
              </a:rPr>
              <a:t>Battery</a:t>
            </a:r>
            <a:endParaRPr lang="zh-CN" altLang="en-US" sz="400" dirty="0">
              <a:solidFill>
                <a:schemeClr val="bg1"/>
              </a:solidFill>
            </a:endParaRPr>
          </a:p>
        </p:txBody>
      </p:sp>
      <p:sp>
        <p:nvSpPr>
          <p:cNvPr id="26" name="文本框 25"/>
          <p:cNvSpPr txBox="1"/>
          <p:nvPr/>
        </p:nvSpPr>
        <p:spPr>
          <a:xfrm>
            <a:off x="10639977" y="3791816"/>
            <a:ext cx="209797" cy="113230"/>
          </a:xfrm>
          <a:prstGeom prst="rect">
            <a:avLst/>
          </a:prstGeom>
          <a:solidFill>
            <a:srgbClr val="D99694"/>
          </a:solidFill>
        </p:spPr>
        <p:txBody>
          <a:bodyPr wrap="none" rtlCol="0" anchor="ctr" anchorCtr="0">
            <a:noAutofit/>
          </a:bodyPr>
          <a:lstStyle/>
          <a:p>
            <a:pPr algn="ctr"/>
            <a:r>
              <a:rPr lang="en-US" altLang="zh-CN" sz="400" dirty="0">
                <a:solidFill>
                  <a:schemeClr val="bg1"/>
                </a:solidFill>
              </a:rPr>
              <a:t>Battery</a:t>
            </a:r>
            <a:endParaRPr lang="zh-CN" altLang="en-US" sz="400" dirty="0">
              <a:solidFill>
                <a:schemeClr val="bg1"/>
              </a:solidFill>
            </a:endParaRPr>
          </a:p>
        </p:txBody>
      </p:sp>
      <p:sp>
        <p:nvSpPr>
          <p:cNvPr id="27" name="文本框 26"/>
          <p:cNvSpPr txBox="1"/>
          <p:nvPr/>
        </p:nvSpPr>
        <p:spPr>
          <a:xfrm>
            <a:off x="10639976" y="3920141"/>
            <a:ext cx="209797" cy="113230"/>
          </a:xfrm>
          <a:prstGeom prst="rect">
            <a:avLst/>
          </a:prstGeom>
          <a:solidFill>
            <a:srgbClr val="D99694"/>
          </a:solidFill>
        </p:spPr>
        <p:txBody>
          <a:bodyPr wrap="none" rtlCol="0" anchor="ctr" anchorCtr="0">
            <a:noAutofit/>
          </a:bodyPr>
          <a:lstStyle/>
          <a:p>
            <a:pPr algn="ctr"/>
            <a:r>
              <a:rPr lang="en-US" altLang="zh-CN" sz="400" dirty="0">
                <a:solidFill>
                  <a:schemeClr val="bg1"/>
                </a:solidFill>
              </a:rPr>
              <a:t>Battery</a:t>
            </a:r>
            <a:endParaRPr lang="zh-CN" altLang="en-US" sz="400" dirty="0">
              <a:solidFill>
                <a:schemeClr val="bg1"/>
              </a:solidFill>
            </a:endParaRPr>
          </a:p>
        </p:txBody>
      </p:sp>
      <p:sp>
        <p:nvSpPr>
          <p:cNvPr id="28" name="文本框 27"/>
          <p:cNvSpPr txBox="1"/>
          <p:nvPr/>
        </p:nvSpPr>
        <p:spPr>
          <a:xfrm>
            <a:off x="11088869" y="3791816"/>
            <a:ext cx="209797" cy="113230"/>
          </a:xfrm>
          <a:prstGeom prst="rect">
            <a:avLst/>
          </a:prstGeom>
          <a:solidFill>
            <a:srgbClr val="D99694"/>
          </a:solidFill>
        </p:spPr>
        <p:txBody>
          <a:bodyPr wrap="none" rtlCol="0" anchor="ctr" anchorCtr="0">
            <a:noAutofit/>
          </a:bodyPr>
          <a:lstStyle/>
          <a:p>
            <a:pPr algn="ctr"/>
            <a:r>
              <a:rPr lang="en-US" altLang="zh-CN" sz="400" dirty="0">
                <a:solidFill>
                  <a:schemeClr val="bg1"/>
                </a:solidFill>
              </a:rPr>
              <a:t>Battery</a:t>
            </a:r>
            <a:endParaRPr lang="zh-CN" altLang="en-US" sz="400" dirty="0">
              <a:solidFill>
                <a:schemeClr val="bg1"/>
              </a:solidFill>
            </a:endParaRPr>
          </a:p>
        </p:txBody>
      </p:sp>
      <p:sp>
        <p:nvSpPr>
          <p:cNvPr id="29" name="文本框 28"/>
          <p:cNvSpPr txBox="1"/>
          <p:nvPr/>
        </p:nvSpPr>
        <p:spPr>
          <a:xfrm>
            <a:off x="11088868" y="3920141"/>
            <a:ext cx="209797" cy="113230"/>
          </a:xfrm>
          <a:prstGeom prst="rect">
            <a:avLst/>
          </a:prstGeom>
          <a:solidFill>
            <a:srgbClr val="D99694"/>
          </a:solidFill>
        </p:spPr>
        <p:txBody>
          <a:bodyPr wrap="none" rtlCol="0" anchor="ctr" anchorCtr="0">
            <a:noAutofit/>
          </a:bodyPr>
          <a:lstStyle/>
          <a:p>
            <a:pPr algn="ctr"/>
            <a:r>
              <a:rPr lang="en-US" altLang="zh-CN" sz="400" dirty="0">
                <a:solidFill>
                  <a:schemeClr val="bg1"/>
                </a:solidFill>
              </a:rPr>
              <a:t>Battery</a:t>
            </a:r>
            <a:endParaRPr lang="zh-CN" altLang="en-US" sz="400" dirty="0">
              <a:solidFill>
                <a:schemeClr val="bg1"/>
              </a:solidFill>
            </a:endParaRPr>
          </a:p>
        </p:txBody>
      </p:sp>
    </p:spTree>
    <p:extLst>
      <p:ext uri="{BB962C8B-B14F-4D97-AF65-F5344CB8AC3E}">
        <p14:creationId xmlns:p14="http://schemas.microsoft.com/office/powerpoint/2010/main" val="56110637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stretch>
            <a:fillRect/>
          </a:stretch>
        </p:blipFill>
        <p:spPr>
          <a:xfrm>
            <a:off x="794727" y="1076641"/>
            <a:ext cx="10798913" cy="5124134"/>
          </a:xfrm>
          <a:prstGeom prst="rect">
            <a:avLst/>
          </a:prstGeom>
        </p:spPr>
      </p:pic>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Planning a Data Center Project Using the Modular Method</a:t>
            </a:r>
          </a:p>
        </p:txBody>
      </p:sp>
      <p:sp>
        <p:nvSpPr>
          <p:cNvPr id="3" name="文本占位符 2"/>
          <p:cNvSpPr>
            <a:spLocks noGrp="1"/>
          </p:cNvSpPr>
          <p:nvPr>
            <p:ph type="body" sz="quarter" idx="4294967295"/>
          </p:nvPr>
        </p:nvSpPr>
        <p:spPr>
          <a:xfrm>
            <a:off x="1371600" y="1799593"/>
            <a:ext cx="7443788" cy="3576764"/>
          </a:xfrm>
        </p:spPr>
        <p:txBody>
          <a:bodyPr>
            <a:noAutofit/>
          </a:bodyPr>
          <a:lstStyle/>
          <a:p>
            <a:pPr marL="400050" indent="-400050">
              <a:buSzPct val="80000"/>
              <a:buFont typeface="+mj-lt"/>
              <a:buAutoNum type="romanUcPeriod"/>
            </a:pPr>
            <a:r>
              <a:rPr lang="en-US" sz="1200" b="1" dirty="0">
                <a:solidFill>
                  <a:srgbClr val="C00000"/>
                </a:solidFill>
                <a:latin typeface="Huawei Sans" panose="020C0503030203020204" pitchFamily="34" charset="0"/>
              </a:rPr>
              <a:t>Determine the main specifications of the overall design solution, such as the data center, power capacity, future plan, and power density.</a:t>
            </a:r>
          </a:p>
          <a:p>
            <a:pPr marL="400050" indent="-400050">
              <a:buSzPct val="80000"/>
              <a:buFont typeface="+mj-lt"/>
              <a:buAutoNum type="romanUcPeriod"/>
            </a:pPr>
            <a:r>
              <a:rPr lang="en-US" sz="1200" dirty="0">
                <a:latin typeface="Huawei Sans" panose="020C0503030203020204" pitchFamily="34" charset="0"/>
              </a:rPr>
              <a:t>Select an existing standard modular architecture that best meets various requirements based on </a:t>
            </a:r>
            <a:r>
              <a:rPr lang="en-US" sz="1200" b="1" dirty="0">
                <a:solidFill>
                  <a:srgbClr val="C00000"/>
                </a:solidFill>
                <a:latin typeface="Huawei Sans" panose="020C0503030203020204" pitchFamily="34" charset="0"/>
              </a:rPr>
              <a:t>IT specifications.</a:t>
            </a:r>
          </a:p>
          <a:p>
            <a:pPr marL="400050" indent="-400050">
              <a:buSzPct val="80000"/>
              <a:buFont typeface="+mj-lt"/>
              <a:buAutoNum type="romanUcPeriod"/>
            </a:pPr>
            <a:r>
              <a:rPr lang="en-US" sz="1200" dirty="0">
                <a:latin typeface="Huawei Sans" panose="020C0503030203020204" pitchFamily="34" charset="0"/>
              </a:rPr>
              <a:t>Determine the special restrictions of the project, such as the existing physical space, power supply, or cooling subsystem.</a:t>
            </a:r>
          </a:p>
          <a:p>
            <a:pPr marL="400050" indent="-400050">
              <a:buSzPct val="80000"/>
              <a:buFont typeface="+mj-lt"/>
              <a:buAutoNum type="romanUcPeriod"/>
            </a:pPr>
            <a:r>
              <a:rPr lang="en-US" sz="1200" dirty="0">
                <a:latin typeface="Huawei Sans" panose="020C0503030203020204" pitchFamily="34" charset="0"/>
              </a:rPr>
              <a:t>Determine the modules and other options required to meet the IT specifications based on the restrictions and selected architecture.</a:t>
            </a:r>
          </a:p>
          <a:p>
            <a:pPr marL="400050" indent="-400050">
              <a:buSzPct val="80000"/>
              <a:buFont typeface="+mj-lt"/>
              <a:buAutoNum type="romanUcPeriod"/>
            </a:pPr>
            <a:r>
              <a:rPr lang="en-US" sz="1200" b="1" dirty="0">
                <a:solidFill>
                  <a:srgbClr val="C00000"/>
                </a:solidFill>
                <a:latin typeface="Huawei Sans" panose="020C0503030203020204" pitchFamily="34" charset="0"/>
              </a:rPr>
              <a:t>Verify that these modules can be deployed under the current project restrictions.</a:t>
            </a:r>
          </a:p>
          <a:p>
            <a:pPr marL="400050" indent="-400050">
              <a:buSzPct val="80000"/>
              <a:buFont typeface="+mj-lt"/>
              <a:buAutoNum type="romanUcPeriod"/>
            </a:pPr>
            <a:r>
              <a:rPr lang="en-US" sz="1200" dirty="0">
                <a:latin typeface="Huawei Sans" panose="020C0503030203020204" pitchFamily="34" charset="0"/>
              </a:rPr>
              <a:t>If the selected architecture cannot be used due to restrictions, consider other alternative solutions within the architecture or alternative architectures, or try to adjust restrictions to select the final architecture</a:t>
            </a:r>
            <a:r>
              <a:rPr lang="en-US" sz="1200" dirty="0" smtClean="0">
                <a:latin typeface="Huawei Sans" panose="020C0503030203020204" pitchFamily="34" charset="0"/>
              </a:rPr>
              <a:t>.</a:t>
            </a:r>
          </a:p>
        </p:txBody>
      </p:sp>
    </p:spTree>
    <p:extLst>
      <p:ext uri="{BB962C8B-B14F-4D97-AF65-F5344CB8AC3E}">
        <p14:creationId xmlns:p14="http://schemas.microsoft.com/office/powerpoint/2010/main" val="213171281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Floor Plan Comparison</a:t>
            </a:r>
          </a:p>
        </p:txBody>
      </p:sp>
      <p:grpSp>
        <p:nvGrpSpPr>
          <p:cNvPr id="4" name="组合 19"/>
          <p:cNvGrpSpPr/>
          <p:nvPr/>
        </p:nvGrpSpPr>
        <p:grpSpPr>
          <a:xfrm>
            <a:off x="515128" y="1342446"/>
            <a:ext cx="6038584" cy="4669521"/>
            <a:chOff x="678316" y="978925"/>
            <a:chExt cx="9213494" cy="4002087"/>
          </a:xfrm>
        </p:grpSpPr>
        <p:graphicFrame>
          <p:nvGraphicFramePr>
            <p:cNvPr id="5" name="对象 4"/>
            <p:cNvGraphicFramePr>
              <a:graphicFrameLocks noChangeAspect="1"/>
            </p:cNvGraphicFramePr>
            <p:nvPr/>
          </p:nvGraphicFramePr>
          <p:xfrm>
            <a:off x="678316" y="978925"/>
            <a:ext cx="9213494" cy="4002087"/>
          </p:xfrm>
          <a:graphic>
            <a:graphicData uri="http://schemas.openxmlformats.org/presentationml/2006/ole">
              <mc:AlternateContent xmlns:mc="http://schemas.openxmlformats.org/markup-compatibility/2006">
                <mc:Choice xmlns:v="urn:schemas-microsoft-com:vml" Requires="v">
                  <p:oleObj spid="_x0000_s3346" name="Acrobat Document" r:id="rId4" imgW="27647756" imgH="13610500" progId="AcroExch.Document.11">
                    <p:embed/>
                  </p:oleObj>
                </mc:Choice>
                <mc:Fallback>
                  <p:oleObj name="Acrobat Document" r:id="rId4" imgW="27647756" imgH="13610500" progId="AcroExch.Document.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8316" y="978925"/>
                          <a:ext cx="9213494" cy="40020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6" name="组合 17"/>
            <p:cNvGrpSpPr/>
            <p:nvPr/>
          </p:nvGrpSpPr>
          <p:grpSpPr>
            <a:xfrm>
              <a:off x="1837752" y="1756482"/>
              <a:ext cx="3896360" cy="2326640"/>
              <a:chOff x="1837752" y="1756482"/>
              <a:chExt cx="3896360" cy="2326640"/>
            </a:xfrm>
          </p:grpSpPr>
          <p:sp>
            <p:nvSpPr>
              <p:cNvPr id="7" name="矩形 6"/>
              <p:cNvSpPr/>
              <p:nvPr/>
            </p:nvSpPr>
            <p:spPr bwMode="auto">
              <a:xfrm>
                <a:off x="1944432" y="1756482"/>
                <a:ext cx="939699" cy="1214120"/>
              </a:xfrm>
              <a:prstGeom prst="rect">
                <a:avLst/>
              </a:prstGeom>
              <a:solidFill>
                <a:srgbClr val="00B0F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7030A0"/>
                    </a:solidFill>
                    <a:latin typeface="Huawei Sans" panose="020C0503030203020204" pitchFamily="34" charset="0"/>
                    <a:ea typeface="微软雅黑" pitchFamily="34" charset="-122"/>
                  </a:rPr>
                  <a:t>IT room</a:t>
                </a:r>
              </a:p>
            </p:txBody>
          </p:sp>
          <p:sp>
            <p:nvSpPr>
              <p:cNvPr id="8" name="矩形 7"/>
              <p:cNvSpPr/>
              <p:nvPr/>
            </p:nvSpPr>
            <p:spPr bwMode="auto">
              <a:xfrm>
                <a:off x="1943162" y="3091252"/>
                <a:ext cx="1026160" cy="990600"/>
              </a:xfrm>
              <a:prstGeom prst="rect">
                <a:avLst/>
              </a:prstGeom>
              <a:solidFill>
                <a:srgbClr val="00B0F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a:solidFill>
                      <a:srgbClr val="7030A0"/>
                    </a:solidFill>
                    <a:latin typeface="Huawei Sans" panose="020C0503030203020204" pitchFamily="34" charset="0"/>
                    <a:ea typeface="微软雅黑" pitchFamily="34" charset="-122"/>
                  </a:rPr>
                  <a:t>IT room</a:t>
                </a:r>
              </a:p>
            </p:txBody>
          </p:sp>
          <p:sp>
            <p:nvSpPr>
              <p:cNvPr id="9" name="矩形 8"/>
              <p:cNvSpPr/>
              <p:nvPr/>
            </p:nvSpPr>
            <p:spPr bwMode="auto">
              <a:xfrm>
                <a:off x="2884131" y="1756482"/>
                <a:ext cx="994171" cy="1214120"/>
              </a:xfrm>
              <a:prstGeom prst="rect">
                <a:avLst/>
              </a:prstGeom>
              <a:solidFill>
                <a:srgbClr val="00B0F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7030A0"/>
                    </a:solidFill>
                    <a:latin typeface="Huawei Sans" panose="020C0503030203020204" pitchFamily="34" charset="0"/>
                    <a:ea typeface="微软雅黑" pitchFamily="34" charset="-122"/>
                  </a:rPr>
                  <a:t>IT </a:t>
                </a:r>
                <a:r>
                  <a:rPr lang="en-US" sz="1200" b="1" dirty="0" smtClean="0">
                    <a:solidFill>
                      <a:srgbClr val="7030A0"/>
                    </a:solidFill>
                    <a:latin typeface="Huawei Sans" panose="020C0503030203020204" pitchFamily="34" charset="0"/>
                    <a:ea typeface="微软雅黑" pitchFamily="34" charset="-122"/>
                  </a:rPr>
                  <a:t>room</a:t>
                </a:r>
                <a:endParaRPr lang="en-US" sz="1200" b="1" dirty="0">
                  <a:solidFill>
                    <a:srgbClr val="7030A0"/>
                  </a:solidFill>
                  <a:latin typeface="Huawei Sans" panose="020C0503030203020204" pitchFamily="34" charset="0"/>
                  <a:ea typeface="微软雅黑" pitchFamily="34" charset="-122"/>
                </a:endParaRPr>
              </a:p>
            </p:txBody>
          </p:sp>
          <p:sp>
            <p:nvSpPr>
              <p:cNvPr id="10" name="矩形 9"/>
              <p:cNvSpPr/>
              <p:nvPr/>
            </p:nvSpPr>
            <p:spPr bwMode="auto">
              <a:xfrm>
                <a:off x="3873449" y="1756482"/>
                <a:ext cx="914649" cy="1214120"/>
              </a:xfrm>
              <a:prstGeom prst="rect">
                <a:avLst/>
              </a:prstGeom>
              <a:solidFill>
                <a:srgbClr val="00B0F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7030A0"/>
                    </a:solidFill>
                    <a:latin typeface="Huawei Sans" panose="020C0503030203020204" pitchFamily="34" charset="0"/>
                    <a:ea typeface="微软雅黑" pitchFamily="34" charset="-122"/>
                  </a:rPr>
                  <a:t>IT room</a:t>
                </a:r>
              </a:p>
            </p:txBody>
          </p:sp>
          <p:sp>
            <p:nvSpPr>
              <p:cNvPr id="11" name="矩形 10"/>
              <p:cNvSpPr/>
              <p:nvPr/>
            </p:nvSpPr>
            <p:spPr bwMode="auto">
              <a:xfrm>
                <a:off x="4794956" y="1756482"/>
                <a:ext cx="924524" cy="1214120"/>
              </a:xfrm>
              <a:prstGeom prst="rect">
                <a:avLst/>
              </a:prstGeom>
              <a:solidFill>
                <a:schemeClr val="accent1">
                  <a:lumMod val="60000"/>
                  <a:lumOff val="40000"/>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7030A0"/>
                    </a:solidFill>
                    <a:latin typeface="Huawei Sans" panose="020C0503030203020204" pitchFamily="34" charset="0"/>
                    <a:ea typeface="微软雅黑" pitchFamily="34" charset="-122"/>
                  </a:rPr>
                  <a:t>UPS room</a:t>
                </a:r>
              </a:p>
            </p:txBody>
          </p:sp>
          <p:sp>
            <p:nvSpPr>
              <p:cNvPr id="12" name="矩形 11"/>
              <p:cNvSpPr/>
              <p:nvPr/>
            </p:nvSpPr>
            <p:spPr bwMode="auto">
              <a:xfrm>
                <a:off x="2976942" y="3091252"/>
                <a:ext cx="1363980" cy="990600"/>
              </a:xfrm>
              <a:prstGeom prst="rect">
                <a:avLst/>
              </a:prstGeom>
              <a:solidFill>
                <a:srgbClr val="00B0F0">
                  <a:alpha val="3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a:solidFill>
                      <a:srgbClr val="7030A0"/>
                    </a:solidFill>
                    <a:latin typeface="Huawei Sans" panose="020C0503030203020204" pitchFamily="34" charset="0"/>
                    <a:ea typeface="微软雅黑" pitchFamily="34" charset="-122"/>
                  </a:rPr>
                  <a:t>IT room</a:t>
                </a:r>
              </a:p>
            </p:txBody>
          </p:sp>
          <p:sp>
            <p:nvSpPr>
              <p:cNvPr id="13" name="矩形 12"/>
              <p:cNvSpPr/>
              <p:nvPr/>
            </p:nvSpPr>
            <p:spPr bwMode="auto">
              <a:xfrm>
                <a:off x="4344732" y="3091252"/>
                <a:ext cx="1379220" cy="990600"/>
              </a:xfrm>
              <a:prstGeom prst="rect">
                <a:avLst/>
              </a:prstGeom>
              <a:solidFill>
                <a:schemeClr val="accent1">
                  <a:lumMod val="60000"/>
                  <a:lumOff val="40000"/>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a:solidFill>
                      <a:srgbClr val="7030A0"/>
                    </a:solidFill>
                    <a:latin typeface="Huawei Sans" panose="020C0503030203020204" pitchFamily="34" charset="0"/>
                    <a:ea typeface="微软雅黑" pitchFamily="34" charset="-122"/>
                  </a:rPr>
                  <a:t>UPS room</a:t>
                </a:r>
              </a:p>
            </p:txBody>
          </p:sp>
          <p:sp>
            <p:nvSpPr>
              <p:cNvPr id="14" name="矩形 13"/>
              <p:cNvSpPr/>
              <p:nvPr/>
            </p:nvSpPr>
            <p:spPr bwMode="auto">
              <a:xfrm>
                <a:off x="1939352" y="2960442"/>
                <a:ext cx="3794760" cy="13208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900" b="1">
                    <a:solidFill>
                      <a:srgbClr val="7030A0"/>
                    </a:solidFill>
                    <a:latin typeface="Huawei Sans" panose="020C0503030203020204" pitchFamily="34" charset="0"/>
                    <a:ea typeface="微软雅黑" pitchFamily="34" charset="-122"/>
                  </a:rPr>
                  <a:t>Corridor</a:t>
                </a:r>
              </a:p>
            </p:txBody>
          </p:sp>
          <p:sp>
            <p:nvSpPr>
              <p:cNvPr id="15" name="矩形 14"/>
              <p:cNvSpPr/>
              <p:nvPr/>
            </p:nvSpPr>
            <p:spPr bwMode="auto">
              <a:xfrm>
                <a:off x="1837752" y="2325442"/>
                <a:ext cx="111760" cy="1757680"/>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b="1">
                  <a:solidFill>
                    <a:srgbClr val="7030A0"/>
                  </a:solidFill>
                  <a:latin typeface="Huawei Sans" panose="020C0503030203020204" pitchFamily="34" charset="0"/>
                  <a:ea typeface="微软雅黑" pitchFamily="34" charset="-122"/>
                </a:endParaRPr>
              </a:p>
            </p:txBody>
          </p:sp>
        </p:grpSp>
      </p:grpSp>
      <p:grpSp>
        <p:nvGrpSpPr>
          <p:cNvPr id="16" name="组合 20"/>
          <p:cNvGrpSpPr/>
          <p:nvPr/>
        </p:nvGrpSpPr>
        <p:grpSpPr>
          <a:xfrm>
            <a:off x="5640180" y="1445392"/>
            <a:ext cx="6105733" cy="4463628"/>
            <a:chOff x="935136" y="1099503"/>
            <a:chExt cx="9366883" cy="4450229"/>
          </a:xfrm>
        </p:grpSpPr>
        <p:graphicFrame>
          <p:nvGraphicFramePr>
            <p:cNvPr id="17" name="Object 5"/>
            <p:cNvGraphicFramePr>
              <a:graphicFrameLocks noChangeAspect="1"/>
            </p:cNvGraphicFramePr>
            <p:nvPr>
              <p:extLst/>
            </p:nvPr>
          </p:nvGraphicFramePr>
          <p:xfrm>
            <a:off x="935136" y="1099503"/>
            <a:ext cx="9366883" cy="4450229"/>
          </p:xfrm>
          <a:graphic>
            <a:graphicData uri="http://schemas.openxmlformats.org/presentationml/2006/ole">
              <mc:AlternateContent xmlns:mc="http://schemas.openxmlformats.org/markup-compatibility/2006">
                <mc:Choice xmlns:v="urn:schemas-microsoft-com:vml" Requires="v">
                  <p:oleObj spid="_x0000_s3347" name="Acrobat Document" r:id="rId6" imgW="27454799" imgH="13045320" progId="AcroExch.Document.11">
                    <p:embed/>
                  </p:oleObj>
                </mc:Choice>
                <mc:Fallback>
                  <p:oleObj name="Acrobat Document" r:id="rId6" imgW="27454799" imgH="13045320" progId="AcroExch.Document.11">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5136" y="1099503"/>
                          <a:ext cx="9366883" cy="4450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矩形 17"/>
            <p:cNvSpPr/>
            <p:nvPr/>
          </p:nvSpPr>
          <p:spPr bwMode="auto">
            <a:xfrm>
              <a:off x="5792049" y="2037652"/>
              <a:ext cx="742863" cy="2461195"/>
            </a:xfrm>
            <a:prstGeom prst="rect">
              <a:avLst/>
            </a:prstGeom>
            <a:solidFill>
              <a:srgbClr val="CCECFF">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700" b="1">
                  <a:solidFill>
                    <a:srgbClr val="C00000"/>
                  </a:solidFill>
                  <a:latin typeface="Huawei Sans" panose="020C0503030203020204" pitchFamily="34" charset="0"/>
                  <a:ea typeface="微软雅黑" pitchFamily="34" charset="-122"/>
                </a:rPr>
                <a:t>IT room</a:t>
              </a: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r>
                <a:rPr lang="en-US" sz="700" b="1">
                  <a:solidFill>
                    <a:srgbClr val="C00000"/>
                  </a:solidFill>
                  <a:latin typeface="Huawei Sans" panose="020C0503030203020204" pitchFamily="34" charset="0"/>
                  <a:ea typeface="微软雅黑" pitchFamily="34" charset="-122"/>
                </a:rPr>
                <a:t>IT room</a:t>
              </a:r>
            </a:p>
            <a:p>
              <a:pPr algn="ctr"/>
              <a:endParaRPr lang="en-US" altLang="zh-CN" sz="700" b="1" dirty="0" smtClean="0">
                <a:solidFill>
                  <a:srgbClr val="C00000"/>
                </a:solidFill>
                <a:latin typeface="Huawei Sans" panose="020C0503030203020204" pitchFamily="34" charset="0"/>
                <a:ea typeface="微软雅黑" pitchFamily="34" charset="-122"/>
              </a:endParaRPr>
            </a:p>
          </p:txBody>
        </p:sp>
        <p:sp>
          <p:nvSpPr>
            <p:cNvPr id="19" name="矩形 18"/>
            <p:cNvSpPr/>
            <p:nvPr/>
          </p:nvSpPr>
          <p:spPr bwMode="auto">
            <a:xfrm>
              <a:off x="2575560" y="1922745"/>
              <a:ext cx="123799" cy="266804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000" dirty="0">
                <a:solidFill>
                  <a:srgbClr val="C00000"/>
                </a:solidFill>
                <a:latin typeface="Huawei Sans" panose="020C0503030203020204" pitchFamily="34" charset="0"/>
                <a:ea typeface="微软雅黑" pitchFamily="34" charset="-122"/>
              </a:endParaRPr>
            </a:p>
          </p:txBody>
        </p:sp>
        <p:sp>
          <p:nvSpPr>
            <p:cNvPr id="20" name="矩形 19"/>
            <p:cNvSpPr/>
            <p:nvPr/>
          </p:nvSpPr>
          <p:spPr bwMode="auto">
            <a:xfrm>
              <a:off x="6546936" y="1924833"/>
              <a:ext cx="100209" cy="266804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00">
                  <a:solidFill>
                    <a:srgbClr val="C00000"/>
                  </a:solidFill>
                  <a:latin typeface="Huawei Sans" panose="020C0503030203020204" pitchFamily="34" charset="0"/>
                  <a:ea typeface="微软雅黑" pitchFamily="34" charset="-122"/>
                </a:rPr>
                <a:t>Corridor</a:t>
              </a:r>
            </a:p>
          </p:txBody>
        </p:sp>
        <p:sp>
          <p:nvSpPr>
            <p:cNvPr id="21" name="矩形 20"/>
            <p:cNvSpPr/>
            <p:nvPr/>
          </p:nvSpPr>
          <p:spPr bwMode="auto">
            <a:xfrm>
              <a:off x="4565904" y="1926921"/>
              <a:ext cx="123005" cy="266804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000" dirty="0">
                <a:solidFill>
                  <a:srgbClr val="C00000"/>
                </a:solidFill>
                <a:latin typeface="Huawei Sans" panose="020C0503030203020204" pitchFamily="34" charset="0"/>
                <a:ea typeface="微软雅黑" pitchFamily="34" charset="-122"/>
              </a:endParaRPr>
            </a:p>
          </p:txBody>
        </p:sp>
        <p:sp>
          <p:nvSpPr>
            <p:cNvPr id="22" name="矩形 21"/>
            <p:cNvSpPr/>
            <p:nvPr/>
          </p:nvSpPr>
          <p:spPr bwMode="auto">
            <a:xfrm>
              <a:off x="2655518" y="1922676"/>
              <a:ext cx="3956971" cy="10654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00">
                  <a:solidFill>
                    <a:srgbClr val="C00000"/>
                  </a:solidFill>
                  <a:latin typeface="Huawei Sans" panose="020C0503030203020204" pitchFamily="34" charset="0"/>
                  <a:ea typeface="微软雅黑" pitchFamily="34" charset="-122"/>
                </a:rPr>
                <a:t>Corridor</a:t>
              </a:r>
            </a:p>
          </p:txBody>
        </p:sp>
        <p:sp>
          <p:nvSpPr>
            <p:cNvPr id="23" name="矩形 22"/>
            <p:cNvSpPr/>
            <p:nvPr/>
          </p:nvSpPr>
          <p:spPr bwMode="auto">
            <a:xfrm>
              <a:off x="2686833" y="4492598"/>
              <a:ext cx="3915217" cy="140361"/>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00">
                  <a:solidFill>
                    <a:srgbClr val="C00000"/>
                  </a:solidFill>
                  <a:latin typeface="Huawei Sans" panose="020C0503030203020204" pitchFamily="34" charset="0"/>
                  <a:ea typeface="微软雅黑" pitchFamily="34" charset="-122"/>
                </a:rPr>
                <a:t>Corridor</a:t>
              </a:r>
            </a:p>
          </p:txBody>
        </p:sp>
        <p:cxnSp>
          <p:nvCxnSpPr>
            <p:cNvPr id="24" name="直接箭头连接符 23"/>
            <p:cNvCxnSpPr/>
            <p:nvPr/>
          </p:nvCxnSpPr>
          <p:spPr bwMode="auto">
            <a:xfrm flipH="1">
              <a:off x="2698190" y="4554554"/>
              <a:ext cx="3956971" cy="0"/>
            </a:xfrm>
            <a:prstGeom prst="straightConnector1">
              <a:avLst/>
            </a:prstGeom>
            <a:noFill/>
            <a:ln w="50800">
              <a:solidFill>
                <a:srgbClr val="7030A0"/>
              </a:solidFill>
              <a:prstDash val="sysDash"/>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直接连接符 24"/>
            <p:cNvCxnSpPr>
              <a:stCxn id="22" idx="3"/>
              <a:endCxn id="23" idx="3"/>
            </p:cNvCxnSpPr>
            <p:nvPr/>
          </p:nvCxnSpPr>
          <p:spPr bwMode="auto">
            <a:xfrm flipH="1">
              <a:off x="6602050" y="1975946"/>
              <a:ext cx="10439" cy="2586833"/>
            </a:xfrm>
            <a:prstGeom prst="line">
              <a:avLst/>
            </a:prstGeom>
            <a:noFill/>
            <a:ln w="50800">
              <a:solidFill>
                <a:srgbClr val="7030A0"/>
              </a:solidFill>
              <a:prstDash val="sysDash"/>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肘形连接符 25"/>
            <p:cNvCxnSpPr/>
            <p:nvPr/>
          </p:nvCxnSpPr>
          <p:spPr bwMode="auto">
            <a:xfrm flipV="1">
              <a:off x="2365248" y="1981200"/>
              <a:ext cx="4096512" cy="396240"/>
            </a:xfrm>
            <a:prstGeom prst="bentConnector3">
              <a:avLst>
                <a:gd name="adj1" fmla="val 6845"/>
              </a:avLst>
            </a:prstGeom>
            <a:noFill/>
            <a:ln w="50800">
              <a:solidFill>
                <a:srgbClr val="7030A0"/>
              </a:solidFill>
              <a:prstDash val="sysDash"/>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矩形 27"/>
            <p:cNvSpPr/>
            <p:nvPr/>
          </p:nvSpPr>
          <p:spPr bwMode="auto">
            <a:xfrm>
              <a:off x="4694769" y="2025460"/>
              <a:ext cx="773343" cy="2461195"/>
            </a:xfrm>
            <a:prstGeom prst="rect">
              <a:avLst/>
            </a:prstGeom>
            <a:solidFill>
              <a:srgbClr val="CCECFF">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700" b="1">
                  <a:solidFill>
                    <a:srgbClr val="C00000"/>
                  </a:solidFill>
                  <a:latin typeface="Huawei Sans" panose="020C0503030203020204" pitchFamily="34" charset="0"/>
                  <a:ea typeface="微软雅黑" pitchFamily="34" charset="-122"/>
                </a:rPr>
                <a:t>IT room</a:t>
              </a: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r>
                <a:rPr lang="en-US" sz="700" b="1">
                  <a:solidFill>
                    <a:srgbClr val="C00000"/>
                  </a:solidFill>
                  <a:latin typeface="Huawei Sans" panose="020C0503030203020204" pitchFamily="34" charset="0"/>
                  <a:ea typeface="微软雅黑" pitchFamily="34" charset="-122"/>
                </a:rPr>
                <a:t>IT room</a:t>
              </a:r>
            </a:p>
            <a:p>
              <a:pPr algn="ctr"/>
              <a:endParaRPr lang="en-US" altLang="zh-CN" sz="700" b="1" dirty="0" smtClean="0">
                <a:solidFill>
                  <a:srgbClr val="C00000"/>
                </a:solidFill>
                <a:latin typeface="Huawei Sans" panose="020C0503030203020204" pitchFamily="34" charset="0"/>
                <a:ea typeface="微软雅黑" pitchFamily="34" charset="-122"/>
              </a:endParaRPr>
            </a:p>
          </p:txBody>
        </p:sp>
        <p:sp>
          <p:nvSpPr>
            <p:cNvPr id="29" name="矩形 28"/>
            <p:cNvSpPr/>
            <p:nvPr/>
          </p:nvSpPr>
          <p:spPr bwMode="auto">
            <a:xfrm>
              <a:off x="3804753" y="2043748"/>
              <a:ext cx="742863" cy="2461195"/>
            </a:xfrm>
            <a:prstGeom prst="rect">
              <a:avLst/>
            </a:prstGeom>
            <a:solidFill>
              <a:srgbClr val="CCECFF">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700" b="1" dirty="0">
                  <a:solidFill>
                    <a:srgbClr val="C00000"/>
                  </a:solidFill>
                  <a:latin typeface="Huawei Sans" panose="020C0503030203020204" pitchFamily="34" charset="0"/>
                  <a:ea typeface="微软雅黑" pitchFamily="34" charset="-122"/>
                </a:rPr>
                <a:t>IT room</a:t>
              </a: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r>
                <a:rPr lang="en-US" sz="700" b="1" dirty="0">
                  <a:solidFill>
                    <a:srgbClr val="C00000"/>
                  </a:solidFill>
                  <a:latin typeface="Huawei Sans" panose="020C0503030203020204" pitchFamily="34" charset="0"/>
                  <a:ea typeface="微软雅黑" pitchFamily="34" charset="-122"/>
                </a:rPr>
                <a:t>IT room</a:t>
              </a:r>
            </a:p>
            <a:p>
              <a:pPr algn="ctr"/>
              <a:endParaRPr lang="en-US" altLang="zh-CN" sz="700" b="1" dirty="0" smtClean="0">
                <a:solidFill>
                  <a:srgbClr val="C00000"/>
                </a:solidFill>
                <a:latin typeface="Huawei Sans" panose="020C0503030203020204" pitchFamily="34" charset="0"/>
                <a:ea typeface="微软雅黑" pitchFamily="34" charset="-122"/>
              </a:endParaRPr>
            </a:p>
          </p:txBody>
        </p:sp>
        <p:sp>
          <p:nvSpPr>
            <p:cNvPr id="32" name="矩形 31"/>
            <p:cNvSpPr/>
            <p:nvPr/>
          </p:nvSpPr>
          <p:spPr bwMode="auto">
            <a:xfrm>
              <a:off x="2896449" y="2031556"/>
              <a:ext cx="742863" cy="2461195"/>
            </a:xfrm>
            <a:prstGeom prst="rect">
              <a:avLst/>
            </a:prstGeom>
            <a:solidFill>
              <a:srgbClr val="CCECFF">
                <a:alpha val="65000"/>
              </a:srgbClr>
            </a:solidFill>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r>
                <a:rPr lang="en-US" sz="700" b="1" dirty="0">
                  <a:solidFill>
                    <a:srgbClr val="C00000"/>
                  </a:solidFill>
                  <a:latin typeface="Huawei Sans" panose="020C0503030203020204" pitchFamily="34" charset="0"/>
                  <a:ea typeface="微软雅黑" pitchFamily="34" charset="-122"/>
                </a:rPr>
                <a:t>Smart </a:t>
              </a:r>
              <a:endParaRPr lang="en-US" sz="700" b="1" dirty="0" smtClean="0">
                <a:solidFill>
                  <a:srgbClr val="C00000"/>
                </a:solidFill>
                <a:latin typeface="Huawei Sans" panose="020C0503030203020204" pitchFamily="34" charset="0"/>
                <a:ea typeface="微软雅黑" pitchFamily="34" charset="-122"/>
              </a:endParaRPr>
            </a:p>
            <a:p>
              <a:pPr algn="ctr"/>
              <a:r>
                <a:rPr lang="en-US" sz="700" b="1" dirty="0" smtClean="0">
                  <a:solidFill>
                    <a:srgbClr val="C00000"/>
                  </a:solidFill>
                  <a:latin typeface="Huawei Sans" panose="020C0503030203020204" pitchFamily="34" charset="0"/>
                  <a:ea typeface="微软雅黑" pitchFamily="34" charset="-122"/>
                </a:rPr>
                <a:t>module </a:t>
              </a:r>
            </a:p>
            <a:p>
              <a:pPr algn="ctr"/>
              <a:r>
                <a:rPr lang="en-US" sz="700" b="1" dirty="0" smtClean="0">
                  <a:solidFill>
                    <a:srgbClr val="C00000"/>
                  </a:solidFill>
                  <a:latin typeface="Huawei Sans" panose="020C0503030203020204" pitchFamily="34" charset="0"/>
                  <a:ea typeface="微软雅黑" pitchFamily="34" charset="-122"/>
                </a:rPr>
                <a:t>room</a:t>
              </a:r>
              <a:endParaRPr lang="en-US" sz="700" b="1" dirty="0">
                <a:solidFill>
                  <a:srgbClr val="C00000"/>
                </a:solidFill>
                <a:latin typeface="Huawei Sans" panose="020C0503030203020204" pitchFamily="34" charset="0"/>
                <a:ea typeface="微软雅黑" pitchFamily="34" charset="-122"/>
              </a:endParaRPr>
            </a:p>
            <a:p>
              <a:pPr algn="ctr"/>
              <a:endParaRPr lang="en-US" sz="700" b="1" dirty="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a:p>
              <a:pPr algn="ctr"/>
              <a:r>
                <a:rPr lang="en-US" sz="700" b="1" dirty="0">
                  <a:solidFill>
                    <a:srgbClr val="C00000"/>
                  </a:solidFill>
                  <a:latin typeface="Huawei Sans" panose="020C0503030203020204" pitchFamily="34" charset="0"/>
                  <a:ea typeface="微软雅黑" pitchFamily="34" charset="-122"/>
                </a:rPr>
                <a:t>Smart </a:t>
              </a:r>
              <a:endParaRPr lang="en-US" sz="700" b="1" dirty="0" smtClean="0">
                <a:solidFill>
                  <a:srgbClr val="C00000"/>
                </a:solidFill>
                <a:latin typeface="Huawei Sans" panose="020C0503030203020204" pitchFamily="34" charset="0"/>
                <a:ea typeface="微软雅黑" pitchFamily="34" charset="-122"/>
              </a:endParaRPr>
            </a:p>
            <a:p>
              <a:pPr algn="ctr"/>
              <a:r>
                <a:rPr lang="en-US" sz="700" b="1" dirty="0" smtClean="0">
                  <a:solidFill>
                    <a:srgbClr val="C00000"/>
                  </a:solidFill>
                  <a:latin typeface="Huawei Sans" panose="020C0503030203020204" pitchFamily="34" charset="0"/>
                  <a:ea typeface="微软雅黑" pitchFamily="34" charset="-122"/>
                </a:rPr>
                <a:t>module </a:t>
              </a:r>
            </a:p>
            <a:p>
              <a:pPr algn="ctr"/>
              <a:r>
                <a:rPr lang="en-US" sz="700" b="1" dirty="0" smtClean="0">
                  <a:solidFill>
                    <a:srgbClr val="C00000"/>
                  </a:solidFill>
                  <a:latin typeface="Huawei Sans" panose="020C0503030203020204" pitchFamily="34" charset="0"/>
                  <a:ea typeface="微软雅黑" pitchFamily="34" charset="-122"/>
                </a:rPr>
                <a:t>room</a:t>
              </a:r>
              <a:endParaRPr lang="en-US" sz="700" b="1" dirty="0">
                <a:solidFill>
                  <a:srgbClr val="C00000"/>
                </a:solidFill>
                <a:latin typeface="Huawei Sans" panose="020C0503030203020204" pitchFamily="34" charset="0"/>
                <a:ea typeface="微软雅黑" pitchFamily="34" charset="-122"/>
              </a:endParaRPr>
            </a:p>
            <a:p>
              <a:pPr algn="ctr"/>
              <a:endParaRPr lang="en-US" sz="700" b="1" dirty="0">
                <a:solidFill>
                  <a:srgbClr val="C00000"/>
                </a:solidFill>
                <a:latin typeface="Huawei Sans" panose="020C0503030203020204" pitchFamily="34" charset="0"/>
                <a:ea typeface="微软雅黑" pitchFamily="34" charset="-122"/>
              </a:endParaRPr>
            </a:p>
            <a:p>
              <a:pPr algn="ctr"/>
              <a:endParaRPr lang="en-US" altLang="zh-CN" sz="700" b="1" dirty="0" smtClean="0">
                <a:solidFill>
                  <a:srgbClr val="C00000"/>
                </a:solidFill>
                <a:latin typeface="Huawei Sans" panose="020C0503030203020204" pitchFamily="34" charset="0"/>
                <a:ea typeface="微软雅黑" pitchFamily="34" charset="-122"/>
              </a:endParaRPr>
            </a:p>
          </p:txBody>
        </p:sp>
        <p:sp>
          <p:nvSpPr>
            <p:cNvPr id="33" name="矩形 32"/>
            <p:cNvSpPr/>
            <p:nvPr/>
          </p:nvSpPr>
          <p:spPr bwMode="auto">
            <a:xfrm>
              <a:off x="2693096" y="3204506"/>
              <a:ext cx="3929832" cy="10862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000" dirty="0">
                <a:solidFill>
                  <a:srgbClr val="C00000"/>
                </a:solidFill>
                <a:latin typeface="Huawei Sans" panose="020C0503030203020204" pitchFamily="34" charset="0"/>
                <a:ea typeface="微软雅黑" pitchFamily="34" charset="-122"/>
              </a:endParaRPr>
            </a:p>
          </p:txBody>
        </p:sp>
        <p:cxnSp>
          <p:nvCxnSpPr>
            <p:cNvPr id="34" name="肘形连接符 33"/>
            <p:cNvCxnSpPr/>
            <p:nvPr/>
          </p:nvCxnSpPr>
          <p:spPr bwMode="auto">
            <a:xfrm flipV="1">
              <a:off x="2273808" y="3270154"/>
              <a:ext cx="4163956" cy="289910"/>
            </a:xfrm>
            <a:prstGeom prst="bentConnector3">
              <a:avLst>
                <a:gd name="adj1" fmla="val 8862"/>
              </a:avLst>
            </a:prstGeom>
            <a:noFill/>
            <a:ln w="50800">
              <a:solidFill>
                <a:schemeClr val="tx2">
                  <a:lumMod val="60000"/>
                  <a:lumOff val="40000"/>
                </a:schemeClr>
              </a:solidFill>
              <a:prstDash val="sysDash"/>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矩形 34"/>
            <p:cNvSpPr/>
            <p:nvPr/>
          </p:nvSpPr>
          <p:spPr bwMode="auto">
            <a:xfrm>
              <a:off x="2567941" y="1859280"/>
              <a:ext cx="4069080" cy="275844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400">
                <a:solidFill>
                  <a:srgbClr val="C00000"/>
                </a:solidFill>
                <a:latin typeface="Huawei Sans" panose="020C0503030203020204" pitchFamily="34" charset="0"/>
                <a:ea typeface="微软雅黑" pitchFamily="34" charset="-122"/>
              </a:endParaRPr>
            </a:p>
          </p:txBody>
        </p:sp>
        <p:sp>
          <p:nvSpPr>
            <p:cNvPr id="31" name="矩形 30"/>
            <p:cNvSpPr/>
            <p:nvPr/>
          </p:nvSpPr>
          <p:spPr bwMode="auto">
            <a:xfrm>
              <a:off x="2686834" y="2026450"/>
              <a:ext cx="208768" cy="2453640"/>
            </a:xfrm>
            <a:prstGeom prst="rect">
              <a:avLst/>
            </a:prstGeom>
            <a:solidFill>
              <a:schemeClr val="accent5">
                <a:lumMod val="75000"/>
                <a:alpha val="46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noAutofit/>
            </a:bodyPr>
            <a:lstStyle/>
            <a:p>
              <a:pPr algn="ctr"/>
              <a:r>
                <a:rPr lang="en-US" sz="800" b="1" dirty="0">
                  <a:solidFill>
                    <a:srgbClr val="C00000"/>
                  </a:solidFill>
                  <a:latin typeface="Huawei Sans" panose="020C0503030203020204" pitchFamily="34" charset="0"/>
                  <a:ea typeface="微软雅黑" pitchFamily="34" charset="-122"/>
                </a:rPr>
                <a:t>Air conditioner </a:t>
              </a:r>
              <a:r>
                <a:rPr lang="en-US" sz="800" b="1" dirty="0" smtClean="0">
                  <a:solidFill>
                    <a:srgbClr val="C00000"/>
                  </a:solidFill>
                  <a:latin typeface="Huawei Sans" panose="020C0503030203020204" pitchFamily="34" charset="0"/>
                  <a:ea typeface="微软雅黑" pitchFamily="34" charset="-122"/>
                </a:rPr>
                <a:t>room</a:t>
              </a:r>
              <a:r>
                <a:rPr lang="en-US" sz="800" b="1" dirty="0">
                  <a:solidFill>
                    <a:srgbClr val="C00000"/>
                  </a:solidFill>
                  <a:latin typeface="Huawei Sans" panose="020C0503030203020204" pitchFamily="34" charset="0"/>
                  <a:ea typeface="微软雅黑" pitchFamily="34" charset="-122"/>
                </a:rPr>
                <a:t> </a:t>
              </a:r>
              <a:r>
                <a:rPr lang="en-US" sz="800" b="1" dirty="0" smtClean="0">
                  <a:solidFill>
                    <a:srgbClr val="C00000"/>
                  </a:solidFill>
                  <a:latin typeface="Huawei Sans" panose="020C0503030203020204" pitchFamily="34" charset="0"/>
                  <a:ea typeface="微软雅黑" pitchFamily="34" charset="-122"/>
                </a:rPr>
                <a:t>        Air </a:t>
              </a:r>
              <a:r>
                <a:rPr lang="en-US" sz="800" b="1" dirty="0">
                  <a:solidFill>
                    <a:srgbClr val="C00000"/>
                  </a:solidFill>
                  <a:latin typeface="Huawei Sans" panose="020C0503030203020204" pitchFamily="34" charset="0"/>
                  <a:ea typeface="微软雅黑" pitchFamily="34" charset="-122"/>
                </a:rPr>
                <a:t>conditioner </a:t>
              </a:r>
              <a:r>
                <a:rPr lang="en-US" sz="800" b="1" dirty="0" smtClean="0">
                  <a:solidFill>
                    <a:srgbClr val="C00000"/>
                  </a:solidFill>
                  <a:latin typeface="Huawei Sans" panose="020C0503030203020204" pitchFamily="34" charset="0"/>
                  <a:ea typeface="微软雅黑" pitchFamily="34" charset="-122"/>
                </a:rPr>
                <a:t>room</a:t>
              </a:r>
              <a:endParaRPr lang="en-US" sz="800" b="1" dirty="0">
                <a:solidFill>
                  <a:srgbClr val="C00000"/>
                </a:solidFill>
                <a:latin typeface="Huawei Sans" panose="020C0503030203020204" pitchFamily="34" charset="0"/>
                <a:ea typeface="微软雅黑" pitchFamily="34" charset="-122"/>
              </a:endParaRPr>
            </a:p>
          </p:txBody>
        </p:sp>
        <p:sp>
          <p:nvSpPr>
            <p:cNvPr id="36" name="矩形 35"/>
            <p:cNvSpPr/>
            <p:nvPr/>
          </p:nvSpPr>
          <p:spPr bwMode="auto">
            <a:xfrm>
              <a:off x="3620286" y="2045207"/>
              <a:ext cx="208768" cy="2453640"/>
            </a:xfrm>
            <a:prstGeom prst="rect">
              <a:avLst/>
            </a:prstGeom>
            <a:solidFill>
              <a:schemeClr val="accent5">
                <a:lumMod val="75000"/>
                <a:alpha val="46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noAutofit/>
            </a:bodyPr>
            <a:lstStyle/>
            <a:p>
              <a:pPr algn="ctr"/>
              <a:r>
                <a:rPr lang="en-US" sz="800" b="1" dirty="0">
                  <a:solidFill>
                    <a:srgbClr val="C00000"/>
                  </a:solidFill>
                  <a:latin typeface="Huawei Sans" panose="020C0503030203020204" pitchFamily="34" charset="0"/>
                  <a:ea typeface="微软雅黑" pitchFamily="34" charset="-122"/>
                </a:rPr>
                <a:t>Air conditioner </a:t>
              </a:r>
              <a:r>
                <a:rPr lang="en-US" sz="800" b="1" dirty="0" smtClean="0">
                  <a:solidFill>
                    <a:srgbClr val="C00000"/>
                  </a:solidFill>
                  <a:latin typeface="Huawei Sans" panose="020C0503030203020204" pitchFamily="34" charset="0"/>
                  <a:ea typeface="微软雅黑" pitchFamily="34" charset="-122"/>
                </a:rPr>
                <a:t>room</a:t>
              </a:r>
              <a:r>
                <a:rPr lang="en-US" sz="800" b="1" dirty="0">
                  <a:solidFill>
                    <a:srgbClr val="C00000"/>
                  </a:solidFill>
                  <a:latin typeface="Huawei Sans" panose="020C0503030203020204" pitchFamily="34" charset="0"/>
                  <a:ea typeface="微软雅黑" pitchFamily="34" charset="-122"/>
                </a:rPr>
                <a:t> </a:t>
              </a:r>
              <a:r>
                <a:rPr lang="en-US" sz="800" b="1" dirty="0" smtClean="0">
                  <a:solidFill>
                    <a:srgbClr val="C00000"/>
                  </a:solidFill>
                  <a:latin typeface="Huawei Sans" panose="020C0503030203020204" pitchFamily="34" charset="0"/>
                  <a:ea typeface="微软雅黑" pitchFamily="34" charset="-122"/>
                </a:rPr>
                <a:t>        Air </a:t>
              </a:r>
              <a:r>
                <a:rPr lang="en-US" sz="800" b="1" dirty="0">
                  <a:solidFill>
                    <a:srgbClr val="C00000"/>
                  </a:solidFill>
                  <a:latin typeface="Huawei Sans" panose="020C0503030203020204" pitchFamily="34" charset="0"/>
                  <a:ea typeface="微软雅黑" pitchFamily="34" charset="-122"/>
                </a:rPr>
                <a:t>conditioner </a:t>
              </a:r>
              <a:r>
                <a:rPr lang="en-US" sz="800" b="1" dirty="0" smtClean="0">
                  <a:solidFill>
                    <a:srgbClr val="C00000"/>
                  </a:solidFill>
                  <a:latin typeface="Huawei Sans" panose="020C0503030203020204" pitchFamily="34" charset="0"/>
                  <a:ea typeface="微软雅黑" pitchFamily="34" charset="-122"/>
                </a:rPr>
                <a:t>room</a:t>
              </a:r>
              <a:endParaRPr lang="en-US" sz="800" b="1" dirty="0">
                <a:solidFill>
                  <a:srgbClr val="C00000"/>
                </a:solidFill>
                <a:latin typeface="Huawei Sans" panose="020C0503030203020204" pitchFamily="34" charset="0"/>
                <a:ea typeface="微软雅黑" pitchFamily="34" charset="-122"/>
              </a:endParaRPr>
            </a:p>
          </p:txBody>
        </p:sp>
        <p:sp>
          <p:nvSpPr>
            <p:cNvPr id="37" name="矩形 36"/>
            <p:cNvSpPr/>
            <p:nvPr/>
          </p:nvSpPr>
          <p:spPr bwMode="auto">
            <a:xfrm>
              <a:off x="5480180" y="2032626"/>
              <a:ext cx="276898" cy="2453640"/>
            </a:xfrm>
            <a:prstGeom prst="rect">
              <a:avLst/>
            </a:prstGeom>
            <a:solidFill>
              <a:schemeClr val="accent5">
                <a:lumMod val="75000"/>
                <a:alpha val="46000"/>
              </a:schemeClr>
            </a:solidFill>
          </p:spPr>
          <p:style>
            <a:lnRef idx="2">
              <a:schemeClr val="accent1">
                <a:shade val="50000"/>
              </a:schemeClr>
            </a:lnRef>
            <a:fillRef idx="1">
              <a:schemeClr val="accent1"/>
            </a:fillRef>
            <a:effectRef idx="0">
              <a:schemeClr val="accent1"/>
            </a:effectRef>
            <a:fontRef idx="minor">
              <a:schemeClr val="lt1"/>
            </a:fontRef>
          </p:style>
          <p:txBody>
            <a:bodyPr vert="vert270" rtlCol="0" anchor="ctr">
              <a:noAutofit/>
            </a:bodyPr>
            <a:lstStyle/>
            <a:p>
              <a:pPr algn="ctr"/>
              <a:r>
                <a:rPr lang="en-US" sz="800" b="1" dirty="0">
                  <a:solidFill>
                    <a:srgbClr val="C00000"/>
                  </a:solidFill>
                  <a:latin typeface="Huawei Sans" panose="020C0503030203020204" pitchFamily="34" charset="0"/>
                  <a:ea typeface="微软雅黑" pitchFamily="34" charset="-122"/>
                </a:rPr>
                <a:t>Air conditioner </a:t>
              </a:r>
              <a:r>
                <a:rPr lang="en-US" sz="800" b="1" dirty="0" smtClean="0">
                  <a:solidFill>
                    <a:srgbClr val="C00000"/>
                  </a:solidFill>
                  <a:latin typeface="Huawei Sans" panose="020C0503030203020204" pitchFamily="34" charset="0"/>
                  <a:ea typeface="微软雅黑" pitchFamily="34" charset="-122"/>
                </a:rPr>
                <a:t>room</a:t>
              </a:r>
              <a:r>
                <a:rPr lang="en-US" sz="800" b="1" dirty="0">
                  <a:solidFill>
                    <a:srgbClr val="C00000"/>
                  </a:solidFill>
                  <a:latin typeface="Huawei Sans" panose="020C0503030203020204" pitchFamily="34" charset="0"/>
                  <a:ea typeface="微软雅黑" pitchFamily="34" charset="-122"/>
                </a:rPr>
                <a:t> </a:t>
              </a:r>
              <a:r>
                <a:rPr lang="en-US" sz="800" b="1" dirty="0" smtClean="0">
                  <a:solidFill>
                    <a:srgbClr val="C00000"/>
                  </a:solidFill>
                  <a:latin typeface="Huawei Sans" panose="020C0503030203020204" pitchFamily="34" charset="0"/>
                  <a:ea typeface="微软雅黑" pitchFamily="34" charset="-122"/>
                </a:rPr>
                <a:t>        Air </a:t>
              </a:r>
              <a:r>
                <a:rPr lang="en-US" sz="800" b="1" dirty="0">
                  <a:solidFill>
                    <a:srgbClr val="C00000"/>
                  </a:solidFill>
                  <a:latin typeface="Huawei Sans" panose="020C0503030203020204" pitchFamily="34" charset="0"/>
                  <a:ea typeface="微软雅黑" pitchFamily="34" charset="-122"/>
                </a:rPr>
                <a:t>conditioner </a:t>
              </a:r>
              <a:r>
                <a:rPr lang="en-US" sz="800" b="1" dirty="0" smtClean="0">
                  <a:solidFill>
                    <a:srgbClr val="C00000"/>
                  </a:solidFill>
                  <a:latin typeface="Huawei Sans" panose="020C0503030203020204" pitchFamily="34" charset="0"/>
                  <a:ea typeface="微软雅黑" pitchFamily="34" charset="-122"/>
                </a:rPr>
                <a:t>room</a:t>
              </a:r>
              <a:endParaRPr lang="en-US" sz="800" b="1" dirty="0">
                <a:solidFill>
                  <a:srgbClr val="C00000"/>
                </a:solidFill>
                <a:latin typeface="Huawei Sans" panose="020C0503030203020204" pitchFamily="34" charset="0"/>
                <a:ea typeface="微软雅黑" pitchFamily="34" charset="-122"/>
              </a:endParaRPr>
            </a:p>
          </p:txBody>
        </p:sp>
      </p:grpSp>
    </p:spTree>
    <p:extLst>
      <p:ext uri="{BB962C8B-B14F-4D97-AF65-F5344CB8AC3E}">
        <p14:creationId xmlns:p14="http://schemas.microsoft.com/office/powerpoint/2010/main" val="406927376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stretch>
            <a:fillRect/>
          </a:stretch>
        </p:blipFill>
        <p:spPr>
          <a:xfrm>
            <a:off x="6746616" y="1089924"/>
            <a:ext cx="4998040" cy="5029200"/>
          </a:xfrm>
          <a:prstGeom prst="rect">
            <a:avLst/>
          </a:prstGeom>
        </p:spPr>
      </p:pic>
      <p:sp>
        <p:nvSpPr>
          <p:cNvPr id="5" name="标题 4"/>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smtClean="0"/>
              <a:t>Huawei </a:t>
            </a:r>
            <a:r>
              <a:rPr lang="en-US" dirty="0" err="1"/>
              <a:t>Ulanqab</a:t>
            </a:r>
            <a:r>
              <a:rPr lang="en-US" dirty="0"/>
              <a:t> Cloud Modular Data </a:t>
            </a:r>
            <a:r>
              <a:rPr lang="en-US" dirty="0" smtClean="0"/>
              <a:t>Center</a:t>
            </a:r>
            <a:endParaRPr lang="en-US" dirty="0"/>
          </a:p>
        </p:txBody>
      </p:sp>
      <p:sp>
        <p:nvSpPr>
          <p:cNvPr id="12" name="文本占位符 11"/>
          <p:cNvSpPr>
            <a:spLocks noGrp="1"/>
          </p:cNvSpPr>
          <p:nvPr>
            <p:ph type="body" sz="quarter" idx="10"/>
          </p:nvPr>
        </p:nvSpPr>
        <p:spPr>
          <a:xfrm>
            <a:off x="455612" y="1052514"/>
            <a:ext cx="6682085" cy="4875042"/>
          </a:xfrm>
        </p:spPr>
        <p:txBody>
          <a:bodyPr>
            <a:noAutofit/>
          </a:bodyPr>
          <a:lstStyle/>
          <a:p>
            <a:pPr algn="l"/>
            <a:r>
              <a:rPr lang="en-US" sz="1400" dirty="0">
                <a:latin typeface="Huawei Sans" panose="020C0503030203020204" pitchFamily="34" charset="0"/>
              </a:rPr>
              <a:t>To maintain stable growth, make structural adjustments, and improve living standards, </a:t>
            </a:r>
            <a:r>
              <a:rPr lang="en-US" sz="1400" dirty="0" err="1">
                <a:latin typeface="Huawei Sans" panose="020C0503030203020204" pitchFamily="34" charset="0"/>
              </a:rPr>
              <a:t>Ulanqab</a:t>
            </a:r>
            <a:r>
              <a:rPr lang="en-US" sz="1400" dirty="0">
                <a:latin typeface="Huawei Sans" panose="020C0503030203020204" pitchFamily="34" charset="0"/>
              </a:rPr>
              <a:t> seizes the opportunity of coordinated development of the Beijing-Tianjin-Hebei region and rapid growth of the cloud computing industry, and introduces and supports cloud computing and related industries as strategic industries.</a:t>
            </a:r>
          </a:p>
          <a:p>
            <a:pPr algn="l"/>
            <a:r>
              <a:rPr lang="en-US" sz="1400" dirty="0">
                <a:latin typeface="Huawei Sans" panose="020C0503030203020204" pitchFamily="34" charset="0"/>
              </a:rPr>
              <a:t>In </a:t>
            </a:r>
            <a:r>
              <a:rPr lang="en-US" sz="1400" dirty="0" err="1">
                <a:latin typeface="Huawei Sans" panose="020C0503030203020204" pitchFamily="34" charset="0"/>
              </a:rPr>
              <a:t>Chahar</a:t>
            </a:r>
            <a:r>
              <a:rPr lang="en-US" sz="1400" dirty="0">
                <a:latin typeface="Huawei Sans" panose="020C0503030203020204" pitchFamily="34" charset="0"/>
              </a:rPr>
              <a:t> Economic and Technological Development Area, Huawei has planned an information industry park covering an area of 13 square kilometers to expand the cloud computing service market, provide high-quality cloud computing services for enterprises and institutions in and outside China, and facilitate the rapid development of the cloud computing industry in </a:t>
            </a:r>
            <a:r>
              <a:rPr lang="en-US" sz="1400" dirty="0" err="1">
                <a:latin typeface="Huawei Sans" panose="020C0503030203020204" pitchFamily="34" charset="0"/>
              </a:rPr>
              <a:t>Ulanqab</a:t>
            </a:r>
            <a:r>
              <a:rPr lang="en-US" sz="1400" dirty="0">
                <a:latin typeface="Huawei Sans" panose="020C0503030203020204" pitchFamily="34" charset="0"/>
              </a:rPr>
              <a:t>.</a:t>
            </a:r>
          </a:p>
          <a:p>
            <a:pPr algn="l"/>
            <a:r>
              <a:rPr lang="en-US" sz="1400" dirty="0">
                <a:latin typeface="Huawei Sans" panose="020C0503030203020204" pitchFamily="34" charset="0"/>
              </a:rPr>
              <a:t>Cloud migration of information application systems of municipal departments is being actively carried out. Currently, 34 service systems have been migrated to the cloud and rolled out.</a:t>
            </a:r>
          </a:p>
          <a:p>
            <a:pPr algn="l"/>
            <a:r>
              <a:rPr lang="en-US" sz="1400" dirty="0">
                <a:latin typeface="Huawei Sans" panose="020C0503030203020204" pitchFamily="34" charset="0"/>
              </a:rPr>
              <a:t>The mild climate, stable geology, and low energy costs make </a:t>
            </a:r>
            <a:r>
              <a:rPr lang="en-US" sz="1400" dirty="0" err="1">
                <a:latin typeface="Huawei Sans" panose="020C0503030203020204" pitchFamily="34" charset="0"/>
              </a:rPr>
              <a:t>Ulanqab</a:t>
            </a:r>
            <a:r>
              <a:rPr lang="en-US" sz="1400" dirty="0">
                <a:latin typeface="Huawei Sans" panose="020C0503030203020204" pitchFamily="34" charset="0"/>
              </a:rPr>
              <a:t> very suitable for building data centers.</a:t>
            </a:r>
          </a:p>
          <a:p>
            <a:pPr algn="l"/>
            <a:endParaRPr lang="zh-CN" altLang="en-US" sz="1400" dirty="0">
              <a:latin typeface="Huawei Sans" panose="020C0503030203020204" pitchFamily="34" charset="0"/>
            </a:endParaRPr>
          </a:p>
        </p:txBody>
      </p:sp>
      <p:sp>
        <p:nvSpPr>
          <p:cNvPr id="15" name="五角星 14"/>
          <p:cNvSpPr/>
          <p:nvPr/>
        </p:nvSpPr>
        <p:spPr>
          <a:xfrm>
            <a:off x="9568392" y="2272226"/>
            <a:ext cx="216024" cy="215577"/>
          </a:xfrm>
          <a:prstGeom prst="star5">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rgbClr val="C00000"/>
              </a:solidFill>
              <a:latin typeface="Huawei Sans" panose="020C0503030203020204" pitchFamily="34" charset="0"/>
            </a:endParaRPr>
          </a:p>
        </p:txBody>
      </p:sp>
      <p:sp>
        <p:nvSpPr>
          <p:cNvPr id="16" name="文本框 15"/>
          <p:cNvSpPr txBox="1"/>
          <p:nvPr/>
        </p:nvSpPr>
        <p:spPr>
          <a:xfrm>
            <a:off x="7372041" y="2590892"/>
            <a:ext cx="2585233" cy="307777"/>
          </a:xfrm>
          <a:prstGeom prst="rect">
            <a:avLst/>
          </a:prstGeom>
          <a:solidFill>
            <a:schemeClr val="tx2">
              <a:lumMod val="40000"/>
              <a:lumOff val="60000"/>
            </a:schemeClr>
          </a:solidFill>
        </p:spPr>
        <p:txBody>
          <a:bodyPr wrap="square" rtlCol="0">
            <a:spAutoFit/>
          </a:bodyPr>
          <a:lstStyle/>
          <a:p>
            <a:pPr algn="ctr"/>
            <a:r>
              <a:rPr lang="en-US" sz="1400" b="1" dirty="0" err="1">
                <a:solidFill>
                  <a:schemeClr val="bg1"/>
                </a:solidFill>
                <a:latin typeface="Huawei Sans" panose="020C0503030203020204" pitchFamily="34" charset="0"/>
              </a:rPr>
              <a:t>Ulanqab</a:t>
            </a:r>
            <a:r>
              <a:rPr lang="en-US" sz="1400" b="1" dirty="0">
                <a:solidFill>
                  <a:schemeClr val="bg1"/>
                </a:solidFill>
                <a:latin typeface="Huawei Sans" panose="020C0503030203020204" pitchFamily="34" charset="0"/>
              </a:rPr>
              <a:t> cloud data center</a:t>
            </a:r>
          </a:p>
        </p:txBody>
      </p:sp>
    </p:spTree>
    <p:extLst>
      <p:ext uri="{BB962C8B-B14F-4D97-AF65-F5344CB8AC3E}">
        <p14:creationId xmlns:p14="http://schemas.microsoft.com/office/powerpoint/2010/main" val="36300373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Autofit/>
          </a:bodyPr>
          <a:lstStyle/>
          <a:p>
            <a:r>
              <a:rPr lang="en-US" sz="3600" dirty="0" smtClean="0">
                <a:latin typeface="Huawei Sans" panose="020C0503030203020204" pitchFamily="34" charset="0"/>
              </a:rPr>
              <a:t>First-Layer </a:t>
            </a:r>
            <a:r>
              <a:rPr lang="en-US" sz="3600" dirty="0">
                <a:latin typeface="Huawei Sans" panose="020C0503030203020204" pitchFamily="34" charset="0"/>
              </a:rPr>
              <a:t>Layout</a:t>
            </a:r>
          </a:p>
        </p:txBody>
      </p:sp>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79431" y="1015727"/>
            <a:ext cx="9792552" cy="5153975"/>
          </a:xfrm>
          <a:prstGeom prst="rect">
            <a:avLst/>
          </a:prstGeom>
        </p:spPr>
      </p:pic>
      <p:sp>
        <p:nvSpPr>
          <p:cNvPr id="7" name="矩形标注 6"/>
          <p:cNvSpPr/>
          <p:nvPr/>
        </p:nvSpPr>
        <p:spPr>
          <a:xfrm>
            <a:off x="10463647" y="1575761"/>
            <a:ext cx="1216672" cy="602672"/>
          </a:xfrm>
          <a:prstGeom prst="wedgeRectCallout">
            <a:avLst>
              <a:gd name="adj1" fmla="val -90975"/>
              <a:gd name="adj2" fmla="val 223854"/>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Diesel generator (DG) area</a:t>
            </a:r>
          </a:p>
        </p:txBody>
      </p:sp>
      <p:sp>
        <p:nvSpPr>
          <p:cNvPr id="8" name="矩形标注 7"/>
          <p:cNvSpPr/>
          <p:nvPr/>
        </p:nvSpPr>
        <p:spPr>
          <a:xfrm>
            <a:off x="9687172" y="5841050"/>
            <a:ext cx="1895101" cy="350006"/>
          </a:xfrm>
          <a:prstGeom prst="wedgeRectCallout">
            <a:avLst>
              <a:gd name="adj1" fmla="val -79619"/>
              <a:gd name="adj2" fmla="val -222051"/>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Route B high-voltage power distribution</a:t>
            </a:r>
          </a:p>
        </p:txBody>
      </p:sp>
      <p:sp>
        <p:nvSpPr>
          <p:cNvPr id="9" name="矩形标注 8"/>
          <p:cNvSpPr/>
          <p:nvPr/>
        </p:nvSpPr>
        <p:spPr>
          <a:xfrm>
            <a:off x="7735908" y="1051200"/>
            <a:ext cx="1861399" cy="390579"/>
          </a:xfrm>
          <a:prstGeom prst="wedgeRectCallout">
            <a:avLst>
              <a:gd name="adj1" fmla="val -53095"/>
              <a:gd name="adj2" fmla="val 197450"/>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Route A high-voltage power distribution</a:t>
            </a:r>
          </a:p>
        </p:txBody>
      </p:sp>
      <p:sp>
        <p:nvSpPr>
          <p:cNvPr id="10" name="矩形标注 9"/>
          <p:cNvSpPr/>
          <p:nvPr/>
        </p:nvSpPr>
        <p:spPr>
          <a:xfrm>
            <a:off x="7205426" y="5841050"/>
            <a:ext cx="2302256" cy="350006"/>
          </a:xfrm>
          <a:prstGeom prst="wedgeRectCallout">
            <a:avLst>
              <a:gd name="adj1" fmla="val -6188"/>
              <a:gd name="adj2" fmla="val -435659"/>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100" b="1" dirty="0">
                <a:solidFill>
                  <a:srgbClr val="C00000"/>
                </a:solidFill>
                <a:latin typeface="Huawei Sans" panose="020C0503030203020204" pitchFamily="34" charset="0"/>
              </a:rPr>
              <a:t>Route B low-voltage power distribution and route B UPS</a:t>
            </a:r>
          </a:p>
        </p:txBody>
      </p:sp>
      <p:sp>
        <p:nvSpPr>
          <p:cNvPr id="11" name="矩形标注 10"/>
          <p:cNvSpPr/>
          <p:nvPr/>
        </p:nvSpPr>
        <p:spPr>
          <a:xfrm>
            <a:off x="5486858" y="1067215"/>
            <a:ext cx="2134292" cy="388322"/>
          </a:xfrm>
          <a:prstGeom prst="wedgeRectCallout">
            <a:avLst>
              <a:gd name="adj1" fmla="val 49650"/>
              <a:gd name="adj2" fmla="val 336347"/>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100" b="1" dirty="0">
                <a:solidFill>
                  <a:srgbClr val="C00000"/>
                </a:solidFill>
                <a:latin typeface="Huawei Sans" panose="020C0503030203020204" pitchFamily="34" charset="0"/>
              </a:rPr>
              <a:t>Route A low-voltage power distribution and route A UPS</a:t>
            </a:r>
          </a:p>
        </p:txBody>
      </p:sp>
      <p:sp>
        <p:nvSpPr>
          <p:cNvPr id="12" name="矩形标注 11"/>
          <p:cNvSpPr/>
          <p:nvPr/>
        </p:nvSpPr>
        <p:spPr>
          <a:xfrm>
            <a:off x="4578811" y="1067215"/>
            <a:ext cx="793289" cy="387429"/>
          </a:xfrm>
          <a:prstGeom prst="wedgeRectCallout">
            <a:avLst>
              <a:gd name="adj1" fmla="val -52900"/>
              <a:gd name="adj2" fmla="val 230301"/>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Chiller plant</a:t>
            </a:r>
          </a:p>
        </p:txBody>
      </p:sp>
      <p:sp>
        <p:nvSpPr>
          <p:cNvPr id="13" name="矩形标注 12"/>
          <p:cNvSpPr/>
          <p:nvPr/>
        </p:nvSpPr>
        <p:spPr>
          <a:xfrm>
            <a:off x="4357204" y="5841050"/>
            <a:ext cx="1308335" cy="350006"/>
          </a:xfrm>
          <a:prstGeom prst="wedgeRectCallout">
            <a:avLst>
              <a:gd name="adj1" fmla="val -50663"/>
              <a:gd name="adj2" fmla="val -990061"/>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Cooling water pump</a:t>
            </a:r>
          </a:p>
        </p:txBody>
      </p:sp>
      <p:sp>
        <p:nvSpPr>
          <p:cNvPr id="14" name="矩形标注 13"/>
          <p:cNvSpPr/>
          <p:nvPr/>
        </p:nvSpPr>
        <p:spPr>
          <a:xfrm>
            <a:off x="563636" y="2528682"/>
            <a:ext cx="842765" cy="584933"/>
          </a:xfrm>
          <a:prstGeom prst="wedgeRectCallout">
            <a:avLst>
              <a:gd name="adj1" fmla="val 85726"/>
              <a:gd name="adj2" fmla="val 23940"/>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Heat storage tank</a:t>
            </a:r>
          </a:p>
        </p:txBody>
      </p:sp>
      <p:sp>
        <p:nvSpPr>
          <p:cNvPr id="15" name="矩形标注 14"/>
          <p:cNvSpPr/>
          <p:nvPr/>
        </p:nvSpPr>
        <p:spPr>
          <a:xfrm>
            <a:off x="9838830" y="1061542"/>
            <a:ext cx="1009279" cy="358015"/>
          </a:xfrm>
          <a:prstGeom prst="wedgeRectCallout">
            <a:avLst>
              <a:gd name="adj1" fmla="val -108155"/>
              <a:gd name="adj2" fmla="val 137464"/>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Chilled water tank</a:t>
            </a:r>
          </a:p>
        </p:txBody>
      </p:sp>
      <p:sp>
        <p:nvSpPr>
          <p:cNvPr id="16" name="矩形标注 15"/>
          <p:cNvSpPr/>
          <p:nvPr/>
        </p:nvSpPr>
        <p:spPr>
          <a:xfrm>
            <a:off x="5923280" y="5841050"/>
            <a:ext cx="1209698" cy="350006"/>
          </a:xfrm>
          <a:prstGeom prst="wedgeRectCallout">
            <a:avLst>
              <a:gd name="adj1" fmla="val 37205"/>
              <a:gd name="adj2" fmla="val -330151"/>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Fire cylinder room</a:t>
            </a:r>
          </a:p>
        </p:txBody>
      </p:sp>
    </p:spTree>
    <p:extLst>
      <p:ext uri="{BB962C8B-B14F-4D97-AF65-F5344CB8AC3E}">
        <p14:creationId xmlns:p14="http://schemas.microsoft.com/office/powerpoint/2010/main" val="279930683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Standard Layer Layout</a:t>
            </a: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6375" y="1181737"/>
            <a:ext cx="9999249" cy="4812670"/>
          </a:xfrm>
          <a:prstGeom prst="rect">
            <a:avLst/>
          </a:prstGeom>
        </p:spPr>
      </p:pic>
      <p:sp>
        <p:nvSpPr>
          <p:cNvPr id="4" name="矩形标注 3"/>
          <p:cNvSpPr/>
          <p:nvPr/>
        </p:nvSpPr>
        <p:spPr>
          <a:xfrm>
            <a:off x="10674056" y="1619790"/>
            <a:ext cx="843137" cy="390579"/>
          </a:xfrm>
          <a:prstGeom prst="wedgeRectCallout">
            <a:avLst>
              <a:gd name="adj1" fmla="val -115146"/>
              <a:gd name="adj2" fmla="val 100459"/>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Cooling tower</a:t>
            </a:r>
          </a:p>
        </p:txBody>
      </p:sp>
      <p:sp>
        <p:nvSpPr>
          <p:cNvPr id="5" name="矩形标注 4"/>
          <p:cNvSpPr/>
          <p:nvPr/>
        </p:nvSpPr>
        <p:spPr>
          <a:xfrm>
            <a:off x="9533083" y="5703511"/>
            <a:ext cx="1161777" cy="390579"/>
          </a:xfrm>
          <a:prstGeom prst="wedgeRectCallout">
            <a:avLst>
              <a:gd name="adj1" fmla="val -95682"/>
              <a:gd name="adj2" fmla="val -451195"/>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UPS battery room</a:t>
            </a:r>
          </a:p>
        </p:txBody>
      </p:sp>
      <p:sp>
        <p:nvSpPr>
          <p:cNvPr id="6" name="矩形标注 5"/>
          <p:cNvSpPr/>
          <p:nvPr/>
        </p:nvSpPr>
        <p:spPr>
          <a:xfrm>
            <a:off x="6912658" y="5703510"/>
            <a:ext cx="2375873" cy="438383"/>
          </a:xfrm>
          <a:prstGeom prst="wedgeRectCallout">
            <a:avLst>
              <a:gd name="adj1" fmla="val -1039"/>
              <a:gd name="adj2" fmla="val -429967"/>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Route B low-voltage power distribution and route B UPS</a:t>
            </a:r>
          </a:p>
        </p:txBody>
      </p:sp>
      <p:sp>
        <p:nvSpPr>
          <p:cNvPr id="7" name="矩形标注 6"/>
          <p:cNvSpPr/>
          <p:nvPr/>
        </p:nvSpPr>
        <p:spPr>
          <a:xfrm>
            <a:off x="6289466" y="1088479"/>
            <a:ext cx="2763534" cy="435342"/>
          </a:xfrm>
          <a:prstGeom prst="wedgeRectCallout">
            <a:avLst>
              <a:gd name="adj1" fmla="val 1020"/>
              <a:gd name="adj2" fmla="val 341958"/>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Route A low-voltage power distribution and route A UPS</a:t>
            </a:r>
          </a:p>
        </p:txBody>
      </p:sp>
      <p:sp>
        <p:nvSpPr>
          <p:cNvPr id="8" name="矩形标注 7"/>
          <p:cNvSpPr/>
          <p:nvPr/>
        </p:nvSpPr>
        <p:spPr>
          <a:xfrm>
            <a:off x="3056240" y="1088479"/>
            <a:ext cx="1550455" cy="314974"/>
          </a:xfrm>
          <a:prstGeom prst="wedgeRectCallout">
            <a:avLst>
              <a:gd name="adj1" fmla="val -1437"/>
              <a:gd name="adj2" fmla="val 236763"/>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Low-density data hall module</a:t>
            </a:r>
          </a:p>
        </p:txBody>
      </p:sp>
      <p:sp>
        <p:nvSpPr>
          <p:cNvPr id="9" name="矩形标注 8"/>
          <p:cNvSpPr/>
          <p:nvPr/>
        </p:nvSpPr>
        <p:spPr>
          <a:xfrm>
            <a:off x="3298360" y="5703511"/>
            <a:ext cx="1626854" cy="438382"/>
          </a:xfrm>
          <a:prstGeom prst="wedgeRectCallout">
            <a:avLst>
              <a:gd name="adj1" fmla="val -11834"/>
              <a:gd name="adj2" fmla="val -338178"/>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High-density data hall module</a:t>
            </a:r>
          </a:p>
        </p:txBody>
      </p:sp>
      <p:sp>
        <p:nvSpPr>
          <p:cNvPr id="10" name="矩形标注 9"/>
          <p:cNvSpPr/>
          <p:nvPr/>
        </p:nvSpPr>
        <p:spPr>
          <a:xfrm>
            <a:off x="5346783" y="5703511"/>
            <a:ext cx="1146315" cy="438382"/>
          </a:xfrm>
          <a:prstGeom prst="wedgeRectCallout">
            <a:avLst>
              <a:gd name="adj1" fmla="val 98957"/>
              <a:gd name="adj2" fmla="val -514722"/>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b="1" dirty="0">
                <a:solidFill>
                  <a:srgbClr val="C00000"/>
                </a:solidFill>
                <a:latin typeface="Huawei Sans" panose="020C0503030203020204" pitchFamily="34" charset="0"/>
              </a:rPr>
              <a:t>Fire cylinder room</a:t>
            </a:r>
          </a:p>
        </p:txBody>
      </p:sp>
    </p:spTree>
    <p:extLst>
      <p:ext uri="{BB962C8B-B14F-4D97-AF65-F5344CB8AC3E}">
        <p14:creationId xmlns:p14="http://schemas.microsoft.com/office/powerpoint/2010/main" val="87358664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Modular Data Center</a:t>
            </a:r>
          </a:p>
        </p:txBody>
      </p:sp>
      <p:sp>
        <p:nvSpPr>
          <p:cNvPr id="5" name="矩形 33"/>
          <p:cNvSpPr>
            <a:spLocks noChangeArrowheads="1"/>
          </p:cNvSpPr>
          <p:nvPr/>
        </p:nvSpPr>
        <p:spPr bwMode="auto">
          <a:xfrm>
            <a:off x="8421999" y="1650617"/>
            <a:ext cx="3327090" cy="2448565"/>
          </a:xfrm>
          <a:prstGeom prst="rect">
            <a:avLst/>
          </a:prstGeom>
          <a:noFill/>
          <a:ln w="9525">
            <a:noFill/>
            <a:miter lim="800000"/>
          </a:ln>
        </p:spPr>
        <p:txBody>
          <a:bodyPr wrap="square">
            <a:noAutofit/>
          </a:bodyPr>
          <a:lstStyle/>
          <a:p>
            <a:pPr marL="285750" indent="-285750">
              <a:lnSpc>
                <a:spcPct val="150000"/>
              </a:lnSpc>
              <a:buFont typeface="Arial" panose="020B0604020202020204" pitchFamily="34" charset="0"/>
              <a:buChar char="•"/>
            </a:pPr>
            <a:r>
              <a:rPr lang="en-US" sz="1200" dirty="0">
                <a:ea typeface="微软雅黑" panose="020B0503020204020204" pitchFamily="34" charset="-122"/>
              </a:rPr>
              <a:t>Twelve data halls, six on each layer. The area, shape, and facilities are unified and can be used and expanded by module.</a:t>
            </a:r>
          </a:p>
          <a:p>
            <a:pPr marL="285750" indent="-285750">
              <a:lnSpc>
                <a:spcPct val="150000"/>
              </a:lnSpc>
              <a:buFont typeface="Arial" panose="020B0604020202020204" pitchFamily="34" charset="0"/>
              <a:buChar char="•"/>
            </a:pPr>
            <a:r>
              <a:rPr lang="en-US" sz="1200" dirty="0">
                <a:ea typeface="微软雅黑" panose="020B0503020204020204" pitchFamily="34" charset="-122"/>
              </a:rPr>
              <a:t>Every two data halls form a group and share a maintenance channel.</a:t>
            </a:r>
          </a:p>
          <a:p>
            <a:pPr marL="285750" indent="-285750">
              <a:lnSpc>
                <a:spcPct val="150000"/>
              </a:lnSpc>
              <a:buFont typeface="Arial" panose="020B0604020202020204" pitchFamily="34" charset="0"/>
              <a:buChar char="•"/>
            </a:pPr>
            <a:r>
              <a:rPr lang="en-US" sz="1200" dirty="0">
                <a:ea typeface="微软雅黑" panose="020B0503020204020204" pitchFamily="34" charset="-122"/>
              </a:rPr>
              <a:t>The data hall uses the </a:t>
            </a:r>
            <a:r>
              <a:rPr lang="en-US" sz="1200" b="1" dirty="0">
                <a:solidFill>
                  <a:srgbClr val="C00000"/>
                </a:solidFill>
                <a:ea typeface="微软雅黑" panose="020B0503020204020204" pitchFamily="34" charset="-122"/>
              </a:rPr>
              <a:t>smart module</a:t>
            </a:r>
            <a:r>
              <a:rPr lang="en-US" sz="1200" dirty="0">
                <a:solidFill>
                  <a:srgbClr val="C00000"/>
                </a:solidFill>
                <a:ea typeface="微软雅黑" panose="020B0503020204020204" pitchFamily="34" charset="-122"/>
              </a:rPr>
              <a:t> </a:t>
            </a:r>
            <a:r>
              <a:rPr lang="en-US" sz="1200" dirty="0">
                <a:ea typeface="微软雅黑" panose="020B0503020204020204" pitchFamily="34" charset="-122"/>
              </a:rPr>
              <a:t>combination, which can be quickly expanded and reserved.</a:t>
            </a:r>
          </a:p>
        </p:txBody>
      </p:sp>
      <p:pic>
        <p:nvPicPr>
          <p:cNvPr id="6" name="图片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59667" y="4046794"/>
            <a:ext cx="2596762" cy="1898366"/>
          </a:xfrm>
          <a:prstGeom prst="rect">
            <a:avLst/>
          </a:prstGeom>
        </p:spPr>
      </p:pic>
      <p:grpSp>
        <p:nvGrpSpPr>
          <p:cNvPr id="7" name="组合 6"/>
          <p:cNvGrpSpPr/>
          <p:nvPr/>
        </p:nvGrpSpPr>
        <p:grpSpPr>
          <a:xfrm>
            <a:off x="486679" y="1578902"/>
            <a:ext cx="7919661" cy="4439934"/>
            <a:chOff x="486679" y="1701602"/>
            <a:chExt cx="7919661" cy="4439934"/>
          </a:xfrm>
        </p:grpSpPr>
        <p:pic>
          <p:nvPicPr>
            <p:cNvPr id="8" name="图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6679" y="1701602"/>
              <a:ext cx="7919661" cy="4439934"/>
            </a:xfrm>
            <a:prstGeom prst="rect">
              <a:avLst/>
            </a:prstGeom>
          </p:spPr>
        </p:pic>
        <p:sp>
          <p:nvSpPr>
            <p:cNvPr id="9" name="矩形 8"/>
            <p:cNvSpPr/>
            <p:nvPr/>
          </p:nvSpPr>
          <p:spPr>
            <a:xfrm>
              <a:off x="985019" y="1896244"/>
              <a:ext cx="1008112" cy="1800200"/>
            </a:xfrm>
            <a:prstGeom prst="rect">
              <a:avLst/>
            </a:prstGeom>
            <a:solidFill>
              <a:srgbClr val="92D050">
                <a:alpha val="40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b="1" dirty="0">
                  <a:solidFill>
                    <a:srgbClr val="C00000"/>
                  </a:solidFill>
                  <a:latin typeface="Huawei Sans" panose="020C0503030203020204" pitchFamily="34" charset="0"/>
                  <a:ea typeface="微软雅黑" panose="020B0503020204020204" pitchFamily="34" charset="-122"/>
                </a:rPr>
                <a:t>Data hall module</a:t>
              </a:r>
            </a:p>
            <a:p>
              <a:pPr algn="ctr"/>
              <a:endParaRPr lang="en-US" sz="1400" b="1" dirty="0">
                <a:solidFill>
                  <a:schemeClr val="bg1"/>
                </a:solidFill>
                <a:latin typeface="Huawei Sans" panose="020C0503030203020204" pitchFamily="34" charset="0"/>
                <a:ea typeface="微软雅黑" panose="020B0503020204020204" pitchFamily="34" charset="-122"/>
              </a:endParaRPr>
            </a:p>
          </p:txBody>
        </p:sp>
        <p:sp>
          <p:nvSpPr>
            <p:cNvPr id="10" name="矩形 9"/>
            <p:cNvSpPr/>
            <p:nvPr/>
          </p:nvSpPr>
          <p:spPr>
            <a:xfrm>
              <a:off x="1002700" y="4093353"/>
              <a:ext cx="1008112" cy="1800200"/>
            </a:xfrm>
            <a:prstGeom prst="rect">
              <a:avLst/>
            </a:prstGeom>
            <a:solidFill>
              <a:srgbClr val="92D050">
                <a:alpha val="40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600" b="1" dirty="0">
                <a:solidFill>
                  <a:srgbClr val="C00000"/>
                </a:solidFill>
                <a:latin typeface="Huawei Sans" panose="020C0503030203020204" pitchFamily="34" charset="0"/>
                <a:ea typeface="微软雅黑" panose="020B0503020204020204" pitchFamily="34" charset="-122"/>
              </a:endParaRPr>
            </a:p>
          </p:txBody>
        </p:sp>
        <p:sp>
          <p:nvSpPr>
            <p:cNvPr id="11" name="矩形 10"/>
            <p:cNvSpPr/>
            <p:nvPr/>
          </p:nvSpPr>
          <p:spPr>
            <a:xfrm>
              <a:off x="2281163" y="1896244"/>
              <a:ext cx="1008112" cy="1800200"/>
            </a:xfrm>
            <a:prstGeom prst="rect">
              <a:avLst/>
            </a:prstGeom>
            <a:solidFill>
              <a:srgbClr val="92D050">
                <a:alpha val="40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b="1" dirty="0">
                  <a:solidFill>
                    <a:srgbClr val="C00000"/>
                  </a:solidFill>
                  <a:latin typeface="Huawei Sans" panose="020C0503030203020204" pitchFamily="34" charset="0"/>
                  <a:ea typeface="微软雅黑" panose="020B0503020204020204" pitchFamily="34" charset="-122"/>
                </a:rPr>
                <a:t>Data hall module</a:t>
              </a:r>
            </a:p>
            <a:p>
              <a:pPr algn="ctr"/>
              <a:endParaRPr lang="en-US" sz="1400" b="1" dirty="0">
                <a:solidFill>
                  <a:schemeClr val="bg1"/>
                </a:solidFill>
                <a:latin typeface="Huawei Sans" panose="020C0503030203020204" pitchFamily="34" charset="0"/>
                <a:ea typeface="微软雅黑" panose="020B0503020204020204" pitchFamily="34" charset="-122"/>
              </a:endParaRPr>
            </a:p>
          </p:txBody>
        </p:sp>
        <p:sp>
          <p:nvSpPr>
            <p:cNvPr id="12" name="矩形 11"/>
            <p:cNvSpPr/>
            <p:nvPr/>
          </p:nvSpPr>
          <p:spPr>
            <a:xfrm>
              <a:off x="3905701" y="1896244"/>
              <a:ext cx="1008112" cy="1800200"/>
            </a:xfrm>
            <a:prstGeom prst="rect">
              <a:avLst/>
            </a:prstGeom>
            <a:solidFill>
              <a:srgbClr val="92D050">
                <a:alpha val="40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b="1" dirty="0">
                  <a:solidFill>
                    <a:srgbClr val="C00000"/>
                  </a:solidFill>
                  <a:latin typeface="Huawei Sans" panose="020C0503030203020204" pitchFamily="34" charset="0"/>
                  <a:ea typeface="微软雅黑" panose="020B0503020204020204" pitchFamily="34" charset="-122"/>
                </a:rPr>
                <a:t>Data hall module</a:t>
              </a:r>
            </a:p>
            <a:p>
              <a:pPr algn="ctr"/>
              <a:endParaRPr lang="en-US" sz="1400" b="1" dirty="0">
                <a:solidFill>
                  <a:schemeClr val="bg1"/>
                </a:solidFill>
                <a:latin typeface="Huawei Sans" panose="020C0503030203020204" pitchFamily="34" charset="0"/>
                <a:ea typeface="微软雅黑" panose="020B0503020204020204" pitchFamily="34" charset="-122"/>
              </a:endParaRPr>
            </a:p>
          </p:txBody>
        </p:sp>
        <p:sp>
          <p:nvSpPr>
            <p:cNvPr id="13" name="矩形 12"/>
            <p:cNvSpPr/>
            <p:nvPr/>
          </p:nvSpPr>
          <p:spPr>
            <a:xfrm>
              <a:off x="2273647" y="4084398"/>
              <a:ext cx="1008112" cy="1800200"/>
            </a:xfrm>
            <a:prstGeom prst="rect">
              <a:avLst/>
            </a:prstGeom>
            <a:solidFill>
              <a:srgbClr val="92D050">
                <a:alpha val="40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b="1" dirty="0">
                  <a:solidFill>
                    <a:srgbClr val="C00000"/>
                  </a:solidFill>
                  <a:latin typeface="Huawei Sans" panose="020C0503030203020204" pitchFamily="34" charset="0"/>
                  <a:ea typeface="微软雅黑" panose="020B0503020204020204" pitchFamily="34" charset="-122"/>
                </a:rPr>
                <a:t>Data hall module</a:t>
              </a:r>
            </a:p>
            <a:p>
              <a:pPr algn="ctr"/>
              <a:endParaRPr lang="en-US" sz="1400" b="1" dirty="0">
                <a:solidFill>
                  <a:schemeClr val="bg1"/>
                </a:solidFill>
                <a:latin typeface="Huawei Sans" panose="020C0503030203020204" pitchFamily="34" charset="0"/>
                <a:ea typeface="微软雅黑" panose="020B0503020204020204" pitchFamily="34" charset="-122"/>
              </a:endParaRPr>
            </a:p>
          </p:txBody>
        </p:sp>
        <p:sp>
          <p:nvSpPr>
            <p:cNvPr id="14" name="矩形 13"/>
            <p:cNvSpPr/>
            <p:nvPr/>
          </p:nvSpPr>
          <p:spPr>
            <a:xfrm>
              <a:off x="3898185" y="4084398"/>
              <a:ext cx="1008112" cy="1800200"/>
            </a:xfrm>
            <a:prstGeom prst="rect">
              <a:avLst/>
            </a:prstGeom>
            <a:solidFill>
              <a:srgbClr val="92D050">
                <a:alpha val="40000"/>
              </a:srgbClr>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b="1" dirty="0">
                  <a:solidFill>
                    <a:srgbClr val="C00000"/>
                  </a:solidFill>
                  <a:latin typeface="Huawei Sans" panose="020C0503030203020204" pitchFamily="34" charset="0"/>
                  <a:ea typeface="微软雅黑" panose="020B0503020204020204" pitchFamily="34" charset="-122"/>
                </a:rPr>
                <a:t>Data hall module</a:t>
              </a:r>
            </a:p>
            <a:p>
              <a:pPr algn="ctr"/>
              <a:endParaRPr lang="en-US" sz="1400" b="1" dirty="0">
                <a:solidFill>
                  <a:schemeClr val="bg1"/>
                </a:solidFill>
                <a:latin typeface="Huawei Sans" panose="020C0503030203020204" pitchFamily="34" charset="0"/>
                <a:ea typeface="微软雅黑" panose="020B0503020204020204" pitchFamily="34" charset="-122"/>
              </a:endParaRPr>
            </a:p>
          </p:txBody>
        </p:sp>
        <p:sp>
          <p:nvSpPr>
            <p:cNvPr id="15" name="矩形 14"/>
            <p:cNvSpPr/>
            <p:nvPr/>
          </p:nvSpPr>
          <p:spPr>
            <a:xfrm>
              <a:off x="1117209" y="4221882"/>
              <a:ext cx="731905" cy="324000"/>
            </a:xfrm>
            <a:prstGeom prst="rect">
              <a:avLst/>
            </a:prstGeom>
            <a:solidFill>
              <a:srgbClr val="FFFF00">
                <a:alpha val="50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00" dirty="0">
                  <a:solidFill>
                    <a:srgbClr val="C00000"/>
                  </a:solidFill>
                  <a:latin typeface="Huawei Sans" panose="020C0503030203020204" pitchFamily="34" charset="0"/>
                  <a:ea typeface="微软雅黑" panose="020B0503020204020204" pitchFamily="34" charset="-122"/>
                </a:rPr>
                <a:t>Smart module</a:t>
              </a:r>
            </a:p>
          </p:txBody>
        </p:sp>
        <p:sp>
          <p:nvSpPr>
            <p:cNvPr id="16" name="矩形 15"/>
            <p:cNvSpPr/>
            <p:nvPr/>
          </p:nvSpPr>
          <p:spPr>
            <a:xfrm>
              <a:off x="1117209" y="4630958"/>
              <a:ext cx="731905" cy="324000"/>
            </a:xfrm>
            <a:prstGeom prst="rect">
              <a:avLst/>
            </a:prstGeom>
            <a:solidFill>
              <a:srgbClr val="FFFF00">
                <a:alpha val="50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00">
                  <a:solidFill>
                    <a:srgbClr val="C00000"/>
                  </a:solidFill>
                  <a:latin typeface="Huawei Sans" panose="020C0503030203020204" pitchFamily="34" charset="0"/>
                  <a:ea typeface="微软雅黑" panose="020B0503020204020204" pitchFamily="34" charset="-122"/>
                </a:rPr>
                <a:t>Smart module</a:t>
              </a:r>
            </a:p>
          </p:txBody>
        </p:sp>
        <p:sp>
          <p:nvSpPr>
            <p:cNvPr id="17" name="矩形 16"/>
            <p:cNvSpPr/>
            <p:nvPr/>
          </p:nvSpPr>
          <p:spPr>
            <a:xfrm>
              <a:off x="1117209" y="5025607"/>
              <a:ext cx="731905" cy="324000"/>
            </a:xfrm>
            <a:prstGeom prst="rect">
              <a:avLst/>
            </a:prstGeom>
            <a:solidFill>
              <a:srgbClr val="FFFF00">
                <a:alpha val="50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00">
                  <a:solidFill>
                    <a:srgbClr val="C00000"/>
                  </a:solidFill>
                  <a:latin typeface="Huawei Sans" panose="020C0503030203020204" pitchFamily="34" charset="0"/>
                  <a:ea typeface="微软雅黑" panose="020B0503020204020204" pitchFamily="34" charset="-122"/>
                </a:rPr>
                <a:t>Smart module</a:t>
              </a:r>
            </a:p>
          </p:txBody>
        </p:sp>
        <p:sp>
          <p:nvSpPr>
            <p:cNvPr id="18" name="矩形 17"/>
            <p:cNvSpPr/>
            <p:nvPr/>
          </p:nvSpPr>
          <p:spPr>
            <a:xfrm>
              <a:off x="1114935" y="5420231"/>
              <a:ext cx="731905" cy="324000"/>
            </a:xfrm>
            <a:prstGeom prst="rect">
              <a:avLst/>
            </a:prstGeom>
            <a:solidFill>
              <a:srgbClr val="FFFF00">
                <a:alpha val="50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00">
                  <a:solidFill>
                    <a:srgbClr val="C00000"/>
                  </a:solidFill>
                  <a:latin typeface="Huawei Sans" panose="020C0503030203020204" pitchFamily="34" charset="0"/>
                  <a:ea typeface="微软雅黑" panose="020B0503020204020204" pitchFamily="34" charset="-122"/>
                </a:rPr>
                <a:t>Smart module</a:t>
              </a:r>
            </a:p>
          </p:txBody>
        </p:sp>
      </p:grpSp>
    </p:spTree>
    <p:extLst>
      <p:ext uri="{BB962C8B-B14F-4D97-AF65-F5344CB8AC3E}">
        <p14:creationId xmlns:p14="http://schemas.microsoft.com/office/powerpoint/2010/main" val="324450056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Typical Layout of Cold Aisle In-row Air-Cooled Air Conditioner Indoor Units</a:t>
            </a:r>
          </a:p>
        </p:txBody>
      </p:sp>
      <p:sp>
        <p:nvSpPr>
          <p:cNvPr id="4" name="文本占位符 3"/>
          <p:cNvSpPr>
            <a:spLocks noGrp="1"/>
          </p:cNvSpPr>
          <p:nvPr>
            <p:ph type="body" sz="quarter" idx="10"/>
          </p:nvPr>
        </p:nvSpPr>
        <p:spPr/>
        <p:txBody>
          <a:bodyPr>
            <a:noAutofit/>
          </a:bodyPr>
          <a:lstStyle/>
          <a:p>
            <a:r>
              <a:rPr lang="en-US">
                <a:latin typeface="Huawei Sans" panose="020C0503030203020204" pitchFamily="34" charset="0"/>
              </a:rPr>
              <a:t>Tier III: N active air conditioners + 1 standby air conditioner</a:t>
            </a:r>
          </a:p>
        </p:txBody>
      </p:sp>
      <p:pic>
        <p:nvPicPr>
          <p:cNvPr id="3" name="图片 2"/>
          <p:cNvPicPr>
            <a:picLocks noChangeAspect="1"/>
          </p:cNvPicPr>
          <p:nvPr/>
        </p:nvPicPr>
        <p:blipFill>
          <a:blip r:embed="rId3"/>
          <a:stretch>
            <a:fillRect/>
          </a:stretch>
        </p:blipFill>
        <p:spPr>
          <a:xfrm>
            <a:off x="782320" y="2019522"/>
            <a:ext cx="10355977" cy="4091625"/>
          </a:xfrm>
          <a:prstGeom prst="rect">
            <a:avLst/>
          </a:prstGeom>
        </p:spPr>
      </p:pic>
    </p:spTree>
    <p:extLst>
      <p:ext uri="{BB962C8B-B14F-4D97-AF65-F5344CB8AC3E}">
        <p14:creationId xmlns:p14="http://schemas.microsoft.com/office/powerpoint/2010/main" val="10831769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Power Configurations for Cold Aisle In-row Air-Cooled Air Conditioner Indoor Units</a:t>
            </a:r>
          </a:p>
        </p:txBody>
      </p:sp>
      <p:sp>
        <p:nvSpPr>
          <p:cNvPr id="3" name="文本占位符 2"/>
          <p:cNvSpPr>
            <a:spLocks noGrp="1"/>
          </p:cNvSpPr>
          <p:nvPr>
            <p:ph type="body" sz="quarter" idx="10"/>
          </p:nvPr>
        </p:nvSpPr>
        <p:spPr/>
        <p:txBody>
          <a:bodyPr>
            <a:noAutofit/>
          </a:bodyPr>
          <a:lstStyle/>
          <a:p>
            <a:r>
              <a:rPr lang="en-US" sz="1600" dirty="0">
                <a:latin typeface="Huawei Sans" panose="020C0503030203020204" pitchFamily="34" charset="0"/>
              </a:rPr>
              <a:t>Power supply A comes from power distribution route A, and power supply B comes from power distribution route B (power supplies A and B are turned on at the same time).</a:t>
            </a:r>
          </a:p>
          <a:p>
            <a:r>
              <a:rPr lang="en-US" sz="1600" dirty="0">
                <a:latin typeface="Huawei Sans" panose="020C0503030203020204" pitchFamily="34" charset="0"/>
              </a:rPr>
              <a:t>Each air conditioner is configured with an ATS/STS.</a:t>
            </a:r>
          </a:p>
          <a:p>
            <a:r>
              <a:rPr lang="en-US" sz="1600" dirty="0">
                <a:latin typeface="Huawei Sans" panose="020C0503030203020204" pitchFamily="34" charset="0"/>
              </a:rPr>
              <a:t>The ATS/STS can switch power supplies A and B to the indoor and outdoor units.</a:t>
            </a:r>
          </a:p>
          <a:p>
            <a:r>
              <a:rPr lang="en-US" sz="1600" dirty="0">
                <a:latin typeface="Huawei Sans" panose="020C0503030203020204" pitchFamily="34" charset="0"/>
              </a:rPr>
              <a:t>The power supplies of the indoor and outdoor units should come from the same power supply device and be on the same layer.</a:t>
            </a:r>
          </a:p>
        </p:txBody>
      </p:sp>
      <p:pic>
        <p:nvPicPr>
          <p:cNvPr id="4" name="图片 3"/>
          <p:cNvPicPr>
            <a:picLocks noChangeAspect="1"/>
          </p:cNvPicPr>
          <p:nvPr/>
        </p:nvPicPr>
        <p:blipFill>
          <a:blip r:embed="rId3"/>
          <a:stretch>
            <a:fillRect/>
          </a:stretch>
        </p:blipFill>
        <p:spPr>
          <a:xfrm>
            <a:off x="1014074" y="3968358"/>
            <a:ext cx="4248150" cy="1933575"/>
          </a:xfrm>
          <a:prstGeom prst="rect">
            <a:avLst/>
          </a:prstGeom>
        </p:spPr>
      </p:pic>
      <p:pic>
        <p:nvPicPr>
          <p:cNvPr id="5" name="图片 4"/>
          <p:cNvPicPr>
            <a:picLocks noChangeAspect="1"/>
          </p:cNvPicPr>
          <p:nvPr/>
        </p:nvPicPr>
        <p:blipFill>
          <a:blip r:embed="rId4"/>
          <a:stretch>
            <a:fillRect/>
          </a:stretch>
        </p:blipFill>
        <p:spPr>
          <a:xfrm>
            <a:off x="6834586" y="4108281"/>
            <a:ext cx="3990975" cy="1819275"/>
          </a:xfrm>
          <a:prstGeom prst="rect">
            <a:avLst/>
          </a:prstGeom>
        </p:spPr>
      </p:pic>
      <p:sp>
        <p:nvSpPr>
          <p:cNvPr id="6" name="圆角矩形 5"/>
          <p:cNvSpPr/>
          <p:nvPr/>
        </p:nvSpPr>
        <p:spPr bwMode="auto">
          <a:xfrm>
            <a:off x="1014074" y="3968358"/>
            <a:ext cx="4354338" cy="2155553"/>
          </a:xfrm>
          <a:prstGeom prst="roundRect">
            <a:avLst>
              <a:gd name="adj" fmla="val 22222"/>
            </a:avLst>
          </a:prstGeom>
          <a:noFill/>
          <a:ln w="25400">
            <a:solidFill>
              <a:srgbClr val="C0000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Huawei Sans" panose="020C0503030203020204" pitchFamily="34" charset="0"/>
              <a:ea typeface="+mn-ea"/>
            </a:endParaRPr>
          </a:p>
        </p:txBody>
      </p:sp>
      <p:sp>
        <p:nvSpPr>
          <p:cNvPr id="8" name="圆角矩形 7"/>
          <p:cNvSpPr/>
          <p:nvPr/>
        </p:nvSpPr>
        <p:spPr bwMode="auto">
          <a:xfrm>
            <a:off x="6451600" y="3968358"/>
            <a:ext cx="4447458" cy="2125509"/>
          </a:xfrm>
          <a:prstGeom prst="roundRect">
            <a:avLst/>
          </a:prstGeom>
          <a:noFill/>
          <a:ln w="25400">
            <a:solidFill>
              <a:srgbClr val="C0000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Huawei Sans" panose="020C0503030203020204" pitchFamily="34" charset="0"/>
              <a:ea typeface="+mn-ea"/>
            </a:endParaRPr>
          </a:p>
        </p:txBody>
      </p:sp>
    </p:spTree>
    <p:extLst>
      <p:ext uri="{BB962C8B-B14F-4D97-AF65-F5344CB8AC3E}">
        <p14:creationId xmlns:p14="http://schemas.microsoft.com/office/powerpoint/2010/main" val="12868368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r>
              <a:rPr lang="en-US" b="1">
                <a:latin typeface="Huawei Sans" panose="020C0503030203020204" pitchFamily="34" charset="0"/>
              </a:rPr>
              <a:t>Data Center Cooling System Planning Introduction</a:t>
            </a:r>
          </a:p>
          <a:p>
            <a:pPr lvl="1">
              <a:buSzPct val="60000"/>
              <a:buFont typeface="Wingdings" panose="05000000000000000000" pitchFamily="2" charset="2"/>
              <a:buChar char="n"/>
            </a:pPr>
            <a:r>
              <a:rPr lang="en-US">
                <a:latin typeface="Huawei Sans" panose="020C0503030203020204" pitchFamily="34" charset="0"/>
              </a:rPr>
              <a:t>Data Center Cooling System Planning, Design, and Life Cycle Overview</a:t>
            </a:r>
          </a:p>
          <a:p>
            <a:pPr lvl="1"/>
            <a:r>
              <a:rPr lang="en-US">
                <a:solidFill>
                  <a:schemeClr val="bg1">
                    <a:lumMod val="50000"/>
                  </a:schemeClr>
                </a:solidFill>
                <a:latin typeface="Huawei Sans" panose="020C0503030203020204" pitchFamily="34" charset="0"/>
              </a:rPr>
              <a:t>Data Center Planning Process</a:t>
            </a:r>
          </a:p>
          <a:p>
            <a:r>
              <a:rPr lang="en-US">
                <a:solidFill>
                  <a:schemeClr val="bg1">
                    <a:lumMod val="50000"/>
                  </a:schemeClr>
                </a:solidFill>
                <a:latin typeface="Huawei Sans" panose="020C0503030203020204" pitchFamily="34" charset="0"/>
              </a:rPr>
              <a:t>Implementation of the Data Center Cooling System Planning Process</a:t>
            </a:r>
          </a:p>
        </p:txBody>
      </p:sp>
    </p:spTree>
    <p:extLst>
      <p:ext uri="{BB962C8B-B14F-4D97-AF65-F5344CB8AC3E}">
        <p14:creationId xmlns:p14="http://schemas.microsoft.com/office/powerpoint/2010/main" val="284009398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Typical Layout of Tier IV Cold Aisle In-row Air-Cooled Air Conditioner Indoor Units</a:t>
            </a:r>
          </a:p>
        </p:txBody>
      </p:sp>
      <p:sp>
        <p:nvSpPr>
          <p:cNvPr id="3" name="文本占位符 2"/>
          <p:cNvSpPr>
            <a:spLocks noGrp="1"/>
          </p:cNvSpPr>
          <p:nvPr>
            <p:ph type="body" sz="quarter" idx="10"/>
          </p:nvPr>
        </p:nvSpPr>
        <p:spPr/>
        <p:txBody>
          <a:bodyPr>
            <a:noAutofit/>
          </a:bodyPr>
          <a:lstStyle/>
          <a:p>
            <a:r>
              <a:rPr lang="en-US" dirty="0">
                <a:latin typeface="Huawei Sans" panose="020C0503030203020204" pitchFamily="34" charset="0"/>
              </a:rPr>
              <a:t>Tier IV: 2N (Half of the indoor units operate to meet the cooling requirements.)</a:t>
            </a:r>
          </a:p>
        </p:txBody>
      </p:sp>
      <p:pic>
        <p:nvPicPr>
          <p:cNvPr id="4" name="图片 3"/>
          <p:cNvPicPr>
            <a:picLocks noChangeAspect="1"/>
          </p:cNvPicPr>
          <p:nvPr/>
        </p:nvPicPr>
        <p:blipFill>
          <a:blip r:embed="rId3"/>
          <a:stretch>
            <a:fillRect/>
          </a:stretch>
        </p:blipFill>
        <p:spPr>
          <a:xfrm>
            <a:off x="1559559" y="2206287"/>
            <a:ext cx="8542825" cy="3756192"/>
          </a:xfrm>
          <a:prstGeom prst="rect">
            <a:avLst/>
          </a:prstGeom>
        </p:spPr>
      </p:pic>
    </p:spTree>
    <p:extLst>
      <p:ext uri="{BB962C8B-B14F-4D97-AF65-F5344CB8AC3E}">
        <p14:creationId xmlns:p14="http://schemas.microsoft.com/office/powerpoint/2010/main" val="317541992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Power Configurations for Tier IV Cold Aisle In-row Air-Cooled Air Conditioner Indoor Units</a:t>
            </a:r>
          </a:p>
        </p:txBody>
      </p:sp>
      <p:sp>
        <p:nvSpPr>
          <p:cNvPr id="3" name="文本占位符 2"/>
          <p:cNvSpPr>
            <a:spLocks noGrp="1"/>
          </p:cNvSpPr>
          <p:nvPr>
            <p:ph type="body" sz="quarter" idx="10"/>
          </p:nvPr>
        </p:nvSpPr>
        <p:spPr>
          <a:xfrm>
            <a:off x="455613" y="1484312"/>
            <a:ext cx="6372426" cy="4443243"/>
          </a:xfrm>
        </p:spPr>
        <p:txBody>
          <a:bodyPr>
            <a:noAutofit/>
          </a:bodyPr>
          <a:lstStyle/>
          <a:p>
            <a:pPr algn="l"/>
            <a:r>
              <a:rPr lang="en-US" sz="1800" dirty="0">
                <a:latin typeface="Huawei Sans" panose="020C0503030203020204" pitchFamily="34" charset="0"/>
              </a:rPr>
              <a:t>In a 2N active system, there are N (three) air conditioners in each aisle of the Tier IV system.</a:t>
            </a:r>
          </a:p>
          <a:p>
            <a:pPr algn="l"/>
            <a:r>
              <a:rPr lang="en-US" sz="1800" dirty="0">
                <a:latin typeface="Huawei Sans" panose="020C0503030203020204" pitchFamily="34" charset="0"/>
              </a:rPr>
              <a:t>Routes A and B are operating at the same time.</a:t>
            </a:r>
          </a:p>
          <a:p>
            <a:pPr algn="l"/>
            <a:r>
              <a:rPr lang="en-US" sz="1800" dirty="0">
                <a:latin typeface="Huawei Sans" panose="020C0503030203020204" pitchFamily="34" charset="0"/>
              </a:rPr>
              <a:t>Each aisle can bear all cooling loads in the critical environment to meet continuous cooling requirements. </a:t>
            </a:r>
          </a:p>
          <a:p>
            <a:pPr algn="l"/>
            <a:r>
              <a:rPr lang="en-US" sz="1800" dirty="0">
                <a:latin typeface="Huawei Sans" panose="020C0503030203020204" pitchFamily="34" charset="0"/>
              </a:rPr>
              <a:t>The power supplies of the indoor and outdoor units should come from the same power supply device and be on the same layer.</a:t>
            </a:r>
          </a:p>
          <a:p>
            <a:pPr algn="l"/>
            <a:r>
              <a:rPr lang="en-US" sz="1800" dirty="0" smtClean="0">
                <a:latin typeface="Huawei Sans" panose="020C0503030203020204" pitchFamily="34" charset="0"/>
              </a:rPr>
              <a:t>The </a:t>
            </a:r>
            <a:r>
              <a:rPr lang="en-US" sz="1800" dirty="0">
                <a:latin typeface="Huawei Sans" panose="020C0503030203020204" pitchFamily="34" charset="0"/>
              </a:rPr>
              <a:t>air conditioner has a single power supply. The indoor unit can have no ATS/STS.</a:t>
            </a:r>
          </a:p>
        </p:txBody>
      </p:sp>
      <p:sp>
        <p:nvSpPr>
          <p:cNvPr id="5" name="圆角矩形 4"/>
          <p:cNvSpPr/>
          <p:nvPr/>
        </p:nvSpPr>
        <p:spPr bwMode="auto">
          <a:xfrm>
            <a:off x="6850034" y="1838678"/>
            <a:ext cx="1717449" cy="482699"/>
          </a:xfrm>
          <a:prstGeom prst="roundRect">
            <a:avLst/>
          </a:prstGeom>
          <a:noFill/>
          <a:ln w="22225">
            <a:solidFill>
              <a:srgbClr val="0BA994"/>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rgbClr val="00B050"/>
              </a:solidFill>
              <a:effectLst/>
              <a:ea typeface="+mn-ea"/>
            </a:endParaRPr>
          </a:p>
        </p:txBody>
      </p:sp>
      <p:sp>
        <p:nvSpPr>
          <p:cNvPr id="6" name="圆角矩形 5"/>
          <p:cNvSpPr/>
          <p:nvPr/>
        </p:nvSpPr>
        <p:spPr bwMode="auto">
          <a:xfrm>
            <a:off x="6850035" y="3108855"/>
            <a:ext cx="1717449" cy="482699"/>
          </a:xfrm>
          <a:prstGeom prst="roundRect">
            <a:avLst/>
          </a:prstGeom>
          <a:noFill/>
          <a:ln w="22225">
            <a:solidFill>
              <a:srgbClr val="0BA994"/>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rgbClr val="00B050"/>
              </a:solidFill>
              <a:effectLst/>
              <a:ea typeface="+mn-ea"/>
            </a:endParaRPr>
          </a:p>
        </p:txBody>
      </p:sp>
      <p:sp>
        <p:nvSpPr>
          <p:cNvPr id="7" name="圆角矩形 6"/>
          <p:cNvSpPr/>
          <p:nvPr/>
        </p:nvSpPr>
        <p:spPr bwMode="auto">
          <a:xfrm rot="5400000">
            <a:off x="6313423" y="4852729"/>
            <a:ext cx="2102808" cy="349773"/>
          </a:xfrm>
          <a:prstGeom prst="roundRect">
            <a:avLst/>
          </a:prstGeom>
          <a:noFill/>
          <a:ln w="22225">
            <a:solidFill>
              <a:srgbClr val="0BA994"/>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rgbClr val="00B050"/>
              </a:solidFill>
              <a:effectLst/>
              <a:ea typeface="+mn-ea"/>
            </a:endParaRPr>
          </a:p>
        </p:txBody>
      </p:sp>
      <p:sp>
        <p:nvSpPr>
          <p:cNvPr id="8" name="圆角矩形 7"/>
          <p:cNvSpPr/>
          <p:nvPr/>
        </p:nvSpPr>
        <p:spPr bwMode="auto">
          <a:xfrm>
            <a:off x="7769551" y="4163024"/>
            <a:ext cx="1276325" cy="391154"/>
          </a:xfrm>
          <a:prstGeom prst="roundRect">
            <a:avLst/>
          </a:prstGeom>
          <a:noFill/>
          <a:ln w="22225">
            <a:solidFill>
              <a:srgbClr val="0BA994"/>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rgbClr val="00B050"/>
              </a:solidFill>
              <a:effectLst/>
              <a:ea typeface="+mn-ea"/>
            </a:endParaRPr>
          </a:p>
        </p:txBody>
      </p:sp>
      <p:sp>
        <p:nvSpPr>
          <p:cNvPr id="9" name="圆角矩形 8"/>
          <p:cNvSpPr/>
          <p:nvPr/>
        </p:nvSpPr>
        <p:spPr bwMode="auto">
          <a:xfrm>
            <a:off x="7769550" y="4876931"/>
            <a:ext cx="1276325" cy="391154"/>
          </a:xfrm>
          <a:prstGeom prst="roundRect">
            <a:avLst/>
          </a:prstGeom>
          <a:noFill/>
          <a:ln w="22225">
            <a:solidFill>
              <a:srgbClr val="0BA994"/>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rgbClr val="00B050"/>
              </a:solidFill>
              <a:effectLst/>
              <a:ea typeface="+mn-ea"/>
            </a:endParaRPr>
          </a:p>
        </p:txBody>
      </p:sp>
      <p:sp>
        <p:nvSpPr>
          <p:cNvPr id="10" name="圆角矩形 9"/>
          <p:cNvSpPr/>
          <p:nvPr/>
        </p:nvSpPr>
        <p:spPr bwMode="auto">
          <a:xfrm>
            <a:off x="7769551" y="5548823"/>
            <a:ext cx="1276325" cy="391154"/>
          </a:xfrm>
          <a:prstGeom prst="roundRect">
            <a:avLst/>
          </a:prstGeom>
          <a:noFill/>
          <a:ln w="22225">
            <a:solidFill>
              <a:srgbClr val="0BA994"/>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rgbClr val="00B050"/>
              </a:solidFill>
              <a:effectLst/>
              <a:ea typeface="+mn-ea"/>
            </a:endParaRPr>
          </a:p>
        </p:txBody>
      </p:sp>
      <p:sp>
        <p:nvSpPr>
          <p:cNvPr id="11" name="圆角矩形 10"/>
          <p:cNvSpPr/>
          <p:nvPr/>
        </p:nvSpPr>
        <p:spPr bwMode="auto">
          <a:xfrm rot="10800000">
            <a:off x="9704489" y="1838264"/>
            <a:ext cx="1717449" cy="482699"/>
          </a:xfrm>
          <a:prstGeom prst="roundRect">
            <a:avLst/>
          </a:prstGeom>
          <a:noFill/>
          <a:ln w="22225">
            <a:solidFill>
              <a:srgbClr val="00B0F0">
                <a:alpha val="98000"/>
              </a:srgbClr>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rgbClr val="00B0F0"/>
              </a:solidFill>
              <a:effectLst/>
              <a:ea typeface="+mn-ea"/>
            </a:endParaRPr>
          </a:p>
        </p:txBody>
      </p:sp>
      <p:sp>
        <p:nvSpPr>
          <p:cNvPr id="12" name="圆角矩形 11"/>
          <p:cNvSpPr/>
          <p:nvPr/>
        </p:nvSpPr>
        <p:spPr bwMode="auto">
          <a:xfrm rot="10800000">
            <a:off x="9704490" y="3108441"/>
            <a:ext cx="1717449" cy="482699"/>
          </a:xfrm>
          <a:prstGeom prst="roundRect">
            <a:avLst/>
          </a:prstGeom>
          <a:noFill/>
          <a:ln w="22225">
            <a:solidFill>
              <a:srgbClr val="00B0F0">
                <a:alpha val="98000"/>
              </a:srgbClr>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rgbClr val="00B0F0"/>
              </a:solidFill>
              <a:effectLst/>
              <a:ea typeface="+mn-ea"/>
            </a:endParaRPr>
          </a:p>
        </p:txBody>
      </p:sp>
      <p:sp>
        <p:nvSpPr>
          <p:cNvPr id="13" name="圆角矩形 12"/>
          <p:cNvSpPr/>
          <p:nvPr/>
        </p:nvSpPr>
        <p:spPr bwMode="auto">
          <a:xfrm rot="16200000">
            <a:off x="9951618" y="4852728"/>
            <a:ext cx="2102808" cy="349773"/>
          </a:xfrm>
          <a:prstGeom prst="roundRect">
            <a:avLst/>
          </a:prstGeom>
          <a:noFill/>
          <a:ln w="22225">
            <a:solidFill>
              <a:srgbClr val="00B0F0">
                <a:alpha val="98000"/>
              </a:srgbClr>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rgbClr val="00B0F0"/>
              </a:solidFill>
              <a:effectLst/>
              <a:ea typeface="+mn-ea"/>
            </a:endParaRPr>
          </a:p>
        </p:txBody>
      </p:sp>
      <p:sp>
        <p:nvSpPr>
          <p:cNvPr id="14" name="圆角矩形 13"/>
          <p:cNvSpPr/>
          <p:nvPr/>
        </p:nvSpPr>
        <p:spPr bwMode="auto">
          <a:xfrm rot="10800000">
            <a:off x="9275711" y="4163025"/>
            <a:ext cx="1276325" cy="391154"/>
          </a:xfrm>
          <a:prstGeom prst="roundRect">
            <a:avLst/>
          </a:prstGeom>
          <a:noFill/>
          <a:ln w="22225">
            <a:solidFill>
              <a:srgbClr val="00B0F0">
                <a:alpha val="98000"/>
              </a:srgbClr>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rgbClr val="00B0F0"/>
              </a:solidFill>
              <a:effectLst/>
              <a:ea typeface="+mn-ea"/>
            </a:endParaRPr>
          </a:p>
        </p:txBody>
      </p:sp>
      <p:sp>
        <p:nvSpPr>
          <p:cNvPr id="15" name="圆角矩形 14"/>
          <p:cNvSpPr/>
          <p:nvPr/>
        </p:nvSpPr>
        <p:spPr bwMode="auto">
          <a:xfrm rot="10800000">
            <a:off x="9275710" y="4876932"/>
            <a:ext cx="1276325" cy="391154"/>
          </a:xfrm>
          <a:prstGeom prst="roundRect">
            <a:avLst/>
          </a:prstGeom>
          <a:noFill/>
          <a:ln w="22225">
            <a:solidFill>
              <a:srgbClr val="00B0F0">
                <a:alpha val="98000"/>
              </a:srgbClr>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rgbClr val="00B0F0"/>
              </a:solidFill>
              <a:effectLst/>
              <a:ea typeface="+mn-ea"/>
            </a:endParaRPr>
          </a:p>
        </p:txBody>
      </p:sp>
      <p:sp>
        <p:nvSpPr>
          <p:cNvPr id="16" name="圆角矩形 15"/>
          <p:cNvSpPr/>
          <p:nvPr/>
        </p:nvSpPr>
        <p:spPr bwMode="auto">
          <a:xfrm rot="10800000">
            <a:off x="9275711" y="5548824"/>
            <a:ext cx="1276325" cy="391154"/>
          </a:xfrm>
          <a:prstGeom prst="roundRect">
            <a:avLst/>
          </a:prstGeom>
          <a:noFill/>
          <a:ln w="22225">
            <a:solidFill>
              <a:srgbClr val="00B0F0">
                <a:alpha val="98000"/>
              </a:srgbClr>
            </a:solidFill>
            <a:prstDash val="soli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rgbClr val="00B0F0"/>
              </a:solidFill>
              <a:effectLst/>
              <a:ea typeface="+mn-ea"/>
            </a:endParaRPr>
          </a:p>
        </p:txBody>
      </p:sp>
      <p:sp>
        <p:nvSpPr>
          <p:cNvPr id="18" name="矩形 17"/>
          <p:cNvSpPr/>
          <p:nvPr/>
        </p:nvSpPr>
        <p:spPr>
          <a:xfrm>
            <a:off x="7134925" y="1843595"/>
            <a:ext cx="1147665" cy="461665"/>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lnSpc>
                <a:spcPct val="150000"/>
              </a:lnSpc>
            </a:pPr>
            <a:r>
              <a:rPr lang="en-US" sz="1600" dirty="0">
                <a:solidFill>
                  <a:srgbClr val="00B050"/>
                </a:solidFill>
              </a:rPr>
              <a:t>UPS-A</a:t>
            </a:r>
          </a:p>
        </p:txBody>
      </p:sp>
      <p:sp>
        <p:nvSpPr>
          <p:cNvPr id="19" name="矩形 18"/>
          <p:cNvSpPr/>
          <p:nvPr/>
        </p:nvSpPr>
        <p:spPr>
          <a:xfrm>
            <a:off x="9917701" y="1847675"/>
            <a:ext cx="1147665" cy="461665"/>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lnSpc>
                <a:spcPct val="150000"/>
              </a:lnSpc>
            </a:pPr>
            <a:r>
              <a:rPr lang="en-US" sz="1600">
                <a:solidFill>
                  <a:srgbClr val="00B0F0"/>
                </a:solidFill>
              </a:rPr>
              <a:t>UPS-B</a:t>
            </a:r>
          </a:p>
        </p:txBody>
      </p:sp>
      <p:sp>
        <p:nvSpPr>
          <p:cNvPr id="20" name="矩形 19"/>
          <p:cNvSpPr/>
          <p:nvPr/>
        </p:nvSpPr>
        <p:spPr>
          <a:xfrm>
            <a:off x="7134925" y="3095282"/>
            <a:ext cx="1147665" cy="461665"/>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lnSpc>
                <a:spcPct val="150000"/>
              </a:lnSpc>
            </a:pPr>
            <a:r>
              <a:rPr lang="en-US" sz="1600" dirty="0">
                <a:solidFill>
                  <a:srgbClr val="00B050"/>
                </a:solidFill>
              </a:rPr>
              <a:t>PDF-A</a:t>
            </a:r>
          </a:p>
        </p:txBody>
      </p:sp>
      <p:sp>
        <p:nvSpPr>
          <p:cNvPr id="21" name="矩形 20"/>
          <p:cNvSpPr/>
          <p:nvPr/>
        </p:nvSpPr>
        <p:spPr>
          <a:xfrm>
            <a:off x="9912372" y="3101506"/>
            <a:ext cx="1147665" cy="461665"/>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lnSpc>
                <a:spcPct val="150000"/>
              </a:lnSpc>
            </a:pPr>
            <a:r>
              <a:rPr lang="en-US" sz="1600">
                <a:solidFill>
                  <a:srgbClr val="00B0F0"/>
                </a:solidFill>
              </a:rPr>
              <a:t>PDF-B</a:t>
            </a:r>
          </a:p>
        </p:txBody>
      </p:sp>
      <p:sp>
        <p:nvSpPr>
          <p:cNvPr id="22" name="矩形 21"/>
          <p:cNvSpPr/>
          <p:nvPr/>
        </p:nvSpPr>
        <p:spPr>
          <a:xfrm>
            <a:off x="7769551" y="4179861"/>
            <a:ext cx="1147665" cy="369332"/>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lnSpc>
                <a:spcPct val="150000"/>
              </a:lnSpc>
            </a:pPr>
            <a:r>
              <a:rPr lang="en-US" sz="1200" dirty="0">
                <a:solidFill>
                  <a:srgbClr val="00B050"/>
                </a:solidFill>
              </a:rPr>
              <a:t>A/C-A1</a:t>
            </a:r>
          </a:p>
        </p:txBody>
      </p:sp>
      <p:sp>
        <p:nvSpPr>
          <p:cNvPr id="23" name="矩形 22"/>
          <p:cNvSpPr/>
          <p:nvPr/>
        </p:nvSpPr>
        <p:spPr>
          <a:xfrm>
            <a:off x="7769551" y="4895622"/>
            <a:ext cx="1147665" cy="369332"/>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lnSpc>
                <a:spcPct val="150000"/>
              </a:lnSpc>
            </a:pPr>
            <a:r>
              <a:rPr lang="en-US" sz="1200">
                <a:solidFill>
                  <a:srgbClr val="00B050"/>
                </a:solidFill>
              </a:rPr>
              <a:t>A/C-A2</a:t>
            </a:r>
          </a:p>
        </p:txBody>
      </p:sp>
      <p:sp>
        <p:nvSpPr>
          <p:cNvPr id="24" name="矩形 23"/>
          <p:cNvSpPr/>
          <p:nvPr/>
        </p:nvSpPr>
        <p:spPr>
          <a:xfrm>
            <a:off x="7757276" y="5573456"/>
            <a:ext cx="1147665" cy="369332"/>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lnSpc>
                <a:spcPct val="150000"/>
              </a:lnSpc>
            </a:pPr>
            <a:r>
              <a:rPr lang="en-US" sz="1200">
                <a:solidFill>
                  <a:srgbClr val="00B050"/>
                </a:solidFill>
              </a:rPr>
              <a:t>A/C-A3</a:t>
            </a:r>
          </a:p>
        </p:txBody>
      </p:sp>
      <p:sp>
        <p:nvSpPr>
          <p:cNvPr id="25" name="矩形 24"/>
          <p:cNvSpPr/>
          <p:nvPr/>
        </p:nvSpPr>
        <p:spPr>
          <a:xfrm>
            <a:off x="9328950" y="4187657"/>
            <a:ext cx="1147665" cy="369332"/>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lnSpc>
                <a:spcPct val="150000"/>
              </a:lnSpc>
            </a:pPr>
            <a:r>
              <a:rPr lang="en-US" sz="1200">
                <a:solidFill>
                  <a:srgbClr val="00B0F0"/>
                </a:solidFill>
              </a:rPr>
              <a:t>A/C-B1</a:t>
            </a:r>
          </a:p>
        </p:txBody>
      </p:sp>
      <p:sp>
        <p:nvSpPr>
          <p:cNvPr id="26" name="矩形 25"/>
          <p:cNvSpPr/>
          <p:nvPr/>
        </p:nvSpPr>
        <p:spPr>
          <a:xfrm>
            <a:off x="9292706" y="4909344"/>
            <a:ext cx="1147665" cy="369332"/>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lnSpc>
                <a:spcPct val="150000"/>
              </a:lnSpc>
            </a:pPr>
            <a:r>
              <a:rPr lang="en-US" sz="1200">
                <a:solidFill>
                  <a:srgbClr val="00B0F0"/>
                </a:solidFill>
              </a:rPr>
              <a:t>A/C-B2</a:t>
            </a:r>
          </a:p>
        </p:txBody>
      </p:sp>
      <p:sp>
        <p:nvSpPr>
          <p:cNvPr id="27" name="矩形 26"/>
          <p:cNvSpPr/>
          <p:nvPr/>
        </p:nvSpPr>
        <p:spPr>
          <a:xfrm>
            <a:off x="9328949" y="5573456"/>
            <a:ext cx="1147665" cy="369332"/>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lnSpc>
                <a:spcPct val="150000"/>
              </a:lnSpc>
            </a:pPr>
            <a:r>
              <a:rPr lang="en-US" sz="1200">
                <a:solidFill>
                  <a:srgbClr val="00B0F0"/>
                </a:solidFill>
              </a:rPr>
              <a:t>A/C-B3</a:t>
            </a:r>
          </a:p>
        </p:txBody>
      </p:sp>
      <p:sp>
        <p:nvSpPr>
          <p:cNvPr id="28" name="矩形 27"/>
          <p:cNvSpPr/>
          <p:nvPr/>
        </p:nvSpPr>
        <p:spPr>
          <a:xfrm rot="5400000">
            <a:off x="10426694" y="4808939"/>
            <a:ext cx="1147665" cy="369332"/>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lnSpc>
                <a:spcPct val="150000"/>
              </a:lnSpc>
            </a:pPr>
            <a:r>
              <a:rPr lang="en-US" sz="1200">
                <a:solidFill>
                  <a:srgbClr val="00B0F0"/>
                </a:solidFill>
              </a:rPr>
              <a:t>PDF-B1</a:t>
            </a:r>
          </a:p>
        </p:txBody>
      </p:sp>
      <p:sp>
        <p:nvSpPr>
          <p:cNvPr id="29" name="矩形 28"/>
          <p:cNvSpPr/>
          <p:nvPr/>
        </p:nvSpPr>
        <p:spPr>
          <a:xfrm rot="5400000">
            <a:off x="6825666" y="4790498"/>
            <a:ext cx="1147665" cy="369332"/>
          </a:xfrm>
          <a:prstGeom prst="rect">
            <a:avLst/>
          </a:prstGeom>
        </p:spPr>
        <p:txBody>
          <a:bodyPr wrap="square">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lnSpc>
                <a:spcPct val="150000"/>
              </a:lnSpc>
            </a:pPr>
            <a:r>
              <a:rPr lang="en-US" sz="1200">
                <a:solidFill>
                  <a:srgbClr val="00B050"/>
                </a:solidFill>
              </a:rPr>
              <a:t>PDF-A1</a:t>
            </a:r>
          </a:p>
        </p:txBody>
      </p:sp>
      <p:cxnSp>
        <p:nvCxnSpPr>
          <p:cNvPr id="31" name="直接箭头连接符 30"/>
          <p:cNvCxnSpPr>
            <a:stCxn id="5" idx="2"/>
            <a:endCxn id="6" idx="0"/>
          </p:cNvCxnSpPr>
          <p:nvPr/>
        </p:nvCxnSpPr>
        <p:spPr>
          <a:xfrm>
            <a:off x="7708759" y="2321377"/>
            <a:ext cx="1" cy="7874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6" idx="2"/>
            <a:endCxn id="7" idx="1"/>
          </p:cNvCxnSpPr>
          <p:nvPr/>
        </p:nvCxnSpPr>
        <p:spPr>
          <a:xfrm flipH="1">
            <a:off x="7364827" y="3591554"/>
            <a:ext cx="343933" cy="3846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p:nvPr/>
        </p:nvCxnSpPr>
        <p:spPr>
          <a:xfrm>
            <a:off x="10552036" y="2327026"/>
            <a:ext cx="1" cy="7874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a:stCxn id="12" idx="0"/>
            <a:endCxn id="13" idx="3"/>
          </p:cNvCxnSpPr>
          <p:nvPr/>
        </p:nvCxnSpPr>
        <p:spPr>
          <a:xfrm>
            <a:off x="10563214" y="3591140"/>
            <a:ext cx="439809" cy="3850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8" idx="1"/>
          </p:cNvCxnSpPr>
          <p:nvPr/>
        </p:nvCxnSpPr>
        <p:spPr>
          <a:xfrm flipH="1">
            <a:off x="7547647" y="4358601"/>
            <a:ext cx="2219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H="1">
            <a:off x="7535372" y="5053545"/>
            <a:ext cx="2219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7535372" y="5751537"/>
            <a:ext cx="2219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10563214" y="4386013"/>
            <a:ext cx="2219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10550939" y="5080957"/>
            <a:ext cx="22190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10550939" y="5778949"/>
            <a:ext cx="221904"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578165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pPr>
              <a:buFont typeface="+mj-lt"/>
              <a:buAutoNum type="arabicPeriod" startAt="2"/>
            </a:pPr>
            <a:r>
              <a:rPr lang="en-US" sz="2000" b="1" dirty="0" smtClean="0">
                <a:latin typeface="Huawei Sans" panose="020C0503030203020204" pitchFamily="34" charset="0"/>
              </a:rPr>
              <a:t>Implementation </a:t>
            </a:r>
            <a:r>
              <a:rPr lang="en-US" sz="2000" b="1" dirty="0">
                <a:latin typeface="Huawei Sans" panose="020C0503030203020204" pitchFamily="34" charset="0"/>
              </a:rPr>
              <a:t>of the Data Center Cooling System Planning Process</a:t>
            </a:r>
          </a:p>
          <a:p>
            <a:pPr lvl="1">
              <a:buSzPct val="60000"/>
              <a:buFont typeface="Wingdings" panose="05000000000000000000" pitchFamily="2" charset="2"/>
              <a:buChar char="n"/>
            </a:pPr>
            <a:r>
              <a:rPr lang="en-US" sz="1800" dirty="0" smtClean="0">
                <a:latin typeface="Huawei Sans" panose="020C0503030203020204" pitchFamily="34" charset="0"/>
              </a:rPr>
              <a:t>System </a:t>
            </a:r>
            <a:r>
              <a:rPr lang="en-US" sz="1800" dirty="0" smtClean="0">
                <a:latin typeface="Huawei Sans" panose="020C0503030203020204" pitchFamily="34" charset="0"/>
              </a:rPr>
              <a:t>Planning</a:t>
            </a:r>
          </a:p>
          <a:p>
            <a:pPr lvl="2">
              <a:buSzPct val="60000"/>
            </a:pPr>
            <a:r>
              <a:rPr lang="en-US" altLang="zh-CN" sz="1600" dirty="0" smtClean="0">
                <a:solidFill>
                  <a:schemeClr val="bg1">
                    <a:lumMod val="50000"/>
                  </a:schemeClr>
                </a:solidFill>
              </a:rPr>
              <a:t>Reconstruction</a:t>
            </a:r>
          </a:p>
          <a:p>
            <a:pPr lvl="2">
              <a:buSzPct val="60000"/>
            </a:pPr>
            <a:r>
              <a:rPr lang="en-US" sz="1600" dirty="0">
                <a:solidFill>
                  <a:schemeClr val="bg1">
                    <a:lumMod val="50000"/>
                  </a:schemeClr>
                </a:solidFill>
              </a:rPr>
              <a:t>Floor </a:t>
            </a:r>
            <a:r>
              <a:rPr lang="en-US" sz="1600" dirty="0" smtClean="0">
                <a:solidFill>
                  <a:schemeClr val="bg1">
                    <a:lumMod val="50000"/>
                  </a:schemeClr>
                </a:solidFill>
              </a:rPr>
              <a:t>Plan</a:t>
            </a:r>
          </a:p>
          <a:p>
            <a:pPr lvl="2">
              <a:buSzPct val="60000"/>
            </a:pPr>
            <a:r>
              <a:rPr lang="en-US" sz="1600" dirty="0">
                <a:solidFill>
                  <a:schemeClr val="bg1">
                    <a:lumMod val="50000"/>
                  </a:schemeClr>
                </a:solidFill>
              </a:rPr>
              <a:t>Modular Layout </a:t>
            </a:r>
            <a:r>
              <a:rPr lang="en-US" sz="1600" dirty="0" smtClean="0">
                <a:solidFill>
                  <a:schemeClr val="bg1">
                    <a:lumMod val="50000"/>
                  </a:schemeClr>
                </a:solidFill>
              </a:rPr>
              <a:t>Planning</a:t>
            </a:r>
          </a:p>
          <a:p>
            <a:pPr lvl="2">
              <a:buSzPct val="60000"/>
            </a:pPr>
            <a:r>
              <a:rPr lang="en-US" sz="1600" dirty="0"/>
              <a:t>Cooling Source Solution </a:t>
            </a:r>
            <a:r>
              <a:rPr lang="en-US" sz="1600" dirty="0" smtClean="0"/>
              <a:t>Planning</a:t>
            </a:r>
          </a:p>
          <a:p>
            <a:pPr lvl="2">
              <a:buSzPct val="60000"/>
            </a:pPr>
            <a:r>
              <a:rPr lang="en-US" sz="1600" dirty="0">
                <a:solidFill>
                  <a:schemeClr val="bg1">
                    <a:lumMod val="50000"/>
                  </a:schemeClr>
                </a:solidFill>
              </a:rPr>
              <a:t>Energy-Saving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Indoor Unit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Humidity Measurement Control </a:t>
            </a:r>
            <a:r>
              <a:rPr lang="en-US" sz="1600" dirty="0" smtClean="0">
                <a:solidFill>
                  <a:schemeClr val="bg1">
                    <a:lumMod val="50000"/>
                  </a:schemeClr>
                </a:solidFill>
              </a:rPr>
              <a:t>and </a:t>
            </a:r>
            <a:r>
              <a:rPr lang="en-US" sz="1600" dirty="0">
                <a:solidFill>
                  <a:schemeClr val="bg1">
                    <a:lumMod val="50000"/>
                  </a:schemeClr>
                </a:solidFill>
              </a:rPr>
              <a:t>Fresh Air System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Load Calculation and Indoor </a:t>
            </a:r>
            <a:r>
              <a:rPr lang="en-US" sz="1600" dirty="0" smtClean="0">
                <a:solidFill>
                  <a:schemeClr val="bg1">
                    <a:lumMod val="50000"/>
                  </a:schemeClr>
                </a:solidFill>
              </a:rPr>
              <a:t>Unit </a:t>
            </a:r>
            <a:r>
              <a:rPr lang="en-US" sz="1600" dirty="0">
                <a:solidFill>
                  <a:schemeClr val="bg1">
                    <a:lumMod val="50000"/>
                  </a:schemeClr>
                </a:solidFill>
              </a:rPr>
              <a:t>Solution </a:t>
            </a:r>
            <a:r>
              <a:rPr lang="en-US" sz="1600" dirty="0" smtClean="0">
                <a:solidFill>
                  <a:schemeClr val="bg1">
                    <a:lumMod val="50000"/>
                  </a:schemeClr>
                </a:solidFill>
              </a:rPr>
              <a:t>Determination</a:t>
            </a:r>
            <a:endParaRPr lang="en-US" sz="2000" dirty="0" smtClean="0">
              <a:solidFill>
                <a:schemeClr val="bg1">
                  <a:lumMod val="50000"/>
                </a:schemeClr>
              </a:solidFill>
            </a:endParaRPr>
          </a:p>
          <a:p>
            <a:pPr lvl="2">
              <a:buSzPct val="60000"/>
            </a:pPr>
            <a:endParaRPr lang="en-US" dirty="0" smtClean="0">
              <a:latin typeface="Huawei Sans" panose="020C0503030203020204" pitchFamily="34" charset="0"/>
            </a:endParaRPr>
          </a:p>
          <a:p>
            <a:pPr lvl="2">
              <a:buSzPct val="60000"/>
            </a:pPr>
            <a:endParaRPr lang="en-US" dirty="0">
              <a:latin typeface="Huawei Sans" panose="020C0503030203020204" pitchFamily="34" charset="0"/>
            </a:endParaRPr>
          </a:p>
        </p:txBody>
      </p:sp>
    </p:spTree>
    <p:extLst>
      <p:ext uri="{BB962C8B-B14F-4D97-AF65-F5344CB8AC3E}">
        <p14:creationId xmlns:p14="http://schemas.microsoft.com/office/powerpoint/2010/main" val="13579823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Cooling Source Solution Planning for the Cooling System</a:t>
            </a:r>
            <a:endParaRPr lang="en-US" sz="3499" b="1" kern="0" dirty="0">
              <a:cs typeface="+mj-cs"/>
            </a:endParaRPr>
          </a:p>
        </p:txBody>
      </p:sp>
      <p:sp>
        <p:nvSpPr>
          <p:cNvPr id="3" name="文本占位符 2"/>
          <p:cNvSpPr>
            <a:spLocks noGrp="1"/>
          </p:cNvSpPr>
          <p:nvPr>
            <p:ph type="body" sz="quarter" idx="10"/>
          </p:nvPr>
        </p:nvSpPr>
        <p:spPr/>
        <p:txBody>
          <a:bodyPr>
            <a:noAutofit/>
          </a:bodyPr>
          <a:lstStyle/>
          <a:p>
            <a:r>
              <a:rPr lang="en-US" sz="1600" dirty="0">
                <a:latin typeface="Huawei Sans" panose="020C0503030203020204" pitchFamily="34" charset="0"/>
              </a:rPr>
              <a:t>Classification of cooling source systems</a:t>
            </a:r>
          </a:p>
          <a:p>
            <a:pPr lvl="1"/>
            <a:r>
              <a:rPr lang="en-US" sz="1400" dirty="0">
                <a:latin typeface="Huawei Sans" panose="020C0503030203020204" pitchFamily="34" charset="0"/>
              </a:rPr>
              <a:t>Any substances with cooling and dehumidification functions can be used as cooling sources for air conditioners on condition that the substances are safe, economical, and </a:t>
            </a:r>
            <a:r>
              <a:rPr lang="en-US" sz="1400" dirty="0" smtClean="0">
                <a:latin typeface="Huawei Sans" panose="020C0503030203020204" pitchFamily="34" charset="0"/>
              </a:rPr>
              <a:t>environmentally </a:t>
            </a:r>
            <a:r>
              <a:rPr lang="en-US" sz="1400" dirty="0">
                <a:latin typeface="Huawei Sans" panose="020C0503030203020204" pitchFamily="34" charset="0"/>
              </a:rPr>
              <a:t>friendly. In general, there are two types of cooling sources for air conditioners: free and manual cooling sources.</a:t>
            </a:r>
          </a:p>
          <a:p>
            <a:pPr lvl="1"/>
            <a:r>
              <a:rPr lang="en-US" sz="1400" dirty="0" smtClean="0">
                <a:latin typeface="Huawei Sans" panose="020C0503030203020204" pitchFamily="34" charset="0"/>
              </a:rPr>
              <a:t>Manual </a:t>
            </a:r>
            <a:r>
              <a:rPr lang="en-US" sz="1400" dirty="0">
                <a:latin typeface="Huawei Sans" panose="020C0503030203020204" pitchFamily="34" charset="0"/>
              </a:rPr>
              <a:t>cooling source solutions: DX cooling solution and CW cooling solution; FC source solutions: direct ventilation, rotary wheel heat exchange, and water-based heat exchange</a:t>
            </a:r>
          </a:p>
        </p:txBody>
      </p:sp>
      <p:sp>
        <p:nvSpPr>
          <p:cNvPr id="4" name="AutoShape 18"/>
          <p:cNvSpPr>
            <a:spLocks noChangeArrowheads="1"/>
          </p:cNvSpPr>
          <p:nvPr/>
        </p:nvSpPr>
        <p:spPr bwMode="gray">
          <a:xfrm>
            <a:off x="7918004" y="5207382"/>
            <a:ext cx="1704757" cy="322275"/>
          </a:xfrm>
          <a:prstGeom prst="roundRect">
            <a:avLst>
              <a:gd name="adj" fmla="val 50000"/>
            </a:avLst>
          </a:prstGeom>
          <a:gradFill flip="none" rotWithShape="1">
            <a:gsLst>
              <a:gs pos="0">
                <a:srgbClr val="03D4A8">
                  <a:alpha val="70000"/>
                </a:srgbClr>
              </a:gs>
              <a:gs pos="25000">
                <a:srgbClr val="21D6E0"/>
              </a:gs>
              <a:gs pos="75000">
                <a:srgbClr val="0087E6"/>
              </a:gs>
              <a:gs pos="100000">
                <a:srgbClr val="005CBF"/>
              </a:gs>
            </a:gsLst>
            <a:lin ang="5400000" scaled="0"/>
            <a:tileRect r="-100000" b="-100000"/>
          </a:gradFill>
          <a:ln w="25400">
            <a:solidFill>
              <a:srgbClr val="FFFFFF"/>
            </a:solidFill>
            <a:round/>
            <a:headEnd/>
            <a:tailEnd/>
          </a:ln>
          <a:effectLst/>
        </p:spPr>
        <p:txBody>
          <a:bodyPr wrap="none" anchor="ctr">
            <a:noAutofit/>
          </a:bodyPr>
          <a:lstStyle/>
          <a:p>
            <a:pPr algn="ctr" eaLnBrk="0" hangingPunct="0"/>
            <a:r>
              <a:rPr lang="en-US" sz="900" b="1" dirty="0">
                <a:solidFill>
                  <a:sysClr val="windowText" lastClr="000000"/>
                </a:solidFill>
                <a:latin typeface="Huawei Sans" panose="020C0503030203020204" pitchFamily="34" charset="0"/>
              </a:rPr>
              <a:t>Rotary wheel heat </a:t>
            </a:r>
            <a:endParaRPr lang="en-US" sz="900" b="1" dirty="0" smtClean="0">
              <a:solidFill>
                <a:sysClr val="windowText" lastClr="000000"/>
              </a:solidFill>
              <a:latin typeface="Huawei Sans" panose="020C0503030203020204" pitchFamily="34" charset="0"/>
            </a:endParaRPr>
          </a:p>
          <a:p>
            <a:pPr algn="ctr" eaLnBrk="0" hangingPunct="0"/>
            <a:r>
              <a:rPr lang="en-US" sz="900" b="1" dirty="0" smtClean="0">
                <a:solidFill>
                  <a:sysClr val="windowText" lastClr="000000"/>
                </a:solidFill>
                <a:latin typeface="Huawei Sans" panose="020C0503030203020204" pitchFamily="34" charset="0"/>
              </a:rPr>
              <a:t>exchanger </a:t>
            </a:r>
            <a:r>
              <a:rPr lang="en-US" sz="900" b="1" dirty="0">
                <a:solidFill>
                  <a:sysClr val="windowText" lastClr="000000"/>
                </a:solidFill>
                <a:latin typeface="Huawei Sans" panose="020C0503030203020204" pitchFamily="34" charset="0"/>
              </a:rPr>
              <a:t>FC</a:t>
            </a:r>
          </a:p>
        </p:txBody>
      </p:sp>
      <p:cxnSp>
        <p:nvCxnSpPr>
          <p:cNvPr id="5" name="AutoShape 2"/>
          <p:cNvCxnSpPr>
            <a:cxnSpLocks noChangeShapeType="1"/>
            <a:stCxn id="9" idx="6"/>
            <a:endCxn id="13" idx="2"/>
          </p:cNvCxnSpPr>
          <p:nvPr/>
        </p:nvCxnSpPr>
        <p:spPr bwMode="auto">
          <a:xfrm flipV="1">
            <a:off x="5458023" y="4867828"/>
            <a:ext cx="423564" cy="416241"/>
          </a:xfrm>
          <a:prstGeom prst="straightConnector1">
            <a:avLst/>
          </a:prstGeom>
          <a:noFill/>
          <a:ln w="25400" cap="rnd">
            <a:solidFill>
              <a:srgbClr val="990000"/>
            </a:solidFill>
            <a:prstDash val="sysDot"/>
            <a:round/>
            <a:headEnd/>
            <a:tailEnd/>
          </a:ln>
        </p:spPr>
      </p:cxnSp>
      <p:cxnSp>
        <p:nvCxnSpPr>
          <p:cNvPr id="6" name="AutoShape 4"/>
          <p:cNvCxnSpPr>
            <a:cxnSpLocks noChangeShapeType="1"/>
            <a:stCxn id="8" idx="3"/>
            <a:endCxn id="17" idx="2"/>
          </p:cNvCxnSpPr>
          <p:nvPr/>
        </p:nvCxnSpPr>
        <p:spPr bwMode="auto">
          <a:xfrm>
            <a:off x="5500017" y="5284069"/>
            <a:ext cx="381571" cy="380034"/>
          </a:xfrm>
          <a:prstGeom prst="straightConnector1">
            <a:avLst/>
          </a:prstGeom>
          <a:noFill/>
          <a:ln w="25400" cap="rnd">
            <a:solidFill>
              <a:srgbClr val="990000"/>
            </a:solidFill>
            <a:prstDash val="sysDot"/>
            <a:round/>
            <a:headEnd/>
            <a:tailEnd/>
          </a:ln>
        </p:spPr>
      </p:cxnSp>
      <p:grpSp>
        <p:nvGrpSpPr>
          <p:cNvPr id="7" name="Group 6"/>
          <p:cNvGrpSpPr>
            <a:grpSpLocks/>
          </p:cNvGrpSpPr>
          <p:nvPr/>
        </p:nvGrpSpPr>
        <p:grpSpPr bwMode="auto">
          <a:xfrm>
            <a:off x="4533628" y="4847342"/>
            <a:ext cx="966388" cy="873455"/>
            <a:chOff x="815" y="2584"/>
            <a:chExt cx="1726" cy="1568"/>
          </a:xfrm>
        </p:grpSpPr>
        <p:pic>
          <p:nvPicPr>
            <p:cNvPr id="8" name="Picture 7" descr="bal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15" y="2584"/>
              <a:ext cx="1726" cy="1568"/>
            </a:xfrm>
            <a:prstGeom prst="rect">
              <a:avLst/>
            </a:prstGeom>
            <a:noFill/>
            <a:ln w="9525">
              <a:noFill/>
              <a:miter lim="800000"/>
              <a:headEnd/>
              <a:tailEnd/>
            </a:ln>
          </p:spPr>
        </p:pic>
        <p:sp>
          <p:nvSpPr>
            <p:cNvPr id="9" name="Oval 8"/>
            <p:cNvSpPr>
              <a:spLocks noChangeArrowheads="1"/>
            </p:cNvSpPr>
            <p:nvPr/>
          </p:nvSpPr>
          <p:spPr bwMode="gray">
            <a:xfrm>
              <a:off x="883" y="2652"/>
              <a:ext cx="1583" cy="1432"/>
            </a:xfrm>
            <a:prstGeom prst="ellipse">
              <a:avLst/>
            </a:prstGeom>
            <a:solidFill>
              <a:srgbClr val="009900">
                <a:alpha val="60000"/>
              </a:srgbClr>
            </a:solidFill>
            <a:ln w="19050">
              <a:solidFill>
                <a:srgbClr val="FFFFFF"/>
              </a:solidFill>
              <a:round/>
              <a:headEnd/>
              <a:tailEnd/>
            </a:ln>
          </p:spPr>
          <p:txBody>
            <a:bodyPr wrap="none" anchor="ctr">
              <a:noAutofit/>
            </a:bodyPr>
            <a:lstStyle/>
            <a:p>
              <a:pPr algn="ctr" defTabSz="914400" latinLnBrk="1">
                <a:defRPr/>
              </a:pPr>
              <a:r>
                <a:rPr kumimoji="1" lang="en-US" sz="900" b="1">
                  <a:solidFill>
                    <a:srgbClr val="FFFFFF"/>
                  </a:solidFill>
                  <a:latin typeface="Huawei Sans" panose="020C0503030203020204" pitchFamily="34" charset="0"/>
                </a:rPr>
                <a:t>FC source</a:t>
              </a:r>
            </a:p>
          </p:txBody>
        </p:sp>
      </p:grpSp>
      <p:sp>
        <p:nvSpPr>
          <p:cNvPr id="10" name="AutoShape 10"/>
          <p:cNvSpPr>
            <a:spLocks noChangeArrowheads="1"/>
          </p:cNvSpPr>
          <p:nvPr/>
        </p:nvSpPr>
        <p:spPr bwMode="gray">
          <a:xfrm>
            <a:off x="6075711" y="4589509"/>
            <a:ext cx="1364151" cy="322275"/>
          </a:xfrm>
          <a:prstGeom prst="roundRect">
            <a:avLst>
              <a:gd name="adj" fmla="val 50000"/>
            </a:avLst>
          </a:prstGeom>
          <a:gradFill rotWithShape="1">
            <a:gsLst>
              <a:gs pos="0">
                <a:srgbClr val="FFCC66">
                  <a:gamma/>
                  <a:shade val="60784"/>
                  <a:invGamma/>
                </a:srgbClr>
              </a:gs>
              <a:gs pos="50000">
                <a:srgbClr val="FFCC66"/>
              </a:gs>
              <a:gs pos="100000">
                <a:srgbClr val="FFCC66">
                  <a:gamma/>
                  <a:shade val="60784"/>
                  <a:invGamma/>
                </a:srgbClr>
              </a:gs>
            </a:gsLst>
            <a:lin ang="5400000" scaled="1"/>
          </a:gradFill>
          <a:ln w="25400">
            <a:solidFill>
              <a:srgbClr val="FFFFFF"/>
            </a:solidFill>
            <a:round/>
            <a:headEnd/>
            <a:tailEnd/>
          </a:ln>
          <a:effectLst/>
        </p:spPr>
        <p:txBody>
          <a:bodyPr wrap="none" anchor="ctr">
            <a:noAutofit/>
          </a:bodyPr>
          <a:lstStyle/>
          <a:p>
            <a:pPr algn="ctr" defTabSz="914400" eaLnBrk="0" hangingPunct="0">
              <a:defRPr/>
            </a:pPr>
            <a:r>
              <a:rPr lang="en-US" sz="900" b="1">
                <a:solidFill>
                  <a:sysClr val="windowText" lastClr="000000"/>
                </a:solidFill>
                <a:latin typeface="Huawei Sans" panose="020C0503030203020204" pitchFamily="34" charset="0"/>
              </a:rPr>
              <a:t>Direct FC</a:t>
            </a:r>
          </a:p>
        </p:txBody>
      </p:sp>
      <p:grpSp>
        <p:nvGrpSpPr>
          <p:cNvPr id="11" name="Group 11"/>
          <p:cNvGrpSpPr>
            <a:grpSpLocks/>
          </p:cNvGrpSpPr>
          <p:nvPr/>
        </p:nvGrpSpPr>
        <p:grpSpPr bwMode="auto">
          <a:xfrm>
            <a:off x="5871324" y="4759382"/>
            <a:ext cx="238529" cy="237339"/>
            <a:chOff x="3016" y="1519"/>
            <a:chExt cx="1836" cy="1834"/>
          </a:xfrm>
        </p:grpSpPr>
        <p:pic>
          <p:nvPicPr>
            <p:cNvPr id="12" name="Picture 12" descr="bal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3016" y="1519"/>
              <a:ext cx="1836" cy="1834"/>
            </a:xfrm>
            <a:prstGeom prst="rect">
              <a:avLst/>
            </a:prstGeom>
            <a:noFill/>
            <a:ln w="9525">
              <a:noFill/>
              <a:miter lim="800000"/>
              <a:headEnd/>
              <a:tailEnd/>
            </a:ln>
          </p:spPr>
        </p:pic>
        <p:sp>
          <p:nvSpPr>
            <p:cNvPr id="13" name="Oval 13"/>
            <p:cNvSpPr>
              <a:spLocks noChangeArrowheads="1"/>
            </p:cNvSpPr>
            <p:nvPr/>
          </p:nvSpPr>
          <p:spPr bwMode="gray">
            <a:xfrm>
              <a:off x="3095" y="1519"/>
              <a:ext cx="1678" cy="1676"/>
            </a:xfrm>
            <a:prstGeom prst="ellipse">
              <a:avLst/>
            </a:prstGeom>
            <a:solidFill>
              <a:srgbClr val="000000">
                <a:alpha val="50000"/>
              </a:srgbClr>
            </a:solidFill>
            <a:ln w="19050">
              <a:solidFill>
                <a:srgbClr val="FFFFFF"/>
              </a:solidFill>
              <a:round/>
              <a:headEnd/>
              <a:tailEnd/>
            </a:ln>
            <a:effectLst/>
          </p:spPr>
          <p:txBody>
            <a:bodyPr wrap="none" anchor="ctr">
              <a:noAutofit/>
            </a:bodyPr>
            <a:lstStyle/>
            <a:p>
              <a:pPr algn="ctr" defTabSz="914400" latinLnBrk="1">
                <a:defRPr/>
              </a:pPr>
              <a:endParaRPr kumimoji="1" lang="en-US" altLang="ko-KR" sz="2000" b="1" kern="0">
                <a:solidFill>
                  <a:srgbClr val="FFFFFF"/>
                </a:solidFill>
                <a:effectLst>
                  <a:outerShdw blurRad="38100" dist="38100" dir="2700000" algn="tl">
                    <a:srgbClr val="EEECE1"/>
                  </a:outerShdw>
                </a:effectLst>
                <a:latin typeface="Huawei Sans" panose="020C0503030203020204" pitchFamily="34" charset="0"/>
              </a:endParaRPr>
            </a:p>
          </p:txBody>
        </p:sp>
      </p:grpSp>
      <p:sp>
        <p:nvSpPr>
          <p:cNvPr id="14" name="AutoShape 18"/>
          <p:cNvSpPr>
            <a:spLocks noChangeArrowheads="1"/>
          </p:cNvSpPr>
          <p:nvPr/>
        </p:nvSpPr>
        <p:spPr bwMode="gray">
          <a:xfrm>
            <a:off x="6075711" y="5495414"/>
            <a:ext cx="1364151" cy="322275"/>
          </a:xfrm>
          <a:prstGeom prst="roundRect">
            <a:avLst>
              <a:gd name="adj" fmla="val 50000"/>
            </a:avLst>
          </a:prstGeom>
          <a:gradFill rotWithShape="1">
            <a:gsLst>
              <a:gs pos="0">
                <a:srgbClr val="FFCC66">
                  <a:gamma/>
                  <a:shade val="60784"/>
                  <a:invGamma/>
                </a:srgbClr>
              </a:gs>
              <a:gs pos="50000">
                <a:srgbClr val="FFCC66"/>
              </a:gs>
              <a:gs pos="100000">
                <a:srgbClr val="FFCC66">
                  <a:gamma/>
                  <a:shade val="60784"/>
                  <a:invGamma/>
                </a:srgbClr>
              </a:gs>
            </a:gsLst>
            <a:lin ang="5400000" scaled="1"/>
          </a:gradFill>
          <a:ln w="25400">
            <a:solidFill>
              <a:srgbClr val="FFFFFF"/>
            </a:solidFill>
            <a:round/>
            <a:headEnd/>
            <a:tailEnd/>
          </a:ln>
          <a:effectLst/>
        </p:spPr>
        <p:txBody>
          <a:bodyPr wrap="none" anchor="ctr">
            <a:noAutofit/>
          </a:bodyPr>
          <a:lstStyle/>
          <a:p>
            <a:pPr algn="ctr" eaLnBrk="0" hangingPunct="0">
              <a:defRPr/>
            </a:pPr>
            <a:r>
              <a:rPr lang="en-US" sz="900" b="1">
                <a:solidFill>
                  <a:sysClr val="windowText" lastClr="000000"/>
                </a:solidFill>
                <a:latin typeface="Huawei Sans" panose="020C0503030203020204" pitchFamily="34" charset="0"/>
              </a:rPr>
              <a:t>Indirect FC</a:t>
            </a:r>
          </a:p>
        </p:txBody>
      </p:sp>
      <p:grpSp>
        <p:nvGrpSpPr>
          <p:cNvPr id="15" name="Group 19"/>
          <p:cNvGrpSpPr>
            <a:grpSpLocks/>
          </p:cNvGrpSpPr>
          <p:nvPr/>
        </p:nvGrpSpPr>
        <p:grpSpPr bwMode="auto">
          <a:xfrm>
            <a:off x="5871324" y="5555657"/>
            <a:ext cx="238529" cy="240962"/>
            <a:chOff x="3016" y="-1059"/>
            <a:chExt cx="1836" cy="1862"/>
          </a:xfrm>
        </p:grpSpPr>
        <p:pic>
          <p:nvPicPr>
            <p:cNvPr id="16" name="Picture 20" descr="bal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3016" y="-1031"/>
              <a:ext cx="1836" cy="1834"/>
            </a:xfrm>
            <a:prstGeom prst="rect">
              <a:avLst/>
            </a:prstGeom>
            <a:noFill/>
            <a:ln w="9525">
              <a:noFill/>
              <a:miter lim="800000"/>
              <a:headEnd/>
              <a:tailEnd/>
            </a:ln>
          </p:spPr>
        </p:pic>
        <p:sp>
          <p:nvSpPr>
            <p:cNvPr id="17" name="Oval 21"/>
            <p:cNvSpPr>
              <a:spLocks noChangeArrowheads="1"/>
            </p:cNvSpPr>
            <p:nvPr/>
          </p:nvSpPr>
          <p:spPr bwMode="gray">
            <a:xfrm>
              <a:off x="3095" y="-1059"/>
              <a:ext cx="1678" cy="1676"/>
            </a:xfrm>
            <a:prstGeom prst="ellipse">
              <a:avLst/>
            </a:prstGeom>
            <a:solidFill>
              <a:srgbClr val="000000">
                <a:alpha val="50000"/>
              </a:srgbClr>
            </a:solidFill>
            <a:ln w="19050">
              <a:solidFill>
                <a:srgbClr val="FFFFFF"/>
              </a:solidFill>
              <a:round/>
              <a:headEnd/>
              <a:tailEnd/>
            </a:ln>
            <a:effectLst/>
          </p:spPr>
          <p:txBody>
            <a:bodyPr wrap="none" anchor="ctr">
              <a:noAutofit/>
            </a:bodyPr>
            <a:lstStyle/>
            <a:p>
              <a:pPr algn="ctr" defTabSz="914400" latinLnBrk="1">
                <a:defRPr/>
              </a:pPr>
              <a:endParaRPr kumimoji="1" lang="en-US" altLang="ko-KR" sz="2000" b="1" kern="0">
                <a:solidFill>
                  <a:srgbClr val="FFFFFF"/>
                </a:solidFill>
                <a:effectLst>
                  <a:outerShdw blurRad="38100" dist="38100" dir="2700000" algn="tl">
                    <a:srgbClr val="EEECE1"/>
                  </a:outerShdw>
                </a:effectLst>
                <a:latin typeface="Huawei Sans" panose="020C0503030203020204" pitchFamily="34" charset="0"/>
              </a:endParaRPr>
            </a:p>
          </p:txBody>
        </p:sp>
      </p:grpSp>
      <p:cxnSp>
        <p:nvCxnSpPr>
          <p:cNvPr id="18" name="AutoShape 4"/>
          <p:cNvCxnSpPr>
            <a:cxnSpLocks noChangeShapeType="1"/>
            <a:stCxn id="10" idx="3"/>
            <a:endCxn id="22" idx="1"/>
          </p:cNvCxnSpPr>
          <p:nvPr/>
        </p:nvCxnSpPr>
        <p:spPr bwMode="auto">
          <a:xfrm flipV="1">
            <a:off x="7439862" y="4716638"/>
            <a:ext cx="356241" cy="34009"/>
          </a:xfrm>
          <a:prstGeom prst="straightConnector1">
            <a:avLst/>
          </a:prstGeom>
          <a:noFill/>
          <a:ln w="25400" cap="rnd">
            <a:solidFill>
              <a:srgbClr val="990000"/>
            </a:solidFill>
            <a:prstDash val="sysDot"/>
            <a:round/>
            <a:headEnd/>
            <a:tailEnd/>
          </a:ln>
        </p:spPr>
      </p:cxnSp>
      <p:sp>
        <p:nvSpPr>
          <p:cNvPr id="19" name="AutoShape 18"/>
          <p:cNvSpPr>
            <a:spLocks noChangeArrowheads="1"/>
          </p:cNvSpPr>
          <p:nvPr/>
        </p:nvSpPr>
        <p:spPr bwMode="gray">
          <a:xfrm>
            <a:off x="7918004" y="5783446"/>
            <a:ext cx="1704757" cy="322275"/>
          </a:xfrm>
          <a:prstGeom prst="roundRect">
            <a:avLst>
              <a:gd name="adj" fmla="val 50000"/>
            </a:avLst>
          </a:prstGeom>
          <a:gradFill flip="none" rotWithShape="1">
            <a:gsLst>
              <a:gs pos="0">
                <a:srgbClr val="03D4A8">
                  <a:alpha val="70000"/>
                </a:srgbClr>
              </a:gs>
              <a:gs pos="25000">
                <a:srgbClr val="21D6E0"/>
              </a:gs>
              <a:gs pos="75000">
                <a:srgbClr val="0087E6"/>
              </a:gs>
              <a:gs pos="100000">
                <a:srgbClr val="005CBF"/>
              </a:gs>
            </a:gsLst>
            <a:lin ang="5400000" scaled="0"/>
            <a:tileRect r="-100000" b="-100000"/>
          </a:gradFill>
          <a:ln w="25400">
            <a:solidFill>
              <a:srgbClr val="FFFFFF"/>
            </a:solidFill>
            <a:round/>
            <a:headEnd/>
            <a:tailEnd/>
          </a:ln>
          <a:effectLst/>
        </p:spPr>
        <p:txBody>
          <a:bodyPr wrap="none" anchor="ctr">
            <a:noAutofit/>
          </a:bodyPr>
          <a:lstStyle/>
          <a:p>
            <a:pPr algn="ctr" eaLnBrk="0" hangingPunct="0"/>
            <a:r>
              <a:rPr lang="en-US" sz="900" b="1">
                <a:solidFill>
                  <a:sysClr val="windowText" lastClr="000000"/>
                </a:solidFill>
                <a:latin typeface="Huawei Sans" panose="020C0503030203020204" pitchFamily="34" charset="0"/>
              </a:rPr>
              <a:t>Water-based FC</a:t>
            </a:r>
          </a:p>
        </p:txBody>
      </p:sp>
      <p:sp>
        <p:nvSpPr>
          <p:cNvPr id="20" name="AutoShape 18"/>
          <p:cNvSpPr>
            <a:spLocks noChangeArrowheads="1"/>
          </p:cNvSpPr>
          <p:nvPr/>
        </p:nvSpPr>
        <p:spPr bwMode="gray">
          <a:xfrm>
            <a:off x="7918004" y="4559310"/>
            <a:ext cx="1704756" cy="322275"/>
          </a:xfrm>
          <a:prstGeom prst="roundRect">
            <a:avLst>
              <a:gd name="adj" fmla="val 50000"/>
            </a:avLst>
          </a:prstGeom>
          <a:gradFill flip="none" rotWithShape="1">
            <a:gsLst>
              <a:gs pos="0">
                <a:srgbClr val="03D4A8">
                  <a:alpha val="70000"/>
                </a:srgbClr>
              </a:gs>
              <a:gs pos="25000">
                <a:srgbClr val="21D6E0"/>
              </a:gs>
              <a:gs pos="75000">
                <a:srgbClr val="0087E6"/>
              </a:gs>
              <a:gs pos="100000">
                <a:srgbClr val="005CBF"/>
              </a:gs>
            </a:gsLst>
            <a:lin ang="5400000" scaled="0"/>
            <a:tileRect r="-100000" b="-100000"/>
          </a:gradFill>
          <a:ln w="25400">
            <a:solidFill>
              <a:srgbClr val="FFFFFF"/>
            </a:solidFill>
            <a:round/>
            <a:headEnd/>
            <a:tailEnd/>
          </a:ln>
          <a:effectLst/>
        </p:spPr>
        <p:txBody>
          <a:bodyPr wrap="none" anchor="ctr">
            <a:noAutofit/>
          </a:bodyPr>
          <a:lstStyle/>
          <a:p>
            <a:pPr algn="ctr" eaLnBrk="0" hangingPunct="0"/>
            <a:r>
              <a:rPr lang="en-US" sz="900" b="1">
                <a:solidFill>
                  <a:sysClr val="windowText" lastClr="000000"/>
                </a:solidFill>
                <a:latin typeface="Huawei Sans" panose="020C0503030203020204" pitchFamily="34" charset="0"/>
              </a:rPr>
              <a:t>FC with direct ventilation</a:t>
            </a:r>
          </a:p>
        </p:txBody>
      </p:sp>
      <p:grpSp>
        <p:nvGrpSpPr>
          <p:cNvPr id="21" name="Group 19"/>
          <p:cNvGrpSpPr>
            <a:grpSpLocks/>
          </p:cNvGrpSpPr>
          <p:nvPr/>
        </p:nvGrpSpPr>
        <p:grpSpPr bwMode="auto">
          <a:xfrm>
            <a:off x="7796103" y="4594344"/>
            <a:ext cx="238529" cy="240962"/>
            <a:chOff x="3016" y="-1059"/>
            <a:chExt cx="1836" cy="1862"/>
          </a:xfrm>
        </p:grpSpPr>
        <p:pic>
          <p:nvPicPr>
            <p:cNvPr id="22" name="Picture 20" descr="bal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3016" y="-1031"/>
              <a:ext cx="1836" cy="1834"/>
            </a:xfrm>
            <a:prstGeom prst="rect">
              <a:avLst/>
            </a:prstGeom>
            <a:noFill/>
            <a:ln w="9525">
              <a:noFill/>
              <a:miter lim="800000"/>
              <a:headEnd/>
              <a:tailEnd/>
            </a:ln>
          </p:spPr>
        </p:pic>
        <p:sp>
          <p:nvSpPr>
            <p:cNvPr id="23" name="Oval 21"/>
            <p:cNvSpPr>
              <a:spLocks noChangeArrowheads="1"/>
            </p:cNvSpPr>
            <p:nvPr/>
          </p:nvSpPr>
          <p:spPr bwMode="gray">
            <a:xfrm>
              <a:off x="3095" y="-1059"/>
              <a:ext cx="1678" cy="1676"/>
            </a:xfrm>
            <a:prstGeom prst="ellipse">
              <a:avLst/>
            </a:prstGeom>
            <a:solidFill>
              <a:srgbClr val="000000">
                <a:alpha val="50000"/>
              </a:srgbClr>
            </a:solidFill>
            <a:ln w="19050">
              <a:solidFill>
                <a:srgbClr val="FFFFFF"/>
              </a:solidFill>
              <a:round/>
              <a:headEnd/>
              <a:tailEnd/>
            </a:ln>
            <a:effectLst/>
          </p:spPr>
          <p:txBody>
            <a:bodyPr wrap="none" anchor="ctr">
              <a:noAutofit/>
            </a:bodyPr>
            <a:lstStyle/>
            <a:p>
              <a:pPr algn="ctr" defTabSz="914400" latinLnBrk="1">
                <a:defRPr/>
              </a:pPr>
              <a:endParaRPr kumimoji="1" lang="en-US" altLang="ko-KR" sz="2000" b="1" kern="0">
                <a:solidFill>
                  <a:srgbClr val="FFFFFF"/>
                </a:solidFill>
                <a:effectLst>
                  <a:outerShdw blurRad="38100" dist="38100" dir="2700000" algn="tl">
                    <a:srgbClr val="EEECE1"/>
                  </a:outerShdw>
                </a:effectLst>
                <a:latin typeface="Huawei Sans" panose="020C0503030203020204" pitchFamily="34" charset="0"/>
              </a:endParaRPr>
            </a:p>
          </p:txBody>
        </p:sp>
      </p:grpSp>
      <p:grpSp>
        <p:nvGrpSpPr>
          <p:cNvPr id="24" name="Group 19"/>
          <p:cNvGrpSpPr>
            <a:grpSpLocks/>
          </p:cNvGrpSpPr>
          <p:nvPr/>
        </p:nvGrpSpPr>
        <p:grpSpPr bwMode="auto">
          <a:xfrm>
            <a:off x="7787444" y="5267625"/>
            <a:ext cx="238529" cy="240962"/>
            <a:chOff x="3016" y="-1059"/>
            <a:chExt cx="1836" cy="1862"/>
          </a:xfrm>
        </p:grpSpPr>
        <p:pic>
          <p:nvPicPr>
            <p:cNvPr id="25" name="Picture 20" descr="bal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3016" y="-1031"/>
              <a:ext cx="1836" cy="1834"/>
            </a:xfrm>
            <a:prstGeom prst="rect">
              <a:avLst/>
            </a:prstGeom>
            <a:noFill/>
            <a:ln w="9525">
              <a:noFill/>
              <a:miter lim="800000"/>
              <a:headEnd/>
              <a:tailEnd/>
            </a:ln>
          </p:spPr>
        </p:pic>
        <p:sp>
          <p:nvSpPr>
            <p:cNvPr id="26" name="Oval 21"/>
            <p:cNvSpPr>
              <a:spLocks noChangeArrowheads="1"/>
            </p:cNvSpPr>
            <p:nvPr/>
          </p:nvSpPr>
          <p:spPr bwMode="gray">
            <a:xfrm>
              <a:off x="3095" y="-1059"/>
              <a:ext cx="1678" cy="1676"/>
            </a:xfrm>
            <a:prstGeom prst="ellipse">
              <a:avLst/>
            </a:prstGeom>
            <a:solidFill>
              <a:srgbClr val="000000">
                <a:alpha val="50000"/>
              </a:srgbClr>
            </a:solidFill>
            <a:ln w="19050">
              <a:solidFill>
                <a:srgbClr val="FFFFFF"/>
              </a:solidFill>
              <a:round/>
              <a:headEnd/>
              <a:tailEnd/>
            </a:ln>
            <a:effectLst/>
          </p:spPr>
          <p:txBody>
            <a:bodyPr wrap="none" anchor="ctr">
              <a:noAutofit/>
            </a:bodyPr>
            <a:lstStyle/>
            <a:p>
              <a:pPr algn="ctr" defTabSz="914400" latinLnBrk="1">
                <a:defRPr/>
              </a:pPr>
              <a:endParaRPr kumimoji="1" lang="en-US" altLang="ko-KR" sz="2000" b="1" kern="0">
                <a:solidFill>
                  <a:srgbClr val="FFFFFF"/>
                </a:solidFill>
                <a:effectLst>
                  <a:outerShdw blurRad="38100" dist="38100" dir="2700000" algn="tl">
                    <a:srgbClr val="EEECE1"/>
                  </a:outerShdw>
                </a:effectLst>
                <a:latin typeface="Huawei Sans" panose="020C0503030203020204" pitchFamily="34" charset="0"/>
              </a:endParaRPr>
            </a:p>
          </p:txBody>
        </p:sp>
      </p:grpSp>
      <p:grpSp>
        <p:nvGrpSpPr>
          <p:cNvPr id="27" name="Group 19"/>
          <p:cNvGrpSpPr>
            <a:grpSpLocks/>
          </p:cNvGrpSpPr>
          <p:nvPr/>
        </p:nvGrpSpPr>
        <p:grpSpPr bwMode="auto">
          <a:xfrm>
            <a:off x="7804794" y="5831654"/>
            <a:ext cx="238529" cy="240962"/>
            <a:chOff x="3016" y="-1059"/>
            <a:chExt cx="1836" cy="1862"/>
          </a:xfrm>
        </p:grpSpPr>
        <p:pic>
          <p:nvPicPr>
            <p:cNvPr id="28" name="Picture 20" descr="bal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3016" y="-1031"/>
              <a:ext cx="1836" cy="1834"/>
            </a:xfrm>
            <a:prstGeom prst="rect">
              <a:avLst/>
            </a:prstGeom>
            <a:noFill/>
            <a:ln w="9525">
              <a:noFill/>
              <a:miter lim="800000"/>
              <a:headEnd/>
              <a:tailEnd/>
            </a:ln>
          </p:spPr>
        </p:pic>
        <p:sp>
          <p:nvSpPr>
            <p:cNvPr id="29" name="Oval 21"/>
            <p:cNvSpPr>
              <a:spLocks noChangeArrowheads="1"/>
            </p:cNvSpPr>
            <p:nvPr/>
          </p:nvSpPr>
          <p:spPr bwMode="gray">
            <a:xfrm>
              <a:off x="3095" y="-1059"/>
              <a:ext cx="1678" cy="1676"/>
            </a:xfrm>
            <a:prstGeom prst="ellipse">
              <a:avLst/>
            </a:prstGeom>
            <a:solidFill>
              <a:srgbClr val="000000">
                <a:alpha val="50000"/>
              </a:srgbClr>
            </a:solidFill>
            <a:ln w="19050">
              <a:solidFill>
                <a:srgbClr val="FFFFFF"/>
              </a:solidFill>
              <a:round/>
              <a:headEnd/>
              <a:tailEnd/>
            </a:ln>
            <a:effectLst/>
          </p:spPr>
          <p:txBody>
            <a:bodyPr wrap="none" anchor="ctr">
              <a:noAutofit/>
            </a:bodyPr>
            <a:lstStyle/>
            <a:p>
              <a:pPr algn="ctr" defTabSz="914400" latinLnBrk="1">
                <a:defRPr/>
              </a:pPr>
              <a:endParaRPr kumimoji="1" lang="en-US" altLang="ko-KR" sz="2000" b="1" kern="0">
                <a:solidFill>
                  <a:srgbClr val="FFFFFF"/>
                </a:solidFill>
                <a:effectLst>
                  <a:outerShdw blurRad="38100" dist="38100" dir="2700000" algn="tl">
                    <a:srgbClr val="EEECE1"/>
                  </a:outerShdw>
                </a:effectLst>
                <a:latin typeface="Huawei Sans" panose="020C0503030203020204" pitchFamily="34" charset="0"/>
              </a:endParaRPr>
            </a:p>
          </p:txBody>
        </p:sp>
      </p:grpSp>
      <p:cxnSp>
        <p:nvCxnSpPr>
          <p:cNvPr id="30" name="AutoShape 4"/>
          <p:cNvCxnSpPr>
            <a:cxnSpLocks noChangeShapeType="1"/>
            <a:stCxn id="14" idx="3"/>
            <a:endCxn id="25" idx="1"/>
          </p:cNvCxnSpPr>
          <p:nvPr/>
        </p:nvCxnSpPr>
        <p:spPr bwMode="auto">
          <a:xfrm flipV="1">
            <a:off x="7439861" y="5389919"/>
            <a:ext cx="347582" cy="266633"/>
          </a:xfrm>
          <a:prstGeom prst="straightConnector1">
            <a:avLst/>
          </a:prstGeom>
          <a:noFill/>
          <a:ln w="25400" cap="rnd">
            <a:solidFill>
              <a:srgbClr val="990000"/>
            </a:solidFill>
            <a:prstDash val="sysDot"/>
            <a:round/>
            <a:headEnd/>
            <a:tailEnd/>
          </a:ln>
        </p:spPr>
      </p:cxnSp>
      <p:cxnSp>
        <p:nvCxnSpPr>
          <p:cNvPr id="31" name="AutoShape 4"/>
          <p:cNvCxnSpPr>
            <a:cxnSpLocks noChangeShapeType="1"/>
            <a:stCxn id="14" idx="3"/>
            <a:endCxn id="29" idx="2"/>
          </p:cNvCxnSpPr>
          <p:nvPr/>
        </p:nvCxnSpPr>
        <p:spPr bwMode="auto">
          <a:xfrm>
            <a:off x="7439861" y="5656552"/>
            <a:ext cx="375196" cy="283549"/>
          </a:xfrm>
          <a:prstGeom prst="straightConnector1">
            <a:avLst/>
          </a:prstGeom>
          <a:noFill/>
          <a:ln w="25400" cap="rnd">
            <a:solidFill>
              <a:srgbClr val="990000"/>
            </a:solidFill>
            <a:prstDash val="sysDot"/>
            <a:round/>
            <a:headEnd/>
            <a:tailEnd/>
          </a:ln>
        </p:spPr>
      </p:cxnSp>
      <p:sp>
        <p:nvSpPr>
          <p:cNvPr id="32" name="AutoShape 18"/>
          <p:cNvSpPr>
            <a:spLocks noChangeArrowheads="1"/>
          </p:cNvSpPr>
          <p:nvPr/>
        </p:nvSpPr>
        <p:spPr bwMode="gray">
          <a:xfrm>
            <a:off x="6096000" y="3551198"/>
            <a:ext cx="1360648" cy="426413"/>
          </a:xfrm>
          <a:prstGeom prst="roundRect">
            <a:avLst>
              <a:gd name="adj" fmla="val 50000"/>
            </a:avLst>
          </a:prstGeom>
          <a:gradFill rotWithShape="1">
            <a:gsLst>
              <a:gs pos="0">
                <a:srgbClr val="FFCC66">
                  <a:gamma/>
                  <a:shade val="60784"/>
                  <a:invGamma/>
                </a:srgbClr>
              </a:gs>
              <a:gs pos="50000">
                <a:srgbClr val="FFCC66"/>
              </a:gs>
              <a:gs pos="100000">
                <a:srgbClr val="FFCC66">
                  <a:gamma/>
                  <a:shade val="60784"/>
                  <a:invGamma/>
                </a:srgbClr>
              </a:gs>
            </a:gsLst>
            <a:lin ang="5400000" scaled="1"/>
          </a:gradFill>
          <a:ln w="25400">
            <a:solidFill>
              <a:srgbClr val="FFFFFF"/>
            </a:solidFill>
            <a:round/>
            <a:headEnd/>
            <a:tailEnd/>
          </a:ln>
          <a:effectLst/>
        </p:spPr>
        <p:txBody>
          <a:bodyPr wrap="none" anchor="ctr">
            <a:noAutofit/>
          </a:bodyPr>
          <a:lstStyle/>
          <a:p>
            <a:pPr algn="ctr" eaLnBrk="0" hangingPunct="0">
              <a:defRPr/>
            </a:pPr>
            <a:r>
              <a:rPr lang="en-US" sz="900" b="1">
                <a:solidFill>
                  <a:sysClr val="windowText" lastClr="000000"/>
                </a:solidFill>
                <a:latin typeface="Huawei Sans" panose="020C0503030203020204" pitchFamily="34" charset="0"/>
              </a:rPr>
              <a:t>Electrical cooling</a:t>
            </a:r>
          </a:p>
          <a:p>
            <a:pPr algn="ctr" eaLnBrk="0" hangingPunct="0">
              <a:defRPr/>
            </a:pPr>
            <a:r>
              <a:rPr lang="en-US" sz="900" b="1">
                <a:solidFill>
                  <a:sysClr val="windowText" lastClr="000000"/>
                </a:solidFill>
                <a:latin typeface="Huawei Sans" panose="020C0503030203020204" pitchFamily="34" charset="0"/>
              </a:rPr>
              <a:t>(vapor compression)</a:t>
            </a:r>
          </a:p>
        </p:txBody>
      </p:sp>
      <p:grpSp>
        <p:nvGrpSpPr>
          <p:cNvPr id="33" name="Group 19"/>
          <p:cNvGrpSpPr>
            <a:grpSpLocks/>
          </p:cNvGrpSpPr>
          <p:nvPr/>
        </p:nvGrpSpPr>
        <p:grpSpPr bwMode="auto">
          <a:xfrm>
            <a:off x="5879978" y="3643433"/>
            <a:ext cx="238529" cy="240962"/>
            <a:chOff x="3016" y="-1059"/>
            <a:chExt cx="1836" cy="1862"/>
          </a:xfrm>
        </p:grpSpPr>
        <p:pic>
          <p:nvPicPr>
            <p:cNvPr id="34" name="Picture 20" descr="bal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3016" y="-1031"/>
              <a:ext cx="1836" cy="1834"/>
            </a:xfrm>
            <a:prstGeom prst="rect">
              <a:avLst/>
            </a:prstGeom>
            <a:noFill/>
            <a:ln w="9525">
              <a:noFill/>
              <a:miter lim="800000"/>
              <a:headEnd/>
              <a:tailEnd/>
            </a:ln>
          </p:spPr>
        </p:pic>
        <p:sp>
          <p:nvSpPr>
            <p:cNvPr id="35" name="Oval 21"/>
            <p:cNvSpPr>
              <a:spLocks noChangeArrowheads="1"/>
            </p:cNvSpPr>
            <p:nvPr/>
          </p:nvSpPr>
          <p:spPr bwMode="gray">
            <a:xfrm>
              <a:off x="3095" y="-1059"/>
              <a:ext cx="1678" cy="1676"/>
            </a:xfrm>
            <a:prstGeom prst="ellipse">
              <a:avLst/>
            </a:prstGeom>
            <a:solidFill>
              <a:srgbClr val="000000">
                <a:alpha val="50000"/>
              </a:srgbClr>
            </a:solidFill>
            <a:ln w="19050">
              <a:solidFill>
                <a:srgbClr val="FFFFFF"/>
              </a:solidFill>
              <a:round/>
              <a:headEnd/>
              <a:tailEnd/>
            </a:ln>
            <a:effectLst/>
          </p:spPr>
          <p:txBody>
            <a:bodyPr wrap="none" anchor="ctr">
              <a:noAutofit/>
            </a:bodyPr>
            <a:lstStyle/>
            <a:p>
              <a:pPr algn="ctr" defTabSz="914400" latinLnBrk="1">
                <a:defRPr/>
              </a:pPr>
              <a:endParaRPr kumimoji="1" lang="en-US" altLang="ko-KR" sz="2000" b="1" kern="0">
                <a:solidFill>
                  <a:srgbClr val="FFFFFF"/>
                </a:solidFill>
                <a:effectLst>
                  <a:outerShdw blurRad="38100" dist="38100" dir="2700000" algn="tl">
                    <a:srgbClr val="EEECE1"/>
                  </a:outerShdw>
                </a:effectLst>
                <a:latin typeface="Huawei Sans" panose="020C0503030203020204" pitchFamily="34" charset="0"/>
              </a:endParaRPr>
            </a:p>
          </p:txBody>
        </p:sp>
      </p:grpSp>
      <p:sp>
        <p:nvSpPr>
          <p:cNvPr id="36" name="AutoShape 18"/>
          <p:cNvSpPr>
            <a:spLocks noChangeArrowheads="1"/>
          </p:cNvSpPr>
          <p:nvPr/>
        </p:nvSpPr>
        <p:spPr bwMode="gray">
          <a:xfrm>
            <a:off x="7896200" y="3839230"/>
            <a:ext cx="1726561" cy="322275"/>
          </a:xfrm>
          <a:prstGeom prst="roundRect">
            <a:avLst>
              <a:gd name="adj" fmla="val 50000"/>
            </a:avLst>
          </a:prstGeom>
          <a:gradFill flip="none" rotWithShape="1">
            <a:gsLst>
              <a:gs pos="0">
                <a:srgbClr val="03D4A8">
                  <a:alpha val="70000"/>
                </a:srgbClr>
              </a:gs>
              <a:gs pos="25000">
                <a:srgbClr val="21D6E0"/>
              </a:gs>
              <a:gs pos="75000">
                <a:srgbClr val="0087E6"/>
              </a:gs>
              <a:gs pos="100000">
                <a:srgbClr val="005CBF"/>
              </a:gs>
            </a:gsLst>
            <a:lin ang="5400000" scaled="0"/>
            <a:tileRect r="-100000" b="-100000"/>
          </a:gradFill>
          <a:ln w="25400">
            <a:solidFill>
              <a:srgbClr val="FFFFFF"/>
            </a:solidFill>
            <a:round/>
            <a:headEnd/>
            <a:tailEnd/>
          </a:ln>
          <a:effectLst/>
        </p:spPr>
        <p:txBody>
          <a:bodyPr wrap="none" anchor="ctr">
            <a:noAutofit/>
          </a:bodyPr>
          <a:lstStyle/>
          <a:p>
            <a:pPr algn="ctr" eaLnBrk="0" hangingPunct="0"/>
            <a:r>
              <a:rPr lang="en-US" sz="900" b="1">
                <a:solidFill>
                  <a:sysClr val="windowText" lastClr="000000"/>
                </a:solidFill>
                <a:latin typeface="Huawei Sans" panose="020C0503030203020204" pitchFamily="34" charset="0"/>
              </a:rPr>
              <a:t>CW solution</a:t>
            </a:r>
          </a:p>
        </p:txBody>
      </p:sp>
      <p:sp>
        <p:nvSpPr>
          <p:cNvPr id="37" name="AutoShape 18"/>
          <p:cNvSpPr>
            <a:spLocks noChangeArrowheads="1"/>
          </p:cNvSpPr>
          <p:nvPr/>
        </p:nvSpPr>
        <p:spPr bwMode="gray">
          <a:xfrm>
            <a:off x="7896200" y="3228923"/>
            <a:ext cx="1726560" cy="322275"/>
          </a:xfrm>
          <a:prstGeom prst="roundRect">
            <a:avLst>
              <a:gd name="adj" fmla="val 50000"/>
            </a:avLst>
          </a:prstGeom>
          <a:gradFill flip="none" rotWithShape="1">
            <a:gsLst>
              <a:gs pos="0">
                <a:srgbClr val="03D4A8">
                  <a:alpha val="70000"/>
                </a:srgbClr>
              </a:gs>
              <a:gs pos="25000">
                <a:srgbClr val="21D6E0"/>
              </a:gs>
              <a:gs pos="75000">
                <a:srgbClr val="0087E6"/>
              </a:gs>
              <a:gs pos="100000">
                <a:srgbClr val="005CBF"/>
              </a:gs>
            </a:gsLst>
            <a:lin ang="5400000" scaled="0"/>
            <a:tileRect r="-100000" b="-100000"/>
          </a:gradFill>
          <a:ln w="25400">
            <a:solidFill>
              <a:srgbClr val="FFFFFF"/>
            </a:solidFill>
            <a:round/>
            <a:headEnd/>
            <a:tailEnd/>
          </a:ln>
          <a:effectLst/>
        </p:spPr>
        <p:txBody>
          <a:bodyPr wrap="none" anchor="ctr">
            <a:noAutofit/>
          </a:bodyPr>
          <a:lstStyle/>
          <a:p>
            <a:pPr algn="ctr" eaLnBrk="0" hangingPunct="0"/>
            <a:r>
              <a:rPr lang="en-US" sz="900" b="1">
                <a:solidFill>
                  <a:sysClr val="windowText" lastClr="000000"/>
                </a:solidFill>
                <a:latin typeface="Huawei Sans" panose="020C0503030203020204" pitchFamily="34" charset="0"/>
              </a:rPr>
              <a:t>DX solution</a:t>
            </a:r>
          </a:p>
        </p:txBody>
      </p:sp>
      <p:grpSp>
        <p:nvGrpSpPr>
          <p:cNvPr id="38" name="Group 19"/>
          <p:cNvGrpSpPr>
            <a:grpSpLocks/>
          </p:cNvGrpSpPr>
          <p:nvPr/>
        </p:nvGrpSpPr>
        <p:grpSpPr bwMode="auto">
          <a:xfrm>
            <a:off x="7796098" y="3289166"/>
            <a:ext cx="238529" cy="240962"/>
            <a:chOff x="3016" y="-1059"/>
            <a:chExt cx="1836" cy="1862"/>
          </a:xfrm>
        </p:grpSpPr>
        <p:pic>
          <p:nvPicPr>
            <p:cNvPr id="39" name="Picture 20" descr="bal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3016" y="-1031"/>
              <a:ext cx="1836" cy="1834"/>
            </a:xfrm>
            <a:prstGeom prst="rect">
              <a:avLst/>
            </a:prstGeom>
            <a:noFill/>
            <a:ln w="9525">
              <a:noFill/>
              <a:miter lim="800000"/>
              <a:headEnd/>
              <a:tailEnd/>
            </a:ln>
          </p:spPr>
        </p:pic>
        <p:sp>
          <p:nvSpPr>
            <p:cNvPr id="40" name="Oval 21"/>
            <p:cNvSpPr>
              <a:spLocks noChangeArrowheads="1"/>
            </p:cNvSpPr>
            <p:nvPr/>
          </p:nvSpPr>
          <p:spPr bwMode="gray">
            <a:xfrm>
              <a:off x="3095" y="-1059"/>
              <a:ext cx="1678" cy="1676"/>
            </a:xfrm>
            <a:prstGeom prst="ellipse">
              <a:avLst/>
            </a:prstGeom>
            <a:solidFill>
              <a:srgbClr val="000000">
                <a:alpha val="50000"/>
              </a:srgbClr>
            </a:solidFill>
            <a:ln w="19050">
              <a:solidFill>
                <a:srgbClr val="FFFFFF"/>
              </a:solidFill>
              <a:round/>
              <a:headEnd/>
              <a:tailEnd/>
            </a:ln>
            <a:effectLst/>
          </p:spPr>
          <p:txBody>
            <a:bodyPr wrap="none" anchor="ctr">
              <a:noAutofit/>
            </a:bodyPr>
            <a:lstStyle/>
            <a:p>
              <a:pPr algn="ctr" defTabSz="914400" latinLnBrk="1">
                <a:defRPr/>
              </a:pPr>
              <a:endParaRPr kumimoji="1" lang="en-US" altLang="ko-KR" sz="2000" b="1" kern="0">
                <a:solidFill>
                  <a:srgbClr val="FFFFFF"/>
                </a:solidFill>
                <a:effectLst>
                  <a:outerShdw blurRad="38100" dist="38100" dir="2700000" algn="tl">
                    <a:srgbClr val="EEECE1"/>
                  </a:outerShdw>
                </a:effectLst>
                <a:latin typeface="Huawei Sans" panose="020C0503030203020204" pitchFamily="34" charset="0"/>
              </a:endParaRPr>
            </a:p>
          </p:txBody>
        </p:sp>
      </p:grpSp>
      <p:grpSp>
        <p:nvGrpSpPr>
          <p:cNvPr id="41" name="Group 19"/>
          <p:cNvGrpSpPr>
            <a:grpSpLocks/>
          </p:cNvGrpSpPr>
          <p:nvPr/>
        </p:nvGrpSpPr>
        <p:grpSpPr bwMode="auto">
          <a:xfrm>
            <a:off x="7772823" y="3899473"/>
            <a:ext cx="238529" cy="240962"/>
            <a:chOff x="3016" y="-1059"/>
            <a:chExt cx="1836" cy="1862"/>
          </a:xfrm>
        </p:grpSpPr>
        <p:pic>
          <p:nvPicPr>
            <p:cNvPr id="42" name="Picture 20" descr="bal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3016" y="-1031"/>
              <a:ext cx="1836" cy="1834"/>
            </a:xfrm>
            <a:prstGeom prst="rect">
              <a:avLst/>
            </a:prstGeom>
            <a:noFill/>
            <a:ln w="9525">
              <a:noFill/>
              <a:miter lim="800000"/>
              <a:headEnd/>
              <a:tailEnd/>
            </a:ln>
          </p:spPr>
        </p:pic>
        <p:sp>
          <p:nvSpPr>
            <p:cNvPr id="43" name="Oval 21"/>
            <p:cNvSpPr>
              <a:spLocks noChangeArrowheads="1"/>
            </p:cNvSpPr>
            <p:nvPr/>
          </p:nvSpPr>
          <p:spPr bwMode="gray">
            <a:xfrm>
              <a:off x="3095" y="-1059"/>
              <a:ext cx="1678" cy="1676"/>
            </a:xfrm>
            <a:prstGeom prst="ellipse">
              <a:avLst/>
            </a:prstGeom>
            <a:solidFill>
              <a:srgbClr val="000000">
                <a:alpha val="50000"/>
              </a:srgbClr>
            </a:solidFill>
            <a:ln w="19050">
              <a:solidFill>
                <a:srgbClr val="FFFFFF"/>
              </a:solidFill>
              <a:round/>
              <a:headEnd/>
              <a:tailEnd/>
            </a:ln>
            <a:effectLst/>
          </p:spPr>
          <p:txBody>
            <a:bodyPr wrap="none" anchor="ctr">
              <a:noAutofit/>
            </a:bodyPr>
            <a:lstStyle/>
            <a:p>
              <a:pPr algn="ctr" defTabSz="914400" latinLnBrk="1">
                <a:defRPr/>
              </a:pPr>
              <a:endParaRPr kumimoji="1" lang="en-US" altLang="ko-KR" sz="2000" b="1" kern="0">
                <a:solidFill>
                  <a:srgbClr val="FFFFFF"/>
                </a:solidFill>
                <a:effectLst>
                  <a:outerShdw blurRad="38100" dist="38100" dir="2700000" algn="tl">
                    <a:srgbClr val="EEECE1"/>
                  </a:outerShdw>
                </a:effectLst>
                <a:latin typeface="Huawei Sans" panose="020C0503030203020204" pitchFamily="34" charset="0"/>
              </a:endParaRPr>
            </a:p>
          </p:txBody>
        </p:sp>
      </p:grpSp>
      <p:cxnSp>
        <p:nvCxnSpPr>
          <p:cNvPr id="44" name="AutoShape 4"/>
          <p:cNvCxnSpPr>
            <a:cxnSpLocks noChangeShapeType="1"/>
            <a:stCxn id="32" idx="3"/>
            <a:endCxn id="39" idx="1"/>
          </p:cNvCxnSpPr>
          <p:nvPr/>
        </p:nvCxnSpPr>
        <p:spPr bwMode="auto">
          <a:xfrm flipV="1">
            <a:off x="7456649" y="3411460"/>
            <a:ext cx="339449" cy="352945"/>
          </a:xfrm>
          <a:prstGeom prst="straightConnector1">
            <a:avLst/>
          </a:prstGeom>
          <a:noFill/>
          <a:ln w="25400" cap="rnd">
            <a:solidFill>
              <a:srgbClr val="990000"/>
            </a:solidFill>
            <a:prstDash val="sysDot"/>
            <a:round/>
            <a:headEnd/>
            <a:tailEnd/>
          </a:ln>
        </p:spPr>
      </p:cxnSp>
      <p:cxnSp>
        <p:nvCxnSpPr>
          <p:cNvPr id="45" name="AutoShape 4"/>
          <p:cNvCxnSpPr>
            <a:cxnSpLocks noChangeShapeType="1"/>
            <a:stCxn id="32" idx="3"/>
            <a:endCxn id="43" idx="2"/>
          </p:cNvCxnSpPr>
          <p:nvPr/>
        </p:nvCxnSpPr>
        <p:spPr bwMode="auto">
          <a:xfrm>
            <a:off x="7456648" y="3764405"/>
            <a:ext cx="326438" cy="243515"/>
          </a:xfrm>
          <a:prstGeom prst="straightConnector1">
            <a:avLst/>
          </a:prstGeom>
          <a:noFill/>
          <a:ln w="25400" cap="rnd">
            <a:solidFill>
              <a:srgbClr val="990000"/>
            </a:solidFill>
            <a:prstDash val="sysDot"/>
            <a:round/>
            <a:headEnd/>
            <a:tailEnd/>
          </a:ln>
        </p:spPr>
      </p:cxnSp>
      <p:cxnSp>
        <p:nvCxnSpPr>
          <p:cNvPr id="46" name="AutoShape 4"/>
          <p:cNvCxnSpPr>
            <a:cxnSpLocks noChangeShapeType="1"/>
            <a:stCxn id="48" idx="3"/>
            <a:endCxn id="35" idx="2"/>
          </p:cNvCxnSpPr>
          <p:nvPr/>
        </p:nvCxnSpPr>
        <p:spPr bwMode="auto">
          <a:xfrm flipV="1">
            <a:off x="5545825" y="3751880"/>
            <a:ext cx="344417" cy="10663"/>
          </a:xfrm>
          <a:prstGeom prst="straightConnector1">
            <a:avLst/>
          </a:prstGeom>
          <a:noFill/>
          <a:ln w="25400" cap="rnd">
            <a:solidFill>
              <a:srgbClr val="990000"/>
            </a:solidFill>
            <a:prstDash val="sysDot"/>
            <a:round/>
            <a:headEnd/>
            <a:tailEnd/>
          </a:ln>
        </p:spPr>
      </p:cxnSp>
      <p:grpSp>
        <p:nvGrpSpPr>
          <p:cNvPr id="47" name="Group 6"/>
          <p:cNvGrpSpPr>
            <a:grpSpLocks/>
          </p:cNvGrpSpPr>
          <p:nvPr/>
        </p:nvGrpSpPr>
        <p:grpSpPr bwMode="auto">
          <a:xfrm>
            <a:off x="4579436" y="3325815"/>
            <a:ext cx="966388" cy="873455"/>
            <a:chOff x="815" y="2584"/>
            <a:chExt cx="1726" cy="1568"/>
          </a:xfrm>
        </p:grpSpPr>
        <p:pic>
          <p:nvPicPr>
            <p:cNvPr id="48" name="Picture 7" descr="bal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15" y="2584"/>
              <a:ext cx="1726" cy="1568"/>
            </a:xfrm>
            <a:prstGeom prst="rect">
              <a:avLst/>
            </a:prstGeom>
            <a:noFill/>
            <a:ln w="9525">
              <a:noFill/>
              <a:miter lim="800000"/>
              <a:headEnd/>
              <a:tailEnd/>
            </a:ln>
          </p:spPr>
        </p:pic>
        <p:sp>
          <p:nvSpPr>
            <p:cNvPr id="49" name="Oval 8"/>
            <p:cNvSpPr>
              <a:spLocks noChangeArrowheads="1"/>
            </p:cNvSpPr>
            <p:nvPr/>
          </p:nvSpPr>
          <p:spPr bwMode="gray">
            <a:xfrm>
              <a:off x="883" y="2652"/>
              <a:ext cx="1583" cy="1432"/>
            </a:xfrm>
            <a:prstGeom prst="ellipse">
              <a:avLst/>
            </a:prstGeom>
            <a:solidFill>
              <a:srgbClr val="009900">
                <a:alpha val="60000"/>
              </a:srgbClr>
            </a:solidFill>
            <a:ln w="19050">
              <a:solidFill>
                <a:srgbClr val="FFFFFF"/>
              </a:solidFill>
              <a:round/>
              <a:headEnd/>
              <a:tailEnd/>
            </a:ln>
          </p:spPr>
          <p:txBody>
            <a:bodyPr wrap="none" anchor="ctr">
              <a:noAutofit/>
            </a:bodyPr>
            <a:lstStyle/>
            <a:p>
              <a:pPr algn="ctr" defTabSz="914400" latinLnBrk="1">
                <a:defRPr/>
              </a:pPr>
              <a:r>
                <a:rPr kumimoji="1" lang="en-US" sz="900" b="1" dirty="0">
                  <a:solidFill>
                    <a:srgbClr val="FFFFFF"/>
                  </a:solidFill>
                  <a:latin typeface="Huawei Sans" panose="020C0503030203020204" pitchFamily="34" charset="0"/>
                </a:rPr>
                <a:t>Manual </a:t>
              </a:r>
              <a:endParaRPr kumimoji="1" lang="en-US" sz="900" b="1" dirty="0" smtClean="0">
                <a:solidFill>
                  <a:srgbClr val="FFFFFF"/>
                </a:solidFill>
                <a:latin typeface="Huawei Sans" panose="020C0503030203020204" pitchFamily="34" charset="0"/>
              </a:endParaRPr>
            </a:p>
            <a:p>
              <a:pPr algn="ctr" defTabSz="914400" latinLnBrk="1">
                <a:defRPr/>
              </a:pPr>
              <a:r>
                <a:rPr kumimoji="1" lang="en-US" sz="900" b="1" dirty="0" smtClean="0">
                  <a:solidFill>
                    <a:srgbClr val="FFFFFF"/>
                  </a:solidFill>
                  <a:latin typeface="Huawei Sans" panose="020C0503030203020204" pitchFamily="34" charset="0"/>
                </a:rPr>
                <a:t>cooling </a:t>
              </a:r>
              <a:r>
                <a:rPr kumimoji="1" lang="en-US" sz="900" b="1" dirty="0">
                  <a:solidFill>
                    <a:srgbClr val="FFFFFF"/>
                  </a:solidFill>
                  <a:latin typeface="Huawei Sans" panose="020C0503030203020204" pitchFamily="34" charset="0"/>
                </a:rPr>
                <a:t>source</a:t>
              </a:r>
            </a:p>
          </p:txBody>
        </p:sp>
      </p:grpSp>
      <p:sp>
        <p:nvSpPr>
          <p:cNvPr id="50" name="Oval 11"/>
          <p:cNvSpPr>
            <a:spLocks noChangeArrowheads="1"/>
          </p:cNvSpPr>
          <p:nvPr/>
        </p:nvSpPr>
        <p:spPr bwMode="auto">
          <a:xfrm>
            <a:off x="3663442" y="4078596"/>
            <a:ext cx="797778" cy="766984"/>
          </a:xfrm>
          <a:prstGeom prst="ellipse">
            <a:avLst/>
          </a:prstGeom>
          <a:gradFill rotWithShape="0">
            <a:gsLst>
              <a:gs pos="0">
                <a:srgbClr val="DDEBCF"/>
              </a:gs>
              <a:gs pos="50000">
                <a:srgbClr val="9CB86E"/>
              </a:gs>
              <a:gs pos="100000">
                <a:srgbClr val="156B13"/>
              </a:gs>
            </a:gsLst>
            <a:lin ang="2700000" scaled="0"/>
          </a:gradFill>
          <a:ln w="9525">
            <a:noFill/>
            <a:round/>
            <a:headEnd/>
            <a:tailEnd/>
          </a:ln>
        </p:spPr>
        <p:txBody>
          <a:bodyPr wrap="none" anchor="ctr">
            <a:noAutofit/>
          </a:bodyPr>
          <a:lstStyle/>
          <a:p>
            <a:endParaRPr lang="zh-CN" altLang="zh-CN" sz="1600" b="1">
              <a:solidFill>
                <a:prstClr val="black"/>
              </a:solidFill>
              <a:latin typeface="Huawei Sans" panose="020C0503030203020204" pitchFamily="34" charset="0"/>
            </a:endParaRPr>
          </a:p>
        </p:txBody>
      </p:sp>
      <p:sp>
        <p:nvSpPr>
          <p:cNvPr id="51" name="Oval 12"/>
          <p:cNvSpPr>
            <a:spLocks noChangeArrowheads="1"/>
          </p:cNvSpPr>
          <p:nvPr/>
        </p:nvSpPr>
        <p:spPr bwMode="auto">
          <a:xfrm>
            <a:off x="3712628" y="4150008"/>
            <a:ext cx="706898" cy="627682"/>
          </a:xfrm>
          <a:prstGeom prst="ellipse">
            <a:avLst/>
          </a:prstGeom>
          <a:solidFill>
            <a:srgbClr val="00B0F0"/>
          </a:solidFill>
          <a:ln w="9525">
            <a:noFill/>
            <a:round/>
            <a:headEnd/>
            <a:tailEnd/>
          </a:ln>
        </p:spPr>
        <p:txBody>
          <a:bodyPr wrap="none" anchor="ctr">
            <a:noAutofit/>
          </a:bodyPr>
          <a:lstStyle/>
          <a:p>
            <a:pPr algn="ctr" latinLnBrk="1"/>
            <a:r>
              <a:rPr lang="en-US" sz="1050" b="1" dirty="0">
                <a:solidFill>
                  <a:prstClr val="white"/>
                </a:solidFill>
                <a:latin typeface="Huawei Sans" panose="020C0503030203020204" pitchFamily="34" charset="0"/>
              </a:rPr>
              <a:t>Cooling </a:t>
            </a:r>
            <a:endParaRPr lang="en-US" sz="1050" b="1" dirty="0" smtClean="0">
              <a:solidFill>
                <a:prstClr val="white"/>
              </a:solidFill>
              <a:latin typeface="Huawei Sans" panose="020C0503030203020204" pitchFamily="34" charset="0"/>
            </a:endParaRPr>
          </a:p>
          <a:p>
            <a:pPr algn="ctr" latinLnBrk="1"/>
            <a:r>
              <a:rPr lang="en-US" sz="1050" b="1" dirty="0" smtClean="0">
                <a:solidFill>
                  <a:prstClr val="white"/>
                </a:solidFill>
                <a:latin typeface="Huawei Sans" panose="020C0503030203020204" pitchFamily="34" charset="0"/>
              </a:rPr>
              <a:t>source</a:t>
            </a:r>
            <a:endParaRPr lang="en-US" sz="1050" b="1" dirty="0">
              <a:solidFill>
                <a:prstClr val="white"/>
              </a:solidFill>
              <a:latin typeface="Huawei Sans" panose="020C0503030203020204" pitchFamily="34" charset="0"/>
            </a:endParaRPr>
          </a:p>
        </p:txBody>
      </p:sp>
      <p:cxnSp>
        <p:nvCxnSpPr>
          <p:cNvPr id="52" name="AutoShape 2"/>
          <p:cNvCxnSpPr>
            <a:cxnSpLocks noChangeShapeType="1"/>
            <a:endCxn id="48" idx="1"/>
          </p:cNvCxnSpPr>
          <p:nvPr/>
        </p:nvCxnSpPr>
        <p:spPr bwMode="auto">
          <a:xfrm flipV="1">
            <a:off x="4344388" y="3762543"/>
            <a:ext cx="235048" cy="430137"/>
          </a:xfrm>
          <a:prstGeom prst="straightConnector1">
            <a:avLst/>
          </a:prstGeom>
          <a:noFill/>
          <a:ln w="25400" cap="rnd">
            <a:solidFill>
              <a:srgbClr val="990000"/>
            </a:solidFill>
            <a:prstDash val="sysDot"/>
            <a:round/>
            <a:headEnd/>
            <a:tailEnd/>
          </a:ln>
        </p:spPr>
      </p:cxnSp>
      <p:cxnSp>
        <p:nvCxnSpPr>
          <p:cNvPr id="53" name="AutoShape 4"/>
          <p:cNvCxnSpPr>
            <a:cxnSpLocks noChangeShapeType="1"/>
            <a:endCxn id="9" idx="2"/>
          </p:cNvCxnSpPr>
          <p:nvPr/>
        </p:nvCxnSpPr>
        <p:spPr bwMode="auto">
          <a:xfrm>
            <a:off x="4344389" y="4735020"/>
            <a:ext cx="227313" cy="549049"/>
          </a:xfrm>
          <a:prstGeom prst="straightConnector1">
            <a:avLst/>
          </a:prstGeom>
          <a:noFill/>
          <a:ln w="25400" cap="rnd">
            <a:solidFill>
              <a:srgbClr val="990000"/>
            </a:solidFill>
            <a:prstDash val="sysDot"/>
            <a:round/>
            <a:headEnd/>
            <a:tailEnd/>
          </a:ln>
        </p:spPr>
      </p:cxnSp>
    </p:spTree>
    <p:extLst>
      <p:ext uri="{BB962C8B-B14F-4D97-AF65-F5344CB8AC3E}">
        <p14:creationId xmlns:p14="http://schemas.microsoft.com/office/powerpoint/2010/main" val="8686843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99"/>
          <p:cNvGrpSpPr/>
          <p:nvPr/>
        </p:nvGrpSpPr>
        <p:grpSpPr>
          <a:xfrm>
            <a:off x="6481177" y="1745188"/>
            <a:ext cx="5118949" cy="4293487"/>
            <a:chOff x="5931648" y="1335315"/>
            <a:chExt cx="5796444" cy="4371605"/>
          </a:xfrm>
        </p:grpSpPr>
        <p:pic>
          <p:nvPicPr>
            <p:cNvPr id="75" name="Picture 1"/>
            <p:cNvPicPr>
              <a:picLocks noChangeAspect="1" noChangeArrowheads="1"/>
            </p:cNvPicPr>
            <p:nvPr/>
          </p:nvPicPr>
          <p:blipFill>
            <a:blip r:embed="rId3" cstate="print"/>
            <a:srcRect/>
            <a:stretch>
              <a:fillRect/>
            </a:stretch>
          </p:blipFill>
          <p:spPr bwMode="auto">
            <a:xfrm>
              <a:off x="7065061" y="1335315"/>
              <a:ext cx="3343336" cy="4060680"/>
            </a:xfrm>
            <a:prstGeom prst="rect">
              <a:avLst/>
            </a:prstGeom>
            <a:noFill/>
            <a:ln w="9525">
              <a:noFill/>
              <a:miter lim="800000"/>
              <a:headEnd/>
              <a:tailEnd/>
            </a:ln>
          </p:spPr>
        </p:pic>
        <p:sp>
          <p:nvSpPr>
            <p:cNvPr id="78" name="圆角矩形 77"/>
            <p:cNvSpPr/>
            <p:nvPr/>
          </p:nvSpPr>
          <p:spPr bwMode="auto">
            <a:xfrm>
              <a:off x="9390743" y="4194629"/>
              <a:ext cx="333828" cy="725714"/>
            </a:xfrm>
            <a:prstGeom prst="roundRect">
              <a:avLst/>
            </a:prstGeom>
            <a:noFill/>
            <a:ln w="57150">
              <a:solidFill>
                <a:srgbClr val="99000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noAutofit/>
            </a:bodyPr>
            <a:lstStyle/>
            <a:p>
              <a:pPr defTabSz="914126" fontAlgn="base">
                <a:spcBef>
                  <a:spcPct val="0"/>
                </a:spcBef>
                <a:spcAft>
                  <a:spcPct val="0"/>
                </a:spcAft>
                <a:buClr>
                  <a:srgbClr val="CC9900"/>
                </a:buClr>
                <a:buFont typeface="Wingdings" pitchFamily="2" charset="2"/>
                <a:buChar char="n"/>
              </a:pPr>
              <a:endParaRPr lang="zh-CN" altLang="en-US" sz="1799">
                <a:solidFill>
                  <a:srgbClr val="000000"/>
                </a:solidFill>
                <a:latin typeface="Huawei Sans" panose="020C0503030203020204" pitchFamily="34" charset="0"/>
                <a:ea typeface="宋体" charset="-122"/>
              </a:endParaRPr>
            </a:p>
          </p:txBody>
        </p:sp>
        <p:cxnSp>
          <p:nvCxnSpPr>
            <p:cNvPr id="82" name="直接箭头连接符 81"/>
            <p:cNvCxnSpPr/>
            <p:nvPr/>
          </p:nvCxnSpPr>
          <p:spPr bwMode="auto">
            <a:xfrm>
              <a:off x="9811657" y="4601029"/>
              <a:ext cx="754743" cy="333828"/>
            </a:xfrm>
            <a:prstGeom prst="straightConnector1">
              <a:avLst/>
            </a:prstGeom>
            <a:ln>
              <a:solidFill>
                <a:srgbClr val="C7000B"/>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sp>
          <p:nvSpPr>
            <p:cNvPr id="83" name="TextBox 82"/>
            <p:cNvSpPr txBox="1"/>
            <p:nvPr/>
          </p:nvSpPr>
          <p:spPr>
            <a:xfrm>
              <a:off x="9970407" y="4954816"/>
              <a:ext cx="1652207" cy="752104"/>
            </a:xfrm>
            <a:prstGeom prst="rect">
              <a:avLst/>
            </a:prstGeom>
            <a:noFill/>
          </p:spPr>
          <p:txBody>
            <a:bodyPr wrap="square" rtlCol="0">
              <a:noAutofit/>
            </a:bodyPr>
            <a:lstStyle/>
            <a:p>
              <a:pPr defTabSz="914126" fontAlgn="base">
                <a:spcBef>
                  <a:spcPct val="0"/>
                </a:spcBef>
                <a:spcAft>
                  <a:spcPct val="0"/>
                </a:spcAft>
              </a:pPr>
              <a:r>
                <a:rPr lang="en-US" sz="1400" dirty="0">
                  <a:solidFill>
                    <a:srgbClr val="000000"/>
                  </a:solidFill>
                  <a:latin typeface="Huawei Sans" panose="020C0503030203020204" pitchFamily="34" charset="0"/>
                  <a:ea typeface="微软雅黑" pitchFamily="34" charset="-122"/>
                </a:rPr>
                <a:t>Water-fluorine side plate heat exchanger</a:t>
              </a:r>
            </a:p>
          </p:txBody>
        </p:sp>
        <p:sp>
          <p:nvSpPr>
            <p:cNvPr id="92" name="TextBox 91"/>
            <p:cNvSpPr txBox="1"/>
            <p:nvPr/>
          </p:nvSpPr>
          <p:spPr>
            <a:xfrm>
              <a:off x="7160716" y="4695362"/>
              <a:ext cx="1053196" cy="532740"/>
            </a:xfrm>
            <a:prstGeom prst="rect">
              <a:avLst/>
            </a:prstGeom>
            <a:noFill/>
          </p:spPr>
          <p:txBody>
            <a:bodyPr wrap="square" rtlCol="0">
              <a:noAutofit/>
            </a:bodyPr>
            <a:lstStyle/>
            <a:p>
              <a:pPr algn="ctr" defTabSz="914126" fontAlgn="base">
                <a:spcBef>
                  <a:spcPct val="0"/>
                </a:spcBef>
                <a:spcAft>
                  <a:spcPct val="0"/>
                </a:spcAft>
              </a:pPr>
              <a:r>
                <a:rPr lang="en-US" sz="1200" dirty="0">
                  <a:solidFill>
                    <a:srgbClr val="000000"/>
                  </a:solidFill>
                  <a:latin typeface="Huawei Sans" panose="020C0503030203020204" pitchFamily="34" charset="0"/>
                  <a:ea typeface="微软雅黑" pitchFamily="34" charset="-122"/>
                </a:rPr>
                <a:t>Cooling pipes</a:t>
              </a:r>
            </a:p>
          </p:txBody>
        </p:sp>
        <p:sp>
          <p:nvSpPr>
            <p:cNvPr id="93" name="TextBox 92"/>
            <p:cNvSpPr txBox="1"/>
            <p:nvPr/>
          </p:nvSpPr>
          <p:spPr>
            <a:xfrm>
              <a:off x="5931648" y="4303486"/>
              <a:ext cx="1190170" cy="752104"/>
            </a:xfrm>
            <a:prstGeom prst="rect">
              <a:avLst/>
            </a:prstGeom>
            <a:noFill/>
          </p:spPr>
          <p:txBody>
            <a:bodyPr wrap="square" rtlCol="0">
              <a:noAutofit/>
            </a:bodyPr>
            <a:lstStyle/>
            <a:p>
              <a:pPr defTabSz="914126" fontAlgn="base">
                <a:spcBef>
                  <a:spcPct val="0"/>
                </a:spcBef>
                <a:spcAft>
                  <a:spcPct val="0"/>
                </a:spcAft>
              </a:pPr>
              <a:r>
                <a:rPr lang="en-US" sz="1400" dirty="0">
                  <a:solidFill>
                    <a:srgbClr val="000000"/>
                  </a:solidFill>
                  <a:latin typeface="Huawei Sans" panose="020C0503030203020204" pitchFamily="34" charset="0"/>
                  <a:ea typeface="微软雅黑" pitchFamily="34" charset="-122"/>
                </a:rPr>
                <a:t>Water-cooled condenser</a:t>
              </a:r>
            </a:p>
          </p:txBody>
        </p:sp>
        <p:sp>
          <p:nvSpPr>
            <p:cNvPr id="94" name="TextBox 93"/>
            <p:cNvSpPr txBox="1"/>
            <p:nvPr/>
          </p:nvSpPr>
          <p:spPr>
            <a:xfrm>
              <a:off x="9970405" y="2714171"/>
              <a:ext cx="1757687" cy="532740"/>
            </a:xfrm>
            <a:prstGeom prst="rect">
              <a:avLst/>
            </a:prstGeom>
            <a:noFill/>
          </p:spPr>
          <p:txBody>
            <a:bodyPr wrap="square" rtlCol="0">
              <a:noAutofit/>
            </a:bodyPr>
            <a:lstStyle/>
            <a:p>
              <a:pPr defTabSz="914126" fontAlgn="base">
                <a:spcBef>
                  <a:spcPct val="0"/>
                </a:spcBef>
                <a:spcAft>
                  <a:spcPct val="0"/>
                </a:spcAft>
              </a:pPr>
              <a:r>
                <a:rPr lang="en-US" sz="1400" dirty="0">
                  <a:solidFill>
                    <a:srgbClr val="000000"/>
                  </a:solidFill>
                  <a:latin typeface="Huawei Sans" panose="020C0503030203020204" pitchFamily="34" charset="0"/>
                  <a:ea typeface="微软雅黑" pitchFamily="34" charset="-122"/>
                </a:rPr>
                <a:t>DX indoor unit</a:t>
              </a:r>
            </a:p>
          </p:txBody>
        </p:sp>
      </p:grpSp>
      <p:sp>
        <p:nvSpPr>
          <p:cNvPr id="2" name="Rectangle 2"/>
          <p:cNvSpPr txBox="1">
            <a:spLocks noChangeArrowheads="1"/>
          </p:cNvSpPr>
          <p:nvPr/>
        </p:nvSpPr>
        <p:spPr bwMode="auto">
          <a:xfrm>
            <a:off x="1594800" y="410400"/>
            <a:ext cx="9831600" cy="640800"/>
          </a:xfrm>
          <a:prstGeom prst="rect">
            <a:avLst/>
          </a:prstGeom>
          <a:noFill/>
          <a:ln w="9525">
            <a:noFill/>
            <a:miter lim="800000"/>
            <a:headEnd/>
            <a:tailEnd/>
          </a:ln>
        </p:spPr>
        <p:txBody>
          <a:bodyPr vert="horz" wrap="square" lIns="100800" tIns="50400" rIns="100800" bIns="50400" numCol="1" anchor="ctr" anchorCtr="0" compatLnSpc="1">
            <a:prstTxWarp prst="textNoShape">
              <a:avLst/>
            </a:prstTxWarp>
            <a:noAutofit/>
          </a:bodyPr>
          <a:lstStyle>
            <a:lvl1pPr defTabSz="914034" fontAlgn="ctr">
              <a:lnSpc>
                <a:spcPct val="90000"/>
              </a:lnSpc>
              <a:spcBef>
                <a:spcPct val="0"/>
              </a:spcBef>
              <a:buNone/>
              <a:defRPr lang="zh-CN" altLang="en-US" sz="3499" b="1" kern="0" baseline="0" dirty="0">
                <a:latin typeface="Huawei Sans" panose="020C0503030203020204" pitchFamily="34" charset="0"/>
                <a:ea typeface="方正兰亭黑简体" panose="02000000000000000000" pitchFamily="2" charset="-122"/>
                <a:cs typeface="+mj-cs"/>
              </a:defRPr>
            </a:lvl1pPr>
          </a:lstStyle>
          <a:p>
            <a:endParaRPr lang="zh-CN" altLang="en-US" dirty="0"/>
          </a:p>
        </p:txBody>
      </p:sp>
      <p:cxnSp>
        <p:nvCxnSpPr>
          <p:cNvPr id="37" name="直接连接符 36"/>
          <p:cNvCxnSpPr/>
          <p:nvPr/>
        </p:nvCxnSpPr>
        <p:spPr bwMode="auto">
          <a:xfrm>
            <a:off x="5974942" y="1097747"/>
            <a:ext cx="0" cy="5084045"/>
          </a:xfrm>
          <a:prstGeom prst="line">
            <a:avLst/>
          </a:prstGeom>
          <a:ln>
            <a:solidFill>
              <a:schemeClr val="bg1">
                <a:lumMod val="50000"/>
              </a:schemeClr>
            </a:solidFill>
            <a:prstDash val="lgDash"/>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sp>
        <p:nvSpPr>
          <p:cNvPr id="96" name="Rectangle 27"/>
          <p:cNvSpPr>
            <a:spLocks noChangeArrowheads="1"/>
          </p:cNvSpPr>
          <p:nvPr/>
        </p:nvSpPr>
        <p:spPr bwMode="auto">
          <a:xfrm>
            <a:off x="1193978" y="1097746"/>
            <a:ext cx="4382852" cy="345758"/>
          </a:xfrm>
          <a:prstGeom prst="roundRect">
            <a:avLst/>
          </a:prstGeom>
          <a:solidFill>
            <a:srgbClr val="00B0F0"/>
          </a:solidFill>
          <a:ln w="19050">
            <a:no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lIns="162558" tIns="81280" rIns="162558" bIns="81280" anchor="ctr">
            <a:noAutofit/>
          </a:bodyPr>
          <a:lstStyle/>
          <a:p>
            <a:pPr algn="ctr" defTabSz="914126" fontAlgn="base">
              <a:spcBef>
                <a:spcPct val="0"/>
              </a:spcBef>
              <a:spcAft>
                <a:spcPct val="0"/>
              </a:spcAft>
            </a:pPr>
            <a:r>
              <a:rPr lang="en-US" sz="1600" b="1">
                <a:solidFill>
                  <a:prstClr val="white"/>
                </a:solidFill>
                <a:latin typeface="Huawei Sans" panose="020C0503030203020204" pitchFamily="34" charset="0"/>
                <a:ea typeface="微软雅黑" pitchFamily="34" charset="-122"/>
              </a:rPr>
              <a:t>DXA</a:t>
            </a:r>
          </a:p>
        </p:txBody>
      </p:sp>
      <p:sp>
        <p:nvSpPr>
          <p:cNvPr id="77" name="Rectangle 27"/>
          <p:cNvSpPr>
            <a:spLocks noChangeArrowheads="1"/>
          </p:cNvSpPr>
          <p:nvPr/>
        </p:nvSpPr>
        <p:spPr bwMode="auto">
          <a:xfrm>
            <a:off x="6439526" y="1097746"/>
            <a:ext cx="4382852" cy="345758"/>
          </a:xfrm>
          <a:prstGeom prst="roundRect">
            <a:avLst/>
          </a:prstGeom>
          <a:solidFill>
            <a:srgbClr val="00B0F0"/>
          </a:solidFill>
          <a:ln w="19050">
            <a:no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lIns="162558" tIns="81280" rIns="162558" bIns="81280" anchor="ctr">
            <a:noAutofit/>
          </a:bodyPr>
          <a:lstStyle/>
          <a:p>
            <a:pPr algn="ctr" defTabSz="914126" fontAlgn="base">
              <a:spcBef>
                <a:spcPct val="0"/>
              </a:spcBef>
              <a:spcAft>
                <a:spcPct val="0"/>
              </a:spcAft>
            </a:pPr>
            <a:r>
              <a:rPr lang="en-US" sz="1600" b="1">
                <a:solidFill>
                  <a:prstClr val="white"/>
                </a:solidFill>
                <a:latin typeface="Huawei Sans" panose="020C0503030203020204" pitchFamily="34" charset="0"/>
                <a:ea typeface="微软雅黑" pitchFamily="34" charset="-122"/>
              </a:rPr>
              <a:t>DXW</a:t>
            </a:r>
          </a:p>
        </p:txBody>
      </p:sp>
      <p:sp>
        <p:nvSpPr>
          <p:cNvPr id="98" name="矩形 97"/>
          <p:cNvSpPr/>
          <p:nvPr/>
        </p:nvSpPr>
        <p:spPr>
          <a:xfrm>
            <a:off x="528820" y="4100814"/>
            <a:ext cx="5573530" cy="2031325"/>
          </a:xfrm>
          <a:prstGeom prst="rect">
            <a:avLst/>
          </a:prstGeom>
        </p:spPr>
        <p:txBody>
          <a:bodyPr wrap="square">
            <a:noAutofit/>
          </a:bodyPr>
          <a:lstStyle/>
          <a:p>
            <a:pPr marL="171450" indent="-171450" defTabSz="914126" fontAlgn="base">
              <a:lnSpc>
                <a:spcPct val="150000"/>
              </a:lnSpc>
              <a:spcBef>
                <a:spcPct val="0"/>
              </a:spcBef>
              <a:spcAft>
                <a:spcPct val="0"/>
              </a:spcAft>
              <a:buFont typeface="Wingdings" panose="05000000000000000000" pitchFamily="2" charset="2"/>
              <a:buChar char="Ø"/>
            </a:pPr>
            <a:r>
              <a:rPr lang="en-US" sz="1000" dirty="0">
                <a:solidFill>
                  <a:srgbClr val="000000"/>
                </a:solidFill>
                <a:latin typeface="Huawei Sans" panose="020C0503030203020204" pitchFamily="34" charset="0"/>
                <a:ea typeface="微软雅黑" pitchFamily="34" charset="-122"/>
              </a:rPr>
              <a:t>Easy to install, no need for water system energy-saving construction and maintenance costs</a:t>
            </a:r>
          </a:p>
          <a:p>
            <a:pPr marL="171450" indent="-171450" defTabSz="914126" fontAlgn="base">
              <a:lnSpc>
                <a:spcPct val="150000"/>
              </a:lnSpc>
              <a:spcBef>
                <a:spcPct val="0"/>
              </a:spcBef>
              <a:spcAft>
                <a:spcPct val="0"/>
              </a:spcAft>
              <a:buFont typeface="Wingdings" panose="05000000000000000000" pitchFamily="2" charset="2"/>
              <a:buChar char="Ø"/>
            </a:pPr>
            <a:r>
              <a:rPr lang="en-US" sz="1000" dirty="0">
                <a:solidFill>
                  <a:srgbClr val="000000"/>
                </a:solidFill>
                <a:latin typeface="Huawei Sans" panose="020C0503030203020204" pitchFamily="34" charset="0"/>
                <a:ea typeface="微软雅黑" pitchFamily="34" charset="-122"/>
              </a:rPr>
              <a:t>Relatively small and independent cooling cycle, easy to maintain</a:t>
            </a:r>
          </a:p>
          <a:p>
            <a:pPr marL="171450" indent="-171450" defTabSz="914126" fontAlgn="base">
              <a:lnSpc>
                <a:spcPct val="150000"/>
              </a:lnSpc>
              <a:spcBef>
                <a:spcPct val="0"/>
              </a:spcBef>
              <a:spcAft>
                <a:spcPct val="0"/>
              </a:spcAft>
              <a:buFont typeface="Wingdings" panose="05000000000000000000" pitchFamily="2" charset="2"/>
              <a:buChar char="Ø"/>
            </a:pPr>
            <a:r>
              <a:rPr lang="en-US" sz="1000" dirty="0">
                <a:solidFill>
                  <a:srgbClr val="000000"/>
                </a:solidFill>
                <a:latin typeface="Huawei Sans" panose="020C0503030203020204" pitchFamily="34" charset="0"/>
                <a:ea typeface="微软雅黑" pitchFamily="34" charset="-122"/>
              </a:rPr>
              <a:t>Applicable to areas with insufficient water sources and places without cooling water systems</a:t>
            </a:r>
          </a:p>
          <a:p>
            <a:pPr marL="171450" indent="-171450" defTabSz="914126" fontAlgn="base">
              <a:lnSpc>
                <a:spcPct val="150000"/>
              </a:lnSpc>
              <a:spcBef>
                <a:spcPct val="0"/>
              </a:spcBef>
              <a:spcAft>
                <a:spcPct val="0"/>
              </a:spcAft>
              <a:buFont typeface="Wingdings" panose="05000000000000000000" pitchFamily="2" charset="2"/>
              <a:buChar char="Ø"/>
            </a:pPr>
            <a:r>
              <a:rPr lang="en-US" sz="1000" b="1" dirty="0">
                <a:solidFill>
                  <a:srgbClr val="C00000"/>
                </a:solidFill>
                <a:latin typeface="Huawei Sans" panose="020C0503030203020204" pitchFamily="34" charset="0"/>
                <a:ea typeface="微软雅黑" pitchFamily="34" charset="-122"/>
              </a:rPr>
              <a:t>Not applicable to large data centers due to lower cooling energy efficiency than that of chillers</a:t>
            </a:r>
          </a:p>
          <a:p>
            <a:pPr marL="171450" indent="-171450" defTabSz="914126" fontAlgn="base">
              <a:lnSpc>
                <a:spcPct val="150000"/>
              </a:lnSpc>
              <a:spcBef>
                <a:spcPct val="0"/>
              </a:spcBef>
              <a:spcAft>
                <a:spcPct val="0"/>
              </a:spcAft>
              <a:buFont typeface="Wingdings" panose="05000000000000000000" pitchFamily="2" charset="2"/>
              <a:buChar char="Ø"/>
            </a:pPr>
            <a:r>
              <a:rPr lang="en-US" sz="1000" b="1" dirty="0">
                <a:solidFill>
                  <a:srgbClr val="C00000"/>
                </a:solidFill>
                <a:latin typeface="Huawei Sans" panose="020C0503030203020204" pitchFamily="34" charset="0"/>
                <a:ea typeface="微软雅黑" pitchFamily="34" charset="-122"/>
              </a:rPr>
              <a:t>The installation distance cannot be too long. Otherwise, the cooling loss is large.</a:t>
            </a:r>
          </a:p>
        </p:txBody>
      </p:sp>
      <p:sp>
        <p:nvSpPr>
          <p:cNvPr id="99" name="矩形 98"/>
          <p:cNvSpPr/>
          <p:nvPr/>
        </p:nvSpPr>
        <p:spPr>
          <a:xfrm>
            <a:off x="6059262" y="1606958"/>
            <a:ext cx="2776707" cy="2516073"/>
          </a:xfrm>
          <a:prstGeom prst="rect">
            <a:avLst/>
          </a:prstGeom>
        </p:spPr>
        <p:txBody>
          <a:bodyPr wrap="square">
            <a:noAutofit/>
          </a:bodyPr>
          <a:lstStyle/>
          <a:p>
            <a:pPr marL="171450" indent="-171450" defTabSz="914126" fontAlgn="base">
              <a:lnSpc>
                <a:spcPct val="150000"/>
              </a:lnSpc>
              <a:spcBef>
                <a:spcPct val="0"/>
              </a:spcBef>
              <a:spcAft>
                <a:spcPct val="0"/>
              </a:spcAft>
              <a:buFont typeface="Wingdings" panose="05000000000000000000" pitchFamily="2" charset="2"/>
              <a:buChar char="Ø"/>
            </a:pPr>
            <a:r>
              <a:rPr lang="en-US" sz="1050" dirty="0">
                <a:solidFill>
                  <a:srgbClr val="000000"/>
                </a:solidFill>
                <a:latin typeface="Huawei Sans" panose="020C0503030203020204" pitchFamily="34" charset="0"/>
                <a:ea typeface="微软雅黑" pitchFamily="34" charset="-122"/>
              </a:rPr>
              <a:t>Refrigerant is filled before delivery and does not need to be filled onsite.</a:t>
            </a:r>
          </a:p>
          <a:p>
            <a:pPr marL="171450" indent="-171450" defTabSz="914126" fontAlgn="base">
              <a:lnSpc>
                <a:spcPct val="150000"/>
              </a:lnSpc>
              <a:spcBef>
                <a:spcPct val="0"/>
              </a:spcBef>
              <a:spcAft>
                <a:spcPct val="0"/>
              </a:spcAft>
              <a:buFont typeface="Wingdings" panose="05000000000000000000" pitchFamily="2" charset="2"/>
              <a:buChar char="Ø"/>
            </a:pPr>
            <a:r>
              <a:rPr lang="en-US" sz="1050" dirty="0">
                <a:solidFill>
                  <a:prstClr val="black"/>
                </a:solidFill>
                <a:latin typeface="Huawei Sans" panose="020C0503030203020204" pitchFamily="34" charset="0"/>
                <a:ea typeface="微软雅黑" pitchFamily="34" charset="-122"/>
              </a:rPr>
              <a:t>Long-distance installation is supported, </a:t>
            </a:r>
            <a:r>
              <a:rPr lang="en-US" sz="1050" b="1" dirty="0">
                <a:solidFill>
                  <a:srgbClr val="C00000"/>
                </a:solidFill>
                <a:latin typeface="Huawei Sans" panose="020C0503030203020204" pitchFamily="34" charset="0"/>
                <a:ea typeface="微软雅黑" pitchFamily="34" charset="-122"/>
              </a:rPr>
              <a:t>but waterproof measures should be taken</a:t>
            </a:r>
            <a:r>
              <a:rPr lang="en-US" sz="1050" dirty="0">
                <a:solidFill>
                  <a:srgbClr val="C00000"/>
                </a:solidFill>
                <a:latin typeface="Huawei Sans" panose="020C0503030203020204" pitchFamily="34" charset="0"/>
                <a:ea typeface="微软雅黑" pitchFamily="34" charset="-122"/>
              </a:rPr>
              <a:t>.</a:t>
            </a:r>
          </a:p>
          <a:p>
            <a:pPr marL="171450" indent="-171450" defTabSz="914126" fontAlgn="base">
              <a:lnSpc>
                <a:spcPct val="150000"/>
              </a:lnSpc>
              <a:spcBef>
                <a:spcPct val="0"/>
              </a:spcBef>
              <a:spcAft>
                <a:spcPct val="0"/>
              </a:spcAft>
              <a:buFont typeface="Wingdings" panose="05000000000000000000" pitchFamily="2" charset="2"/>
              <a:buChar char="Ø"/>
            </a:pPr>
            <a:r>
              <a:rPr lang="en-US" sz="1050" b="1" dirty="0">
                <a:solidFill>
                  <a:srgbClr val="C00000"/>
                </a:solidFill>
                <a:latin typeface="Huawei Sans" panose="020C0503030203020204" pitchFamily="34" charset="0"/>
                <a:ea typeface="微软雅黑" pitchFamily="34" charset="-122"/>
              </a:rPr>
              <a:t>Water and glycol are generally required, and the maintenance is complex.</a:t>
            </a:r>
          </a:p>
          <a:p>
            <a:pPr marL="171450" indent="-171450" defTabSz="914126" fontAlgn="base">
              <a:lnSpc>
                <a:spcPct val="150000"/>
              </a:lnSpc>
              <a:spcBef>
                <a:spcPct val="0"/>
              </a:spcBef>
              <a:spcAft>
                <a:spcPct val="0"/>
              </a:spcAft>
              <a:buFont typeface="Wingdings" panose="05000000000000000000" pitchFamily="2" charset="2"/>
              <a:buChar char="Ø"/>
            </a:pPr>
            <a:r>
              <a:rPr lang="en-US" sz="1050" dirty="0">
                <a:solidFill>
                  <a:srgbClr val="000000"/>
                </a:solidFill>
                <a:latin typeface="Huawei Sans" panose="020C0503030203020204" pitchFamily="34" charset="0"/>
                <a:ea typeface="微软雅黑" pitchFamily="34" charset="-122"/>
              </a:rPr>
              <a:t>It is applicable to large open-circuit systems with cooling towers or wells.</a:t>
            </a:r>
          </a:p>
        </p:txBody>
      </p:sp>
      <p:grpSp>
        <p:nvGrpSpPr>
          <p:cNvPr id="4" name="组合 15"/>
          <p:cNvGrpSpPr/>
          <p:nvPr/>
        </p:nvGrpSpPr>
        <p:grpSpPr>
          <a:xfrm>
            <a:off x="1193979" y="1499197"/>
            <a:ext cx="4623001" cy="2682198"/>
            <a:chOff x="308227" y="1433335"/>
            <a:chExt cx="5591643" cy="3243439"/>
          </a:xfrm>
        </p:grpSpPr>
        <p:pic>
          <p:nvPicPr>
            <p:cNvPr id="17" name="Picture 1"/>
            <p:cNvPicPr>
              <a:picLocks noChangeAspect="1" noChangeArrowheads="1"/>
            </p:cNvPicPr>
            <p:nvPr/>
          </p:nvPicPr>
          <p:blipFill>
            <a:blip r:embed="rId4" cstate="print"/>
            <a:srcRect/>
            <a:stretch>
              <a:fillRect/>
            </a:stretch>
          </p:blipFill>
          <p:spPr bwMode="auto">
            <a:xfrm>
              <a:off x="1663700" y="1433335"/>
              <a:ext cx="2757488" cy="3243439"/>
            </a:xfrm>
            <a:prstGeom prst="rect">
              <a:avLst/>
            </a:prstGeom>
            <a:noFill/>
            <a:ln w="9525">
              <a:noFill/>
              <a:miter lim="800000"/>
              <a:headEnd/>
              <a:tailEnd/>
            </a:ln>
          </p:spPr>
        </p:pic>
        <p:sp>
          <p:nvSpPr>
            <p:cNvPr id="18" name="TextBox 17"/>
            <p:cNvSpPr txBox="1"/>
            <p:nvPr/>
          </p:nvSpPr>
          <p:spPr>
            <a:xfrm>
              <a:off x="308227" y="3637641"/>
              <a:ext cx="1690437" cy="632702"/>
            </a:xfrm>
            <a:prstGeom prst="rect">
              <a:avLst/>
            </a:prstGeom>
            <a:noFill/>
          </p:spPr>
          <p:txBody>
            <a:bodyPr wrap="square" rtlCol="0">
              <a:noAutofit/>
            </a:bodyPr>
            <a:lstStyle/>
            <a:p>
              <a:pPr algn="ctr" defTabSz="914126" fontAlgn="base">
                <a:spcBef>
                  <a:spcPct val="0"/>
                </a:spcBef>
                <a:spcAft>
                  <a:spcPct val="0"/>
                </a:spcAft>
              </a:pPr>
              <a:r>
                <a:rPr lang="en-US" sz="1400" dirty="0">
                  <a:solidFill>
                    <a:srgbClr val="000000"/>
                  </a:solidFill>
                  <a:latin typeface="Huawei Sans" panose="020C0503030203020204" pitchFamily="34" charset="0"/>
                  <a:ea typeface="微软雅黑" pitchFamily="34" charset="-122"/>
                </a:rPr>
                <a:t>Air-cooled outdoor unit</a:t>
              </a:r>
            </a:p>
          </p:txBody>
        </p:sp>
        <p:sp>
          <p:nvSpPr>
            <p:cNvPr id="19" name="TextBox 18"/>
            <p:cNvSpPr txBox="1"/>
            <p:nvPr/>
          </p:nvSpPr>
          <p:spPr>
            <a:xfrm>
              <a:off x="4190089" y="2467426"/>
              <a:ext cx="1709781" cy="372178"/>
            </a:xfrm>
            <a:prstGeom prst="rect">
              <a:avLst/>
            </a:prstGeom>
            <a:noFill/>
          </p:spPr>
          <p:txBody>
            <a:bodyPr wrap="square" rtlCol="0">
              <a:noAutofit/>
            </a:bodyPr>
            <a:lstStyle/>
            <a:p>
              <a:pPr defTabSz="914126" fontAlgn="base">
                <a:spcBef>
                  <a:spcPct val="0"/>
                </a:spcBef>
                <a:spcAft>
                  <a:spcPct val="0"/>
                </a:spcAft>
              </a:pPr>
              <a:r>
                <a:rPr lang="en-US" sz="1400" dirty="0">
                  <a:solidFill>
                    <a:srgbClr val="000000"/>
                  </a:solidFill>
                  <a:latin typeface="Huawei Sans" panose="020C0503030203020204" pitchFamily="34" charset="0"/>
                  <a:ea typeface="微软雅黑" pitchFamily="34" charset="-122"/>
                </a:rPr>
                <a:t>DX indoor unit</a:t>
              </a:r>
            </a:p>
          </p:txBody>
        </p:sp>
      </p:grpSp>
      <p:sp>
        <p:nvSpPr>
          <p:cNvPr id="5" name="标题 4"/>
          <p:cNvSpPr>
            <a:spLocks noGrp="1"/>
          </p:cNvSpPr>
          <p:nvPr>
            <p:ph type="title"/>
          </p:nvPr>
        </p:nvSpPr>
        <p:spPr/>
        <p:txBody>
          <a:bodyPr anchor="ctr" anchorCtr="0">
            <a:noAutofit/>
          </a:bodyPr>
          <a:lstStyle/>
          <a:p>
            <a:r>
              <a:rPr lang="en-US" sz="2800" dirty="0">
                <a:latin typeface="Huawei Sans" panose="020C0503030203020204" pitchFamily="34" charset="0"/>
              </a:rPr>
              <a:t>Data Center Cooling System Solution – DX Air Conditioning System</a:t>
            </a:r>
          </a:p>
        </p:txBody>
      </p:sp>
    </p:spTree>
    <p:extLst>
      <p:ext uri="{BB962C8B-B14F-4D97-AF65-F5344CB8AC3E}">
        <p14:creationId xmlns:p14="http://schemas.microsoft.com/office/powerpoint/2010/main" val="1296208227"/>
      </p:ext>
    </p:ext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9" name="Picture 3" descr="D:\项目资料\2015\制冷解决方案胶片\新建文件夹 (2)\不锈钢储液罐.jpg"/>
          <p:cNvPicPr>
            <a:picLocks noChangeAspect="1" noChangeArrowheads="1"/>
          </p:cNvPicPr>
          <p:nvPr/>
        </p:nvPicPr>
        <p:blipFill>
          <a:blip r:embed="rId3" cstate="print"/>
          <a:srcRect/>
          <a:stretch>
            <a:fillRect/>
          </a:stretch>
        </p:blipFill>
        <p:spPr bwMode="auto">
          <a:xfrm>
            <a:off x="5505799" y="3521423"/>
            <a:ext cx="1465906" cy="1376476"/>
          </a:xfrm>
          <a:prstGeom prst="rect">
            <a:avLst/>
          </a:prstGeom>
          <a:noFill/>
        </p:spPr>
      </p:pic>
      <p:sp>
        <p:nvSpPr>
          <p:cNvPr id="2" name="Rectangle 2"/>
          <p:cNvSpPr txBox="1">
            <a:spLocks noChangeArrowheads="1"/>
          </p:cNvSpPr>
          <p:nvPr/>
        </p:nvSpPr>
        <p:spPr bwMode="auto">
          <a:xfrm>
            <a:off x="1594800" y="410400"/>
            <a:ext cx="9831600" cy="640800"/>
          </a:xfrm>
          <a:prstGeom prst="rect">
            <a:avLst/>
          </a:prstGeom>
          <a:noFill/>
          <a:ln w="9525">
            <a:noFill/>
            <a:miter lim="800000"/>
            <a:headEnd/>
            <a:tailEnd/>
          </a:ln>
        </p:spPr>
        <p:txBody>
          <a:bodyPr vert="horz" wrap="square" lIns="100800" tIns="50400" rIns="100800" bIns="50400" numCol="1" anchor="ctr" anchorCtr="0" compatLnSpc="1">
            <a:prstTxWarp prst="textNoShape">
              <a:avLst/>
            </a:prstTxWarp>
            <a:noAutofit/>
          </a:bodyPr>
          <a:lstStyle>
            <a:lvl1pPr defTabSz="914034" fontAlgn="ctr">
              <a:lnSpc>
                <a:spcPct val="90000"/>
              </a:lnSpc>
              <a:spcBef>
                <a:spcPct val="0"/>
              </a:spcBef>
              <a:buNone/>
              <a:defRPr lang="zh-CN" altLang="en-US" sz="3499" b="1" kern="0" baseline="0" dirty="0">
                <a:latin typeface="Huawei Sans" panose="020C0503030203020204" pitchFamily="34" charset="0"/>
                <a:ea typeface="方正兰亭黑简体" panose="02000000000000000000" pitchFamily="2" charset="-122"/>
                <a:cs typeface="+mj-cs"/>
              </a:defRPr>
            </a:lvl1pPr>
          </a:lstStyle>
          <a:p>
            <a:endParaRPr lang="zh-CN" altLang="en-US" dirty="0"/>
          </a:p>
        </p:txBody>
      </p:sp>
      <p:pic>
        <p:nvPicPr>
          <p:cNvPr id="174082" name="Picture 2" descr="D:\项目资料\2015\制冷解决方案胶片\新建文件夹 (2)\风冷机1.jpg"/>
          <p:cNvPicPr>
            <a:picLocks noChangeAspect="1" noChangeArrowheads="1"/>
          </p:cNvPicPr>
          <p:nvPr/>
        </p:nvPicPr>
        <p:blipFill>
          <a:blip r:embed="rId4" cstate="print"/>
          <a:srcRect/>
          <a:stretch>
            <a:fillRect/>
          </a:stretch>
        </p:blipFill>
        <p:spPr bwMode="auto">
          <a:xfrm>
            <a:off x="1689722" y="4639189"/>
            <a:ext cx="1253025" cy="878118"/>
          </a:xfrm>
          <a:prstGeom prst="rect">
            <a:avLst/>
          </a:prstGeom>
          <a:noFill/>
        </p:spPr>
      </p:pic>
      <p:pic>
        <p:nvPicPr>
          <p:cNvPr id="174084" name="Picture 4" descr="D:\项目资料\2015\制冷解决方案胶片\新建文件夹 (2)\水冷螺杆式冷水机组.jpg"/>
          <p:cNvPicPr>
            <a:picLocks noChangeAspect="1" noChangeArrowheads="1"/>
          </p:cNvPicPr>
          <p:nvPr/>
        </p:nvPicPr>
        <p:blipFill>
          <a:blip r:embed="rId5" cstate="print"/>
          <a:srcRect/>
          <a:stretch>
            <a:fillRect/>
          </a:stretch>
        </p:blipFill>
        <p:spPr bwMode="auto">
          <a:xfrm>
            <a:off x="3909536" y="2118518"/>
            <a:ext cx="1431749" cy="862142"/>
          </a:xfrm>
          <a:prstGeom prst="rect">
            <a:avLst/>
          </a:prstGeom>
          <a:noFill/>
        </p:spPr>
      </p:pic>
      <p:pic>
        <p:nvPicPr>
          <p:cNvPr id="174085" name="Picture 5" descr="D:\项目资料\2015\制冷解决方案胶片\新建文件夹 (2)\冷却塔1.jpg"/>
          <p:cNvPicPr>
            <a:picLocks noChangeAspect="1" noChangeArrowheads="1"/>
          </p:cNvPicPr>
          <p:nvPr/>
        </p:nvPicPr>
        <p:blipFill>
          <a:blip r:embed="rId6" cstate="print"/>
          <a:srcRect/>
          <a:stretch>
            <a:fillRect/>
          </a:stretch>
        </p:blipFill>
        <p:spPr bwMode="auto">
          <a:xfrm>
            <a:off x="1571347" y="1893306"/>
            <a:ext cx="1352505" cy="1352818"/>
          </a:xfrm>
          <a:prstGeom prst="rect">
            <a:avLst/>
          </a:prstGeom>
          <a:noFill/>
        </p:spPr>
      </p:pic>
      <p:pic>
        <p:nvPicPr>
          <p:cNvPr id="173058" name="Picture 2" descr="D:\项目资料\2015\制冷解决方案胶片\新建文件夹 (2)\水泵1.jpg"/>
          <p:cNvPicPr>
            <a:picLocks noChangeAspect="1" noChangeArrowheads="1"/>
          </p:cNvPicPr>
          <p:nvPr/>
        </p:nvPicPr>
        <p:blipFill>
          <a:blip r:embed="rId7" cstate="print"/>
          <a:srcRect/>
          <a:stretch>
            <a:fillRect/>
          </a:stretch>
        </p:blipFill>
        <p:spPr bwMode="auto">
          <a:xfrm>
            <a:off x="3213007" y="2700296"/>
            <a:ext cx="539866" cy="590071"/>
          </a:xfrm>
          <a:prstGeom prst="rect">
            <a:avLst/>
          </a:prstGeom>
          <a:noFill/>
        </p:spPr>
      </p:pic>
      <p:pic>
        <p:nvPicPr>
          <p:cNvPr id="173060" name="Picture 4" descr="D:\项目资料\2015\制冷解决方案胶片\新建文件夹 (2)\水泵.jpg"/>
          <p:cNvPicPr>
            <a:picLocks noChangeAspect="1" noChangeArrowheads="1"/>
          </p:cNvPicPr>
          <p:nvPr/>
        </p:nvPicPr>
        <p:blipFill>
          <a:blip r:embed="rId8" cstate="print"/>
          <a:srcRect/>
          <a:stretch>
            <a:fillRect/>
          </a:stretch>
        </p:blipFill>
        <p:spPr bwMode="auto">
          <a:xfrm>
            <a:off x="3912147" y="5146918"/>
            <a:ext cx="696320" cy="395172"/>
          </a:xfrm>
          <a:prstGeom prst="rect">
            <a:avLst/>
          </a:prstGeom>
          <a:noFill/>
        </p:spPr>
      </p:pic>
      <p:pic>
        <p:nvPicPr>
          <p:cNvPr id="10" name="Picture 4" descr="D:\项目资料\2015\制冷解决方案胶片\新建文件夹 (2)\水泵.jpg"/>
          <p:cNvPicPr>
            <a:picLocks noChangeAspect="1" noChangeArrowheads="1"/>
          </p:cNvPicPr>
          <p:nvPr/>
        </p:nvPicPr>
        <p:blipFill>
          <a:blip r:embed="rId8" cstate="print"/>
          <a:srcRect/>
          <a:stretch>
            <a:fillRect/>
          </a:stretch>
        </p:blipFill>
        <p:spPr bwMode="auto">
          <a:xfrm>
            <a:off x="5701167" y="2615189"/>
            <a:ext cx="696320" cy="395172"/>
          </a:xfrm>
          <a:prstGeom prst="rect">
            <a:avLst/>
          </a:prstGeom>
          <a:noFill/>
        </p:spPr>
      </p:pic>
      <p:cxnSp>
        <p:nvCxnSpPr>
          <p:cNvPr id="12" name="直接连接符 11"/>
          <p:cNvCxnSpPr/>
          <p:nvPr/>
        </p:nvCxnSpPr>
        <p:spPr bwMode="auto">
          <a:xfrm>
            <a:off x="2544228" y="3083894"/>
            <a:ext cx="781460" cy="0"/>
          </a:xfrm>
          <a:prstGeom prst="line">
            <a:avLst/>
          </a:prstGeom>
          <a:ln>
            <a:solidFill>
              <a:schemeClr val="accent2">
                <a:lumMod val="50000"/>
              </a:schemeClr>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13" name="直接连接符 12"/>
          <p:cNvCxnSpPr/>
          <p:nvPr/>
        </p:nvCxnSpPr>
        <p:spPr bwMode="auto">
          <a:xfrm>
            <a:off x="2681847" y="2646372"/>
            <a:ext cx="378444" cy="0"/>
          </a:xfrm>
          <a:prstGeom prst="line">
            <a:avLst/>
          </a:prstGeom>
          <a:ln>
            <a:solidFill>
              <a:srgbClr val="7030A0"/>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15" name="直接连接符 14"/>
          <p:cNvCxnSpPr/>
          <p:nvPr/>
        </p:nvCxnSpPr>
        <p:spPr bwMode="auto">
          <a:xfrm>
            <a:off x="3104524" y="2312084"/>
            <a:ext cx="933822" cy="0"/>
          </a:xfrm>
          <a:prstGeom prst="line">
            <a:avLst/>
          </a:prstGeom>
          <a:ln>
            <a:solidFill>
              <a:srgbClr val="7030A0"/>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19" name="直接连接符 18"/>
          <p:cNvCxnSpPr/>
          <p:nvPr/>
        </p:nvCxnSpPr>
        <p:spPr bwMode="auto">
          <a:xfrm>
            <a:off x="3075031" y="2302254"/>
            <a:ext cx="0" cy="339205"/>
          </a:xfrm>
          <a:prstGeom prst="line">
            <a:avLst/>
          </a:prstGeom>
          <a:ln>
            <a:solidFill>
              <a:srgbClr val="7030A0"/>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23" name="直接连接符 22"/>
          <p:cNvCxnSpPr/>
          <p:nvPr/>
        </p:nvCxnSpPr>
        <p:spPr bwMode="auto">
          <a:xfrm>
            <a:off x="3640239" y="3103559"/>
            <a:ext cx="481656" cy="0"/>
          </a:xfrm>
          <a:prstGeom prst="line">
            <a:avLst/>
          </a:prstGeom>
          <a:ln>
            <a:solidFill>
              <a:schemeClr val="accent2">
                <a:lumMod val="50000"/>
              </a:schemeClr>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24" name="直接连接符 23"/>
          <p:cNvCxnSpPr/>
          <p:nvPr/>
        </p:nvCxnSpPr>
        <p:spPr bwMode="auto">
          <a:xfrm>
            <a:off x="4112064" y="2793853"/>
            <a:ext cx="0" cy="304792"/>
          </a:xfrm>
          <a:prstGeom prst="line">
            <a:avLst/>
          </a:prstGeom>
          <a:ln>
            <a:solidFill>
              <a:schemeClr val="accent2">
                <a:lumMod val="50000"/>
              </a:schemeClr>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27" name="直接连接符 26"/>
          <p:cNvCxnSpPr/>
          <p:nvPr/>
        </p:nvCxnSpPr>
        <p:spPr bwMode="auto">
          <a:xfrm>
            <a:off x="5232654" y="2331753"/>
            <a:ext cx="1351583" cy="0"/>
          </a:xfrm>
          <a:prstGeom prst="line">
            <a:avLst/>
          </a:prstGeom>
          <a:ln>
            <a:solidFill>
              <a:srgbClr val="00B0F0"/>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28" name="直接连接符 27"/>
          <p:cNvCxnSpPr/>
          <p:nvPr/>
        </p:nvCxnSpPr>
        <p:spPr bwMode="auto">
          <a:xfrm>
            <a:off x="5306372" y="2808599"/>
            <a:ext cx="424280" cy="4174"/>
          </a:xfrm>
          <a:prstGeom prst="line">
            <a:avLst/>
          </a:prstGeom>
          <a:ln>
            <a:solidFill>
              <a:schemeClr val="tx2">
                <a:lumMod val="60000"/>
                <a:lumOff val="40000"/>
              </a:schemeClr>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31" name="直接连接符 30"/>
          <p:cNvCxnSpPr/>
          <p:nvPr/>
        </p:nvCxnSpPr>
        <p:spPr bwMode="auto">
          <a:xfrm>
            <a:off x="2765416" y="5345244"/>
            <a:ext cx="1184459" cy="0"/>
          </a:xfrm>
          <a:prstGeom prst="line">
            <a:avLst/>
          </a:prstGeom>
          <a:ln>
            <a:solidFill>
              <a:schemeClr val="tx2">
                <a:lumMod val="60000"/>
                <a:lumOff val="40000"/>
              </a:schemeClr>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37" name="直接连接符 36"/>
          <p:cNvCxnSpPr/>
          <p:nvPr/>
        </p:nvCxnSpPr>
        <p:spPr bwMode="auto">
          <a:xfrm>
            <a:off x="7660617" y="1126424"/>
            <a:ext cx="0" cy="5084045"/>
          </a:xfrm>
          <a:prstGeom prst="line">
            <a:avLst/>
          </a:prstGeom>
          <a:ln>
            <a:solidFill>
              <a:schemeClr val="bg1">
                <a:lumMod val="50000"/>
              </a:schemeClr>
            </a:solidFill>
            <a:prstDash val="lgDash"/>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38" name="直接连接符 37"/>
          <p:cNvCxnSpPr/>
          <p:nvPr/>
        </p:nvCxnSpPr>
        <p:spPr bwMode="auto">
          <a:xfrm>
            <a:off x="6879143" y="3865549"/>
            <a:ext cx="1680863" cy="34412"/>
          </a:xfrm>
          <a:prstGeom prst="line">
            <a:avLst/>
          </a:prstGeom>
          <a:ln>
            <a:solidFill>
              <a:srgbClr val="00B0F0"/>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41" name="直接连接符 40"/>
          <p:cNvCxnSpPr/>
          <p:nvPr/>
        </p:nvCxnSpPr>
        <p:spPr bwMode="auto">
          <a:xfrm>
            <a:off x="4387299" y="4730745"/>
            <a:ext cx="1164820" cy="0"/>
          </a:xfrm>
          <a:prstGeom prst="line">
            <a:avLst/>
          </a:prstGeom>
          <a:ln>
            <a:solidFill>
              <a:schemeClr val="tx2">
                <a:lumMod val="60000"/>
                <a:lumOff val="40000"/>
              </a:schemeClr>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sp>
        <p:nvSpPr>
          <p:cNvPr id="42" name="矩形 41"/>
          <p:cNvSpPr/>
          <p:nvPr/>
        </p:nvSpPr>
        <p:spPr bwMode="auto">
          <a:xfrm>
            <a:off x="5581620" y="3290371"/>
            <a:ext cx="1297520" cy="1563285"/>
          </a:xfrm>
          <a:prstGeom prst="rect">
            <a:avLst/>
          </a:prstGeom>
          <a:noFill/>
          <a:ln w="19050">
            <a:solidFill>
              <a:schemeClr val="tx1"/>
            </a:solidFill>
            <a:prstDash val="lgDashDotDot"/>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noAutofit/>
          </a:bodyPr>
          <a:lstStyle/>
          <a:p>
            <a:pPr defTabSz="914126" fontAlgn="base">
              <a:spcBef>
                <a:spcPct val="0"/>
              </a:spcBef>
              <a:spcAft>
                <a:spcPct val="0"/>
              </a:spcAft>
              <a:buClr>
                <a:srgbClr val="CC9900"/>
              </a:buClr>
              <a:buFont typeface="Wingdings" pitchFamily="2" charset="2"/>
              <a:buChar char="n"/>
            </a:pPr>
            <a:endParaRPr lang="zh-CN" altLang="en-US" sz="1799">
              <a:solidFill>
                <a:srgbClr val="000000"/>
              </a:solidFill>
              <a:latin typeface="Huawei Sans" panose="020C0503030203020204" pitchFamily="34" charset="0"/>
              <a:ea typeface="宋体" charset="-122"/>
            </a:endParaRPr>
          </a:p>
        </p:txBody>
      </p:sp>
      <p:cxnSp>
        <p:nvCxnSpPr>
          <p:cNvPr id="43" name="直接连接符 42"/>
          <p:cNvCxnSpPr/>
          <p:nvPr/>
        </p:nvCxnSpPr>
        <p:spPr bwMode="auto">
          <a:xfrm>
            <a:off x="4367636" y="4735671"/>
            <a:ext cx="0" cy="417854"/>
          </a:xfrm>
          <a:prstGeom prst="line">
            <a:avLst/>
          </a:prstGeom>
          <a:ln>
            <a:solidFill>
              <a:schemeClr val="tx2">
                <a:lumMod val="60000"/>
                <a:lumOff val="40000"/>
              </a:schemeClr>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47" name="直接连接符 46"/>
          <p:cNvCxnSpPr/>
          <p:nvPr/>
        </p:nvCxnSpPr>
        <p:spPr bwMode="auto">
          <a:xfrm>
            <a:off x="2780160" y="5069960"/>
            <a:ext cx="987865" cy="0"/>
          </a:xfrm>
          <a:prstGeom prst="line">
            <a:avLst/>
          </a:prstGeom>
          <a:ln>
            <a:solidFill>
              <a:srgbClr val="0070C0"/>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48" name="直接连接符 47"/>
          <p:cNvCxnSpPr/>
          <p:nvPr/>
        </p:nvCxnSpPr>
        <p:spPr bwMode="auto">
          <a:xfrm>
            <a:off x="3753280" y="4366972"/>
            <a:ext cx="0" cy="732477"/>
          </a:xfrm>
          <a:prstGeom prst="line">
            <a:avLst/>
          </a:prstGeom>
          <a:ln>
            <a:solidFill>
              <a:srgbClr val="0070C0"/>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50" name="直接连接符 49"/>
          <p:cNvCxnSpPr/>
          <p:nvPr/>
        </p:nvCxnSpPr>
        <p:spPr bwMode="auto">
          <a:xfrm>
            <a:off x="3768029" y="4352216"/>
            <a:ext cx="1784090" cy="0"/>
          </a:xfrm>
          <a:prstGeom prst="line">
            <a:avLst/>
          </a:prstGeom>
          <a:ln>
            <a:solidFill>
              <a:srgbClr val="0070C0"/>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57" name="直接连接符 56"/>
          <p:cNvCxnSpPr/>
          <p:nvPr/>
        </p:nvCxnSpPr>
        <p:spPr bwMode="auto">
          <a:xfrm>
            <a:off x="6068174" y="2970833"/>
            <a:ext cx="0" cy="304792"/>
          </a:xfrm>
          <a:prstGeom prst="line">
            <a:avLst/>
          </a:prstGeom>
          <a:ln>
            <a:solidFill>
              <a:schemeClr val="tx2">
                <a:lumMod val="60000"/>
                <a:lumOff val="40000"/>
              </a:schemeClr>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59" name="直接连接符 58"/>
          <p:cNvCxnSpPr/>
          <p:nvPr/>
        </p:nvCxnSpPr>
        <p:spPr bwMode="auto">
          <a:xfrm>
            <a:off x="6574403" y="2346501"/>
            <a:ext cx="0" cy="943870"/>
          </a:xfrm>
          <a:prstGeom prst="line">
            <a:avLst/>
          </a:prstGeom>
          <a:ln>
            <a:solidFill>
              <a:srgbClr val="0070C0"/>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70" name="直接连接符 69"/>
          <p:cNvCxnSpPr/>
          <p:nvPr/>
        </p:nvCxnSpPr>
        <p:spPr bwMode="auto">
          <a:xfrm>
            <a:off x="6864383" y="4317819"/>
            <a:ext cx="1700538" cy="0"/>
          </a:xfrm>
          <a:prstGeom prst="line">
            <a:avLst/>
          </a:prstGeom>
          <a:ln>
            <a:solidFill>
              <a:schemeClr val="tx2">
                <a:lumMod val="60000"/>
                <a:lumOff val="40000"/>
              </a:schemeClr>
            </a:solidFill>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sp>
        <p:nvSpPr>
          <p:cNvPr id="84" name="TextBox 83"/>
          <p:cNvSpPr txBox="1"/>
          <p:nvPr/>
        </p:nvSpPr>
        <p:spPr>
          <a:xfrm>
            <a:off x="3814971" y="5510487"/>
            <a:ext cx="1449627" cy="230832"/>
          </a:xfrm>
          <a:prstGeom prst="rect">
            <a:avLst/>
          </a:prstGeom>
          <a:noFill/>
        </p:spPr>
        <p:txBody>
          <a:bodyPr wrap="square" rtlCol="0">
            <a:noAutofit/>
          </a:bodyPr>
          <a:lstStyle/>
          <a:p>
            <a:pPr defTabSz="914126" fontAlgn="base">
              <a:spcBef>
                <a:spcPct val="0"/>
              </a:spcBef>
              <a:spcAft>
                <a:spcPct val="0"/>
              </a:spcAft>
            </a:pPr>
            <a:r>
              <a:rPr lang="en-US" sz="900" b="1">
                <a:solidFill>
                  <a:srgbClr val="000000"/>
                </a:solidFill>
                <a:latin typeface="Huawei Sans" panose="020C0503030203020204" pitchFamily="34" charset="0"/>
                <a:ea typeface="微软雅黑" pitchFamily="34" charset="-122"/>
              </a:rPr>
              <a:t>CW pump</a:t>
            </a:r>
          </a:p>
        </p:txBody>
      </p:sp>
      <p:sp>
        <p:nvSpPr>
          <p:cNvPr id="85" name="TextBox 84"/>
          <p:cNvSpPr txBox="1"/>
          <p:nvPr/>
        </p:nvSpPr>
        <p:spPr>
          <a:xfrm>
            <a:off x="5486023" y="4925484"/>
            <a:ext cx="1449627" cy="230832"/>
          </a:xfrm>
          <a:prstGeom prst="rect">
            <a:avLst/>
          </a:prstGeom>
          <a:noFill/>
        </p:spPr>
        <p:txBody>
          <a:bodyPr wrap="square" rtlCol="0">
            <a:noAutofit/>
          </a:bodyPr>
          <a:lstStyle/>
          <a:p>
            <a:pPr algn="ctr" defTabSz="914126" fontAlgn="base">
              <a:spcBef>
                <a:spcPct val="0"/>
              </a:spcBef>
              <a:spcAft>
                <a:spcPct val="0"/>
              </a:spcAft>
            </a:pPr>
            <a:r>
              <a:rPr lang="en-US" sz="900" b="1">
                <a:solidFill>
                  <a:srgbClr val="000000"/>
                </a:solidFill>
                <a:latin typeface="Huawei Sans" panose="020C0503030203020204" pitchFamily="34" charset="0"/>
                <a:ea typeface="微软雅黑" pitchFamily="34" charset="-122"/>
              </a:rPr>
              <a:t>CW storage tank</a:t>
            </a:r>
          </a:p>
        </p:txBody>
      </p:sp>
      <p:sp>
        <p:nvSpPr>
          <p:cNvPr id="86" name="TextBox 85"/>
          <p:cNvSpPr txBox="1"/>
          <p:nvPr/>
        </p:nvSpPr>
        <p:spPr>
          <a:xfrm>
            <a:off x="2787770" y="3225354"/>
            <a:ext cx="1449627" cy="369332"/>
          </a:xfrm>
          <a:prstGeom prst="rect">
            <a:avLst/>
          </a:prstGeom>
          <a:noFill/>
        </p:spPr>
        <p:txBody>
          <a:bodyPr wrap="square" rtlCol="0">
            <a:noAutofit/>
          </a:bodyPr>
          <a:lstStyle/>
          <a:p>
            <a:pPr algn="ctr" defTabSz="914126" fontAlgn="base">
              <a:spcBef>
                <a:spcPct val="0"/>
              </a:spcBef>
              <a:spcAft>
                <a:spcPct val="0"/>
              </a:spcAft>
            </a:pPr>
            <a:r>
              <a:rPr lang="en-US" sz="900" b="1" dirty="0">
                <a:solidFill>
                  <a:srgbClr val="000000"/>
                </a:solidFill>
                <a:latin typeface="Huawei Sans" panose="020C0503030203020204" pitchFamily="34" charset="0"/>
                <a:ea typeface="微软雅黑" pitchFamily="34" charset="-122"/>
              </a:rPr>
              <a:t>Cooling </a:t>
            </a:r>
            <a:endParaRPr lang="en-US" sz="900" b="1" dirty="0" smtClean="0">
              <a:solidFill>
                <a:srgbClr val="000000"/>
              </a:solidFill>
              <a:latin typeface="Huawei Sans" panose="020C0503030203020204" pitchFamily="34" charset="0"/>
              <a:ea typeface="微软雅黑" pitchFamily="34" charset="-122"/>
            </a:endParaRPr>
          </a:p>
          <a:p>
            <a:pPr algn="ctr" defTabSz="914126" fontAlgn="base">
              <a:spcBef>
                <a:spcPct val="0"/>
              </a:spcBef>
              <a:spcAft>
                <a:spcPct val="0"/>
              </a:spcAft>
            </a:pPr>
            <a:r>
              <a:rPr lang="en-US" sz="900" b="1" dirty="0" smtClean="0">
                <a:solidFill>
                  <a:srgbClr val="000000"/>
                </a:solidFill>
                <a:latin typeface="Huawei Sans" panose="020C0503030203020204" pitchFamily="34" charset="0"/>
                <a:ea typeface="微软雅黑" pitchFamily="34" charset="-122"/>
              </a:rPr>
              <a:t>water </a:t>
            </a:r>
            <a:r>
              <a:rPr lang="en-US" sz="900" b="1" dirty="0">
                <a:solidFill>
                  <a:srgbClr val="000000"/>
                </a:solidFill>
                <a:latin typeface="Huawei Sans" panose="020C0503030203020204" pitchFamily="34" charset="0"/>
                <a:ea typeface="微软雅黑" pitchFamily="34" charset="-122"/>
              </a:rPr>
              <a:t>pump</a:t>
            </a:r>
          </a:p>
        </p:txBody>
      </p:sp>
      <p:sp>
        <p:nvSpPr>
          <p:cNvPr id="87" name="TextBox 86"/>
          <p:cNvSpPr txBox="1"/>
          <p:nvPr/>
        </p:nvSpPr>
        <p:spPr>
          <a:xfrm>
            <a:off x="5446702" y="2393749"/>
            <a:ext cx="1449627" cy="230832"/>
          </a:xfrm>
          <a:prstGeom prst="rect">
            <a:avLst/>
          </a:prstGeom>
          <a:noFill/>
        </p:spPr>
        <p:txBody>
          <a:bodyPr wrap="square" rtlCol="0">
            <a:noAutofit/>
          </a:bodyPr>
          <a:lstStyle/>
          <a:p>
            <a:pPr defTabSz="914126" fontAlgn="base">
              <a:spcBef>
                <a:spcPct val="0"/>
              </a:spcBef>
              <a:spcAft>
                <a:spcPct val="0"/>
              </a:spcAft>
            </a:pPr>
            <a:r>
              <a:rPr lang="en-US" sz="900" b="1">
                <a:solidFill>
                  <a:srgbClr val="000000"/>
                </a:solidFill>
                <a:latin typeface="Huawei Sans" panose="020C0503030203020204" pitchFamily="34" charset="0"/>
                <a:ea typeface="微软雅黑" pitchFamily="34" charset="-122"/>
              </a:rPr>
              <a:t>CW pump</a:t>
            </a:r>
          </a:p>
        </p:txBody>
      </p:sp>
      <p:sp>
        <p:nvSpPr>
          <p:cNvPr id="88" name="TextBox 87"/>
          <p:cNvSpPr txBox="1"/>
          <p:nvPr/>
        </p:nvSpPr>
        <p:spPr>
          <a:xfrm>
            <a:off x="1472656" y="3187889"/>
            <a:ext cx="1449627" cy="369332"/>
          </a:xfrm>
          <a:prstGeom prst="rect">
            <a:avLst/>
          </a:prstGeom>
          <a:noFill/>
        </p:spPr>
        <p:txBody>
          <a:bodyPr wrap="square" rtlCol="0">
            <a:noAutofit/>
          </a:bodyPr>
          <a:lstStyle/>
          <a:p>
            <a:pPr algn="ctr" defTabSz="914126" fontAlgn="base">
              <a:spcBef>
                <a:spcPct val="0"/>
              </a:spcBef>
              <a:spcAft>
                <a:spcPct val="0"/>
              </a:spcAft>
            </a:pPr>
            <a:r>
              <a:rPr lang="en-US" sz="900" b="1" dirty="0">
                <a:solidFill>
                  <a:srgbClr val="000000"/>
                </a:solidFill>
                <a:latin typeface="Huawei Sans" panose="020C0503030203020204" pitchFamily="34" charset="0"/>
                <a:ea typeface="微软雅黑" pitchFamily="34" charset="-122"/>
              </a:rPr>
              <a:t>Cooling </a:t>
            </a:r>
            <a:endParaRPr lang="en-US" sz="900" b="1" dirty="0" smtClean="0">
              <a:solidFill>
                <a:srgbClr val="000000"/>
              </a:solidFill>
              <a:latin typeface="Huawei Sans" panose="020C0503030203020204" pitchFamily="34" charset="0"/>
              <a:ea typeface="微软雅黑" pitchFamily="34" charset="-122"/>
            </a:endParaRPr>
          </a:p>
          <a:p>
            <a:pPr algn="ctr" defTabSz="914126" fontAlgn="base">
              <a:spcBef>
                <a:spcPct val="0"/>
              </a:spcBef>
              <a:spcAft>
                <a:spcPct val="0"/>
              </a:spcAft>
            </a:pPr>
            <a:r>
              <a:rPr lang="en-US" sz="900" b="1" dirty="0" smtClean="0">
                <a:solidFill>
                  <a:srgbClr val="000000"/>
                </a:solidFill>
                <a:latin typeface="Huawei Sans" panose="020C0503030203020204" pitchFamily="34" charset="0"/>
                <a:ea typeface="微软雅黑" pitchFamily="34" charset="-122"/>
              </a:rPr>
              <a:t>tower</a:t>
            </a:r>
            <a:endParaRPr lang="en-US" sz="900" b="1" dirty="0">
              <a:solidFill>
                <a:srgbClr val="000000"/>
              </a:solidFill>
              <a:latin typeface="Huawei Sans" panose="020C0503030203020204" pitchFamily="34" charset="0"/>
              <a:ea typeface="微软雅黑" pitchFamily="34" charset="-122"/>
            </a:endParaRPr>
          </a:p>
        </p:txBody>
      </p:sp>
      <p:sp>
        <p:nvSpPr>
          <p:cNvPr id="89" name="TextBox 88"/>
          <p:cNvSpPr txBox="1"/>
          <p:nvPr/>
        </p:nvSpPr>
        <p:spPr>
          <a:xfrm>
            <a:off x="1649988" y="5510490"/>
            <a:ext cx="1449627" cy="230832"/>
          </a:xfrm>
          <a:prstGeom prst="rect">
            <a:avLst/>
          </a:prstGeom>
          <a:noFill/>
        </p:spPr>
        <p:txBody>
          <a:bodyPr wrap="square" rtlCol="0">
            <a:noAutofit/>
          </a:bodyPr>
          <a:lstStyle/>
          <a:p>
            <a:pPr algn="ctr" defTabSz="914126" fontAlgn="base">
              <a:spcBef>
                <a:spcPct val="0"/>
              </a:spcBef>
              <a:spcAft>
                <a:spcPct val="0"/>
              </a:spcAft>
            </a:pPr>
            <a:r>
              <a:rPr lang="en-US" sz="900" b="1">
                <a:solidFill>
                  <a:srgbClr val="000000"/>
                </a:solidFill>
                <a:latin typeface="Huawei Sans" panose="020C0503030203020204" pitchFamily="34" charset="0"/>
                <a:ea typeface="微软雅黑" pitchFamily="34" charset="-122"/>
              </a:rPr>
              <a:t>Chiller</a:t>
            </a:r>
          </a:p>
        </p:txBody>
      </p:sp>
      <p:sp>
        <p:nvSpPr>
          <p:cNvPr id="90" name="TextBox 89"/>
          <p:cNvSpPr txBox="1"/>
          <p:nvPr/>
        </p:nvSpPr>
        <p:spPr>
          <a:xfrm>
            <a:off x="3987000" y="2850942"/>
            <a:ext cx="1449627" cy="230832"/>
          </a:xfrm>
          <a:prstGeom prst="rect">
            <a:avLst/>
          </a:prstGeom>
          <a:noFill/>
        </p:spPr>
        <p:txBody>
          <a:bodyPr wrap="square" rtlCol="0">
            <a:noAutofit/>
          </a:bodyPr>
          <a:lstStyle/>
          <a:p>
            <a:pPr algn="ctr" defTabSz="914126" fontAlgn="base">
              <a:spcBef>
                <a:spcPct val="0"/>
              </a:spcBef>
              <a:spcAft>
                <a:spcPct val="0"/>
              </a:spcAft>
            </a:pPr>
            <a:r>
              <a:rPr lang="en-US" sz="900" b="1">
                <a:solidFill>
                  <a:srgbClr val="000000"/>
                </a:solidFill>
                <a:latin typeface="Huawei Sans" panose="020C0503030203020204" pitchFamily="34" charset="0"/>
                <a:ea typeface="微软雅黑" pitchFamily="34" charset="-122"/>
              </a:rPr>
              <a:t>Compressor</a:t>
            </a:r>
          </a:p>
        </p:txBody>
      </p:sp>
      <p:cxnSp>
        <p:nvCxnSpPr>
          <p:cNvPr id="95" name="直接连接符 94"/>
          <p:cNvCxnSpPr/>
          <p:nvPr/>
        </p:nvCxnSpPr>
        <p:spPr bwMode="auto">
          <a:xfrm flipH="1">
            <a:off x="804648" y="3659082"/>
            <a:ext cx="4776972" cy="14747"/>
          </a:xfrm>
          <a:prstGeom prst="line">
            <a:avLst/>
          </a:prstGeom>
          <a:ln>
            <a:solidFill>
              <a:schemeClr val="bg1">
                <a:lumMod val="50000"/>
              </a:schemeClr>
            </a:solidFill>
            <a:prstDash val="lgDash"/>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sp>
        <p:nvSpPr>
          <p:cNvPr id="96" name="Rectangle 27"/>
          <p:cNvSpPr>
            <a:spLocks noChangeArrowheads="1"/>
          </p:cNvSpPr>
          <p:nvPr/>
        </p:nvSpPr>
        <p:spPr bwMode="auto">
          <a:xfrm>
            <a:off x="804649" y="1111677"/>
            <a:ext cx="471569" cy="2414671"/>
          </a:xfrm>
          <a:prstGeom prst="roundRect">
            <a:avLst/>
          </a:prstGeom>
          <a:solidFill>
            <a:srgbClr val="00B0F0"/>
          </a:solidFill>
          <a:ln w="19050">
            <a:no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vert="vert270" lIns="162558" tIns="81280" rIns="162558" bIns="81280" anchor="ctr">
            <a:noAutofit/>
          </a:bodyPr>
          <a:lstStyle/>
          <a:p>
            <a:pPr algn="ctr" defTabSz="914126" fontAlgn="base">
              <a:spcBef>
                <a:spcPct val="0"/>
              </a:spcBef>
              <a:spcAft>
                <a:spcPct val="0"/>
              </a:spcAft>
            </a:pPr>
            <a:r>
              <a:rPr lang="en-US" sz="1600" b="1" dirty="0">
                <a:solidFill>
                  <a:prstClr val="white"/>
                </a:solidFill>
                <a:latin typeface="Huawei Sans" panose="020C0503030203020204" pitchFamily="34" charset="0"/>
                <a:ea typeface="微软雅黑" pitchFamily="34" charset="-122"/>
              </a:rPr>
              <a:t>Water-cooled chiller system</a:t>
            </a:r>
          </a:p>
        </p:txBody>
      </p:sp>
      <p:sp>
        <p:nvSpPr>
          <p:cNvPr id="97" name="Rectangle 27"/>
          <p:cNvSpPr>
            <a:spLocks noChangeArrowheads="1"/>
          </p:cNvSpPr>
          <p:nvPr/>
        </p:nvSpPr>
        <p:spPr bwMode="auto">
          <a:xfrm>
            <a:off x="804648" y="3765745"/>
            <a:ext cx="471569" cy="2414671"/>
          </a:xfrm>
          <a:prstGeom prst="roundRect">
            <a:avLst/>
          </a:prstGeom>
          <a:solidFill>
            <a:srgbClr val="00B0F0"/>
          </a:solidFill>
          <a:ln w="19050">
            <a:no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vert="vert270" lIns="162558" tIns="81280" rIns="162558" bIns="81280" anchor="ctr">
            <a:noAutofit/>
          </a:bodyPr>
          <a:lstStyle/>
          <a:p>
            <a:pPr algn="ctr" defTabSz="914126" fontAlgn="base">
              <a:spcBef>
                <a:spcPct val="0"/>
              </a:spcBef>
              <a:spcAft>
                <a:spcPct val="0"/>
              </a:spcAft>
            </a:pPr>
            <a:r>
              <a:rPr lang="en-US" sz="1600" b="1">
                <a:solidFill>
                  <a:prstClr val="white"/>
                </a:solidFill>
                <a:latin typeface="Huawei Sans" panose="020C0503030203020204" pitchFamily="34" charset="0"/>
                <a:ea typeface="微软雅黑" pitchFamily="34" charset="-122"/>
              </a:rPr>
              <a:t>Air-cooled chiller system</a:t>
            </a:r>
          </a:p>
        </p:txBody>
      </p:sp>
      <p:cxnSp>
        <p:nvCxnSpPr>
          <p:cNvPr id="101" name="直接箭头连接符 100"/>
          <p:cNvCxnSpPr/>
          <p:nvPr/>
        </p:nvCxnSpPr>
        <p:spPr bwMode="auto">
          <a:xfrm>
            <a:off x="3355198" y="2213768"/>
            <a:ext cx="486570" cy="0"/>
          </a:xfrm>
          <a:prstGeom prst="straightConnector1">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3" name="TextBox 102"/>
          <p:cNvSpPr txBox="1"/>
          <p:nvPr/>
        </p:nvSpPr>
        <p:spPr>
          <a:xfrm>
            <a:off x="2765416" y="1878528"/>
            <a:ext cx="1449627" cy="230832"/>
          </a:xfrm>
          <a:prstGeom prst="rect">
            <a:avLst/>
          </a:prstGeom>
          <a:noFill/>
        </p:spPr>
        <p:txBody>
          <a:bodyPr wrap="square" rtlCol="0">
            <a:noAutofit/>
          </a:bodyPr>
          <a:lstStyle/>
          <a:p>
            <a:pPr algn="ctr" defTabSz="914126" fontAlgn="base">
              <a:spcBef>
                <a:spcPct val="0"/>
              </a:spcBef>
              <a:spcAft>
                <a:spcPct val="0"/>
              </a:spcAft>
            </a:pPr>
            <a:r>
              <a:rPr lang="en-US" sz="900" dirty="0">
                <a:solidFill>
                  <a:srgbClr val="000000"/>
                </a:solidFill>
                <a:latin typeface="Huawei Sans" panose="020C0503030203020204" pitchFamily="34" charset="0"/>
                <a:ea typeface="微软雅黑" pitchFamily="34" charset="-122"/>
              </a:rPr>
              <a:t>Cooling water </a:t>
            </a:r>
            <a:endParaRPr lang="en-US" sz="900" dirty="0" smtClean="0">
              <a:solidFill>
                <a:srgbClr val="000000"/>
              </a:solidFill>
              <a:latin typeface="Huawei Sans" panose="020C0503030203020204" pitchFamily="34" charset="0"/>
              <a:ea typeface="微软雅黑" pitchFamily="34" charset="-122"/>
            </a:endParaRPr>
          </a:p>
          <a:p>
            <a:pPr algn="ctr" defTabSz="914126" fontAlgn="base">
              <a:spcBef>
                <a:spcPct val="0"/>
              </a:spcBef>
              <a:spcAft>
                <a:spcPct val="0"/>
              </a:spcAft>
            </a:pPr>
            <a:r>
              <a:rPr lang="en-US" sz="900" dirty="0" smtClean="0">
                <a:solidFill>
                  <a:srgbClr val="000000"/>
                </a:solidFill>
                <a:latin typeface="Huawei Sans" panose="020C0503030203020204" pitchFamily="34" charset="0"/>
                <a:ea typeface="微软雅黑" pitchFamily="34" charset="-122"/>
              </a:rPr>
              <a:t>outlet</a:t>
            </a:r>
            <a:endParaRPr lang="en-US" sz="900" dirty="0">
              <a:solidFill>
                <a:srgbClr val="000000"/>
              </a:solidFill>
              <a:latin typeface="Huawei Sans" panose="020C0503030203020204" pitchFamily="34" charset="0"/>
              <a:ea typeface="微软雅黑" pitchFamily="34" charset="-122"/>
            </a:endParaRPr>
          </a:p>
        </p:txBody>
      </p:sp>
      <p:cxnSp>
        <p:nvCxnSpPr>
          <p:cNvPr id="104" name="直接箭头连接符 103"/>
          <p:cNvCxnSpPr/>
          <p:nvPr/>
        </p:nvCxnSpPr>
        <p:spPr bwMode="auto">
          <a:xfrm>
            <a:off x="5719237" y="2248178"/>
            <a:ext cx="486570" cy="0"/>
          </a:xfrm>
          <a:prstGeom prst="straightConnector1">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05" name="TextBox 104"/>
          <p:cNvSpPr txBox="1"/>
          <p:nvPr/>
        </p:nvSpPr>
        <p:spPr>
          <a:xfrm>
            <a:off x="4965053" y="2000469"/>
            <a:ext cx="1449627" cy="230832"/>
          </a:xfrm>
          <a:prstGeom prst="rect">
            <a:avLst/>
          </a:prstGeom>
          <a:noFill/>
        </p:spPr>
        <p:txBody>
          <a:bodyPr wrap="square" rtlCol="0">
            <a:noAutofit/>
          </a:bodyPr>
          <a:lstStyle/>
          <a:p>
            <a:pPr algn="ctr" defTabSz="914126" fontAlgn="base">
              <a:spcBef>
                <a:spcPct val="0"/>
              </a:spcBef>
              <a:spcAft>
                <a:spcPct val="0"/>
              </a:spcAft>
            </a:pPr>
            <a:r>
              <a:rPr lang="en-US" sz="900">
                <a:solidFill>
                  <a:srgbClr val="000000"/>
                </a:solidFill>
                <a:latin typeface="Huawei Sans" panose="020C0503030203020204" pitchFamily="34" charset="0"/>
                <a:ea typeface="微软雅黑" pitchFamily="34" charset="-122"/>
              </a:rPr>
              <a:t>CW outlet</a:t>
            </a:r>
          </a:p>
        </p:txBody>
      </p:sp>
      <p:sp>
        <p:nvSpPr>
          <p:cNvPr id="106" name="TextBox 105"/>
          <p:cNvSpPr txBox="1"/>
          <p:nvPr/>
        </p:nvSpPr>
        <p:spPr>
          <a:xfrm>
            <a:off x="4969963" y="2994976"/>
            <a:ext cx="1449627" cy="230832"/>
          </a:xfrm>
          <a:prstGeom prst="rect">
            <a:avLst/>
          </a:prstGeom>
          <a:noFill/>
        </p:spPr>
        <p:txBody>
          <a:bodyPr wrap="square" rtlCol="0">
            <a:noAutofit/>
          </a:bodyPr>
          <a:lstStyle/>
          <a:p>
            <a:pPr algn="ctr" defTabSz="914126" fontAlgn="base">
              <a:spcBef>
                <a:spcPct val="0"/>
              </a:spcBef>
              <a:spcAft>
                <a:spcPct val="0"/>
              </a:spcAft>
            </a:pPr>
            <a:r>
              <a:rPr lang="en-US" sz="900" dirty="0">
                <a:solidFill>
                  <a:srgbClr val="000000"/>
                </a:solidFill>
                <a:latin typeface="Huawei Sans" panose="020C0503030203020204" pitchFamily="34" charset="0"/>
                <a:ea typeface="微软雅黑" pitchFamily="34" charset="-122"/>
              </a:rPr>
              <a:t>CW return</a:t>
            </a:r>
          </a:p>
        </p:txBody>
      </p:sp>
      <p:cxnSp>
        <p:nvCxnSpPr>
          <p:cNvPr id="108" name="直接箭头连接符 107"/>
          <p:cNvCxnSpPr/>
          <p:nvPr/>
        </p:nvCxnSpPr>
        <p:spPr bwMode="auto">
          <a:xfrm flipH="1">
            <a:off x="5389950" y="2965917"/>
            <a:ext cx="294890" cy="0"/>
          </a:xfrm>
          <a:prstGeom prst="straightConnector1">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110" name="TextBox 109"/>
          <p:cNvSpPr txBox="1"/>
          <p:nvPr/>
        </p:nvSpPr>
        <p:spPr>
          <a:xfrm>
            <a:off x="4378467" y="4884442"/>
            <a:ext cx="1449627" cy="230832"/>
          </a:xfrm>
          <a:prstGeom prst="rect">
            <a:avLst/>
          </a:prstGeom>
          <a:noFill/>
        </p:spPr>
        <p:txBody>
          <a:bodyPr wrap="square" rtlCol="0">
            <a:noAutofit/>
          </a:bodyPr>
          <a:lstStyle/>
          <a:p>
            <a:pPr algn="ctr" defTabSz="914126" fontAlgn="base">
              <a:spcBef>
                <a:spcPct val="0"/>
              </a:spcBef>
              <a:spcAft>
                <a:spcPct val="0"/>
              </a:spcAft>
            </a:pPr>
            <a:r>
              <a:rPr lang="en-US" sz="900" dirty="0">
                <a:solidFill>
                  <a:srgbClr val="000000"/>
                </a:solidFill>
                <a:latin typeface="Huawei Sans" panose="020C0503030203020204" pitchFamily="34" charset="0"/>
                <a:ea typeface="微软雅黑" pitchFamily="34" charset="-122"/>
              </a:rPr>
              <a:t>CW return</a:t>
            </a:r>
          </a:p>
        </p:txBody>
      </p:sp>
      <p:sp>
        <p:nvSpPr>
          <p:cNvPr id="111" name="TextBox 110"/>
          <p:cNvSpPr txBox="1"/>
          <p:nvPr/>
        </p:nvSpPr>
        <p:spPr>
          <a:xfrm>
            <a:off x="2713845" y="5542383"/>
            <a:ext cx="1449627" cy="230832"/>
          </a:xfrm>
          <a:prstGeom prst="rect">
            <a:avLst/>
          </a:prstGeom>
          <a:noFill/>
        </p:spPr>
        <p:txBody>
          <a:bodyPr wrap="square" rtlCol="0">
            <a:noAutofit/>
          </a:bodyPr>
          <a:lstStyle/>
          <a:p>
            <a:pPr algn="ctr" defTabSz="914126" fontAlgn="base">
              <a:spcBef>
                <a:spcPct val="0"/>
              </a:spcBef>
              <a:spcAft>
                <a:spcPct val="0"/>
              </a:spcAft>
            </a:pPr>
            <a:r>
              <a:rPr lang="en-US" sz="900" dirty="0">
                <a:solidFill>
                  <a:srgbClr val="000000"/>
                </a:solidFill>
                <a:latin typeface="Huawei Sans" panose="020C0503030203020204" pitchFamily="34" charset="0"/>
                <a:ea typeface="微软雅黑" pitchFamily="34" charset="-122"/>
              </a:rPr>
              <a:t>CW return</a:t>
            </a:r>
          </a:p>
        </p:txBody>
      </p:sp>
      <p:sp>
        <p:nvSpPr>
          <p:cNvPr id="49" name="TextBox 48"/>
          <p:cNvSpPr txBox="1"/>
          <p:nvPr/>
        </p:nvSpPr>
        <p:spPr>
          <a:xfrm>
            <a:off x="2554532" y="3219632"/>
            <a:ext cx="732389" cy="230832"/>
          </a:xfrm>
          <a:prstGeom prst="rect">
            <a:avLst/>
          </a:prstGeom>
          <a:noFill/>
        </p:spPr>
        <p:txBody>
          <a:bodyPr wrap="square" rtlCol="0">
            <a:noAutofit/>
          </a:bodyPr>
          <a:lstStyle/>
          <a:p>
            <a:pPr algn="ctr" defTabSz="914126" fontAlgn="base">
              <a:spcBef>
                <a:spcPct val="0"/>
              </a:spcBef>
              <a:spcAft>
                <a:spcPct val="0"/>
              </a:spcAft>
            </a:pPr>
            <a:r>
              <a:rPr lang="en-US" sz="900" dirty="0">
                <a:solidFill>
                  <a:srgbClr val="000000"/>
                </a:solidFill>
                <a:latin typeface="Huawei Sans" panose="020C0503030203020204" pitchFamily="34" charset="0"/>
                <a:ea typeface="微软雅黑" pitchFamily="34" charset="-122"/>
              </a:rPr>
              <a:t>CW return</a:t>
            </a:r>
          </a:p>
        </p:txBody>
      </p:sp>
      <p:cxnSp>
        <p:nvCxnSpPr>
          <p:cNvPr id="51" name="直接箭头连接符 50"/>
          <p:cNvCxnSpPr/>
          <p:nvPr/>
        </p:nvCxnSpPr>
        <p:spPr bwMode="auto">
          <a:xfrm flipH="1">
            <a:off x="2696688" y="3177303"/>
            <a:ext cx="294890" cy="0"/>
          </a:xfrm>
          <a:prstGeom prst="straightConnector1">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52" name="直接箭头连接符 51"/>
          <p:cNvCxnSpPr/>
          <p:nvPr/>
        </p:nvCxnSpPr>
        <p:spPr bwMode="auto">
          <a:xfrm flipH="1">
            <a:off x="4701893" y="4858526"/>
            <a:ext cx="294890" cy="0"/>
          </a:xfrm>
          <a:prstGeom prst="straightConnector1">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53" name="直接箭头连接符 52"/>
          <p:cNvCxnSpPr/>
          <p:nvPr/>
        </p:nvCxnSpPr>
        <p:spPr bwMode="auto">
          <a:xfrm flipH="1">
            <a:off x="3139009" y="5477923"/>
            <a:ext cx="294890" cy="0"/>
          </a:xfrm>
          <a:prstGeom prst="straightConnector1">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54" name="直接箭头连接符 53"/>
          <p:cNvCxnSpPr/>
          <p:nvPr/>
        </p:nvCxnSpPr>
        <p:spPr bwMode="auto">
          <a:xfrm>
            <a:off x="3129109" y="4966718"/>
            <a:ext cx="486570" cy="0"/>
          </a:xfrm>
          <a:prstGeom prst="straightConnector1">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cxnSp>
        <p:nvCxnSpPr>
          <p:cNvPr id="55" name="直接箭头连接符 54"/>
          <p:cNvCxnSpPr/>
          <p:nvPr/>
        </p:nvCxnSpPr>
        <p:spPr bwMode="auto">
          <a:xfrm>
            <a:off x="4500354" y="4244069"/>
            <a:ext cx="486570" cy="0"/>
          </a:xfrm>
          <a:prstGeom prst="straightConnector1">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2566610" y="4674764"/>
            <a:ext cx="1449627" cy="230832"/>
          </a:xfrm>
          <a:prstGeom prst="rect">
            <a:avLst/>
          </a:prstGeom>
          <a:noFill/>
        </p:spPr>
        <p:txBody>
          <a:bodyPr wrap="square" rtlCol="0">
            <a:noAutofit/>
          </a:bodyPr>
          <a:lstStyle/>
          <a:p>
            <a:pPr algn="ctr" defTabSz="914126" fontAlgn="base">
              <a:spcBef>
                <a:spcPct val="0"/>
              </a:spcBef>
              <a:spcAft>
                <a:spcPct val="0"/>
              </a:spcAft>
            </a:pPr>
            <a:r>
              <a:rPr lang="en-US" sz="900">
                <a:solidFill>
                  <a:srgbClr val="000000"/>
                </a:solidFill>
                <a:latin typeface="Huawei Sans" panose="020C0503030203020204" pitchFamily="34" charset="0"/>
                <a:ea typeface="微软雅黑" pitchFamily="34" charset="-122"/>
              </a:rPr>
              <a:t>CW supply</a:t>
            </a:r>
          </a:p>
        </p:txBody>
      </p:sp>
      <p:sp>
        <p:nvSpPr>
          <p:cNvPr id="58" name="TextBox 57"/>
          <p:cNvSpPr txBox="1"/>
          <p:nvPr/>
        </p:nvSpPr>
        <p:spPr>
          <a:xfrm>
            <a:off x="3874848" y="4001273"/>
            <a:ext cx="1449627" cy="230832"/>
          </a:xfrm>
          <a:prstGeom prst="rect">
            <a:avLst/>
          </a:prstGeom>
          <a:noFill/>
        </p:spPr>
        <p:txBody>
          <a:bodyPr wrap="square" rtlCol="0">
            <a:noAutofit/>
          </a:bodyPr>
          <a:lstStyle/>
          <a:p>
            <a:pPr algn="ctr" defTabSz="914126" fontAlgn="base">
              <a:spcBef>
                <a:spcPct val="0"/>
              </a:spcBef>
              <a:spcAft>
                <a:spcPct val="0"/>
              </a:spcAft>
            </a:pPr>
            <a:r>
              <a:rPr lang="en-US" sz="900" dirty="0">
                <a:solidFill>
                  <a:srgbClr val="000000"/>
                </a:solidFill>
                <a:latin typeface="Huawei Sans" panose="020C0503030203020204" pitchFamily="34" charset="0"/>
                <a:ea typeface="微软雅黑" pitchFamily="34" charset="-122"/>
              </a:rPr>
              <a:t>CW supply</a:t>
            </a:r>
          </a:p>
        </p:txBody>
      </p:sp>
      <p:cxnSp>
        <p:nvCxnSpPr>
          <p:cNvPr id="62" name="直接箭头连接符 61"/>
          <p:cNvCxnSpPr/>
          <p:nvPr/>
        </p:nvCxnSpPr>
        <p:spPr bwMode="auto">
          <a:xfrm>
            <a:off x="7085563" y="3732804"/>
            <a:ext cx="486570" cy="0"/>
          </a:xfrm>
          <a:prstGeom prst="straightConnector1">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63" name="TextBox 62"/>
          <p:cNvSpPr txBox="1"/>
          <p:nvPr/>
        </p:nvSpPr>
        <p:spPr>
          <a:xfrm>
            <a:off x="6523065" y="3468560"/>
            <a:ext cx="1449627" cy="230832"/>
          </a:xfrm>
          <a:prstGeom prst="rect">
            <a:avLst/>
          </a:prstGeom>
          <a:noFill/>
        </p:spPr>
        <p:txBody>
          <a:bodyPr wrap="square" rtlCol="0">
            <a:noAutofit/>
          </a:bodyPr>
          <a:lstStyle/>
          <a:p>
            <a:pPr algn="ctr" defTabSz="914126" fontAlgn="base">
              <a:spcBef>
                <a:spcPct val="0"/>
              </a:spcBef>
              <a:spcAft>
                <a:spcPct val="0"/>
              </a:spcAft>
            </a:pPr>
            <a:r>
              <a:rPr lang="en-US" sz="900" dirty="0">
                <a:solidFill>
                  <a:srgbClr val="000000"/>
                </a:solidFill>
                <a:latin typeface="Huawei Sans" panose="020C0503030203020204" pitchFamily="34" charset="0"/>
                <a:ea typeface="微软雅黑" pitchFamily="34" charset="-122"/>
              </a:rPr>
              <a:t>CW supply</a:t>
            </a:r>
          </a:p>
        </p:txBody>
      </p:sp>
      <p:cxnSp>
        <p:nvCxnSpPr>
          <p:cNvPr id="64" name="直接箭头连接符 63"/>
          <p:cNvCxnSpPr/>
          <p:nvPr/>
        </p:nvCxnSpPr>
        <p:spPr bwMode="auto">
          <a:xfrm flipH="1">
            <a:off x="6992215" y="4435751"/>
            <a:ext cx="402992" cy="0"/>
          </a:xfrm>
          <a:prstGeom prst="straightConnector1">
            <a:avLst/>
          </a:prstGeom>
          <a:ln>
            <a:tailEnd type="arrow"/>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style>
          <a:lnRef idx="1">
            <a:schemeClr val="dk1"/>
          </a:lnRef>
          <a:fillRef idx="0">
            <a:schemeClr val="dk1"/>
          </a:fillRef>
          <a:effectRef idx="0">
            <a:schemeClr val="dk1"/>
          </a:effectRef>
          <a:fontRef idx="minor">
            <a:schemeClr val="tx1"/>
          </a:fontRef>
        </p:style>
      </p:cxnSp>
      <p:sp>
        <p:nvSpPr>
          <p:cNvPr id="66" name="TextBox 65"/>
          <p:cNvSpPr txBox="1"/>
          <p:nvPr/>
        </p:nvSpPr>
        <p:spPr>
          <a:xfrm>
            <a:off x="6636710" y="4433883"/>
            <a:ext cx="1449627" cy="230832"/>
          </a:xfrm>
          <a:prstGeom prst="rect">
            <a:avLst/>
          </a:prstGeom>
          <a:noFill/>
        </p:spPr>
        <p:txBody>
          <a:bodyPr wrap="square" rtlCol="0">
            <a:noAutofit/>
          </a:bodyPr>
          <a:lstStyle/>
          <a:p>
            <a:pPr algn="ctr" defTabSz="914126" fontAlgn="base">
              <a:spcBef>
                <a:spcPct val="0"/>
              </a:spcBef>
              <a:spcAft>
                <a:spcPct val="0"/>
              </a:spcAft>
            </a:pPr>
            <a:r>
              <a:rPr lang="en-US" sz="900" dirty="0">
                <a:solidFill>
                  <a:srgbClr val="000000"/>
                </a:solidFill>
                <a:latin typeface="Huawei Sans" panose="020C0503030203020204" pitchFamily="34" charset="0"/>
                <a:ea typeface="微软雅黑" pitchFamily="34" charset="-122"/>
              </a:rPr>
              <a:t>CW return</a:t>
            </a:r>
          </a:p>
        </p:txBody>
      </p:sp>
      <p:sp>
        <p:nvSpPr>
          <p:cNvPr id="69" name="Rectangle 2"/>
          <p:cNvSpPr txBox="1">
            <a:spLocks noChangeArrowheads="1"/>
          </p:cNvSpPr>
          <p:nvPr/>
        </p:nvSpPr>
        <p:spPr bwMode="auto">
          <a:xfrm>
            <a:off x="3139009" y="5865640"/>
            <a:ext cx="3007510" cy="314776"/>
          </a:xfrm>
          <a:prstGeom prst="rect">
            <a:avLst/>
          </a:prstGeom>
          <a:noFill/>
          <a:ln w="9525">
            <a:noFill/>
            <a:miter lim="800000"/>
            <a:headEnd/>
            <a:tailEnd/>
          </a:ln>
        </p:spPr>
        <p:txBody>
          <a:bodyPr vert="horz" wrap="square" lIns="0" tIns="40054" rIns="80108" bIns="40054" numCol="1" anchor="ctr" anchorCtr="0" compatLnSpc="1">
            <a:prstTxWarp prst="textNoShape">
              <a:avLst/>
            </a:prstTxWarp>
            <a:noAutofit/>
          </a:bodyPr>
          <a:lstStyle/>
          <a:p>
            <a:pPr algn="ctr" defTabSz="914126" fontAlgn="base">
              <a:spcBef>
                <a:spcPct val="0"/>
              </a:spcBef>
              <a:spcAft>
                <a:spcPct val="0"/>
              </a:spcAft>
              <a:defRPr/>
            </a:pPr>
            <a:r>
              <a:rPr lang="en-US" sz="1400" b="1" dirty="0">
                <a:solidFill>
                  <a:prstClr val="black"/>
                </a:solidFill>
                <a:latin typeface="Huawei Sans" panose="020C0503030203020204" pitchFamily="34" charset="0"/>
                <a:ea typeface="微软雅黑" pitchFamily="34" charset="-122"/>
              </a:rPr>
              <a:t>CW cooling source</a:t>
            </a:r>
          </a:p>
        </p:txBody>
      </p:sp>
      <p:sp>
        <p:nvSpPr>
          <p:cNvPr id="71" name="Rectangle 2"/>
          <p:cNvSpPr txBox="1">
            <a:spLocks noChangeArrowheads="1"/>
          </p:cNvSpPr>
          <p:nvPr/>
        </p:nvSpPr>
        <p:spPr bwMode="auto">
          <a:xfrm>
            <a:off x="8648067" y="5880560"/>
            <a:ext cx="2496963" cy="299856"/>
          </a:xfrm>
          <a:prstGeom prst="rect">
            <a:avLst/>
          </a:prstGeom>
          <a:noFill/>
          <a:ln w="9525">
            <a:noFill/>
            <a:miter lim="800000"/>
            <a:headEnd/>
            <a:tailEnd/>
          </a:ln>
        </p:spPr>
        <p:txBody>
          <a:bodyPr vert="horz" wrap="square" lIns="0" tIns="40054" rIns="80108" bIns="40054" numCol="1" anchor="ctr" anchorCtr="0" compatLnSpc="1">
            <a:prstTxWarp prst="textNoShape">
              <a:avLst/>
            </a:prstTxWarp>
            <a:noAutofit/>
          </a:bodyPr>
          <a:lstStyle>
            <a:defPPr>
              <a:defRPr lang="en-US"/>
            </a:defPPr>
            <a:lvl1pPr algn="ctr" defTabSz="914126" fontAlgn="base">
              <a:spcBef>
                <a:spcPct val="0"/>
              </a:spcBef>
              <a:spcAft>
                <a:spcPct val="0"/>
              </a:spcAft>
              <a:defRPr sz="1400" b="1">
                <a:latin typeface="Huawei Sans" panose="020C0503030203020204" pitchFamily="34" charset="0"/>
                <a:ea typeface="微软雅黑" pitchFamily="34" charset="-122"/>
                <a:cs typeface="+mj-cs"/>
              </a:defRPr>
            </a:lvl1pPr>
          </a:lstStyle>
          <a:p>
            <a:r>
              <a:rPr lang="en-US" dirty="0">
                <a:solidFill>
                  <a:srgbClr val="C00000"/>
                </a:solidFill>
                <a:latin typeface="Huawei Sans" panose="020C0503030203020204" pitchFamily="34" charset="0"/>
              </a:rPr>
              <a:t>Cooling terminal</a:t>
            </a:r>
          </a:p>
        </p:txBody>
      </p:sp>
      <p:pic>
        <p:nvPicPr>
          <p:cNvPr id="3" name="Picture 2" descr="D:\工作资料\图片集\华为空调\50kW外观图.png"/>
          <p:cNvPicPr>
            <a:picLocks noChangeAspect="1" noChangeArrowheads="1"/>
          </p:cNvPicPr>
          <p:nvPr/>
        </p:nvPicPr>
        <p:blipFill>
          <a:blip r:embed="rId9" cstate="print"/>
          <a:srcRect/>
          <a:stretch>
            <a:fillRect/>
          </a:stretch>
        </p:blipFill>
        <p:spPr bwMode="auto">
          <a:xfrm>
            <a:off x="8807457" y="3382584"/>
            <a:ext cx="657592" cy="1235090"/>
          </a:xfrm>
          <a:prstGeom prst="rect">
            <a:avLst/>
          </a:prstGeom>
          <a:noFill/>
        </p:spPr>
      </p:pic>
      <p:pic>
        <p:nvPicPr>
          <p:cNvPr id="4" name="Picture 3" descr="D:\工作资料\图片集\华为空调\LCU C01产品外观.png"/>
          <p:cNvPicPr>
            <a:picLocks noChangeAspect="1" noChangeArrowheads="1"/>
          </p:cNvPicPr>
          <p:nvPr/>
        </p:nvPicPr>
        <p:blipFill>
          <a:blip r:embed="rId10" cstate="print"/>
          <a:srcRect/>
          <a:stretch>
            <a:fillRect/>
          </a:stretch>
        </p:blipFill>
        <p:spPr bwMode="auto">
          <a:xfrm>
            <a:off x="10202552" y="3357751"/>
            <a:ext cx="308482" cy="1318929"/>
          </a:xfrm>
          <a:prstGeom prst="rect">
            <a:avLst/>
          </a:prstGeom>
          <a:noFill/>
        </p:spPr>
      </p:pic>
      <p:pic>
        <p:nvPicPr>
          <p:cNvPr id="72" name="Picture 3" descr="D:\项目资料\2015\制冷解决方案胶片\顶置空调.PNG"/>
          <p:cNvPicPr>
            <a:picLocks noChangeAspect="1" noChangeArrowheads="1"/>
          </p:cNvPicPr>
          <p:nvPr/>
        </p:nvPicPr>
        <p:blipFill>
          <a:blip r:embed="rId11" cstate="print"/>
          <a:srcRect/>
          <a:stretch>
            <a:fillRect/>
          </a:stretch>
        </p:blipFill>
        <p:spPr bwMode="auto">
          <a:xfrm>
            <a:off x="8736962" y="1854112"/>
            <a:ext cx="1876678" cy="1185545"/>
          </a:xfrm>
          <a:prstGeom prst="rect">
            <a:avLst/>
          </a:prstGeom>
          <a:noFill/>
        </p:spPr>
      </p:pic>
      <p:pic>
        <p:nvPicPr>
          <p:cNvPr id="73" name="Picture 2" descr="D:\项目资料\2015\制冷解决方案胶片\底置空调.PNG"/>
          <p:cNvPicPr>
            <a:picLocks noChangeAspect="1" noChangeArrowheads="1"/>
          </p:cNvPicPr>
          <p:nvPr/>
        </p:nvPicPr>
        <p:blipFill>
          <a:blip r:embed="rId12" cstate="print"/>
          <a:srcRect/>
          <a:stretch>
            <a:fillRect/>
          </a:stretch>
        </p:blipFill>
        <p:spPr bwMode="auto">
          <a:xfrm>
            <a:off x="8773574" y="4761240"/>
            <a:ext cx="1902047" cy="1032171"/>
          </a:xfrm>
          <a:prstGeom prst="rect">
            <a:avLst/>
          </a:prstGeom>
          <a:noFill/>
        </p:spPr>
      </p:pic>
      <p:pic>
        <p:nvPicPr>
          <p:cNvPr id="67" name="Picture 3" descr="D:\工作文件 按月整理\2014.7\ACC主打胶片\高热中文界面图\DT450C0003_高热显示板.png"/>
          <p:cNvPicPr>
            <a:picLocks noChangeAspect="1" noChangeArrowheads="1"/>
          </p:cNvPicPr>
          <p:nvPr/>
        </p:nvPicPr>
        <p:blipFill>
          <a:blip r:embed="rId13" cstate="print"/>
          <a:srcRect/>
          <a:stretch>
            <a:fillRect/>
          </a:stretch>
        </p:blipFill>
        <p:spPr bwMode="auto">
          <a:xfrm>
            <a:off x="9015192" y="1126423"/>
            <a:ext cx="842353" cy="655513"/>
          </a:xfrm>
          <a:prstGeom prst="rect">
            <a:avLst/>
          </a:prstGeom>
          <a:noFill/>
        </p:spPr>
      </p:pic>
      <p:cxnSp>
        <p:nvCxnSpPr>
          <p:cNvPr id="68" name="直接连接符 67"/>
          <p:cNvCxnSpPr/>
          <p:nvPr/>
        </p:nvCxnSpPr>
        <p:spPr bwMode="auto">
          <a:xfrm flipH="1">
            <a:off x="1296124" y="1830767"/>
            <a:ext cx="6246525" cy="19284"/>
          </a:xfrm>
          <a:prstGeom prst="line">
            <a:avLst/>
          </a:prstGeom>
          <a:ln>
            <a:solidFill>
              <a:srgbClr val="92D050"/>
            </a:solidFill>
            <a:prstDash val="lgDashDot"/>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cxnSp>
        <p:nvCxnSpPr>
          <p:cNvPr id="76" name="直接连接符 75"/>
          <p:cNvCxnSpPr/>
          <p:nvPr/>
        </p:nvCxnSpPr>
        <p:spPr bwMode="auto">
          <a:xfrm flipH="1">
            <a:off x="7822800" y="1835685"/>
            <a:ext cx="3174901" cy="9801"/>
          </a:xfrm>
          <a:prstGeom prst="line">
            <a:avLst/>
          </a:prstGeom>
          <a:ln>
            <a:solidFill>
              <a:srgbClr val="92D050"/>
            </a:solidFill>
            <a:prstDash val="lgDashDot"/>
            <a:tailEnd type="none"/>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6"/>
          </a:lnRef>
          <a:fillRef idx="0">
            <a:schemeClr val="accent6"/>
          </a:fillRef>
          <a:effectRef idx="2">
            <a:schemeClr val="accent6"/>
          </a:effectRef>
          <a:fontRef idx="minor">
            <a:schemeClr val="tx1"/>
          </a:fontRef>
        </p:style>
      </p:cxnSp>
      <p:sp>
        <p:nvSpPr>
          <p:cNvPr id="80" name="Rectangle 2"/>
          <p:cNvSpPr txBox="1">
            <a:spLocks noChangeArrowheads="1"/>
          </p:cNvSpPr>
          <p:nvPr/>
        </p:nvSpPr>
        <p:spPr bwMode="auto">
          <a:xfrm>
            <a:off x="9857545" y="1214756"/>
            <a:ext cx="1775900" cy="412380"/>
          </a:xfrm>
          <a:prstGeom prst="rect">
            <a:avLst/>
          </a:prstGeom>
          <a:noFill/>
          <a:ln w="9525">
            <a:noFill/>
            <a:miter lim="800000"/>
            <a:headEnd/>
            <a:tailEnd/>
          </a:ln>
        </p:spPr>
        <p:txBody>
          <a:bodyPr vert="horz" wrap="square" lIns="0" tIns="40054" rIns="80108" bIns="40054" numCol="1" anchor="ctr" anchorCtr="0" compatLnSpc="1">
            <a:prstTxWarp prst="textNoShape">
              <a:avLst/>
            </a:prstTxWarp>
            <a:noAutofit/>
          </a:bodyPr>
          <a:lstStyle>
            <a:defPPr>
              <a:defRPr lang="en-US"/>
            </a:defPPr>
            <a:lvl1pPr algn="ctr" defTabSz="914126" fontAlgn="base">
              <a:spcBef>
                <a:spcPct val="0"/>
              </a:spcBef>
              <a:spcAft>
                <a:spcPct val="0"/>
              </a:spcAft>
              <a:defRPr sz="1400" b="1">
                <a:latin typeface="Huawei Sans" panose="020C0503030203020204" pitchFamily="34" charset="0"/>
                <a:ea typeface="微软雅黑" pitchFamily="34" charset="-122"/>
                <a:cs typeface="+mj-cs"/>
              </a:defRPr>
            </a:lvl1pPr>
          </a:lstStyle>
          <a:p>
            <a:r>
              <a:rPr lang="en-US" dirty="0">
                <a:solidFill>
                  <a:prstClr val="black"/>
                </a:solidFill>
                <a:latin typeface="Huawei Sans" panose="020C0503030203020204" pitchFamily="34" charset="0"/>
              </a:rPr>
              <a:t>Air conditioner control system</a:t>
            </a:r>
          </a:p>
        </p:txBody>
      </p:sp>
      <p:pic>
        <p:nvPicPr>
          <p:cNvPr id="238594" name="Picture 2" descr="D:\项目资料\2015\制冷解决方案胶片\新建文件夹 (2)\控制.jpg"/>
          <p:cNvPicPr>
            <a:picLocks noChangeAspect="1" noChangeArrowheads="1"/>
          </p:cNvPicPr>
          <p:nvPr/>
        </p:nvPicPr>
        <p:blipFill>
          <a:blip r:embed="rId14" cstate="print"/>
          <a:srcRect/>
          <a:stretch>
            <a:fillRect/>
          </a:stretch>
        </p:blipFill>
        <p:spPr bwMode="auto">
          <a:xfrm>
            <a:off x="3595146" y="1126422"/>
            <a:ext cx="820370" cy="615421"/>
          </a:xfrm>
          <a:prstGeom prst="rect">
            <a:avLst/>
          </a:prstGeom>
          <a:noFill/>
        </p:spPr>
      </p:pic>
      <p:sp>
        <p:nvSpPr>
          <p:cNvPr id="81" name="Rectangle 2"/>
          <p:cNvSpPr txBox="1">
            <a:spLocks noChangeArrowheads="1"/>
          </p:cNvSpPr>
          <p:nvPr/>
        </p:nvSpPr>
        <p:spPr bwMode="auto">
          <a:xfrm>
            <a:off x="4639954" y="1183653"/>
            <a:ext cx="2162187" cy="412380"/>
          </a:xfrm>
          <a:prstGeom prst="rect">
            <a:avLst/>
          </a:prstGeom>
          <a:noFill/>
          <a:ln w="9525">
            <a:noFill/>
            <a:miter lim="800000"/>
            <a:headEnd/>
            <a:tailEnd/>
          </a:ln>
        </p:spPr>
        <p:txBody>
          <a:bodyPr vert="horz" wrap="square" lIns="0" tIns="40054" rIns="80108" bIns="40054" numCol="1" anchor="ctr" anchorCtr="0" compatLnSpc="1">
            <a:prstTxWarp prst="textNoShape">
              <a:avLst/>
            </a:prstTxWarp>
            <a:noAutofit/>
          </a:bodyPr>
          <a:lstStyle>
            <a:defPPr>
              <a:defRPr lang="en-US"/>
            </a:defPPr>
            <a:lvl1pPr algn="ctr" defTabSz="914126" fontAlgn="base">
              <a:spcBef>
                <a:spcPct val="0"/>
              </a:spcBef>
              <a:spcAft>
                <a:spcPct val="0"/>
              </a:spcAft>
              <a:defRPr sz="1400" b="1">
                <a:latin typeface="Huawei Sans" panose="020C0503030203020204" pitchFamily="34" charset="0"/>
                <a:ea typeface="微软雅黑" pitchFamily="34" charset="-122"/>
                <a:cs typeface="+mj-cs"/>
              </a:defRPr>
            </a:lvl1pPr>
          </a:lstStyle>
          <a:p>
            <a:r>
              <a:rPr lang="en-US" dirty="0">
                <a:solidFill>
                  <a:prstClr val="black"/>
                </a:solidFill>
                <a:latin typeface="Huawei Sans" panose="020C0503030203020204" pitchFamily="34" charset="0"/>
              </a:rPr>
              <a:t>Chiller control system</a:t>
            </a:r>
          </a:p>
        </p:txBody>
      </p:sp>
      <p:sp>
        <p:nvSpPr>
          <p:cNvPr id="5" name="标题 4"/>
          <p:cNvSpPr>
            <a:spLocks noGrp="1"/>
          </p:cNvSpPr>
          <p:nvPr>
            <p:ph type="title"/>
          </p:nvPr>
        </p:nvSpPr>
        <p:spPr/>
        <p:txBody>
          <a:bodyPr anchor="ctr" anchorCtr="0">
            <a:noAutofit/>
          </a:bodyPr>
          <a:lstStyle/>
          <a:p>
            <a:r>
              <a:rPr lang="en-US" sz="2800" dirty="0">
                <a:latin typeface="Huawei Sans" panose="020C0503030203020204" pitchFamily="34" charset="0"/>
              </a:rPr>
              <a:t>Data Center Cooling System Solution – CW Air Conditioning System</a:t>
            </a:r>
          </a:p>
        </p:txBody>
      </p:sp>
    </p:spTree>
    <p:extLst>
      <p:ext uri="{BB962C8B-B14F-4D97-AF65-F5344CB8AC3E}">
        <p14:creationId xmlns:p14="http://schemas.microsoft.com/office/powerpoint/2010/main" val="1951630621"/>
      </p:ext>
    </p:extLst>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2800" dirty="0"/>
              <a:t>Air Conditioner Cooling Source Solution – Continuous Cooling</a:t>
            </a:r>
          </a:p>
        </p:txBody>
      </p:sp>
      <p:sp>
        <p:nvSpPr>
          <p:cNvPr id="3" name="文本占位符 2"/>
          <p:cNvSpPr>
            <a:spLocks noGrp="1"/>
          </p:cNvSpPr>
          <p:nvPr>
            <p:ph type="body" sz="quarter" idx="10"/>
          </p:nvPr>
        </p:nvSpPr>
        <p:spPr/>
        <p:txBody>
          <a:bodyPr>
            <a:noAutofit/>
          </a:bodyPr>
          <a:lstStyle/>
          <a:p>
            <a:r>
              <a:rPr lang="en-US" sz="1600" dirty="0">
                <a:latin typeface="Huawei Sans" panose="020C0503030203020204" pitchFamily="34" charset="0"/>
              </a:rPr>
              <a:t>To ensure that the computer room and UPS room that generate much heat can maintain a stable temperature, necessary measures must be taken for the cooling and air conditioning system to provide continuous cooling, so that cooling for systems will not be interrupted due to events such as mains outage and chiller restart.</a:t>
            </a:r>
          </a:p>
          <a:p>
            <a:endParaRPr lang="zh-CN" altLang="en-US" sz="1600" dirty="0">
              <a:latin typeface="Huawei Sans" panose="020C0503030203020204" pitchFamily="34" charset="0"/>
            </a:endParaRPr>
          </a:p>
        </p:txBody>
      </p:sp>
      <p:pic>
        <p:nvPicPr>
          <p:cNvPr id="4" name="图片 3"/>
          <p:cNvPicPr>
            <a:picLocks noChangeAspect="1"/>
          </p:cNvPicPr>
          <p:nvPr/>
        </p:nvPicPr>
        <p:blipFill>
          <a:blip r:embed="rId3"/>
          <a:stretch>
            <a:fillRect/>
          </a:stretch>
        </p:blipFill>
        <p:spPr>
          <a:xfrm>
            <a:off x="1717262" y="2236540"/>
            <a:ext cx="5146675" cy="3507290"/>
          </a:xfrm>
          <a:prstGeom prst="rect">
            <a:avLst/>
          </a:prstGeom>
        </p:spPr>
      </p:pic>
      <p:sp>
        <p:nvSpPr>
          <p:cNvPr id="5" name="TextBox 7"/>
          <p:cNvSpPr txBox="1"/>
          <p:nvPr/>
        </p:nvSpPr>
        <p:spPr>
          <a:xfrm>
            <a:off x="1696942" y="5652514"/>
            <a:ext cx="5527998" cy="321397"/>
          </a:xfrm>
          <a:prstGeom prst="rect">
            <a:avLst/>
          </a:prstGeom>
          <a:noFill/>
        </p:spPr>
        <p:txBody>
          <a:bodyPr wrap="square" rtlCol="0">
            <a:noAutofit/>
          </a:bodyPr>
          <a:lstStyle/>
          <a:p>
            <a:pPr algn="ctr"/>
            <a:r>
              <a:rPr lang="en-US" sz="1400" b="1" dirty="0">
                <a:latin typeface="Huawei Sans" panose="020C0503030203020204" pitchFamily="34" charset="0"/>
              </a:rPr>
              <a:t>Class A uninterruptible cooling system with a chilled water tank</a:t>
            </a:r>
          </a:p>
        </p:txBody>
      </p:sp>
      <p:sp>
        <p:nvSpPr>
          <p:cNvPr id="6" name="文本占位符 2"/>
          <p:cNvSpPr txBox="1">
            <a:spLocks/>
          </p:cNvSpPr>
          <p:nvPr/>
        </p:nvSpPr>
        <p:spPr bwMode="auto">
          <a:xfrm>
            <a:off x="7390574" y="2509024"/>
            <a:ext cx="3876663" cy="3097135"/>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vert="horz" wrap="square" lIns="80141" tIns="40071" rIns="80141" bIns="40071" numCol="1" anchor="t" anchorCtr="0" compatLnSpc="1">
            <a:prstTxWarp prst="textNoShape">
              <a:avLst/>
            </a:prstTxWarp>
            <a:sp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400" dirty="0">
                <a:latin typeface="Huawei Sans" panose="020C0503030203020204" pitchFamily="34" charset="0"/>
              </a:rPr>
              <a:t>According to the white paper on the continuous cooling system for high-density data centers discussed by the Uptime Institute, the cooling system is classified into classes A, B, and C. Class A is the uninterruptible cooling system; class B is the continuous cooling system; class C is the interruptible cooling system. The figure on the left shows the class A uninterruptible cooling system.</a:t>
            </a:r>
          </a:p>
        </p:txBody>
      </p:sp>
    </p:spTree>
    <p:extLst>
      <p:ext uri="{BB962C8B-B14F-4D97-AF65-F5344CB8AC3E}">
        <p14:creationId xmlns:p14="http://schemas.microsoft.com/office/powerpoint/2010/main" val="30619894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pPr>
              <a:buFont typeface="+mj-lt"/>
              <a:buAutoNum type="arabicPeriod" startAt="2"/>
            </a:pPr>
            <a:r>
              <a:rPr lang="en-US" sz="2000" b="1" dirty="0" smtClean="0">
                <a:latin typeface="Huawei Sans" panose="020C0503030203020204" pitchFamily="34" charset="0"/>
              </a:rPr>
              <a:t>Implementation </a:t>
            </a:r>
            <a:r>
              <a:rPr lang="en-US" sz="2000" b="1" dirty="0">
                <a:latin typeface="Huawei Sans" panose="020C0503030203020204" pitchFamily="34" charset="0"/>
              </a:rPr>
              <a:t>of the Data Center Cooling System Planning Process</a:t>
            </a:r>
          </a:p>
          <a:p>
            <a:pPr lvl="1">
              <a:buSzPct val="60000"/>
              <a:buFont typeface="Wingdings" panose="05000000000000000000" pitchFamily="2" charset="2"/>
              <a:buChar char="n"/>
            </a:pPr>
            <a:r>
              <a:rPr lang="en-US" sz="1800" dirty="0" smtClean="0">
                <a:latin typeface="Huawei Sans" panose="020C0503030203020204" pitchFamily="34" charset="0"/>
              </a:rPr>
              <a:t>System </a:t>
            </a:r>
            <a:r>
              <a:rPr lang="en-US" sz="1800" dirty="0" smtClean="0">
                <a:latin typeface="Huawei Sans" panose="020C0503030203020204" pitchFamily="34" charset="0"/>
              </a:rPr>
              <a:t>Planning</a:t>
            </a:r>
          </a:p>
          <a:p>
            <a:pPr lvl="2">
              <a:buSzPct val="60000"/>
            </a:pPr>
            <a:r>
              <a:rPr lang="en-US" altLang="zh-CN" sz="1600" dirty="0" smtClean="0">
                <a:solidFill>
                  <a:schemeClr val="bg1">
                    <a:lumMod val="50000"/>
                  </a:schemeClr>
                </a:solidFill>
              </a:rPr>
              <a:t>Reconstruction</a:t>
            </a:r>
          </a:p>
          <a:p>
            <a:pPr lvl="2">
              <a:buSzPct val="60000"/>
            </a:pPr>
            <a:r>
              <a:rPr lang="en-US" sz="1600" dirty="0">
                <a:solidFill>
                  <a:schemeClr val="bg1">
                    <a:lumMod val="50000"/>
                  </a:schemeClr>
                </a:solidFill>
              </a:rPr>
              <a:t>Floor </a:t>
            </a:r>
            <a:r>
              <a:rPr lang="en-US" sz="1600" dirty="0" smtClean="0">
                <a:solidFill>
                  <a:schemeClr val="bg1">
                    <a:lumMod val="50000"/>
                  </a:schemeClr>
                </a:solidFill>
              </a:rPr>
              <a:t>Plan</a:t>
            </a:r>
          </a:p>
          <a:p>
            <a:pPr lvl="2">
              <a:buSzPct val="60000"/>
            </a:pPr>
            <a:r>
              <a:rPr lang="en-US" sz="1600" dirty="0">
                <a:solidFill>
                  <a:schemeClr val="bg1">
                    <a:lumMod val="50000"/>
                  </a:schemeClr>
                </a:solidFill>
              </a:rPr>
              <a:t>Modular Layout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Cooling Source Solution </a:t>
            </a:r>
            <a:r>
              <a:rPr lang="en-US" sz="1600" dirty="0" smtClean="0">
                <a:solidFill>
                  <a:schemeClr val="bg1">
                    <a:lumMod val="50000"/>
                  </a:schemeClr>
                </a:solidFill>
              </a:rPr>
              <a:t>Planning</a:t>
            </a:r>
          </a:p>
          <a:p>
            <a:pPr lvl="2">
              <a:buSzPct val="60000"/>
            </a:pPr>
            <a:r>
              <a:rPr lang="en-US" sz="1600" dirty="0"/>
              <a:t>Energy-Saving Solution </a:t>
            </a:r>
            <a:r>
              <a:rPr lang="en-US" sz="1600" dirty="0" smtClean="0"/>
              <a:t>Planning</a:t>
            </a:r>
          </a:p>
          <a:p>
            <a:pPr lvl="2">
              <a:buSzPct val="60000"/>
            </a:pPr>
            <a:r>
              <a:rPr lang="en-US" sz="1600" dirty="0">
                <a:solidFill>
                  <a:schemeClr val="bg1">
                    <a:lumMod val="50000"/>
                  </a:schemeClr>
                </a:solidFill>
              </a:rPr>
              <a:t>Indoor Unit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Humidity Measurement Control </a:t>
            </a:r>
            <a:r>
              <a:rPr lang="en-US" sz="1600" dirty="0" smtClean="0">
                <a:solidFill>
                  <a:schemeClr val="bg1">
                    <a:lumMod val="50000"/>
                  </a:schemeClr>
                </a:solidFill>
              </a:rPr>
              <a:t>and </a:t>
            </a:r>
            <a:r>
              <a:rPr lang="en-US" sz="1600" dirty="0">
                <a:solidFill>
                  <a:schemeClr val="bg1">
                    <a:lumMod val="50000"/>
                  </a:schemeClr>
                </a:solidFill>
              </a:rPr>
              <a:t>Fresh Air System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Load Calculation and Indoor </a:t>
            </a:r>
            <a:r>
              <a:rPr lang="en-US" sz="1600" dirty="0" smtClean="0">
                <a:solidFill>
                  <a:schemeClr val="bg1">
                    <a:lumMod val="50000"/>
                  </a:schemeClr>
                </a:solidFill>
              </a:rPr>
              <a:t>Unit </a:t>
            </a:r>
            <a:r>
              <a:rPr lang="en-US" sz="1600" dirty="0">
                <a:solidFill>
                  <a:schemeClr val="bg1">
                    <a:lumMod val="50000"/>
                  </a:schemeClr>
                </a:solidFill>
              </a:rPr>
              <a:t>Solution </a:t>
            </a:r>
            <a:r>
              <a:rPr lang="en-US" sz="1600" dirty="0" smtClean="0">
                <a:solidFill>
                  <a:schemeClr val="bg1">
                    <a:lumMod val="50000"/>
                  </a:schemeClr>
                </a:solidFill>
              </a:rPr>
              <a:t>Determination</a:t>
            </a:r>
            <a:endParaRPr lang="en-US" sz="2000" dirty="0" smtClean="0">
              <a:solidFill>
                <a:schemeClr val="bg1">
                  <a:lumMod val="50000"/>
                </a:schemeClr>
              </a:solidFill>
            </a:endParaRPr>
          </a:p>
          <a:p>
            <a:pPr lvl="2">
              <a:buSzPct val="60000"/>
            </a:pPr>
            <a:endParaRPr lang="en-US" dirty="0" smtClean="0">
              <a:latin typeface="Huawei Sans" panose="020C0503030203020204" pitchFamily="34" charset="0"/>
            </a:endParaRPr>
          </a:p>
          <a:p>
            <a:pPr lvl="2">
              <a:buSzPct val="60000"/>
            </a:pPr>
            <a:endParaRPr lang="en-US" dirty="0">
              <a:latin typeface="Huawei Sans" panose="020C0503030203020204" pitchFamily="34" charset="0"/>
            </a:endParaRPr>
          </a:p>
        </p:txBody>
      </p:sp>
    </p:spTree>
    <p:extLst>
      <p:ext uri="{BB962C8B-B14F-4D97-AF65-F5344CB8AC3E}">
        <p14:creationId xmlns:p14="http://schemas.microsoft.com/office/powerpoint/2010/main" val="110456191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ywx507858\AppData\Roaming\eSpace_Desktop\UserData\ywx507858\imagefiles\E72EAF2F-43CD-4F39-9FB5-CADA74C8335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2748" y="3098932"/>
            <a:ext cx="4586237" cy="2759002"/>
          </a:xfrm>
          <a:prstGeom prst="rect">
            <a:avLst/>
          </a:prstGeom>
          <a:noFill/>
          <a:extLst>
            <a:ext uri="{909E8E84-426E-40DD-AFC4-6F175D3DCCD1}">
              <a14:hiddenFill xmlns:a14="http://schemas.microsoft.com/office/drawing/2010/main">
                <a:solidFill>
                  <a:srgbClr val="FFFFFF"/>
                </a:solidFill>
              </a14:hiddenFill>
            </a:ext>
          </a:extLst>
        </p:spPr>
      </p:pic>
      <p:sp>
        <p:nvSpPr>
          <p:cNvPr id="1312" name="Rectangle 2"/>
          <p:cNvSpPr txBox="1">
            <a:spLocks noChangeArrowheads="1"/>
          </p:cNvSpPr>
          <p:nvPr/>
        </p:nvSpPr>
        <p:spPr bwMode="auto">
          <a:xfrm>
            <a:off x="1594800" y="410400"/>
            <a:ext cx="9831600" cy="640800"/>
          </a:xfrm>
          <a:prstGeom prst="rect">
            <a:avLst/>
          </a:prstGeom>
          <a:noFill/>
          <a:ln w="9525">
            <a:noFill/>
            <a:miter lim="800000"/>
            <a:headEnd/>
            <a:tailEnd/>
          </a:ln>
        </p:spPr>
        <p:txBody>
          <a:bodyPr vert="horz" wrap="square" lIns="100800" tIns="50400" rIns="100800" bIns="50400" numCol="1" anchor="ctr" anchorCtr="0" compatLnSpc="1">
            <a:prstTxWarp prst="textNoShape">
              <a:avLst/>
            </a:prstTxWarp>
            <a:noAutofit/>
          </a:bodyPr>
          <a:lstStyle>
            <a:lvl1pPr defTabSz="914034" fontAlgn="ctr">
              <a:lnSpc>
                <a:spcPct val="90000"/>
              </a:lnSpc>
              <a:spcBef>
                <a:spcPct val="0"/>
              </a:spcBef>
              <a:buNone/>
              <a:defRPr lang="zh-CN" altLang="en-US" sz="3499" b="1" kern="0" baseline="0" dirty="0">
                <a:latin typeface="Huawei Sans" panose="020C0503030203020204" pitchFamily="34" charset="0"/>
                <a:ea typeface="方正兰亭黑简体" panose="02000000000000000000" pitchFamily="2" charset="-122"/>
                <a:cs typeface="+mj-cs"/>
              </a:defRPr>
            </a:lvl1pPr>
          </a:lstStyle>
          <a:p>
            <a:endParaRPr lang="zh-CN" altLang="en-US" dirty="0"/>
          </a:p>
        </p:txBody>
      </p:sp>
      <p:graphicFrame>
        <p:nvGraphicFramePr>
          <p:cNvPr id="133" name="图示 132"/>
          <p:cNvGraphicFramePr/>
          <p:nvPr>
            <p:extLst>
              <p:ext uri="{D42A27DB-BD31-4B8C-83A1-F6EECF244321}">
                <p14:modId xmlns:p14="http://schemas.microsoft.com/office/powerpoint/2010/main" val="1657306448"/>
              </p:ext>
            </p:extLst>
          </p:nvPr>
        </p:nvGraphicFramePr>
        <p:xfrm>
          <a:off x="3706280" y="1088268"/>
          <a:ext cx="5272937" cy="205899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2" name="组合 133"/>
          <p:cNvGrpSpPr/>
          <p:nvPr/>
        </p:nvGrpSpPr>
        <p:grpSpPr>
          <a:xfrm>
            <a:off x="991137" y="3324957"/>
            <a:ext cx="4531508" cy="2485051"/>
            <a:chOff x="611560" y="827420"/>
            <a:chExt cx="6121506" cy="2732663"/>
          </a:xfrm>
        </p:grpSpPr>
        <p:pic>
          <p:nvPicPr>
            <p:cNvPr id="135" name="Picture 3"/>
            <p:cNvPicPr>
              <a:picLocks noChangeAspect="1" noChangeArrowheads="1"/>
            </p:cNvPicPr>
            <p:nvPr/>
          </p:nvPicPr>
          <p:blipFill>
            <a:blip r:embed="rId9" cstate="email"/>
            <a:srcRect/>
            <a:stretch>
              <a:fillRect/>
            </a:stretch>
          </p:blipFill>
          <p:spPr bwMode="auto">
            <a:xfrm>
              <a:off x="629666" y="827420"/>
              <a:ext cx="6103400" cy="2732663"/>
            </a:xfrm>
            <a:prstGeom prst="rect">
              <a:avLst/>
            </a:prstGeom>
            <a:noFill/>
            <a:ln w="9525">
              <a:noFill/>
              <a:miter lim="800000"/>
              <a:headEnd/>
              <a:tailEnd/>
            </a:ln>
          </p:spPr>
        </p:pic>
        <p:sp>
          <p:nvSpPr>
            <p:cNvPr id="136" name="TextBox 12"/>
            <p:cNvSpPr txBox="1"/>
            <p:nvPr/>
          </p:nvSpPr>
          <p:spPr>
            <a:xfrm>
              <a:off x="625235" y="2564904"/>
              <a:ext cx="2107424" cy="304599"/>
            </a:xfrm>
            <a:prstGeom prst="rect">
              <a:avLst/>
            </a:prstGeom>
            <a:noFill/>
          </p:spPr>
          <p:txBody>
            <a:bodyPr wrap="none" rtlCol="0">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914126"/>
              <a:r>
                <a:rPr lang="en-US" sz="1200">
                  <a:solidFill>
                    <a:srgbClr val="000000"/>
                  </a:solidFill>
                  <a:latin typeface="Huawei Sans" panose="020C0503030203020204" pitchFamily="34" charset="0"/>
                  <a:ea typeface="微软雅黑" pitchFamily="34" charset="-122"/>
                </a:rPr>
                <a:t>Not applicable area</a:t>
              </a:r>
            </a:p>
          </p:txBody>
        </p:sp>
        <p:sp>
          <p:nvSpPr>
            <p:cNvPr id="137" name="TextBox 14"/>
            <p:cNvSpPr txBox="1"/>
            <p:nvPr/>
          </p:nvSpPr>
          <p:spPr>
            <a:xfrm>
              <a:off x="611560" y="827420"/>
              <a:ext cx="2447401" cy="405992"/>
            </a:xfrm>
            <a:prstGeom prst="rect">
              <a:avLst/>
            </a:prstGeom>
            <a:noFill/>
          </p:spPr>
          <p:txBody>
            <a:bodyPr wrap="none" rtlCol="0">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914126"/>
              <a:r>
                <a:rPr lang="en-US" sz="1799" dirty="0">
                  <a:solidFill>
                    <a:srgbClr val="000000"/>
                  </a:solidFill>
                  <a:latin typeface="Huawei Sans" panose="020C0503030203020204" pitchFamily="34" charset="0"/>
                  <a:ea typeface="微软雅黑" pitchFamily="34" charset="-122"/>
                </a:rPr>
                <a:t>Applicable area</a:t>
              </a:r>
            </a:p>
          </p:txBody>
        </p:sp>
      </p:grpSp>
      <p:sp>
        <p:nvSpPr>
          <p:cNvPr id="139" name="TextBox 138"/>
          <p:cNvSpPr txBox="1"/>
          <p:nvPr/>
        </p:nvSpPr>
        <p:spPr>
          <a:xfrm>
            <a:off x="722877" y="1154942"/>
            <a:ext cx="3200104" cy="1831271"/>
          </a:xfrm>
          <a:prstGeom prst="rect">
            <a:avLst/>
          </a:prstGeom>
          <a:noFill/>
        </p:spPr>
        <p:txBody>
          <a:bodyPr wrap="square" rtlCol="0">
            <a:noAutofit/>
          </a:bodyPr>
          <a:lstStyle/>
          <a:p>
            <a:pPr defTabSz="914126" fontAlgn="base">
              <a:spcBef>
                <a:spcPct val="0"/>
              </a:spcBef>
              <a:spcAft>
                <a:spcPct val="0"/>
              </a:spcAft>
            </a:pPr>
            <a:r>
              <a:rPr lang="en-US" sz="1400" b="1" dirty="0">
                <a:solidFill>
                  <a:srgbClr val="000000"/>
                </a:solidFill>
                <a:latin typeface="Huawei Sans" panose="020C0503030203020204" pitchFamily="34" charset="0"/>
                <a:ea typeface="微软雅黑" pitchFamily="34" charset="-122"/>
              </a:rPr>
              <a:t>Advantages:</a:t>
            </a:r>
          </a:p>
          <a:p>
            <a:pPr marL="171450" indent="-171450" defTabSz="914126" fontAlgn="base">
              <a:lnSpc>
                <a:spcPct val="150000"/>
              </a:lnSpc>
              <a:spcBef>
                <a:spcPct val="0"/>
              </a:spcBef>
              <a:spcAft>
                <a:spcPct val="0"/>
              </a:spcAft>
              <a:buFont typeface="Wingdings" panose="05000000000000000000" pitchFamily="2" charset="2"/>
              <a:buChar char="Ø"/>
            </a:pPr>
            <a:r>
              <a:rPr lang="en-US" sz="1100" dirty="0">
                <a:solidFill>
                  <a:prstClr val="black"/>
                </a:solidFill>
                <a:latin typeface="Huawei Sans" panose="020C0503030203020204" pitchFamily="34" charset="0"/>
                <a:ea typeface="微软雅黑" pitchFamily="34" charset="-122"/>
              </a:rPr>
              <a:t>Directly uses the cooling capacity of the outdoor cooling source, resulting in </a:t>
            </a:r>
            <a:r>
              <a:rPr lang="en-US" sz="1100" b="1" dirty="0">
                <a:solidFill>
                  <a:srgbClr val="C00000"/>
                </a:solidFill>
                <a:latin typeface="Huawei Sans" panose="020C0503030203020204" pitchFamily="34" charset="0"/>
                <a:ea typeface="微软雅黑" pitchFamily="34" charset="-122"/>
              </a:rPr>
              <a:t>ultra-low energy consumption</a:t>
            </a:r>
            <a:r>
              <a:rPr lang="en-US" sz="1100" dirty="0">
                <a:solidFill>
                  <a:srgbClr val="C00000"/>
                </a:solidFill>
                <a:latin typeface="Huawei Sans" panose="020C0503030203020204" pitchFamily="34" charset="0"/>
                <a:ea typeface="微软雅黑" pitchFamily="34" charset="-122"/>
              </a:rPr>
              <a:t>.</a:t>
            </a:r>
          </a:p>
          <a:p>
            <a:pPr marL="171450" indent="-171450" defTabSz="914126" fontAlgn="base">
              <a:lnSpc>
                <a:spcPct val="150000"/>
              </a:lnSpc>
              <a:spcBef>
                <a:spcPct val="0"/>
              </a:spcBef>
              <a:spcAft>
                <a:spcPct val="0"/>
              </a:spcAft>
              <a:buFont typeface="Wingdings" panose="05000000000000000000" pitchFamily="2" charset="2"/>
              <a:buChar char="Ø"/>
            </a:pPr>
            <a:r>
              <a:rPr lang="en-US" sz="1100" dirty="0">
                <a:solidFill>
                  <a:srgbClr val="000000"/>
                </a:solidFill>
                <a:latin typeface="Huawei Sans" panose="020C0503030203020204" pitchFamily="34" charset="0"/>
                <a:ea typeface="微软雅黑" pitchFamily="34" charset="-122"/>
              </a:rPr>
              <a:t>Makes full use of the seasonal temperature difference of air and water sources.</a:t>
            </a:r>
          </a:p>
          <a:p>
            <a:pPr marL="171450" indent="-171450" defTabSz="914126" fontAlgn="base">
              <a:lnSpc>
                <a:spcPct val="150000"/>
              </a:lnSpc>
              <a:spcBef>
                <a:spcPct val="0"/>
              </a:spcBef>
              <a:spcAft>
                <a:spcPct val="0"/>
              </a:spcAft>
              <a:buFont typeface="Wingdings" panose="05000000000000000000" pitchFamily="2" charset="2"/>
              <a:buChar char="Ø"/>
            </a:pPr>
            <a:r>
              <a:rPr lang="en-US" sz="1100" dirty="0">
                <a:solidFill>
                  <a:srgbClr val="000000"/>
                </a:solidFill>
                <a:latin typeface="Huawei Sans" panose="020C0503030203020204" pitchFamily="34" charset="0"/>
                <a:ea typeface="微软雅黑" pitchFamily="34" charset="-122"/>
              </a:rPr>
              <a:t>Has many mature cases in the industry.</a:t>
            </a:r>
          </a:p>
        </p:txBody>
      </p:sp>
      <p:sp>
        <p:nvSpPr>
          <p:cNvPr id="140" name="TextBox 139"/>
          <p:cNvSpPr txBox="1"/>
          <p:nvPr/>
        </p:nvSpPr>
        <p:spPr>
          <a:xfrm>
            <a:off x="9057087" y="1154942"/>
            <a:ext cx="2692001" cy="2085186"/>
          </a:xfrm>
          <a:prstGeom prst="rect">
            <a:avLst/>
          </a:prstGeom>
          <a:noFill/>
        </p:spPr>
        <p:txBody>
          <a:bodyPr wrap="square" rtlCol="0">
            <a:noAutofit/>
          </a:bodyPr>
          <a:lstStyle/>
          <a:p>
            <a:pPr defTabSz="914126" fontAlgn="base">
              <a:spcBef>
                <a:spcPct val="0"/>
              </a:spcBef>
              <a:spcAft>
                <a:spcPct val="0"/>
              </a:spcAft>
            </a:pPr>
            <a:r>
              <a:rPr lang="en-US" sz="1400" b="1" dirty="0">
                <a:solidFill>
                  <a:srgbClr val="000000"/>
                </a:solidFill>
                <a:latin typeface="Huawei Sans" panose="020C0503030203020204" pitchFamily="34" charset="0"/>
                <a:ea typeface="微软雅黑" pitchFamily="34" charset="-122"/>
              </a:rPr>
              <a:t>Disadvantages:</a:t>
            </a:r>
          </a:p>
          <a:p>
            <a:pPr marL="171450" indent="-171450" defTabSz="914126" fontAlgn="base">
              <a:lnSpc>
                <a:spcPct val="150000"/>
              </a:lnSpc>
              <a:spcBef>
                <a:spcPct val="0"/>
              </a:spcBef>
              <a:spcAft>
                <a:spcPct val="0"/>
              </a:spcAft>
              <a:buFont typeface="Wingdings" panose="05000000000000000000" pitchFamily="2" charset="2"/>
              <a:buChar char="Ø"/>
            </a:pPr>
            <a:r>
              <a:rPr lang="en-US" sz="1100" dirty="0">
                <a:solidFill>
                  <a:prstClr val="black"/>
                </a:solidFill>
                <a:latin typeface="Huawei Sans" panose="020C0503030203020204" pitchFamily="34" charset="0"/>
                <a:ea typeface="微软雅黑" pitchFamily="34" charset="-122"/>
              </a:rPr>
              <a:t>Indirect FC is complex and </a:t>
            </a:r>
            <a:r>
              <a:rPr lang="en-US" sz="1100" b="1" dirty="0">
                <a:solidFill>
                  <a:srgbClr val="C00000"/>
                </a:solidFill>
                <a:latin typeface="Huawei Sans" panose="020C0503030203020204" pitchFamily="34" charset="0"/>
                <a:ea typeface="微软雅黑" pitchFamily="34" charset="-122"/>
              </a:rPr>
              <a:t>prone to single points of failure</a:t>
            </a:r>
            <a:r>
              <a:rPr lang="en-US" sz="1100" dirty="0">
                <a:solidFill>
                  <a:srgbClr val="C00000"/>
                </a:solidFill>
                <a:latin typeface="Huawei Sans" panose="020C0503030203020204" pitchFamily="34" charset="0"/>
                <a:ea typeface="微软雅黑" pitchFamily="34" charset="-122"/>
              </a:rPr>
              <a:t>.</a:t>
            </a:r>
          </a:p>
          <a:p>
            <a:pPr marL="171450" indent="-171450" defTabSz="914126" fontAlgn="base">
              <a:lnSpc>
                <a:spcPct val="150000"/>
              </a:lnSpc>
              <a:spcBef>
                <a:spcPct val="0"/>
              </a:spcBef>
              <a:spcAft>
                <a:spcPct val="0"/>
              </a:spcAft>
              <a:buFont typeface="Wingdings" panose="05000000000000000000" pitchFamily="2" charset="2"/>
              <a:buChar char="Ø"/>
            </a:pPr>
            <a:r>
              <a:rPr lang="en-US" sz="1100" dirty="0">
                <a:solidFill>
                  <a:prstClr val="black"/>
                </a:solidFill>
                <a:latin typeface="Huawei Sans" panose="020C0503030203020204" pitchFamily="34" charset="0"/>
                <a:ea typeface="微软雅黑" pitchFamily="34" charset="-122"/>
              </a:rPr>
              <a:t>Not applicable to </a:t>
            </a:r>
            <a:r>
              <a:rPr lang="en-US" sz="1100" b="1" dirty="0">
                <a:solidFill>
                  <a:srgbClr val="C00000"/>
                </a:solidFill>
                <a:latin typeface="Huawei Sans" panose="020C0503030203020204" pitchFamily="34" charset="0"/>
                <a:ea typeface="微软雅黑" pitchFamily="34" charset="-122"/>
              </a:rPr>
              <a:t>tropical/subtropical </a:t>
            </a:r>
            <a:r>
              <a:rPr lang="en-US" sz="1100" b="1" dirty="0" smtClean="0">
                <a:solidFill>
                  <a:srgbClr val="C00000"/>
                </a:solidFill>
                <a:latin typeface="Huawei Sans" panose="020C0503030203020204" pitchFamily="34" charset="0"/>
                <a:ea typeface="微软雅黑" pitchFamily="34" charset="-122"/>
              </a:rPr>
              <a:t>areas.</a:t>
            </a:r>
            <a:endParaRPr lang="en-US" sz="1100" b="1" dirty="0">
              <a:solidFill>
                <a:srgbClr val="C00000"/>
              </a:solidFill>
              <a:latin typeface="Huawei Sans" panose="020C0503030203020204" pitchFamily="34" charset="0"/>
              <a:ea typeface="微软雅黑" pitchFamily="34" charset="-122"/>
            </a:endParaRPr>
          </a:p>
          <a:p>
            <a:pPr marL="171450" indent="-171450" defTabSz="914126" fontAlgn="base">
              <a:lnSpc>
                <a:spcPct val="150000"/>
              </a:lnSpc>
              <a:spcBef>
                <a:spcPct val="0"/>
              </a:spcBef>
              <a:spcAft>
                <a:spcPct val="0"/>
              </a:spcAft>
              <a:buFont typeface="Wingdings" panose="05000000000000000000" pitchFamily="2" charset="2"/>
              <a:buChar char="Ø"/>
            </a:pPr>
            <a:r>
              <a:rPr lang="en-US" sz="1100" dirty="0">
                <a:solidFill>
                  <a:prstClr val="black"/>
                </a:solidFill>
                <a:latin typeface="Huawei Sans" panose="020C0503030203020204" pitchFamily="34" charset="0"/>
                <a:ea typeface="微软雅黑" pitchFamily="34" charset="-122"/>
              </a:rPr>
              <a:t>Excessive </a:t>
            </a:r>
            <a:r>
              <a:rPr lang="en-US" sz="1100" b="1" dirty="0">
                <a:solidFill>
                  <a:srgbClr val="C00000"/>
                </a:solidFill>
                <a:latin typeface="Huawei Sans" panose="020C0503030203020204" pitchFamily="34" charset="0"/>
                <a:ea typeface="微软雅黑" pitchFamily="34" charset="-122"/>
              </a:rPr>
              <a:t>air conditioning pollution</a:t>
            </a:r>
            <a:r>
              <a:rPr lang="en-US" sz="1100" dirty="0">
                <a:solidFill>
                  <a:srgbClr val="C00000"/>
                </a:solidFill>
                <a:latin typeface="Huawei Sans" panose="020C0503030203020204" pitchFamily="34" charset="0"/>
                <a:ea typeface="微软雅黑" pitchFamily="34" charset="-122"/>
              </a:rPr>
              <a:t> </a:t>
            </a:r>
            <a:r>
              <a:rPr lang="en-US" sz="1100" dirty="0">
                <a:solidFill>
                  <a:prstClr val="black"/>
                </a:solidFill>
                <a:latin typeface="Huawei Sans" panose="020C0503030203020204" pitchFamily="34" charset="0"/>
                <a:ea typeface="微软雅黑" pitchFamily="34" charset="-122"/>
              </a:rPr>
              <a:t>increases IT equipment security risks.</a:t>
            </a:r>
          </a:p>
        </p:txBody>
      </p:sp>
      <p:sp>
        <p:nvSpPr>
          <p:cNvPr id="3" name="标题 2"/>
          <p:cNvSpPr>
            <a:spLocks noGrp="1"/>
          </p:cNvSpPr>
          <p:nvPr>
            <p:ph type="title"/>
          </p:nvPr>
        </p:nvSpPr>
        <p:spPr/>
        <p:txBody>
          <a:bodyPr>
            <a:noAutofit/>
          </a:bodyPr>
          <a:lstStyle/>
          <a:p>
            <a:r>
              <a:rPr lang="en-US">
                <a:latin typeface="Huawei Sans" panose="020C0503030203020204" pitchFamily="34" charset="0"/>
              </a:rPr>
              <a:t>Data Center Cooling System Solution – FC</a:t>
            </a:r>
          </a:p>
        </p:txBody>
      </p:sp>
    </p:spTree>
    <p:extLst>
      <p:ext uri="{BB962C8B-B14F-4D97-AF65-F5344CB8AC3E}">
        <p14:creationId xmlns:p14="http://schemas.microsoft.com/office/powerpoint/2010/main" val="3242861592"/>
      </p:ext>
    </p:extLst>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 name="Title 1"/>
          <p:cNvSpPr txBox="1">
            <a:spLocks/>
          </p:cNvSpPr>
          <p:nvPr/>
        </p:nvSpPr>
        <p:spPr>
          <a:xfrm>
            <a:off x="242663" y="1072992"/>
            <a:ext cx="6076005" cy="560005"/>
          </a:xfrm>
          <a:prstGeom prst="rect">
            <a:avLst/>
          </a:prstGeom>
        </p:spPr>
        <p:txBody>
          <a:bodyPr>
            <a:noAutofit/>
          </a:bodyPr>
          <a:lstStyle/>
          <a:p>
            <a:pPr algn="ctr" defTabSz="914126" eaLnBrk="0" fontAlgn="base" hangingPunct="0">
              <a:spcBef>
                <a:spcPct val="0"/>
              </a:spcBef>
              <a:spcAft>
                <a:spcPct val="0"/>
              </a:spcAft>
              <a:defRPr/>
            </a:pPr>
            <a:r>
              <a:rPr lang="en-US" sz="1799" b="1" dirty="0">
                <a:solidFill>
                  <a:prstClr val="black"/>
                </a:solidFill>
                <a:latin typeface="Huawei Sans" panose="020C0503030203020204" pitchFamily="34" charset="0"/>
                <a:ea typeface="微软雅黑" pitchFamily="34" charset="-122"/>
              </a:rPr>
              <a:t>Mechanical cooling + direct ventilation hybrid cooling</a:t>
            </a:r>
          </a:p>
        </p:txBody>
      </p:sp>
      <p:sp>
        <p:nvSpPr>
          <p:cNvPr id="1312" name="Rectangle 2"/>
          <p:cNvSpPr txBox="1">
            <a:spLocks noChangeArrowheads="1"/>
          </p:cNvSpPr>
          <p:nvPr/>
        </p:nvSpPr>
        <p:spPr bwMode="auto">
          <a:xfrm>
            <a:off x="1594800" y="410400"/>
            <a:ext cx="9831600" cy="640800"/>
          </a:xfrm>
          <a:prstGeom prst="rect">
            <a:avLst/>
          </a:prstGeom>
          <a:noFill/>
          <a:ln w="9525">
            <a:noFill/>
            <a:miter lim="800000"/>
            <a:headEnd/>
            <a:tailEnd/>
          </a:ln>
        </p:spPr>
        <p:txBody>
          <a:bodyPr vert="horz" wrap="square" lIns="100800" tIns="50400" rIns="100800" bIns="50400" numCol="1" anchor="ctr" anchorCtr="0" compatLnSpc="1">
            <a:prstTxWarp prst="textNoShape">
              <a:avLst/>
            </a:prstTxWarp>
            <a:noAutofit/>
          </a:bodyPr>
          <a:lstStyle>
            <a:lvl1pPr defTabSz="914034" fontAlgn="ctr">
              <a:lnSpc>
                <a:spcPct val="90000"/>
              </a:lnSpc>
              <a:spcBef>
                <a:spcPct val="0"/>
              </a:spcBef>
              <a:buNone/>
              <a:defRPr lang="zh-CN" altLang="en-US" sz="3499" b="1" kern="0" baseline="0" dirty="0">
                <a:latin typeface="Huawei Sans" panose="020C0503030203020204" pitchFamily="34" charset="0"/>
                <a:ea typeface="方正兰亭黑简体" panose="02000000000000000000" pitchFamily="2" charset="-122"/>
                <a:cs typeface="+mj-cs"/>
              </a:defRPr>
            </a:lvl1pPr>
          </a:lstStyle>
          <a:p>
            <a:endParaRPr lang="zh-CN" altLang="en-US" dirty="0"/>
          </a:p>
        </p:txBody>
      </p:sp>
      <p:sp>
        <p:nvSpPr>
          <p:cNvPr id="1313" name="TextBox 1312"/>
          <p:cNvSpPr txBox="1"/>
          <p:nvPr/>
        </p:nvSpPr>
        <p:spPr>
          <a:xfrm>
            <a:off x="752105" y="4082169"/>
            <a:ext cx="5057123" cy="2108269"/>
          </a:xfrm>
          <a:prstGeom prst="rect">
            <a:avLst/>
          </a:prstGeom>
          <a:noFill/>
        </p:spPr>
        <p:txBody>
          <a:bodyPr wrap="square" rtlCol="0">
            <a:noAutofit/>
          </a:bodyPr>
          <a:lstStyle/>
          <a:p>
            <a:pPr defTabSz="914126" fontAlgn="base">
              <a:spcBef>
                <a:spcPct val="0"/>
              </a:spcBef>
              <a:spcAft>
                <a:spcPct val="0"/>
              </a:spcAft>
            </a:pPr>
            <a:r>
              <a:rPr lang="en-US" sz="1100" b="1" dirty="0">
                <a:solidFill>
                  <a:srgbClr val="000000"/>
                </a:solidFill>
                <a:latin typeface="Huawei Sans" panose="020C0503030203020204" pitchFamily="34" charset="0"/>
                <a:ea typeface="微软雅黑" pitchFamily="34" charset="-122"/>
              </a:rPr>
              <a:t>Features:</a:t>
            </a:r>
          </a:p>
          <a:p>
            <a:pPr marL="171450" indent="-171450" defTabSz="914126" fontAlgn="base">
              <a:lnSpc>
                <a:spcPct val="150000"/>
              </a:lnSpc>
              <a:spcBef>
                <a:spcPct val="0"/>
              </a:spcBef>
              <a:spcAft>
                <a:spcPct val="0"/>
              </a:spcAft>
              <a:buFont typeface="Wingdings" panose="05000000000000000000" pitchFamily="2" charset="2"/>
              <a:buChar char="Ø"/>
            </a:pPr>
            <a:r>
              <a:rPr lang="en-US" sz="1000" dirty="0">
                <a:solidFill>
                  <a:srgbClr val="000000"/>
                </a:solidFill>
                <a:latin typeface="Huawei Sans" panose="020C0503030203020204" pitchFamily="34" charset="0"/>
                <a:ea typeface="微软雅黑" pitchFamily="34" charset="-122"/>
              </a:rPr>
              <a:t>Multiple control modes, making full use of FC sources and saving energy</a:t>
            </a:r>
          </a:p>
          <a:p>
            <a:pPr marL="171450" indent="-171450" defTabSz="914126" fontAlgn="base">
              <a:lnSpc>
                <a:spcPct val="150000"/>
              </a:lnSpc>
              <a:spcBef>
                <a:spcPct val="0"/>
              </a:spcBef>
              <a:spcAft>
                <a:spcPct val="0"/>
              </a:spcAft>
              <a:buFont typeface="Wingdings" panose="05000000000000000000" pitchFamily="2" charset="2"/>
              <a:buChar char="Ø"/>
            </a:pPr>
            <a:r>
              <a:rPr lang="en-US" sz="1000" dirty="0">
                <a:solidFill>
                  <a:srgbClr val="000000"/>
                </a:solidFill>
                <a:latin typeface="Huawei Sans" panose="020C0503030203020204" pitchFamily="34" charset="0"/>
                <a:ea typeface="微软雅黑" pitchFamily="34" charset="-122"/>
              </a:rPr>
              <a:t>Supports underfloor air supply. The indoor air conditioner is basically the same as a common air conditioner.</a:t>
            </a:r>
          </a:p>
          <a:p>
            <a:pPr marL="171450" indent="-171450" defTabSz="914126" fontAlgn="base">
              <a:lnSpc>
                <a:spcPct val="150000"/>
              </a:lnSpc>
              <a:spcBef>
                <a:spcPct val="0"/>
              </a:spcBef>
              <a:spcAft>
                <a:spcPct val="0"/>
              </a:spcAft>
              <a:buFont typeface="Wingdings" panose="05000000000000000000" pitchFamily="2" charset="2"/>
              <a:buChar char="Ø"/>
            </a:pPr>
            <a:r>
              <a:rPr lang="en-US" sz="1000" dirty="0">
                <a:solidFill>
                  <a:srgbClr val="000000"/>
                </a:solidFill>
                <a:latin typeface="Huawei Sans" panose="020C0503030203020204" pitchFamily="34" charset="0"/>
                <a:ea typeface="微软雅黑" pitchFamily="34" charset="-122"/>
              </a:rPr>
              <a:t>Supports DX and CW mechanical cooling backup.</a:t>
            </a:r>
          </a:p>
          <a:p>
            <a:pPr marL="171450" indent="-171450" defTabSz="914126" fontAlgn="base">
              <a:lnSpc>
                <a:spcPct val="150000"/>
              </a:lnSpc>
              <a:spcBef>
                <a:spcPct val="0"/>
              </a:spcBef>
              <a:spcAft>
                <a:spcPct val="0"/>
              </a:spcAft>
              <a:buFont typeface="Wingdings" panose="05000000000000000000" pitchFamily="2" charset="2"/>
              <a:buChar char="Ø"/>
            </a:pPr>
            <a:r>
              <a:rPr lang="en-US" sz="1000" b="1" dirty="0">
                <a:solidFill>
                  <a:srgbClr val="C00000"/>
                </a:solidFill>
                <a:latin typeface="Huawei Sans" panose="020C0503030203020204" pitchFamily="34" charset="0"/>
                <a:ea typeface="微软雅黑" pitchFamily="34" charset="-122"/>
              </a:rPr>
              <a:t>The project is complex and has high requirements on the building height and outdoor air quality.</a:t>
            </a:r>
          </a:p>
          <a:p>
            <a:pPr marL="171450" indent="-171450" defTabSz="914126" fontAlgn="base">
              <a:lnSpc>
                <a:spcPct val="150000"/>
              </a:lnSpc>
              <a:spcBef>
                <a:spcPct val="0"/>
              </a:spcBef>
              <a:spcAft>
                <a:spcPct val="0"/>
              </a:spcAft>
              <a:buFont typeface="Wingdings" panose="05000000000000000000" pitchFamily="2" charset="2"/>
              <a:buChar char="Ø"/>
            </a:pPr>
            <a:r>
              <a:rPr lang="en-US" sz="1000" b="1" dirty="0">
                <a:solidFill>
                  <a:srgbClr val="C00000"/>
                </a:solidFill>
                <a:latin typeface="Huawei Sans" panose="020C0503030203020204" pitchFamily="34" charset="0"/>
                <a:ea typeface="微软雅黑" pitchFamily="34" charset="-122"/>
              </a:rPr>
              <a:t>High restrictions on areas, applicable to areas where the annual average temperature is lower than </a:t>
            </a:r>
            <a:r>
              <a:rPr lang="en-US" sz="1000" b="1" dirty="0" smtClean="0">
                <a:solidFill>
                  <a:srgbClr val="C00000"/>
                </a:solidFill>
                <a:latin typeface="Huawei Sans" panose="020C0503030203020204" pitchFamily="34" charset="0"/>
                <a:ea typeface="微软雅黑" pitchFamily="34" charset="-122"/>
              </a:rPr>
              <a:t>20°C</a:t>
            </a:r>
            <a:endParaRPr lang="en-US" sz="1000" b="1" dirty="0">
              <a:solidFill>
                <a:srgbClr val="C00000"/>
              </a:solidFill>
              <a:latin typeface="Huawei Sans" panose="020C0503030203020204" pitchFamily="34" charset="0"/>
              <a:ea typeface="微软雅黑" pitchFamily="34" charset="-122"/>
            </a:endParaRPr>
          </a:p>
        </p:txBody>
      </p:sp>
      <p:sp>
        <p:nvSpPr>
          <p:cNvPr id="594" name="Title 1"/>
          <p:cNvSpPr txBox="1">
            <a:spLocks/>
          </p:cNvSpPr>
          <p:nvPr/>
        </p:nvSpPr>
        <p:spPr>
          <a:xfrm>
            <a:off x="7055518" y="1065680"/>
            <a:ext cx="3678696" cy="363972"/>
          </a:xfrm>
          <a:prstGeom prst="rect">
            <a:avLst/>
          </a:prstGeom>
        </p:spPr>
        <p:txBody>
          <a:bodyPr>
            <a:noAutofit/>
          </a:bodyPr>
          <a:lstStyle/>
          <a:p>
            <a:pPr algn="ctr" defTabSz="914126" eaLnBrk="0" fontAlgn="base" hangingPunct="0">
              <a:spcBef>
                <a:spcPct val="0"/>
              </a:spcBef>
              <a:spcAft>
                <a:spcPct val="0"/>
              </a:spcAft>
              <a:defRPr/>
            </a:pPr>
            <a:r>
              <a:rPr lang="en-US" sz="1799" b="1" dirty="0">
                <a:solidFill>
                  <a:prstClr val="black"/>
                </a:solidFill>
                <a:latin typeface="Huawei Sans" panose="020C0503030203020204" pitchFamily="34" charset="0"/>
                <a:ea typeface="微软雅黑" pitchFamily="34" charset="-122"/>
              </a:rPr>
              <a:t>Direct ventilation FC</a:t>
            </a:r>
          </a:p>
        </p:txBody>
      </p:sp>
      <p:pic>
        <p:nvPicPr>
          <p:cNvPr id="596" name="Picture 1"/>
          <p:cNvPicPr>
            <a:picLocks noChangeAspect="1" noChangeArrowheads="1"/>
          </p:cNvPicPr>
          <p:nvPr/>
        </p:nvPicPr>
        <p:blipFill>
          <a:blip r:embed="rId3" cstate="print"/>
          <a:srcRect/>
          <a:stretch>
            <a:fillRect/>
          </a:stretch>
        </p:blipFill>
        <p:spPr bwMode="auto">
          <a:xfrm>
            <a:off x="6177966" y="1437834"/>
            <a:ext cx="5175253" cy="2627970"/>
          </a:xfrm>
          <a:prstGeom prst="rect">
            <a:avLst/>
          </a:prstGeom>
          <a:ln>
            <a:noFill/>
          </a:ln>
          <a:effectLst>
            <a:softEdge rad="112500"/>
          </a:effectLst>
        </p:spPr>
      </p:pic>
      <p:grpSp>
        <p:nvGrpSpPr>
          <p:cNvPr id="2" name="Group 658"/>
          <p:cNvGrpSpPr/>
          <p:nvPr/>
        </p:nvGrpSpPr>
        <p:grpSpPr>
          <a:xfrm>
            <a:off x="937671" y="1380244"/>
            <a:ext cx="5287596" cy="2830245"/>
            <a:chOff x="8375657" y="3379953"/>
            <a:chExt cx="3998766" cy="1864973"/>
          </a:xfrm>
        </p:grpSpPr>
        <p:pic>
          <p:nvPicPr>
            <p:cNvPr id="1684" name="Picture 2"/>
            <p:cNvPicPr>
              <a:picLocks noChangeAspect="1" noChangeArrowheads="1"/>
            </p:cNvPicPr>
            <p:nvPr/>
          </p:nvPicPr>
          <p:blipFill>
            <a:blip r:embed="rId4" cstate="print"/>
            <a:srcRect/>
            <a:stretch>
              <a:fillRect/>
            </a:stretch>
          </p:blipFill>
          <p:spPr bwMode="auto">
            <a:xfrm>
              <a:off x="8375657" y="4687252"/>
              <a:ext cx="709190" cy="510982"/>
            </a:xfrm>
            <a:prstGeom prst="rect">
              <a:avLst/>
            </a:prstGeom>
            <a:noFill/>
            <a:ln w="9525">
              <a:noFill/>
              <a:miter lim="800000"/>
              <a:headEnd/>
              <a:tailEnd/>
            </a:ln>
          </p:spPr>
        </p:pic>
        <p:sp>
          <p:nvSpPr>
            <p:cNvPr id="1685" name="Rectangle 128" descr="横向砖形"/>
            <p:cNvSpPr>
              <a:spLocks noChangeArrowheads="1"/>
            </p:cNvSpPr>
            <p:nvPr/>
          </p:nvSpPr>
          <p:spPr bwMode="auto">
            <a:xfrm>
              <a:off x="9359954" y="3751148"/>
              <a:ext cx="130367" cy="1368152"/>
            </a:xfrm>
            <a:prstGeom prst="rect">
              <a:avLst/>
            </a:prstGeom>
            <a:pattFill prst="horzBrick">
              <a:fgClr>
                <a:schemeClr val="tx2"/>
              </a:fgClr>
              <a:bgClr>
                <a:schemeClr val="bg1"/>
              </a:bgClr>
            </a:pattFill>
            <a:ln w="9525" algn="ctr">
              <a:solidFill>
                <a:schemeClr val="tx1"/>
              </a:solidFill>
              <a:miter lim="800000"/>
              <a:headEnd/>
              <a:tailEnd/>
            </a:ln>
          </p:spPr>
          <p:txBody>
            <a:bodyPr wrap="square"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686" name="AutoShape 130"/>
            <p:cNvSpPr>
              <a:spLocks noChangeArrowheads="1"/>
            </p:cNvSpPr>
            <p:nvPr/>
          </p:nvSpPr>
          <p:spPr bwMode="auto">
            <a:xfrm rot="10800000" flipH="1">
              <a:off x="9707918" y="4904969"/>
              <a:ext cx="347964" cy="158314"/>
            </a:xfrm>
            <a:custGeom>
              <a:avLst/>
              <a:gdLst>
                <a:gd name="T0" fmla="*/ 209 w 21600"/>
                <a:gd name="T1" fmla="*/ 0 h 21600"/>
                <a:gd name="T2" fmla="*/ 209 w 21600"/>
                <a:gd name="T3" fmla="*/ 95 h 21600"/>
                <a:gd name="T4" fmla="*/ 67 w 21600"/>
                <a:gd name="T5" fmla="*/ 168 h 21600"/>
                <a:gd name="T6" fmla="*/ 363 w 21600"/>
                <a:gd name="T7" fmla="*/ 47 h 21600"/>
                <a:gd name="T8" fmla="*/ 17694720 60000 65536"/>
                <a:gd name="T9" fmla="*/ 5898240 60000 65536"/>
                <a:gd name="T10" fmla="*/ 5898240 60000 65536"/>
                <a:gd name="T11" fmla="*/ 0 60000 65536"/>
                <a:gd name="T12" fmla="*/ 12436 w 21600"/>
                <a:gd name="T13" fmla="*/ 2186 h 21600"/>
                <a:gd name="T14" fmla="*/ 15709 w 21600"/>
                <a:gd name="T15" fmla="*/ 10029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185"/>
                  </a:lnTo>
                  <a:cubicBezTo>
                    <a:pt x="5564" y="2185"/>
                    <a:pt x="0" y="6650"/>
                    <a:pt x="0" y="12158"/>
                  </a:cubicBezTo>
                  <a:lnTo>
                    <a:pt x="0" y="21600"/>
                  </a:lnTo>
                  <a:lnTo>
                    <a:pt x="7960" y="21600"/>
                  </a:lnTo>
                  <a:lnTo>
                    <a:pt x="7960" y="12158"/>
                  </a:lnTo>
                  <a:cubicBezTo>
                    <a:pt x="7960" y="10951"/>
                    <a:pt x="9960" y="9973"/>
                    <a:pt x="12427" y="9973"/>
                  </a:cubicBezTo>
                  <a:lnTo>
                    <a:pt x="12427" y="12158"/>
                  </a:lnTo>
                  <a:close/>
                </a:path>
              </a:pathLst>
            </a:cu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687" name="Rectangle 51" descr="花岗岩"/>
            <p:cNvSpPr>
              <a:spLocks noChangeArrowheads="1"/>
            </p:cNvSpPr>
            <p:nvPr/>
          </p:nvSpPr>
          <p:spPr bwMode="auto">
            <a:xfrm>
              <a:off x="10417229" y="4804838"/>
              <a:ext cx="394934" cy="235127"/>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688" name="Rectangle 59" descr="花岗岩"/>
            <p:cNvSpPr>
              <a:spLocks noChangeArrowheads="1"/>
            </p:cNvSpPr>
            <p:nvPr/>
          </p:nvSpPr>
          <p:spPr bwMode="auto">
            <a:xfrm>
              <a:off x="11309680" y="4802954"/>
              <a:ext cx="280864" cy="235127"/>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689" name="AutoShape 67"/>
            <p:cNvSpPr>
              <a:spLocks noChangeArrowheads="1"/>
            </p:cNvSpPr>
            <p:nvPr/>
          </p:nvSpPr>
          <p:spPr bwMode="auto">
            <a:xfrm rot="5400000" flipH="1">
              <a:off x="10847144" y="4501199"/>
              <a:ext cx="165853" cy="919681"/>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690" name="AutoShape 68"/>
            <p:cNvSpPr>
              <a:spLocks noChangeArrowheads="1"/>
            </p:cNvSpPr>
            <p:nvPr/>
          </p:nvSpPr>
          <p:spPr bwMode="auto">
            <a:xfrm>
              <a:off x="11001964" y="4844273"/>
              <a:ext cx="74769" cy="253318"/>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691" name="AutoShape 77"/>
            <p:cNvSpPr>
              <a:spLocks noChangeArrowheads="1"/>
            </p:cNvSpPr>
            <p:nvPr/>
          </p:nvSpPr>
          <p:spPr bwMode="auto">
            <a:xfrm rot="5400000">
              <a:off x="10738129" y="4874571"/>
              <a:ext cx="84811" cy="290728"/>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692" name="AutoShape 82"/>
            <p:cNvSpPr>
              <a:spLocks noChangeArrowheads="1"/>
            </p:cNvSpPr>
            <p:nvPr/>
          </p:nvSpPr>
          <p:spPr bwMode="auto">
            <a:xfrm rot="5400000" flipH="1">
              <a:off x="11631538" y="3478413"/>
              <a:ext cx="166795" cy="131897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693" name="Rectangle 48"/>
            <p:cNvSpPr>
              <a:spLocks noChangeArrowheads="1"/>
            </p:cNvSpPr>
            <p:nvPr/>
          </p:nvSpPr>
          <p:spPr bwMode="auto">
            <a:xfrm>
              <a:off x="11327930" y="4417534"/>
              <a:ext cx="312496" cy="235127"/>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694" name="Rectangle 49"/>
            <p:cNvSpPr>
              <a:spLocks noChangeArrowheads="1"/>
            </p:cNvSpPr>
            <p:nvPr/>
          </p:nvSpPr>
          <p:spPr bwMode="auto">
            <a:xfrm>
              <a:off x="11309717" y="4417534"/>
              <a:ext cx="18213"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sp>
          <p:nvSpPr>
            <p:cNvPr id="1695" name="Rectangle 50"/>
            <p:cNvSpPr>
              <a:spLocks noChangeArrowheads="1"/>
            </p:cNvSpPr>
            <p:nvPr/>
          </p:nvSpPr>
          <p:spPr bwMode="auto">
            <a:xfrm>
              <a:off x="11640426" y="4419419"/>
              <a:ext cx="18213"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sp>
          <p:nvSpPr>
            <p:cNvPr id="1696" name="Rectangle 60"/>
            <p:cNvSpPr>
              <a:spLocks noChangeArrowheads="1"/>
            </p:cNvSpPr>
            <p:nvPr/>
          </p:nvSpPr>
          <p:spPr bwMode="auto">
            <a:xfrm>
              <a:off x="11404616" y="4593282"/>
              <a:ext cx="216639"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sp>
          <p:nvSpPr>
            <p:cNvPr id="1697" name="Rectangle 61"/>
            <p:cNvSpPr>
              <a:spLocks noChangeArrowheads="1"/>
            </p:cNvSpPr>
            <p:nvPr/>
          </p:nvSpPr>
          <p:spPr bwMode="auto">
            <a:xfrm>
              <a:off x="11404616" y="4383609"/>
              <a:ext cx="216639"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sp>
          <p:nvSpPr>
            <p:cNvPr id="1698" name="Rectangle 62"/>
            <p:cNvSpPr>
              <a:spLocks noChangeArrowheads="1"/>
            </p:cNvSpPr>
            <p:nvPr/>
          </p:nvSpPr>
          <p:spPr bwMode="auto">
            <a:xfrm>
              <a:off x="11404616" y="4180534"/>
              <a:ext cx="216639"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sp>
          <p:nvSpPr>
            <p:cNvPr id="1699" name="Rectangle 63"/>
            <p:cNvSpPr>
              <a:spLocks noChangeArrowheads="1"/>
            </p:cNvSpPr>
            <p:nvPr/>
          </p:nvSpPr>
          <p:spPr bwMode="auto">
            <a:xfrm>
              <a:off x="11407492" y="4074049"/>
              <a:ext cx="216639"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sp>
          <p:nvSpPr>
            <p:cNvPr id="1700" name="Rectangle 64"/>
            <p:cNvSpPr>
              <a:spLocks noChangeArrowheads="1"/>
            </p:cNvSpPr>
            <p:nvPr/>
          </p:nvSpPr>
          <p:spPr bwMode="auto">
            <a:xfrm>
              <a:off x="11309717" y="4036828"/>
              <a:ext cx="348922"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sp>
          <p:nvSpPr>
            <p:cNvPr id="1701" name="Line 65"/>
            <p:cNvSpPr>
              <a:spLocks noChangeShapeType="1"/>
            </p:cNvSpPr>
            <p:nvPr/>
          </p:nvSpPr>
          <p:spPr bwMode="auto">
            <a:xfrm>
              <a:off x="11326962" y="4170881"/>
              <a:ext cx="0" cy="593678"/>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02" name="Line 66"/>
            <p:cNvSpPr>
              <a:spLocks noChangeShapeType="1"/>
            </p:cNvSpPr>
            <p:nvPr/>
          </p:nvSpPr>
          <p:spPr bwMode="auto">
            <a:xfrm>
              <a:off x="11407491" y="4764559"/>
              <a:ext cx="232935" cy="0"/>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03" name="AutoShape 75"/>
            <p:cNvSpPr>
              <a:spLocks noChangeArrowheads="1"/>
            </p:cNvSpPr>
            <p:nvPr/>
          </p:nvSpPr>
          <p:spPr bwMode="auto">
            <a:xfrm>
              <a:off x="11251234" y="3813947"/>
              <a:ext cx="107361" cy="796794"/>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04" name="AutoShape 78"/>
            <p:cNvSpPr>
              <a:spLocks noChangeArrowheads="1"/>
            </p:cNvSpPr>
            <p:nvPr/>
          </p:nvSpPr>
          <p:spPr bwMode="auto">
            <a:xfrm rot="5400000">
              <a:off x="11444641" y="4569723"/>
              <a:ext cx="83868" cy="290728"/>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05" name="AutoShape 79"/>
            <p:cNvSpPr>
              <a:spLocks noChangeArrowheads="1"/>
            </p:cNvSpPr>
            <p:nvPr/>
          </p:nvSpPr>
          <p:spPr bwMode="auto">
            <a:xfrm rot="5400000">
              <a:off x="11408945" y="4353562"/>
              <a:ext cx="168680" cy="293337"/>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06" name="AutoShape 80"/>
            <p:cNvSpPr>
              <a:spLocks noChangeArrowheads="1"/>
            </p:cNvSpPr>
            <p:nvPr/>
          </p:nvSpPr>
          <p:spPr bwMode="auto">
            <a:xfrm rot="5400000">
              <a:off x="11451245" y="4152263"/>
              <a:ext cx="71618" cy="290728"/>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07" name="AutoShape 81"/>
            <p:cNvSpPr>
              <a:spLocks noChangeArrowheads="1"/>
            </p:cNvSpPr>
            <p:nvPr/>
          </p:nvSpPr>
          <p:spPr bwMode="auto">
            <a:xfrm rot="5400000">
              <a:off x="11511368" y="4045199"/>
              <a:ext cx="40521" cy="288118"/>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08" name="AutoShape 83"/>
            <p:cNvSpPr>
              <a:spLocks noChangeArrowheads="1"/>
            </p:cNvSpPr>
            <p:nvPr/>
          </p:nvSpPr>
          <p:spPr bwMode="auto">
            <a:xfrm rot="5400000">
              <a:off x="11635300" y="4149074"/>
              <a:ext cx="72560" cy="293337"/>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09" name="AutoShape 84"/>
            <p:cNvSpPr>
              <a:spLocks noChangeArrowheads="1"/>
            </p:cNvSpPr>
            <p:nvPr/>
          </p:nvSpPr>
          <p:spPr bwMode="auto">
            <a:xfrm rot="5400000">
              <a:off x="11584365" y="4354505"/>
              <a:ext cx="168680" cy="293337"/>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10" name="AutoShape 85"/>
            <p:cNvSpPr>
              <a:spLocks noChangeArrowheads="1"/>
            </p:cNvSpPr>
            <p:nvPr/>
          </p:nvSpPr>
          <p:spPr bwMode="auto">
            <a:xfrm rot="5400000">
              <a:off x="11623894" y="4563706"/>
              <a:ext cx="83868" cy="293337"/>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11" name="Rectangle 98" descr="花岗岩"/>
            <p:cNvSpPr>
              <a:spLocks noChangeArrowheads="1"/>
            </p:cNvSpPr>
            <p:nvPr/>
          </p:nvSpPr>
          <p:spPr bwMode="auto">
            <a:xfrm flipH="1">
              <a:off x="9943729" y="4803897"/>
              <a:ext cx="473537" cy="235127"/>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12" name="Rectangle 87"/>
            <p:cNvSpPr>
              <a:spLocks noChangeArrowheads="1"/>
            </p:cNvSpPr>
            <p:nvPr/>
          </p:nvSpPr>
          <p:spPr bwMode="auto">
            <a:xfrm flipH="1">
              <a:off x="10483413" y="4417534"/>
              <a:ext cx="312496" cy="235127"/>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13" name="Rectangle 88"/>
            <p:cNvSpPr>
              <a:spLocks noChangeArrowheads="1"/>
            </p:cNvSpPr>
            <p:nvPr/>
          </p:nvSpPr>
          <p:spPr bwMode="auto">
            <a:xfrm flipH="1">
              <a:off x="10795909" y="4417534"/>
              <a:ext cx="18213"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sp>
          <p:nvSpPr>
            <p:cNvPr id="1714" name="Rectangle 89"/>
            <p:cNvSpPr>
              <a:spLocks noChangeArrowheads="1"/>
            </p:cNvSpPr>
            <p:nvPr/>
          </p:nvSpPr>
          <p:spPr bwMode="auto">
            <a:xfrm flipH="1">
              <a:off x="10465200" y="4419419"/>
              <a:ext cx="18213"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grpSp>
          <p:nvGrpSpPr>
            <p:cNvPr id="3" name="Group 214"/>
            <p:cNvGrpSpPr/>
            <p:nvPr/>
          </p:nvGrpSpPr>
          <p:grpSpPr>
            <a:xfrm>
              <a:off x="10817033" y="4803810"/>
              <a:ext cx="256899" cy="235127"/>
              <a:chOff x="9931899" y="4225404"/>
              <a:chExt cx="425450" cy="519060"/>
            </a:xfrm>
          </p:grpSpPr>
          <p:sp>
            <p:nvSpPr>
              <p:cNvPr id="1800" name="Rectangle 91"/>
              <p:cNvSpPr>
                <a:spLocks noChangeArrowheads="1"/>
              </p:cNvSpPr>
              <p:nvPr/>
            </p:nvSpPr>
            <p:spPr bwMode="auto">
              <a:xfrm flipH="1">
                <a:off x="9931899" y="4225404"/>
                <a:ext cx="425450" cy="519060"/>
              </a:xfrm>
              <a:prstGeom prst="rect">
                <a:avLst/>
              </a:prstGeom>
              <a:noFill/>
              <a:ln w="9525" algn="ctr">
                <a:solidFill>
                  <a:schemeClr val="tx1"/>
                </a:solid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801"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802"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803"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804"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805"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806"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grpSp>
        <p:sp>
          <p:nvSpPr>
            <p:cNvPr id="1716" name="Rectangle 99"/>
            <p:cNvSpPr>
              <a:spLocks noChangeArrowheads="1"/>
            </p:cNvSpPr>
            <p:nvPr/>
          </p:nvSpPr>
          <p:spPr bwMode="auto">
            <a:xfrm flipH="1">
              <a:off x="10502584" y="4593282"/>
              <a:ext cx="216639"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sp>
          <p:nvSpPr>
            <p:cNvPr id="1717" name="Rectangle 100"/>
            <p:cNvSpPr>
              <a:spLocks noChangeArrowheads="1"/>
            </p:cNvSpPr>
            <p:nvPr/>
          </p:nvSpPr>
          <p:spPr bwMode="auto">
            <a:xfrm flipH="1">
              <a:off x="10502584" y="4383609"/>
              <a:ext cx="216639"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sp>
          <p:nvSpPr>
            <p:cNvPr id="1718" name="Rectangle 101"/>
            <p:cNvSpPr>
              <a:spLocks noChangeArrowheads="1"/>
            </p:cNvSpPr>
            <p:nvPr/>
          </p:nvSpPr>
          <p:spPr bwMode="auto">
            <a:xfrm flipH="1">
              <a:off x="10502584" y="4180534"/>
              <a:ext cx="216639"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sp>
          <p:nvSpPr>
            <p:cNvPr id="1719" name="Rectangle 102"/>
            <p:cNvSpPr>
              <a:spLocks noChangeArrowheads="1"/>
            </p:cNvSpPr>
            <p:nvPr/>
          </p:nvSpPr>
          <p:spPr bwMode="auto">
            <a:xfrm flipH="1">
              <a:off x="10499709" y="4074049"/>
              <a:ext cx="216639"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sp>
          <p:nvSpPr>
            <p:cNvPr id="1720" name="Rectangle 103"/>
            <p:cNvSpPr>
              <a:spLocks noChangeArrowheads="1"/>
            </p:cNvSpPr>
            <p:nvPr/>
          </p:nvSpPr>
          <p:spPr bwMode="auto">
            <a:xfrm flipH="1">
              <a:off x="10465200" y="4036828"/>
              <a:ext cx="348922" cy="2351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179" tIns="39590" rIns="79179" bIns="39590" anchor="ctr">
              <a:noAutofit/>
            </a:bodyPr>
            <a:lstStyle/>
            <a:p>
              <a:pPr defTabSz="914126" fontAlgn="base">
                <a:spcBef>
                  <a:spcPct val="0"/>
                </a:spcBef>
                <a:spcAft>
                  <a:spcPct val="0"/>
                </a:spcAft>
                <a:defRPr/>
              </a:pPr>
              <a:endParaRPr lang="en-US" sz="1799">
                <a:solidFill>
                  <a:srgbClr val="000000"/>
                </a:solidFill>
                <a:latin typeface="Huawei Sans" panose="020C0503030203020204" pitchFamily="34" charset="0"/>
                <a:ea typeface="宋体" charset="-122"/>
              </a:endParaRPr>
            </a:p>
          </p:txBody>
        </p:sp>
        <p:sp>
          <p:nvSpPr>
            <p:cNvPr id="1721" name="Line 104"/>
            <p:cNvSpPr>
              <a:spLocks noChangeShapeType="1"/>
            </p:cNvSpPr>
            <p:nvPr/>
          </p:nvSpPr>
          <p:spPr bwMode="auto">
            <a:xfrm flipH="1">
              <a:off x="10719222" y="4170881"/>
              <a:ext cx="0" cy="593678"/>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22" name="Line 105"/>
            <p:cNvSpPr>
              <a:spLocks noChangeShapeType="1"/>
            </p:cNvSpPr>
            <p:nvPr/>
          </p:nvSpPr>
          <p:spPr bwMode="auto">
            <a:xfrm flipH="1">
              <a:off x="10483412" y="4764559"/>
              <a:ext cx="232935" cy="0"/>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23" name="AutoShape 117"/>
            <p:cNvSpPr>
              <a:spLocks noChangeArrowheads="1"/>
            </p:cNvSpPr>
            <p:nvPr/>
          </p:nvSpPr>
          <p:spPr bwMode="auto">
            <a:xfrm rot="16200000" flipH="1">
              <a:off x="10595330" y="4569723"/>
              <a:ext cx="83868" cy="290728"/>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24" name="AutoShape 118"/>
            <p:cNvSpPr>
              <a:spLocks noChangeArrowheads="1"/>
            </p:cNvSpPr>
            <p:nvPr/>
          </p:nvSpPr>
          <p:spPr bwMode="auto">
            <a:xfrm rot="16200000" flipH="1">
              <a:off x="10546214" y="4353562"/>
              <a:ext cx="168680" cy="293337"/>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25" name="AutoShape 119"/>
            <p:cNvSpPr>
              <a:spLocks noChangeArrowheads="1"/>
            </p:cNvSpPr>
            <p:nvPr/>
          </p:nvSpPr>
          <p:spPr bwMode="auto">
            <a:xfrm rot="16200000" flipH="1">
              <a:off x="10601935" y="4152263"/>
              <a:ext cx="71618" cy="290728"/>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26" name="AutoShape 120"/>
            <p:cNvSpPr>
              <a:spLocks noChangeArrowheads="1"/>
            </p:cNvSpPr>
            <p:nvPr/>
          </p:nvSpPr>
          <p:spPr bwMode="auto">
            <a:xfrm rot="16200000" flipH="1">
              <a:off x="10571951" y="4045199"/>
              <a:ext cx="40521" cy="288118"/>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27" name="AutoShape 121"/>
            <p:cNvSpPr>
              <a:spLocks noChangeArrowheads="1"/>
            </p:cNvSpPr>
            <p:nvPr/>
          </p:nvSpPr>
          <p:spPr bwMode="auto">
            <a:xfrm rot="16200000">
              <a:off x="10319974" y="3478413"/>
              <a:ext cx="166795" cy="131897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28" name="AutoShape 122"/>
            <p:cNvSpPr>
              <a:spLocks noChangeArrowheads="1"/>
            </p:cNvSpPr>
            <p:nvPr/>
          </p:nvSpPr>
          <p:spPr bwMode="auto">
            <a:xfrm rot="16200000" flipH="1">
              <a:off x="10415979" y="4149074"/>
              <a:ext cx="72560" cy="293337"/>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29" name="AutoShape 123"/>
            <p:cNvSpPr>
              <a:spLocks noChangeArrowheads="1"/>
            </p:cNvSpPr>
            <p:nvPr/>
          </p:nvSpPr>
          <p:spPr bwMode="auto">
            <a:xfrm rot="16200000" flipH="1">
              <a:off x="10370795" y="4354505"/>
              <a:ext cx="168680" cy="293337"/>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30" name="AutoShape 124"/>
            <p:cNvSpPr>
              <a:spLocks noChangeArrowheads="1"/>
            </p:cNvSpPr>
            <p:nvPr/>
          </p:nvSpPr>
          <p:spPr bwMode="auto">
            <a:xfrm rot="16200000" flipH="1">
              <a:off x="10416076" y="4563706"/>
              <a:ext cx="83868" cy="293337"/>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31" name="Rectangle 125"/>
            <p:cNvSpPr>
              <a:spLocks noChangeArrowheads="1"/>
            </p:cNvSpPr>
            <p:nvPr/>
          </p:nvSpPr>
          <p:spPr bwMode="auto">
            <a:xfrm>
              <a:off x="9620688" y="4293144"/>
              <a:ext cx="323041" cy="235127"/>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32" name="Rectangle 126"/>
            <p:cNvSpPr>
              <a:spLocks noChangeArrowheads="1"/>
            </p:cNvSpPr>
            <p:nvPr/>
          </p:nvSpPr>
          <p:spPr bwMode="auto">
            <a:xfrm>
              <a:off x="9620688" y="4720499"/>
              <a:ext cx="323041" cy="235127"/>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33" name="Rectangle 127" descr="花岗岩"/>
            <p:cNvSpPr>
              <a:spLocks noChangeArrowheads="1"/>
            </p:cNvSpPr>
            <p:nvPr/>
          </p:nvSpPr>
          <p:spPr bwMode="auto">
            <a:xfrm flipH="1">
              <a:off x="9490322" y="4804838"/>
              <a:ext cx="127491" cy="235127"/>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34" name="Rectangle 129" descr="白色大理石"/>
            <p:cNvSpPr>
              <a:spLocks noChangeArrowheads="1"/>
            </p:cNvSpPr>
            <p:nvPr/>
          </p:nvSpPr>
          <p:spPr bwMode="auto">
            <a:xfrm>
              <a:off x="9359955" y="5009799"/>
              <a:ext cx="120977" cy="235127"/>
            </a:xfrm>
            <a:prstGeom prst="rect">
              <a:avLst/>
            </a:prstGeom>
            <a:blipFill dpi="0" rotWithShape="1">
              <a:blip r:embed="rId6" cstate="print"/>
              <a:srcRect/>
              <a:tile tx="0" ty="0" sx="100000" sy="100000" flip="none" algn="tl"/>
            </a:blipFill>
            <a:ln w="9525" algn="ctr">
              <a:solidFill>
                <a:schemeClr val="tx1"/>
              </a:solidFill>
              <a:miter lim="800000"/>
              <a:headEnd/>
              <a:tailEnd/>
            </a:ln>
          </p:spPr>
          <p:txBody>
            <a:bodyPr wrap="none"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35" name="AutoShape 131"/>
            <p:cNvSpPr>
              <a:spLocks noChangeArrowheads="1"/>
            </p:cNvSpPr>
            <p:nvPr/>
          </p:nvSpPr>
          <p:spPr bwMode="auto">
            <a:xfrm rot="5400000">
              <a:off x="10159546" y="4874281"/>
              <a:ext cx="127216" cy="306387"/>
            </a:xfrm>
            <a:prstGeom prst="upArrow">
              <a:avLst>
                <a:gd name="adj1" fmla="val 50000"/>
                <a:gd name="adj2" fmla="val 52593"/>
              </a:avLst>
            </a:pr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36" name="AutoShape 132"/>
            <p:cNvSpPr>
              <a:spLocks noChangeArrowheads="1"/>
            </p:cNvSpPr>
            <p:nvPr/>
          </p:nvSpPr>
          <p:spPr bwMode="auto">
            <a:xfrm rot="5400000">
              <a:off x="10543539" y="4874571"/>
              <a:ext cx="84811" cy="290728"/>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37" name="AutoShape 134"/>
            <p:cNvSpPr>
              <a:spLocks noChangeArrowheads="1"/>
            </p:cNvSpPr>
            <p:nvPr/>
          </p:nvSpPr>
          <p:spPr bwMode="auto">
            <a:xfrm rot="16200000" flipH="1">
              <a:off x="10337239" y="3758761"/>
              <a:ext cx="168680" cy="311605"/>
            </a:xfrm>
            <a:prstGeom prst="upArrow">
              <a:avLst>
                <a:gd name="adj1" fmla="val 50000"/>
                <a:gd name="adj2" fmla="val 45251"/>
              </a:avLst>
            </a:prstGeom>
            <a:gradFill rotWithShape="1">
              <a:gsLst>
                <a:gs pos="0">
                  <a:srgbClr val="FF0000"/>
                </a:gs>
                <a:gs pos="100000">
                  <a:srgbClr val="FF9999"/>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38" name="AutoShape 135"/>
            <p:cNvSpPr>
              <a:spLocks noChangeArrowheads="1"/>
            </p:cNvSpPr>
            <p:nvPr/>
          </p:nvSpPr>
          <p:spPr bwMode="auto">
            <a:xfrm rot="16200000" flipH="1">
              <a:off x="10752524" y="3761126"/>
              <a:ext cx="121562" cy="314413"/>
            </a:xfrm>
            <a:prstGeom prst="upArrow">
              <a:avLst>
                <a:gd name="adj1" fmla="val 50000"/>
                <a:gd name="adj2" fmla="val 63566"/>
              </a:avLst>
            </a:prstGeom>
            <a:gradFill rotWithShape="1">
              <a:gsLst>
                <a:gs pos="0">
                  <a:srgbClr val="FF0000"/>
                </a:gs>
                <a:gs pos="100000">
                  <a:srgbClr val="FF9999"/>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39" name="Text Box 138"/>
            <p:cNvSpPr txBox="1">
              <a:spLocks noChangeArrowheads="1"/>
            </p:cNvSpPr>
            <p:nvPr/>
          </p:nvSpPr>
          <p:spPr bwMode="auto">
            <a:xfrm>
              <a:off x="9608372" y="4587393"/>
              <a:ext cx="504243" cy="159159"/>
            </a:xfrm>
            <a:prstGeom prst="rect">
              <a:avLst/>
            </a:prstGeom>
            <a:noFill/>
            <a:ln w="9525" algn="ctr">
              <a:noFill/>
              <a:miter lim="800000"/>
              <a:headEnd/>
              <a:tailEnd/>
            </a:ln>
          </p:spPr>
          <p:txBody>
            <a:bodyPr wrap="square" lIns="79179" tIns="39590" rIns="79179" bIns="39590">
              <a:noAutofit/>
            </a:bodyPr>
            <a:lstStyle/>
            <a:p>
              <a:pPr defTabSz="801447" fontAlgn="base">
                <a:spcBef>
                  <a:spcPct val="50000"/>
                </a:spcBef>
                <a:spcAft>
                  <a:spcPct val="0"/>
                </a:spcAft>
              </a:pPr>
              <a:r>
                <a:rPr lang="en-US" sz="1050" b="1">
                  <a:solidFill>
                    <a:srgbClr val="0000FF"/>
                  </a:solidFill>
                  <a:latin typeface="Huawei Sans" panose="020C0503030203020204" pitchFamily="34" charset="0"/>
                  <a:ea typeface="宋体" charset="-122"/>
                </a:rPr>
                <a:t>CRAC</a:t>
              </a:r>
            </a:p>
          </p:txBody>
        </p:sp>
        <p:sp>
          <p:nvSpPr>
            <p:cNvPr id="1740" name="AutoShape 140"/>
            <p:cNvSpPr>
              <a:spLocks noChangeArrowheads="1"/>
            </p:cNvSpPr>
            <p:nvPr/>
          </p:nvSpPr>
          <p:spPr bwMode="auto">
            <a:xfrm flipH="1">
              <a:off x="11088147" y="3379953"/>
              <a:ext cx="316331" cy="1160627"/>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41" name="Rectangle 59" descr="花岗岩"/>
            <p:cNvSpPr>
              <a:spLocks noChangeArrowheads="1"/>
            </p:cNvSpPr>
            <p:nvPr/>
          </p:nvSpPr>
          <p:spPr bwMode="auto">
            <a:xfrm>
              <a:off x="11505221" y="4802954"/>
              <a:ext cx="280864" cy="235127"/>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grpSp>
          <p:nvGrpSpPr>
            <p:cNvPr id="4" name="Group 215"/>
            <p:cNvGrpSpPr/>
            <p:nvPr/>
          </p:nvGrpSpPr>
          <p:grpSpPr>
            <a:xfrm>
              <a:off x="11075848" y="4803810"/>
              <a:ext cx="256899" cy="235127"/>
              <a:chOff x="9931900" y="4225401"/>
              <a:chExt cx="425450" cy="519060"/>
            </a:xfrm>
          </p:grpSpPr>
          <p:sp>
            <p:nvSpPr>
              <p:cNvPr id="1793" name="Rectangle 91"/>
              <p:cNvSpPr>
                <a:spLocks noChangeArrowheads="1"/>
              </p:cNvSpPr>
              <p:nvPr/>
            </p:nvSpPr>
            <p:spPr bwMode="auto">
              <a:xfrm flipH="1">
                <a:off x="9931900" y="4225401"/>
                <a:ext cx="425450" cy="519060"/>
              </a:xfrm>
              <a:prstGeom prst="rect">
                <a:avLst/>
              </a:prstGeom>
              <a:noFill/>
              <a:ln w="9525" algn="ctr">
                <a:solidFill>
                  <a:schemeClr val="tx1"/>
                </a:solid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94"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95"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96"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97"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98"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99"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179" tIns="39590" rIns="79179" bIns="39590">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grpSp>
        <p:sp>
          <p:nvSpPr>
            <p:cNvPr id="1743" name="AutoShape 67"/>
            <p:cNvSpPr>
              <a:spLocks noChangeArrowheads="1"/>
            </p:cNvSpPr>
            <p:nvPr/>
          </p:nvSpPr>
          <p:spPr bwMode="auto">
            <a:xfrm rot="5400000" flipH="1">
              <a:off x="11059950" y="4501199"/>
              <a:ext cx="165853" cy="919681"/>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44" name="AutoShape 68"/>
            <p:cNvSpPr>
              <a:spLocks noChangeArrowheads="1"/>
            </p:cNvSpPr>
            <p:nvPr/>
          </p:nvSpPr>
          <p:spPr bwMode="auto">
            <a:xfrm>
              <a:off x="11214769" y="4844272"/>
              <a:ext cx="74769" cy="253319"/>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45" name="AutoShape 132"/>
            <p:cNvSpPr>
              <a:spLocks noChangeArrowheads="1"/>
            </p:cNvSpPr>
            <p:nvPr/>
          </p:nvSpPr>
          <p:spPr bwMode="auto">
            <a:xfrm rot="16200000">
              <a:off x="10790852" y="4156504"/>
              <a:ext cx="84811" cy="290728"/>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46" name="AutoShape 132"/>
            <p:cNvSpPr>
              <a:spLocks noChangeArrowheads="1"/>
            </p:cNvSpPr>
            <p:nvPr/>
          </p:nvSpPr>
          <p:spPr bwMode="auto">
            <a:xfrm rot="16200000">
              <a:off x="10808286" y="4360648"/>
              <a:ext cx="124713" cy="301167"/>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47" name="AutoShape 132"/>
            <p:cNvSpPr>
              <a:spLocks noChangeArrowheads="1"/>
            </p:cNvSpPr>
            <p:nvPr/>
          </p:nvSpPr>
          <p:spPr bwMode="auto">
            <a:xfrm rot="16200000">
              <a:off x="10793728" y="4572079"/>
              <a:ext cx="84811" cy="290728"/>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48" name="AutoShape 77"/>
            <p:cNvSpPr>
              <a:spLocks noChangeArrowheads="1"/>
            </p:cNvSpPr>
            <p:nvPr/>
          </p:nvSpPr>
          <p:spPr bwMode="auto">
            <a:xfrm rot="5400000">
              <a:off x="11235633" y="4572079"/>
              <a:ext cx="84811" cy="290728"/>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49" name="AutoShape 77"/>
            <p:cNvSpPr>
              <a:spLocks noChangeArrowheads="1"/>
            </p:cNvSpPr>
            <p:nvPr/>
          </p:nvSpPr>
          <p:spPr bwMode="auto">
            <a:xfrm rot="5400000">
              <a:off x="11182536" y="4363368"/>
              <a:ext cx="116234" cy="298557"/>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50" name="AutoShape 77"/>
            <p:cNvSpPr>
              <a:spLocks noChangeArrowheads="1"/>
            </p:cNvSpPr>
            <p:nvPr/>
          </p:nvSpPr>
          <p:spPr bwMode="auto">
            <a:xfrm rot="5400000">
              <a:off x="11232756" y="4162159"/>
              <a:ext cx="84811" cy="290728"/>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51" name="AutoShape 75"/>
            <p:cNvSpPr>
              <a:spLocks noChangeArrowheads="1"/>
            </p:cNvSpPr>
            <p:nvPr/>
          </p:nvSpPr>
          <p:spPr bwMode="auto">
            <a:xfrm flipH="1">
              <a:off x="10749626" y="4158013"/>
              <a:ext cx="149539" cy="101773"/>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wrap="square"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52" name="AutoShape 68"/>
            <p:cNvSpPr>
              <a:spLocks noChangeArrowheads="1"/>
            </p:cNvSpPr>
            <p:nvPr/>
          </p:nvSpPr>
          <p:spPr bwMode="auto">
            <a:xfrm>
              <a:off x="11027846" y="4592667"/>
              <a:ext cx="74769" cy="253319"/>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53" name="AutoShape 68"/>
            <p:cNvSpPr>
              <a:spLocks noChangeArrowheads="1"/>
            </p:cNvSpPr>
            <p:nvPr/>
          </p:nvSpPr>
          <p:spPr bwMode="auto">
            <a:xfrm>
              <a:off x="11024970" y="4307136"/>
              <a:ext cx="74769" cy="253319"/>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grpSp>
          <p:nvGrpSpPr>
            <p:cNvPr id="5" name="Group 293"/>
            <p:cNvGrpSpPr/>
            <p:nvPr/>
          </p:nvGrpSpPr>
          <p:grpSpPr>
            <a:xfrm>
              <a:off x="9674824" y="4645562"/>
              <a:ext cx="206269" cy="401126"/>
              <a:chOff x="8473986" y="4617673"/>
              <a:chExt cx="680778" cy="582281"/>
            </a:xfrm>
          </p:grpSpPr>
          <p:sp>
            <p:nvSpPr>
              <p:cNvPr id="1790" name="Freeform 541"/>
              <p:cNvSpPr>
                <a:spLocks/>
              </p:cNvSpPr>
              <p:nvPr/>
            </p:nvSpPr>
            <p:spPr bwMode="auto">
              <a:xfrm>
                <a:off x="8473986" y="4822422"/>
                <a:ext cx="313366" cy="341314"/>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179" tIns="39590" rIns="79179" bIns="39590">
                <a:noAutofit/>
              </a:bodyPr>
              <a:lstStyle/>
              <a:p>
                <a:pPr defTabSz="914126">
                  <a:defRPr/>
                </a:pPr>
                <a:endParaRPr lang="en-US" sz="1799" kern="0">
                  <a:solidFill>
                    <a:sysClr val="windowText" lastClr="000000"/>
                  </a:solidFill>
                  <a:latin typeface="Huawei Sans" panose="020C0503030203020204" pitchFamily="34" charset="0"/>
                  <a:ea typeface="宋体" charset="-122"/>
                </a:endParaRPr>
              </a:p>
            </p:txBody>
          </p:sp>
          <p:sp>
            <p:nvSpPr>
              <p:cNvPr id="1791" name="Freeform 542"/>
              <p:cNvSpPr>
                <a:spLocks/>
              </p:cNvSpPr>
              <p:nvPr/>
            </p:nvSpPr>
            <p:spPr bwMode="auto">
              <a:xfrm rot="10800000">
                <a:off x="8840197" y="4719908"/>
                <a:ext cx="314567" cy="341314"/>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179" tIns="39590" rIns="79179" bIns="39590">
                <a:noAutofit/>
              </a:bodyPr>
              <a:lstStyle/>
              <a:p>
                <a:pPr defTabSz="914126">
                  <a:defRPr/>
                </a:pPr>
                <a:endParaRPr lang="en-US" sz="1799" kern="0">
                  <a:solidFill>
                    <a:sysClr val="windowText" lastClr="000000"/>
                  </a:solidFill>
                  <a:latin typeface="Huawei Sans" panose="020C0503030203020204" pitchFamily="34" charset="0"/>
                  <a:ea typeface="宋体" charset="-122"/>
                </a:endParaRPr>
              </a:p>
            </p:txBody>
          </p:sp>
          <p:sp>
            <p:nvSpPr>
              <p:cNvPr id="1792" name="AutoShape 544"/>
              <p:cNvSpPr>
                <a:spLocks noChangeArrowheads="1"/>
              </p:cNvSpPr>
              <p:nvPr/>
            </p:nvSpPr>
            <p:spPr bwMode="auto">
              <a:xfrm rot="10800000">
                <a:off x="8781367" y="4617673"/>
                <a:ext cx="96050" cy="58228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179" tIns="39590" rIns="79179" bIns="39590" anchor="ctr">
                <a:noAutofit/>
              </a:bodyPr>
              <a:lstStyle/>
              <a:p>
                <a:pPr defTabSz="914126">
                  <a:defRPr/>
                </a:pPr>
                <a:endParaRPr lang="en-US" sz="1799" kern="0">
                  <a:solidFill>
                    <a:sysClr val="windowText" lastClr="000000"/>
                  </a:solidFill>
                  <a:latin typeface="Huawei Sans" panose="020C0503030203020204" pitchFamily="34" charset="0"/>
                  <a:ea typeface="宋体" charset="-122"/>
                </a:endParaRPr>
              </a:p>
            </p:txBody>
          </p:sp>
        </p:grpSp>
        <p:sp>
          <p:nvSpPr>
            <p:cNvPr id="1755" name="Rounded Rectangle 6"/>
            <p:cNvSpPr/>
            <p:nvPr/>
          </p:nvSpPr>
          <p:spPr bwMode="auto">
            <a:xfrm rot="19446825">
              <a:off x="9617010" y="4371589"/>
              <a:ext cx="327234" cy="84374"/>
            </a:xfrm>
            <a:prstGeom prst="roundRect">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noAutofit/>
            </a:bodyPr>
            <a:lstStyle/>
            <a:p>
              <a:pPr algn="ctr" defTabSz="914126" fontAlgn="base">
                <a:spcBef>
                  <a:spcPct val="0"/>
                </a:spcBef>
                <a:spcAft>
                  <a:spcPct val="0"/>
                </a:spcAft>
              </a:pPr>
              <a:endParaRPr lang="en-US" sz="1799" b="1" dirty="0">
                <a:solidFill>
                  <a:srgbClr val="FFFFFF"/>
                </a:solidFill>
                <a:latin typeface="Huawei Sans" panose="020C0503030203020204" pitchFamily="34" charset="0"/>
              </a:endParaRPr>
            </a:p>
          </p:txBody>
        </p:sp>
        <p:cxnSp>
          <p:nvCxnSpPr>
            <p:cNvPr id="1756" name="Shape 96"/>
            <p:cNvCxnSpPr/>
            <p:nvPr/>
          </p:nvCxnSpPr>
          <p:spPr>
            <a:xfrm rot="10800000" flipV="1">
              <a:off x="8927906" y="4543234"/>
              <a:ext cx="720080" cy="392771"/>
            </a:xfrm>
            <a:prstGeom prst="bentConnector3">
              <a:avLst>
                <a:gd name="adj1" fmla="val 899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cxnSp>
          <p:nvCxnSpPr>
            <p:cNvPr id="1757" name="Shape 292"/>
            <p:cNvCxnSpPr>
              <a:stCxn id="1755" idx="1"/>
            </p:cNvCxnSpPr>
            <p:nvPr/>
          </p:nvCxnSpPr>
          <p:spPr>
            <a:xfrm rot="10800000" flipV="1">
              <a:off x="8927909" y="4509685"/>
              <a:ext cx="720159" cy="393590"/>
            </a:xfrm>
            <a:prstGeom prst="bentConnector3">
              <a:avLst>
                <a:gd name="adj1" fmla="val 1693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sp>
          <p:nvSpPr>
            <p:cNvPr id="1758" name="Rectangle 99"/>
            <p:cNvSpPr/>
            <p:nvPr/>
          </p:nvSpPr>
          <p:spPr bwMode="auto">
            <a:xfrm>
              <a:off x="9367452" y="3751148"/>
              <a:ext cx="2568575" cy="1393443"/>
            </a:xfrm>
            <a:prstGeom prst="rect">
              <a:avLst/>
            </a:prstGeom>
            <a:noFill/>
            <a:ln w="19050">
              <a:solidFill>
                <a:schemeClr val="tx1">
                  <a:lumMod val="50000"/>
                  <a:lumOff val="50000"/>
                </a:schemeClr>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noAutofit/>
            </a:bodyPr>
            <a:lstStyle/>
            <a:p>
              <a:pPr algn="ctr" defTabSz="914126" fontAlgn="base">
                <a:spcBef>
                  <a:spcPct val="0"/>
                </a:spcBef>
                <a:spcAft>
                  <a:spcPct val="0"/>
                </a:spcAft>
              </a:pPr>
              <a:endParaRPr lang="en-US" sz="1799" b="1" dirty="0">
                <a:solidFill>
                  <a:srgbClr val="FFFFFF"/>
                </a:solidFill>
                <a:latin typeface="Huawei Sans" panose="020C0503030203020204" pitchFamily="34" charset="0"/>
              </a:endParaRPr>
            </a:p>
          </p:txBody>
        </p:sp>
        <p:sp>
          <p:nvSpPr>
            <p:cNvPr id="1759" name="Rectangle 125"/>
            <p:cNvSpPr>
              <a:spLocks noChangeArrowheads="1"/>
            </p:cNvSpPr>
            <p:nvPr/>
          </p:nvSpPr>
          <p:spPr bwMode="auto">
            <a:xfrm>
              <a:off x="11780669" y="3835569"/>
              <a:ext cx="144016" cy="133808"/>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179" tIns="39590" rIns="79179" bIns="39590" anchor="ctr">
              <a:noAutofit/>
            </a:bodyPr>
            <a:lstStyle/>
            <a:p>
              <a:pPr defTabSz="914126" fontAlgn="base">
                <a:spcBef>
                  <a:spcPct val="0"/>
                </a:spcBef>
                <a:spcAft>
                  <a:spcPct val="0"/>
                </a:spcAft>
              </a:pPr>
              <a:endParaRPr lang="en-US" sz="800" dirty="0">
                <a:solidFill>
                  <a:srgbClr val="000000"/>
                </a:solidFill>
                <a:latin typeface="Huawei Sans" panose="020C0503030203020204" pitchFamily="34" charset="0"/>
                <a:ea typeface="宋体" charset="-122"/>
              </a:endParaRPr>
            </a:p>
          </p:txBody>
        </p:sp>
        <p:grpSp>
          <p:nvGrpSpPr>
            <p:cNvPr id="6" name="Group 131"/>
            <p:cNvGrpSpPr/>
            <p:nvPr/>
          </p:nvGrpSpPr>
          <p:grpSpPr>
            <a:xfrm rot="16200000">
              <a:off x="11733019" y="3667339"/>
              <a:ext cx="193181" cy="460362"/>
              <a:chOff x="3266569" y="2423795"/>
              <a:chExt cx="206264" cy="1113941"/>
            </a:xfrm>
          </p:grpSpPr>
          <p:sp>
            <p:nvSpPr>
              <p:cNvPr id="1787" name="Freeform 541"/>
              <p:cNvSpPr>
                <a:spLocks/>
              </p:cNvSpPr>
              <p:nvPr/>
            </p:nvSpPr>
            <p:spPr bwMode="auto">
              <a:xfrm>
                <a:off x="3266569" y="2632104"/>
                <a:ext cx="94947" cy="65295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179" tIns="39590" rIns="79179" bIns="39590">
                <a:noAutofit/>
              </a:bodyPr>
              <a:lstStyle/>
              <a:p>
                <a:pPr defTabSz="914126">
                  <a:defRPr/>
                </a:pPr>
                <a:endParaRPr lang="en-US" sz="1799" kern="0">
                  <a:solidFill>
                    <a:sysClr val="windowText" lastClr="000000"/>
                  </a:solidFill>
                  <a:latin typeface="Huawei Sans" panose="020C0503030203020204" pitchFamily="34" charset="0"/>
                  <a:ea typeface="宋体" charset="-122"/>
                </a:endParaRPr>
              </a:p>
            </p:txBody>
          </p:sp>
          <p:sp>
            <p:nvSpPr>
              <p:cNvPr id="1788" name="Freeform 542"/>
              <p:cNvSpPr>
                <a:spLocks/>
              </p:cNvSpPr>
              <p:nvPr/>
            </p:nvSpPr>
            <p:spPr bwMode="auto">
              <a:xfrm rot="10800000">
                <a:off x="3377522" y="2641713"/>
                <a:ext cx="95311" cy="65295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179" tIns="39590" rIns="79179" bIns="39590">
                <a:noAutofit/>
              </a:bodyPr>
              <a:lstStyle/>
              <a:p>
                <a:pPr defTabSz="914126">
                  <a:defRPr/>
                </a:pPr>
                <a:endParaRPr lang="en-US" sz="1799" kern="0">
                  <a:solidFill>
                    <a:sysClr val="windowText" lastClr="000000"/>
                  </a:solidFill>
                  <a:latin typeface="Huawei Sans" panose="020C0503030203020204" pitchFamily="34" charset="0"/>
                  <a:ea typeface="宋体" charset="-122"/>
                </a:endParaRPr>
              </a:p>
            </p:txBody>
          </p:sp>
          <p:sp>
            <p:nvSpPr>
              <p:cNvPr id="1789" name="AutoShape 544"/>
              <p:cNvSpPr>
                <a:spLocks noChangeArrowheads="1"/>
              </p:cNvSpPr>
              <p:nvPr/>
            </p:nvSpPr>
            <p:spPr bwMode="auto">
              <a:xfrm rot="10800000">
                <a:off x="3359696" y="2423795"/>
                <a:ext cx="29103" cy="111394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179" tIns="39590" rIns="79179" bIns="39590" anchor="ctr">
                <a:noAutofit/>
              </a:bodyPr>
              <a:lstStyle/>
              <a:p>
                <a:pPr defTabSz="914126">
                  <a:defRPr/>
                </a:pPr>
                <a:endParaRPr lang="en-US" sz="1799" kern="0">
                  <a:solidFill>
                    <a:sysClr val="windowText" lastClr="000000"/>
                  </a:solidFill>
                  <a:latin typeface="Huawei Sans" panose="020C0503030203020204" pitchFamily="34" charset="0"/>
                  <a:ea typeface="宋体" charset="-122"/>
                </a:endParaRPr>
              </a:p>
            </p:txBody>
          </p:sp>
        </p:grpSp>
        <p:grpSp>
          <p:nvGrpSpPr>
            <p:cNvPr id="7" name="Group 135"/>
            <p:cNvGrpSpPr/>
            <p:nvPr/>
          </p:nvGrpSpPr>
          <p:grpSpPr>
            <a:xfrm flipH="1">
              <a:off x="11878933" y="3797756"/>
              <a:ext cx="45721" cy="200564"/>
              <a:chOff x="3143669" y="2945778"/>
              <a:chExt cx="72010" cy="200564"/>
            </a:xfrm>
          </p:grpSpPr>
          <p:sp>
            <p:nvSpPr>
              <p:cNvPr id="1782" name="Rectangle 125"/>
              <p:cNvSpPr>
                <a:spLocks noChangeArrowheads="1"/>
              </p:cNvSpPr>
              <p:nvPr/>
            </p:nvSpPr>
            <p:spPr bwMode="auto">
              <a:xfrm>
                <a:off x="3143671" y="2983392"/>
                <a:ext cx="72008" cy="133808"/>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179" tIns="39590" rIns="79179" bIns="39590" anchor="ctr">
                <a:noAutofit/>
              </a:bodyPr>
              <a:lstStyle/>
              <a:p>
                <a:pPr defTabSz="914126" fontAlgn="base">
                  <a:spcBef>
                    <a:spcPct val="0"/>
                  </a:spcBef>
                  <a:spcAft>
                    <a:spcPct val="0"/>
                  </a:spcAft>
                </a:pPr>
                <a:endParaRPr lang="en-US" sz="800" dirty="0">
                  <a:solidFill>
                    <a:srgbClr val="000000"/>
                  </a:solidFill>
                  <a:latin typeface="Huawei Sans" panose="020C0503030203020204" pitchFamily="34" charset="0"/>
                  <a:ea typeface="宋体" charset="-122"/>
                </a:endParaRPr>
              </a:p>
            </p:txBody>
          </p:sp>
          <p:cxnSp>
            <p:nvCxnSpPr>
              <p:cNvPr id="1783" name="Straight Connector 137"/>
              <p:cNvCxnSpPr>
                <a:endCxn id="1782" idx="0"/>
              </p:cNvCxnSpPr>
              <p:nvPr/>
            </p:nvCxnSpPr>
            <p:spPr bwMode="auto">
              <a:xfrm flipV="1">
                <a:off x="3143669" y="2983392"/>
                <a:ext cx="36007" cy="42745"/>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84" name="Straight Connector 138"/>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85" name="Straight Connector 139"/>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86" name="Straight Connector 140"/>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762" name="Rectangle 125"/>
            <p:cNvSpPr>
              <a:spLocks noChangeArrowheads="1"/>
            </p:cNvSpPr>
            <p:nvPr/>
          </p:nvSpPr>
          <p:spPr bwMode="auto">
            <a:xfrm>
              <a:off x="9404097" y="3883434"/>
              <a:ext cx="539065" cy="133808"/>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179" tIns="39590" rIns="79179" bIns="39590" anchor="ctr">
              <a:noAutofit/>
            </a:bodyPr>
            <a:lstStyle/>
            <a:p>
              <a:pPr defTabSz="914126" fontAlgn="base">
                <a:spcBef>
                  <a:spcPct val="0"/>
                </a:spcBef>
                <a:spcAft>
                  <a:spcPct val="0"/>
                </a:spcAft>
              </a:pPr>
              <a:endParaRPr lang="en-US" sz="800" dirty="0">
                <a:solidFill>
                  <a:srgbClr val="000000"/>
                </a:solidFill>
                <a:latin typeface="Huawei Sans" panose="020C0503030203020204" pitchFamily="34" charset="0"/>
                <a:ea typeface="宋体" charset="-122"/>
              </a:endParaRPr>
            </a:p>
          </p:txBody>
        </p:sp>
        <p:grpSp>
          <p:nvGrpSpPr>
            <p:cNvPr id="8" name="Group 115"/>
            <p:cNvGrpSpPr/>
            <p:nvPr/>
          </p:nvGrpSpPr>
          <p:grpSpPr>
            <a:xfrm rot="16200000">
              <a:off x="9369231" y="3720348"/>
              <a:ext cx="193182" cy="460362"/>
              <a:chOff x="3261116" y="2454693"/>
              <a:chExt cx="206267" cy="1113930"/>
            </a:xfrm>
          </p:grpSpPr>
          <p:sp>
            <p:nvSpPr>
              <p:cNvPr id="1779" name="Freeform 541"/>
              <p:cNvSpPr>
                <a:spLocks/>
              </p:cNvSpPr>
              <p:nvPr/>
            </p:nvSpPr>
            <p:spPr bwMode="auto">
              <a:xfrm>
                <a:off x="3261116" y="2662990"/>
                <a:ext cx="94948" cy="652950"/>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179" tIns="39590" rIns="79179" bIns="39590">
                <a:noAutofit/>
              </a:bodyPr>
              <a:lstStyle/>
              <a:p>
                <a:pPr defTabSz="914126">
                  <a:defRPr/>
                </a:pPr>
                <a:endParaRPr lang="en-US" sz="1799" kern="0">
                  <a:solidFill>
                    <a:sysClr val="windowText" lastClr="000000"/>
                  </a:solidFill>
                  <a:latin typeface="Huawei Sans" panose="020C0503030203020204" pitchFamily="34" charset="0"/>
                  <a:ea typeface="宋体" charset="-122"/>
                </a:endParaRPr>
              </a:p>
            </p:txBody>
          </p:sp>
          <p:sp>
            <p:nvSpPr>
              <p:cNvPr id="1780" name="Freeform 542"/>
              <p:cNvSpPr>
                <a:spLocks/>
              </p:cNvSpPr>
              <p:nvPr/>
            </p:nvSpPr>
            <p:spPr bwMode="auto">
              <a:xfrm rot="10800000">
                <a:off x="3372071" y="2672621"/>
                <a:ext cx="95312" cy="652950"/>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179" tIns="39590" rIns="79179" bIns="39590">
                <a:noAutofit/>
              </a:bodyPr>
              <a:lstStyle/>
              <a:p>
                <a:pPr defTabSz="914126">
                  <a:defRPr/>
                </a:pPr>
                <a:endParaRPr lang="en-US" sz="1799" kern="0">
                  <a:solidFill>
                    <a:sysClr val="windowText" lastClr="000000"/>
                  </a:solidFill>
                  <a:latin typeface="Huawei Sans" panose="020C0503030203020204" pitchFamily="34" charset="0"/>
                  <a:ea typeface="宋体" charset="-122"/>
                </a:endParaRPr>
              </a:p>
            </p:txBody>
          </p:sp>
          <p:sp>
            <p:nvSpPr>
              <p:cNvPr id="1781" name="AutoShape 544"/>
              <p:cNvSpPr>
                <a:spLocks noChangeArrowheads="1"/>
              </p:cNvSpPr>
              <p:nvPr/>
            </p:nvSpPr>
            <p:spPr bwMode="auto">
              <a:xfrm rot="10800000">
                <a:off x="3354244" y="2454693"/>
                <a:ext cx="29103" cy="111393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179" tIns="39590" rIns="79179" bIns="39590" anchor="ctr">
                <a:noAutofit/>
              </a:bodyPr>
              <a:lstStyle/>
              <a:p>
                <a:pPr defTabSz="914126">
                  <a:defRPr/>
                </a:pPr>
                <a:endParaRPr lang="en-US" sz="1799" kern="0">
                  <a:solidFill>
                    <a:sysClr val="windowText" lastClr="000000"/>
                  </a:solidFill>
                  <a:latin typeface="Huawei Sans" panose="020C0503030203020204" pitchFamily="34" charset="0"/>
                  <a:ea typeface="宋体" charset="-122"/>
                </a:endParaRPr>
              </a:p>
            </p:txBody>
          </p:sp>
        </p:grpSp>
        <p:grpSp>
          <p:nvGrpSpPr>
            <p:cNvPr id="9" name="Group 129"/>
            <p:cNvGrpSpPr/>
            <p:nvPr/>
          </p:nvGrpSpPr>
          <p:grpSpPr>
            <a:xfrm flipH="1">
              <a:off x="9358264" y="3845470"/>
              <a:ext cx="45720" cy="200564"/>
              <a:chOff x="3143670" y="2945778"/>
              <a:chExt cx="72009" cy="200564"/>
            </a:xfrm>
          </p:grpSpPr>
          <p:sp>
            <p:nvSpPr>
              <p:cNvPr id="1774" name="Rectangle 125"/>
              <p:cNvSpPr>
                <a:spLocks noChangeArrowheads="1"/>
              </p:cNvSpPr>
              <p:nvPr/>
            </p:nvSpPr>
            <p:spPr bwMode="auto">
              <a:xfrm>
                <a:off x="3143671" y="2983391"/>
                <a:ext cx="72008" cy="133808"/>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179" tIns="39590" rIns="79179" bIns="39590" anchor="ctr">
                <a:noAutofit/>
              </a:bodyPr>
              <a:lstStyle/>
              <a:p>
                <a:pPr defTabSz="914126" fontAlgn="base">
                  <a:spcBef>
                    <a:spcPct val="0"/>
                  </a:spcBef>
                  <a:spcAft>
                    <a:spcPct val="0"/>
                  </a:spcAft>
                </a:pPr>
                <a:endParaRPr lang="en-US" sz="800" dirty="0">
                  <a:solidFill>
                    <a:srgbClr val="000000"/>
                  </a:solidFill>
                  <a:latin typeface="Huawei Sans" panose="020C0503030203020204" pitchFamily="34" charset="0"/>
                  <a:ea typeface="宋体" charset="-122"/>
                </a:endParaRPr>
              </a:p>
            </p:txBody>
          </p:sp>
          <p:cxnSp>
            <p:nvCxnSpPr>
              <p:cNvPr id="1775" name="Straight Connector 121"/>
              <p:cNvCxnSpPr>
                <a:endCxn id="1774" idx="0"/>
              </p:cNvCxnSpPr>
              <p:nvPr/>
            </p:nvCxnSpPr>
            <p:spPr bwMode="auto">
              <a:xfrm flipV="1">
                <a:off x="3143670" y="2983391"/>
                <a:ext cx="36006" cy="42745"/>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76" name="Straight Connector 125"/>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77" name="Straight Connector 127"/>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78" name="Straight Connector 128"/>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765" name="AutoShape 133"/>
            <p:cNvSpPr>
              <a:spLocks noChangeArrowheads="1"/>
            </p:cNvSpPr>
            <p:nvPr/>
          </p:nvSpPr>
          <p:spPr bwMode="auto">
            <a:xfrm rot="16200000" flipH="1">
              <a:off x="9732661" y="3584505"/>
              <a:ext cx="248779" cy="870095"/>
            </a:xfrm>
            <a:custGeom>
              <a:avLst/>
              <a:gdLst>
                <a:gd name="T0" fmla="*/ 152 w 21600"/>
                <a:gd name="T1" fmla="*/ 0 h 21600"/>
                <a:gd name="T2" fmla="*/ 152 w 21600"/>
                <a:gd name="T3" fmla="*/ 177 h 21600"/>
                <a:gd name="T4" fmla="*/ 42 w 21600"/>
                <a:gd name="T5" fmla="*/ 315 h 21600"/>
                <a:gd name="T6" fmla="*/ 264 w 21600"/>
                <a:gd name="T7" fmla="*/ 89 h 21600"/>
                <a:gd name="T8" fmla="*/ 17694720 60000 65536"/>
                <a:gd name="T9" fmla="*/ 5898240 60000 65536"/>
                <a:gd name="T10" fmla="*/ 5898240 60000 65536"/>
                <a:gd name="T11" fmla="*/ 0 60000 65536"/>
                <a:gd name="T12" fmla="*/ 12436 w 21600"/>
                <a:gd name="T13" fmla="*/ 2743 h 21600"/>
                <a:gd name="T14" fmla="*/ 16527 w 21600"/>
                <a:gd name="T15" fmla="*/ 9394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742"/>
                  </a:lnTo>
                  <a:cubicBezTo>
                    <a:pt x="5564" y="2742"/>
                    <a:pt x="0" y="6958"/>
                    <a:pt x="0" y="12158"/>
                  </a:cubicBezTo>
                  <a:lnTo>
                    <a:pt x="0" y="21600"/>
                  </a:lnTo>
                  <a:lnTo>
                    <a:pt x="6822" y="21600"/>
                  </a:lnTo>
                  <a:lnTo>
                    <a:pt x="6822" y="12158"/>
                  </a:lnTo>
                  <a:cubicBezTo>
                    <a:pt x="6822" y="10644"/>
                    <a:pt x="9331" y="9416"/>
                    <a:pt x="12427" y="9416"/>
                  </a:cubicBezTo>
                  <a:lnTo>
                    <a:pt x="12427"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66" name="AutoShape 140"/>
            <p:cNvSpPr>
              <a:spLocks noChangeArrowheads="1"/>
            </p:cNvSpPr>
            <p:nvPr/>
          </p:nvSpPr>
          <p:spPr bwMode="auto">
            <a:xfrm>
              <a:off x="11620501" y="3825562"/>
              <a:ext cx="331741" cy="213618"/>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wrap="square"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67" name="AutoShape 84"/>
            <p:cNvSpPr>
              <a:spLocks noChangeArrowheads="1"/>
            </p:cNvSpPr>
            <p:nvPr/>
          </p:nvSpPr>
          <p:spPr bwMode="auto">
            <a:xfrm rot="5400000">
              <a:off x="12023786" y="3760827"/>
              <a:ext cx="168680" cy="293337"/>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68" name="AutoShape 131"/>
            <p:cNvSpPr>
              <a:spLocks noChangeArrowheads="1"/>
            </p:cNvSpPr>
            <p:nvPr/>
          </p:nvSpPr>
          <p:spPr bwMode="auto">
            <a:xfrm rot="5400000">
              <a:off x="9016213" y="3805578"/>
              <a:ext cx="127216" cy="306387"/>
            </a:xfrm>
            <a:prstGeom prst="upArrow">
              <a:avLst>
                <a:gd name="adj1" fmla="val 50000"/>
                <a:gd name="adj2" fmla="val 52593"/>
              </a:avLst>
            </a:prstGeom>
            <a:gradFill rotWithShape="1">
              <a:gsLst>
                <a:gs pos="0">
                  <a:srgbClr val="00B050"/>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69" name="AutoShape 131"/>
            <p:cNvSpPr>
              <a:spLocks noChangeArrowheads="1"/>
            </p:cNvSpPr>
            <p:nvPr/>
          </p:nvSpPr>
          <p:spPr bwMode="auto">
            <a:xfrm rot="5400000">
              <a:off x="9592277" y="3805578"/>
              <a:ext cx="127216" cy="306387"/>
            </a:xfrm>
            <a:prstGeom prst="upArrow">
              <a:avLst>
                <a:gd name="adj1" fmla="val 50000"/>
                <a:gd name="adj2" fmla="val 52593"/>
              </a:avLst>
            </a:prstGeom>
            <a:gradFill rotWithShape="1">
              <a:gsLst>
                <a:gs pos="0">
                  <a:srgbClr val="00B050"/>
                </a:gs>
                <a:gs pos="100000">
                  <a:schemeClr val="bg1"/>
                </a:gs>
              </a:gsLst>
              <a:lin ang="5400000" scaled="1"/>
            </a:gradFill>
            <a:ln w="9525" algn="ctr">
              <a:noFill/>
              <a:miter lim="800000"/>
              <a:headEnd/>
              <a:tailEnd/>
            </a:ln>
          </p:spPr>
          <p:txBody>
            <a:bodyPr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70" name="AutoShape 68"/>
            <p:cNvSpPr>
              <a:spLocks noChangeArrowheads="1"/>
            </p:cNvSpPr>
            <p:nvPr/>
          </p:nvSpPr>
          <p:spPr bwMode="auto">
            <a:xfrm flipV="1">
              <a:off x="9719995" y="4247229"/>
              <a:ext cx="144016" cy="273784"/>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wrap="square" lIns="79179" tIns="39590" rIns="79179" bIns="39590" anchor="ctr">
              <a:noAutofit/>
            </a:bodyPr>
            <a:lstStyle/>
            <a:p>
              <a:pPr defTabSz="914126" fontAlgn="base">
                <a:spcBef>
                  <a:spcPct val="0"/>
                </a:spcBef>
                <a:spcAft>
                  <a:spcPct val="0"/>
                </a:spcAft>
              </a:pPr>
              <a:endParaRPr lang="en-US" sz="1799">
                <a:solidFill>
                  <a:srgbClr val="000000"/>
                </a:solidFill>
                <a:latin typeface="Huawei Sans" panose="020C0503030203020204" pitchFamily="34" charset="0"/>
                <a:ea typeface="宋体" charset="-122"/>
              </a:endParaRPr>
            </a:p>
          </p:txBody>
        </p:sp>
        <p:sp>
          <p:nvSpPr>
            <p:cNvPr id="1772" name="Text Box 138"/>
            <p:cNvSpPr txBox="1">
              <a:spLocks noChangeArrowheads="1"/>
            </p:cNvSpPr>
            <p:nvPr/>
          </p:nvSpPr>
          <p:spPr bwMode="auto">
            <a:xfrm>
              <a:off x="9537878" y="4975283"/>
              <a:ext cx="336541" cy="20280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algn="ctr" defTabSz="801447" fontAlgn="base">
                <a:spcBef>
                  <a:spcPct val="50000"/>
                </a:spcBef>
                <a:spcAft>
                  <a:spcPct val="0"/>
                </a:spcAft>
              </a:pPr>
              <a:r>
                <a:rPr lang="en-US" sz="1000" b="1" dirty="0">
                  <a:solidFill>
                    <a:srgbClr val="000000"/>
                  </a:solidFill>
                  <a:latin typeface="Huawei Sans" panose="020C0503030203020204" pitchFamily="34" charset="0"/>
                </a:rPr>
                <a:t>20</a:t>
              </a:r>
              <a:r>
                <a:rPr lang="en-US" sz="1000" b="1" dirty="0">
                  <a:solidFill>
                    <a:srgbClr val="000000"/>
                  </a:solidFill>
                  <a:latin typeface="Arial Unicode MS" panose="020B0604020202020204" pitchFamily="34" charset="-122"/>
                  <a:ea typeface="Arial Unicode MS" panose="020B0604020202020204" pitchFamily="34" charset="-122"/>
                  <a:cs typeface="Arial Unicode MS" panose="020B0604020202020204" pitchFamily="34" charset="-122"/>
                </a:rPr>
                <a:t>°</a:t>
              </a:r>
              <a:r>
                <a:rPr lang="en-US" sz="1000" b="1" dirty="0">
                  <a:solidFill>
                    <a:srgbClr val="000000"/>
                  </a:solidFill>
                  <a:latin typeface="Huawei Sans" panose="020C0503030203020204" pitchFamily="34" charset="0"/>
                </a:rPr>
                <a:t>C</a:t>
              </a:r>
            </a:p>
          </p:txBody>
        </p:sp>
        <p:sp>
          <p:nvSpPr>
            <p:cNvPr id="1773" name="Text Box 138"/>
            <p:cNvSpPr txBox="1">
              <a:spLocks noChangeArrowheads="1"/>
            </p:cNvSpPr>
            <p:nvPr/>
          </p:nvSpPr>
          <p:spPr bwMode="auto">
            <a:xfrm>
              <a:off x="8446950" y="3895164"/>
              <a:ext cx="432682" cy="154089"/>
            </a:xfrm>
            <a:prstGeom prst="rect">
              <a:avLst/>
            </a:prstGeom>
            <a:solidFill>
              <a:srgbClr val="00B050"/>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lIns="0" tIns="39590" rIns="0" bIns="39590">
              <a:noAutofit/>
            </a:bodyPr>
            <a:lstStyle/>
            <a:p>
              <a:pPr algn="ctr" defTabSz="801447" fontAlgn="base">
                <a:spcBef>
                  <a:spcPct val="50000"/>
                </a:spcBef>
                <a:spcAft>
                  <a:spcPct val="0"/>
                </a:spcAft>
              </a:pPr>
              <a:r>
                <a:rPr lang="en-US" sz="1000" b="1" dirty="0">
                  <a:solidFill>
                    <a:srgbClr val="000000"/>
                  </a:solidFill>
                  <a:latin typeface="Huawei Sans" panose="020C0503030203020204" pitchFamily="34" charset="0"/>
                </a:rPr>
                <a:t>Cold air</a:t>
              </a:r>
            </a:p>
          </p:txBody>
        </p:sp>
      </p:grpSp>
      <p:sp>
        <p:nvSpPr>
          <p:cNvPr id="2172" name="TextBox 2171"/>
          <p:cNvSpPr txBox="1"/>
          <p:nvPr/>
        </p:nvSpPr>
        <p:spPr>
          <a:xfrm>
            <a:off x="6073067" y="4082169"/>
            <a:ext cx="5688724" cy="1800493"/>
          </a:xfrm>
          <a:prstGeom prst="rect">
            <a:avLst/>
          </a:prstGeom>
          <a:noFill/>
        </p:spPr>
        <p:txBody>
          <a:bodyPr wrap="square" rtlCol="0">
            <a:noAutofit/>
          </a:bodyPr>
          <a:lstStyle/>
          <a:p>
            <a:pPr defTabSz="914126" fontAlgn="base">
              <a:spcBef>
                <a:spcPct val="0"/>
              </a:spcBef>
              <a:spcAft>
                <a:spcPct val="0"/>
              </a:spcAft>
            </a:pPr>
            <a:r>
              <a:rPr lang="en-US" sz="1100" b="1" dirty="0">
                <a:solidFill>
                  <a:srgbClr val="000000"/>
                </a:solidFill>
                <a:latin typeface="Huawei Sans" panose="020C0503030203020204" pitchFamily="34" charset="0"/>
                <a:ea typeface="微软雅黑" pitchFamily="34" charset="-122"/>
              </a:rPr>
              <a:t>Features:</a:t>
            </a:r>
          </a:p>
          <a:p>
            <a:pPr marL="171450" indent="-171450" defTabSz="914126" fontAlgn="base">
              <a:lnSpc>
                <a:spcPct val="150000"/>
              </a:lnSpc>
              <a:spcBef>
                <a:spcPct val="0"/>
              </a:spcBef>
              <a:spcAft>
                <a:spcPct val="0"/>
              </a:spcAft>
              <a:buFont typeface="Wingdings" panose="05000000000000000000" pitchFamily="2" charset="2"/>
              <a:buChar char="Ø"/>
            </a:pPr>
            <a:r>
              <a:rPr lang="en-US" sz="1000" dirty="0">
                <a:solidFill>
                  <a:srgbClr val="000000"/>
                </a:solidFill>
                <a:latin typeface="Huawei Sans" panose="020C0503030203020204" pitchFamily="34" charset="0"/>
                <a:ea typeface="微软雅黑" pitchFamily="34" charset="-122"/>
              </a:rPr>
              <a:t>Makes full use of FC sources, improving efficiency and saving energy. The PUE is close to 1.</a:t>
            </a:r>
          </a:p>
          <a:p>
            <a:pPr marL="171450" indent="-171450" defTabSz="914126" fontAlgn="base">
              <a:lnSpc>
                <a:spcPct val="150000"/>
              </a:lnSpc>
              <a:spcBef>
                <a:spcPct val="0"/>
              </a:spcBef>
              <a:spcAft>
                <a:spcPct val="0"/>
              </a:spcAft>
              <a:buFont typeface="Wingdings" panose="05000000000000000000" pitchFamily="2" charset="2"/>
              <a:buChar char="Ø"/>
            </a:pPr>
            <a:r>
              <a:rPr lang="en-US" sz="1000" dirty="0">
                <a:solidFill>
                  <a:srgbClr val="000000"/>
                </a:solidFill>
                <a:latin typeface="Huawei Sans" panose="020C0503030203020204" pitchFamily="34" charset="0"/>
                <a:ea typeface="微软雅黑" pitchFamily="34" charset="-122"/>
              </a:rPr>
              <a:t>Easy O&amp;M</a:t>
            </a:r>
          </a:p>
          <a:p>
            <a:pPr marL="171450" indent="-171450" defTabSz="914126" fontAlgn="base">
              <a:lnSpc>
                <a:spcPct val="150000"/>
              </a:lnSpc>
              <a:spcBef>
                <a:spcPct val="0"/>
              </a:spcBef>
              <a:spcAft>
                <a:spcPct val="0"/>
              </a:spcAft>
              <a:buFont typeface="Wingdings" panose="05000000000000000000" pitchFamily="2" charset="2"/>
              <a:buChar char="Ø"/>
            </a:pPr>
            <a:r>
              <a:rPr lang="en-US" sz="1000" b="1" dirty="0">
                <a:solidFill>
                  <a:srgbClr val="C7000B"/>
                </a:solidFill>
                <a:latin typeface="Huawei Sans" panose="020C0503030203020204" pitchFamily="34" charset="0"/>
                <a:ea typeface="微软雅黑" pitchFamily="34" charset="-122"/>
              </a:rPr>
              <a:t>No mechanical cooling backup</a:t>
            </a:r>
          </a:p>
          <a:p>
            <a:pPr marL="171450" indent="-171450" defTabSz="914126" fontAlgn="base">
              <a:lnSpc>
                <a:spcPct val="150000"/>
              </a:lnSpc>
              <a:spcBef>
                <a:spcPct val="0"/>
              </a:spcBef>
              <a:spcAft>
                <a:spcPct val="0"/>
              </a:spcAft>
              <a:buFont typeface="Wingdings" panose="05000000000000000000" pitchFamily="2" charset="2"/>
              <a:buChar char="Ø"/>
            </a:pPr>
            <a:r>
              <a:rPr lang="en-US" sz="1000" b="1" dirty="0">
                <a:solidFill>
                  <a:srgbClr val="C7000B"/>
                </a:solidFill>
                <a:latin typeface="Huawei Sans" panose="020C0503030203020204" pitchFamily="34" charset="0"/>
                <a:ea typeface="微软雅黑" pitchFamily="34" charset="-122"/>
              </a:rPr>
              <a:t>The project is complex and has high requirements on the building height and outdoor air quality.</a:t>
            </a:r>
          </a:p>
          <a:p>
            <a:pPr marL="171450" indent="-171450" defTabSz="914126" fontAlgn="base">
              <a:lnSpc>
                <a:spcPct val="150000"/>
              </a:lnSpc>
              <a:spcBef>
                <a:spcPct val="0"/>
              </a:spcBef>
              <a:spcAft>
                <a:spcPct val="0"/>
              </a:spcAft>
              <a:buFont typeface="Wingdings" panose="05000000000000000000" pitchFamily="2" charset="2"/>
              <a:buChar char="Ø"/>
            </a:pPr>
            <a:r>
              <a:rPr lang="en-US" sz="1000" b="1" dirty="0">
                <a:solidFill>
                  <a:srgbClr val="C7000B"/>
                </a:solidFill>
                <a:latin typeface="Huawei Sans" panose="020C0503030203020204" pitchFamily="34" charset="0"/>
                <a:ea typeface="微软雅黑" pitchFamily="34" charset="-122"/>
              </a:rPr>
              <a:t>Fails to meet the Tier III standards.</a:t>
            </a:r>
          </a:p>
          <a:p>
            <a:pPr marL="171450" indent="-171450" defTabSz="914126" fontAlgn="base">
              <a:spcBef>
                <a:spcPct val="0"/>
              </a:spcBef>
              <a:spcAft>
                <a:spcPct val="0"/>
              </a:spcAft>
              <a:buFont typeface="Arial" panose="020B0604020202020204" pitchFamily="34" charset="0"/>
              <a:buChar char="•"/>
            </a:pPr>
            <a:endParaRPr lang="en-US" altLang="zh-CN" sz="1000" dirty="0">
              <a:solidFill>
                <a:srgbClr val="000000"/>
              </a:solidFill>
              <a:latin typeface="Huawei Sans" panose="020C0503030203020204" pitchFamily="34" charset="0"/>
              <a:ea typeface="微软雅黑" pitchFamily="34" charset="-122"/>
            </a:endParaRPr>
          </a:p>
        </p:txBody>
      </p:sp>
      <p:sp>
        <p:nvSpPr>
          <p:cNvPr id="10" name="标题 9"/>
          <p:cNvSpPr>
            <a:spLocks noGrp="1"/>
          </p:cNvSpPr>
          <p:nvPr>
            <p:ph type="title"/>
          </p:nvPr>
        </p:nvSpPr>
        <p:spPr/>
        <p:txBody>
          <a:bodyPr anchor="ctr" anchorCtr="0">
            <a:noAutofit/>
          </a:bodyPr>
          <a:lstStyle/>
          <a:p>
            <a:r>
              <a:rPr lang="en-US" dirty="0">
                <a:latin typeface="Huawei Sans" panose="020C0503030203020204" pitchFamily="34" charset="0"/>
              </a:rPr>
              <a:t>Data Center Cooling System Solution – Direct Ventilation FC</a:t>
            </a:r>
          </a:p>
        </p:txBody>
      </p:sp>
    </p:spTree>
    <p:extLst>
      <p:ext uri="{BB962C8B-B14F-4D97-AF65-F5344CB8AC3E}">
        <p14:creationId xmlns:p14="http://schemas.microsoft.com/office/powerpoint/2010/main" val="146179320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nchor="ctr" anchorCtr="0">
            <a:noAutofit/>
          </a:bodyPr>
          <a:lstStyle/>
          <a:p>
            <a:r>
              <a:rPr lang="en-US" dirty="0">
                <a:latin typeface="Huawei Sans" panose="020C0503030203020204" pitchFamily="34" charset="0"/>
              </a:rPr>
              <a:t>Planning and Design of a Data Center Cooling System</a:t>
            </a:r>
          </a:p>
        </p:txBody>
      </p:sp>
      <p:pic>
        <p:nvPicPr>
          <p:cNvPr id="2" name="图片 1"/>
          <p:cNvPicPr>
            <a:picLocks noChangeAspect="1"/>
          </p:cNvPicPr>
          <p:nvPr/>
        </p:nvPicPr>
        <p:blipFill>
          <a:blip r:embed="rId3"/>
          <a:stretch>
            <a:fillRect/>
          </a:stretch>
        </p:blipFill>
        <p:spPr>
          <a:xfrm>
            <a:off x="802121" y="2357121"/>
            <a:ext cx="2388274" cy="1566708"/>
          </a:xfrm>
          <a:prstGeom prst="rect">
            <a:avLst/>
          </a:prstGeom>
        </p:spPr>
      </p:pic>
      <p:sp>
        <p:nvSpPr>
          <p:cNvPr id="3" name="矩形 2"/>
          <p:cNvSpPr/>
          <p:nvPr/>
        </p:nvSpPr>
        <p:spPr>
          <a:xfrm>
            <a:off x="668668" y="4093420"/>
            <a:ext cx="2405636" cy="369332"/>
          </a:xfrm>
          <a:prstGeom prst="rect">
            <a:avLst/>
          </a:prstGeom>
        </p:spPr>
        <p:txBody>
          <a:bodyPr wrap="none" lIns="0" rIns="0" anchor="ctr" anchorCtr="0">
            <a:noAutofit/>
          </a:bodyPr>
          <a:lstStyle/>
          <a:p>
            <a:pPr lvl="1" algn="ctr"/>
            <a:r>
              <a:rPr lang="en-US" sz="1400" dirty="0">
                <a:latin typeface="Huawei Sans" panose="020C0503030203020204" pitchFamily="34" charset="0"/>
              </a:rPr>
              <a:t>A new data center is built.</a:t>
            </a:r>
          </a:p>
        </p:txBody>
      </p:sp>
      <p:pic>
        <p:nvPicPr>
          <p:cNvPr id="5" name="图片 4"/>
          <p:cNvPicPr>
            <a:picLocks noChangeAspect="1"/>
          </p:cNvPicPr>
          <p:nvPr/>
        </p:nvPicPr>
        <p:blipFill>
          <a:blip r:embed="rId4"/>
          <a:stretch>
            <a:fillRect/>
          </a:stretch>
        </p:blipFill>
        <p:spPr>
          <a:xfrm>
            <a:off x="3808047" y="2357121"/>
            <a:ext cx="2400541" cy="1566708"/>
          </a:xfrm>
          <a:prstGeom prst="rect">
            <a:avLst/>
          </a:prstGeom>
        </p:spPr>
      </p:pic>
      <p:sp>
        <p:nvSpPr>
          <p:cNvPr id="43" name="矩形 42"/>
          <p:cNvSpPr/>
          <p:nvPr/>
        </p:nvSpPr>
        <p:spPr>
          <a:xfrm>
            <a:off x="2539237" y="4093420"/>
            <a:ext cx="5392898" cy="1015663"/>
          </a:xfrm>
          <a:prstGeom prst="rect">
            <a:avLst/>
          </a:prstGeom>
        </p:spPr>
        <p:txBody>
          <a:bodyPr wrap="square">
            <a:noAutofit/>
          </a:bodyPr>
          <a:lstStyle/>
          <a:p>
            <a:pPr lvl="1"/>
            <a:r>
              <a:rPr lang="en-US" dirty="0">
                <a:latin typeface="Huawei Sans" panose="020C0503030203020204" pitchFamily="34" charset="0"/>
              </a:rPr>
              <a:t>        </a:t>
            </a:r>
            <a:r>
              <a:rPr lang="en-US" sz="1400" dirty="0">
                <a:latin typeface="Huawei Sans" panose="020C0503030203020204" pitchFamily="34" charset="0"/>
              </a:rPr>
              <a:t>The cooling architecture is changed.</a:t>
            </a:r>
          </a:p>
          <a:p>
            <a:pPr lvl="1"/>
            <a:r>
              <a:rPr lang="en-US" sz="1200" dirty="0">
                <a:latin typeface="Huawei Sans" panose="020C0503030203020204" pitchFamily="34" charset="0"/>
              </a:rPr>
              <a:t>            </a:t>
            </a:r>
            <a:r>
              <a:rPr lang="en-US" sz="1200" dirty="0">
                <a:solidFill>
                  <a:srgbClr val="00B0F0"/>
                </a:solidFill>
                <a:latin typeface="Huawei Sans" panose="020C0503030203020204" pitchFamily="34" charset="0"/>
              </a:rPr>
              <a:t>From centralized cooling to in-row cooling</a:t>
            </a:r>
          </a:p>
        </p:txBody>
      </p:sp>
      <p:sp>
        <p:nvSpPr>
          <p:cNvPr id="47" name="矩形 46"/>
          <p:cNvSpPr/>
          <p:nvPr/>
        </p:nvSpPr>
        <p:spPr>
          <a:xfrm>
            <a:off x="442453" y="1116956"/>
            <a:ext cx="11306635" cy="512339"/>
          </a:xfrm>
          <a:prstGeom prst="rect">
            <a:avLst/>
          </a:prstGeom>
          <a:solidFill>
            <a:srgbClr val="00B0F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492" tIns="34250" rIns="68492" bIns="34250" anchor="ctr">
            <a:noAutofit/>
          </a:bodyPr>
          <a:lstStyle/>
          <a:p>
            <a:pPr algn="ctr"/>
            <a:r>
              <a:rPr lang="en-US" sz="2000" dirty="0">
                <a:solidFill>
                  <a:schemeClr val="bg1"/>
                </a:solidFill>
                <a:latin typeface="Huawei Sans" panose="020C0503030203020204" pitchFamily="34" charset="0"/>
                <a:ea typeface="华文细黑" pitchFamily="2" charset="-122"/>
                <a:cs typeface="Arial" charset="0"/>
              </a:rPr>
              <a:t>When do </a:t>
            </a:r>
            <a:r>
              <a:rPr lang="en-US" sz="2000" dirty="0" smtClean="0">
                <a:solidFill>
                  <a:schemeClr val="bg1"/>
                </a:solidFill>
                <a:latin typeface="Huawei Sans" panose="020C0503030203020204" pitchFamily="34" charset="0"/>
                <a:ea typeface="华文细黑" pitchFamily="2" charset="-122"/>
                <a:cs typeface="Arial" charset="0"/>
              </a:rPr>
              <a:t>I </a:t>
            </a:r>
            <a:r>
              <a:rPr lang="en-US" sz="2000" dirty="0">
                <a:solidFill>
                  <a:schemeClr val="bg1"/>
                </a:solidFill>
                <a:latin typeface="Huawei Sans" panose="020C0503030203020204" pitchFamily="34" charset="0"/>
                <a:ea typeface="华文细黑" pitchFamily="2" charset="-122"/>
                <a:cs typeface="Arial" charset="0"/>
              </a:rPr>
              <a:t>need to start the planning and design of a data center cooling system?</a:t>
            </a:r>
          </a:p>
        </p:txBody>
      </p:sp>
      <p:pic>
        <p:nvPicPr>
          <p:cNvPr id="48" name="Picture 26"/>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9283237" y="2357121"/>
            <a:ext cx="2240296" cy="154470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图片 48"/>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826241" y="2357121"/>
            <a:ext cx="2211788" cy="1585471"/>
          </a:xfrm>
          <a:prstGeom prst="rect">
            <a:avLst/>
          </a:prstGeom>
          <a:ln>
            <a:noFill/>
          </a:ln>
          <a:effectLst>
            <a:outerShdw blurRad="292100" dist="139700" dir="2700000" algn="tl" rotWithShape="0">
              <a:srgbClr val="333333">
                <a:alpha val="65000"/>
              </a:srgbClr>
            </a:outerShdw>
          </a:effectLst>
        </p:spPr>
      </p:pic>
      <p:sp>
        <p:nvSpPr>
          <p:cNvPr id="50" name="矩形 49"/>
          <p:cNvSpPr/>
          <p:nvPr/>
        </p:nvSpPr>
        <p:spPr>
          <a:xfrm>
            <a:off x="8702681" y="4093420"/>
            <a:ext cx="1393330" cy="369332"/>
          </a:xfrm>
          <a:prstGeom prst="rect">
            <a:avLst/>
          </a:prstGeom>
        </p:spPr>
        <p:txBody>
          <a:bodyPr wrap="none">
            <a:noAutofit/>
          </a:bodyPr>
          <a:lstStyle/>
          <a:p>
            <a:r>
              <a:rPr lang="en-US" sz="1400" dirty="0">
                <a:latin typeface="Huawei Sans" panose="020C0503030203020204" pitchFamily="34" charset="0"/>
              </a:rPr>
              <a:t>Risks occur.</a:t>
            </a:r>
          </a:p>
        </p:txBody>
      </p:sp>
      <p:sp>
        <p:nvSpPr>
          <p:cNvPr id="51" name="矩形 50"/>
          <p:cNvSpPr/>
          <p:nvPr/>
        </p:nvSpPr>
        <p:spPr>
          <a:xfrm>
            <a:off x="521660" y="5075112"/>
            <a:ext cx="11040615" cy="923330"/>
          </a:xfrm>
          <a:prstGeom prst="rect">
            <a:avLst/>
          </a:prstGeom>
        </p:spPr>
        <p:txBody>
          <a:bodyPr wrap="square">
            <a:noAutofit/>
          </a:bodyPr>
          <a:lstStyle/>
          <a:p>
            <a:pPr lvl="1"/>
            <a:r>
              <a:rPr lang="en-US" dirty="0">
                <a:solidFill>
                  <a:srgbClr val="C7000B"/>
                </a:solidFill>
                <a:latin typeface="Huawei Sans" panose="020C0503030203020204" pitchFamily="34" charset="0"/>
              </a:rPr>
              <a:t>In addition, when a data center is upgraded or needs to be </a:t>
            </a:r>
            <a:r>
              <a:rPr lang="en-US" dirty="0" smtClean="0">
                <a:solidFill>
                  <a:srgbClr val="C7000B"/>
                </a:solidFill>
                <a:latin typeface="Huawei Sans" panose="020C0503030203020204" pitchFamily="34" charset="0"/>
              </a:rPr>
              <a:t>re-planned </a:t>
            </a:r>
            <a:r>
              <a:rPr lang="en-US" dirty="0">
                <a:solidFill>
                  <a:srgbClr val="C7000B"/>
                </a:solidFill>
                <a:latin typeface="Huawei Sans" panose="020C0503030203020204" pitchFamily="34" charset="0"/>
              </a:rPr>
              <a:t>or coordinated, some devices need to be shut down or isolated. In this case, the adaptation of the cooling system needs to be considered.</a:t>
            </a:r>
          </a:p>
        </p:txBody>
      </p:sp>
      <p:sp>
        <p:nvSpPr>
          <p:cNvPr id="12" name="圆角矩形 11"/>
          <p:cNvSpPr/>
          <p:nvPr/>
        </p:nvSpPr>
        <p:spPr bwMode="auto">
          <a:xfrm>
            <a:off x="3453901" y="1965037"/>
            <a:ext cx="8205053" cy="2754174"/>
          </a:xfrm>
          <a:prstGeom prst="roundRect">
            <a:avLst/>
          </a:prstGeom>
          <a:noFill/>
          <a:ln w="25400">
            <a:solidFill>
              <a:srgbClr val="00B0F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Huawei Sans" panose="020C0503030203020204" pitchFamily="34" charset="0"/>
              <a:ea typeface="+mn-ea"/>
            </a:endParaRPr>
          </a:p>
        </p:txBody>
      </p:sp>
      <p:sp>
        <p:nvSpPr>
          <p:cNvPr id="4" name="矩形 3"/>
          <p:cNvSpPr/>
          <p:nvPr/>
        </p:nvSpPr>
        <p:spPr>
          <a:xfrm>
            <a:off x="6939481" y="4349970"/>
            <a:ext cx="4608954" cy="276999"/>
          </a:xfrm>
          <a:prstGeom prst="rect">
            <a:avLst/>
          </a:prstGeom>
        </p:spPr>
        <p:txBody>
          <a:bodyPr wrap="none">
            <a:noAutofit/>
          </a:bodyPr>
          <a:lstStyle/>
          <a:p>
            <a:pPr lvl="1"/>
            <a:r>
              <a:rPr lang="en-US" sz="1200" dirty="0">
                <a:solidFill>
                  <a:srgbClr val="00B0F0"/>
                </a:solidFill>
                <a:latin typeface="Huawei Sans" panose="020C0503030203020204" pitchFamily="34" charset="0"/>
              </a:rPr>
              <a:t>The air supply mode is changed to underfloor air supply.</a:t>
            </a:r>
          </a:p>
        </p:txBody>
      </p:sp>
    </p:spTree>
    <p:extLst>
      <p:ext uri="{BB962C8B-B14F-4D97-AF65-F5344CB8AC3E}">
        <p14:creationId xmlns:p14="http://schemas.microsoft.com/office/powerpoint/2010/main" val="2681498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3" grpId="0"/>
      <p:bldP spid="50" grpId="0"/>
      <p:bldP spid="51" grpId="0"/>
      <p:bldP spid="12" grpId="0" animBg="1"/>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2" name="Rectangle 2"/>
          <p:cNvSpPr txBox="1">
            <a:spLocks noChangeArrowheads="1"/>
          </p:cNvSpPr>
          <p:nvPr/>
        </p:nvSpPr>
        <p:spPr bwMode="auto">
          <a:xfrm>
            <a:off x="1594800" y="410400"/>
            <a:ext cx="9831600" cy="640800"/>
          </a:xfrm>
          <a:prstGeom prst="rect">
            <a:avLst/>
          </a:prstGeom>
          <a:noFill/>
          <a:ln w="9525">
            <a:noFill/>
            <a:miter lim="800000"/>
            <a:headEnd/>
            <a:tailEnd/>
          </a:ln>
        </p:spPr>
        <p:txBody>
          <a:bodyPr vert="horz" wrap="square" lIns="100800" tIns="50400" rIns="100800" bIns="50400" numCol="1" anchor="ctr" anchorCtr="0" compatLnSpc="1">
            <a:prstTxWarp prst="textNoShape">
              <a:avLst/>
            </a:prstTxWarp>
            <a:noAutofit/>
          </a:bodyPr>
          <a:lstStyle>
            <a:lvl1pPr defTabSz="914034" fontAlgn="ctr">
              <a:lnSpc>
                <a:spcPct val="90000"/>
              </a:lnSpc>
              <a:spcBef>
                <a:spcPct val="0"/>
              </a:spcBef>
              <a:buNone/>
              <a:defRPr lang="zh-CN" altLang="en-US" sz="3499" b="1" kern="0" baseline="0" dirty="0">
                <a:latin typeface="Huawei Sans" panose="020C0503030203020204" pitchFamily="34" charset="0"/>
                <a:ea typeface="方正兰亭黑简体" panose="02000000000000000000" pitchFamily="2" charset="-122"/>
                <a:cs typeface="+mj-cs"/>
              </a:defRPr>
            </a:lvl1pPr>
          </a:lstStyle>
          <a:p>
            <a:endParaRPr lang="zh-CN" altLang="en-US" dirty="0"/>
          </a:p>
        </p:txBody>
      </p:sp>
      <p:pic>
        <p:nvPicPr>
          <p:cNvPr id="131" name="图片 130"/>
          <p:cNvPicPr/>
          <p:nvPr/>
        </p:nvPicPr>
        <p:blipFill>
          <a:blip r:embed="rId3">
            <a:extLst>
              <a:ext uri="{28A0092B-C50C-407E-A947-70E740481C1C}">
                <a14:useLocalDpi xmlns:a14="http://schemas.microsoft.com/office/drawing/2010/main" val="0"/>
              </a:ext>
            </a:extLst>
          </a:blip>
          <a:stretch>
            <a:fillRect/>
          </a:stretch>
        </p:blipFill>
        <p:spPr bwMode="auto">
          <a:xfrm>
            <a:off x="8737135" y="3783740"/>
            <a:ext cx="2519624" cy="1065058"/>
          </a:xfrm>
          <a:prstGeom prst="rect">
            <a:avLst/>
          </a:prstGeom>
          <a:noFill/>
          <a:ln w="9525">
            <a:noFill/>
            <a:miter lim="800000"/>
            <a:headEnd/>
            <a:tailEnd/>
          </a:ln>
        </p:spPr>
      </p:pic>
      <p:pic>
        <p:nvPicPr>
          <p:cNvPr id="132" name="图片 131"/>
          <p:cNvPicPr/>
          <p:nvPr/>
        </p:nvPicPr>
        <p:blipFill>
          <a:blip r:embed="rId4">
            <a:extLst>
              <a:ext uri="{28A0092B-C50C-407E-A947-70E740481C1C}">
                <a14:useLocalDpi xmlns:a14="http://schemas.microsoft.com/office/drawing/2010/main" val="0"/>
              </a:ext>
            </a:extLst>
          </a:blip>
          <a:stretch>
            <a:fillRect/>
          </a:stretch>
        </p:blipFill>
        <p:spPr bwMode="auto">
          <a:xfrm>
            <a:off x="8700779" y="4922497"/>
            <a:ext cx="2507022" cy="864071"/>
          </a:xfrm>
          <a:prstGeom prst="rect">
            <a:avLst/>
          </a:prstGeom>
          <a:noFill/>
          <a:ln w="9525">
            <a:noFill/>
            <a:miter lim="800000"/>
            <a:headEnd/>
            <a:tailEnd/>
          </a:ln>
        </p:spPr>
      </p:pic>
      <p:pic>
        <p:nvPicPr>
          <p:cNvPr id="133" name="图片 132"/>
          <p:cNvPicPr/>
          <p:nvPr/>
        </p:nvPicPr>
        <p:blipFill>
          <a:blip r:embed="rId5" cstate="print">
            <a:extLst>
              <a:ext uri="{28A0092B-C50C-407E-A947-70E740481C1C}">
                <a14:useLocalDpi xmlns:a14="http://schemas.microsoft.com/office/drawing/2010/main" val="0"/>
              </a:ext>
            </a:extLst>
          </a:blip>
          <a:stretch>
            <a:fillRect/>
          </a:stretch>
        </p:blipFill>
        <p:spPr bwMode="auto">
          <a:xfrm>
            <a:off x="6515487" y="1671184"/>
            <a:ext cx="4158452" cy="1266924"/>
          </a:xfrm>
          <a:prstGeom prst="rect">
            <a:avLst/>
          </a:prstGeom>
          <a:noFill/>
          <a:ln w="9525">
            <a:noFill/>
            <a:miter lim="800000"/>
            <a:headEnd/>
            <a:tailEnd/>
          </a:ln>
        </p:spPr>
      </p:pic>
      <p:sp>
        <p:nvSpPr>
          <p:cNvPr id="134" name="矩形 133"/>
          <p:cNvSpPr/>
          <p:nvPr/>
        </p:nvSpPr>
        <p:spPr>
          <a:xfrm>
            <a:off x="7653056" y="1278838"/>
            <a:ext cx="2095445" cy="276999"/>
          </a:xfrm>
          <a:prstGeom prst="rect">
            <a:avLst/>
          </a:prstGeom>
        </p:spPr>
        <p:txBody>
          <a:bodyPr wrap="none">
            <a:noAutofit/>
          </a:bodyPr>
          <a:lstStyle/>
          <a:p>
            <a:pPr defTabSz="914126" fontAlgn="base">
              <a:spcBef>
                <a:spcPct val="0"/>
              </a:spcBef>
              <a:spcAft>
                <a:spcPct val="0"/>
              </a:spcAft>
            </a:pPr>
            <a:r>
              <a:rPr lang="en-US" sz="1200" b="1" dirty="0">
                <a:solidFill>
                  <a:srgbClr val="000000"/>
                </a:solidFill>
                <a:latin typeface="Huawei Sans" panose="020C0503030203020204" pitchFamily="34" charset="0"/>
                <a:ea typeface="微软雅黑" pitchFamily="34" charset="-122"/>
              </a:rPr>
              <a:t>Chillers with FC coil pipes</a:t>
            </a:r>
          </a:p>
        </p:txBody>
      </p:sp>
      <p:sp>
        <p:nvSpPr>
          <p:cNvPr id="288769" name="Rectangle 1"/>
          <p:cNvSpPr>
            <a:spLocks noChangeArrowheads="1"/>
          </p:cNvSpPr>
          <p:nvPr/>
        </p:nvSpPr>
        <p:spPr bwMode="auto">
          <a:xfrm>
            <a:off x="8779306" y="3318748"/>
            <a:ext cx="2435282" cy="461665"/>
          </a:xfrm>
          <a:prstGeom prst="rect">
            <a:avLst/>
          </a:prstGeom>
        </p:spPr>
        <p:txBody>
          <a:bodyPr wrap="none">
            <a:noAutofit/>
          </a:bodyPr>
          <a:lstStyle/>
          <a:p>
            <a:pPr algn="ctr" defTabSz="914126" fontAlgn="base">
              <a:spcBef>
                <a:spcPct val="0"/>
              </a:spcBef>
              <a:spcAft>
                <a:spcPct val="0"/>
              </a:spcAft>
            </a:pPr>
            <a:r>
              <a:rPr lang="en-US" sz="1200" b="1" dirty="0">
                <a:solidFill>
                  <a:srgbClr val="000000"/>
                </a:solidFill>
                <a:latin typeface="Huawei Sans" panose="020C0503030203020204" pitchFamily="34" charset="0"/>
                <a:ea typeface="微软雅黑" pitchFamily="34" charset="-122"/>
              </a:rPr>
              <a:t>Indirect air-based FC: </a:t>
            </a:r>
            <a:endParaRPr lang="en-US" sz="1200" b="1" dirty="0" smtClean="0">
              <a:solidFill>
                <a:srgbClr val="000000"/>
              </a:solidFill>
              <a:latin typeface="Huawei Sans" panose="020C0503030203020204" pitchFamily="34" charset="0"/>
              <a:ea typeface="微软雅黑" pitchFamily="34" charset="-122"/>
            </a:endParaRPr>
          </a:p>
          <a:p>
            <a:pPr algn="ctr" defTabSz="914126" fontAlgn="base">
              <a:spcBef>
                <a:spcPct val="0"/>
              </a:spcBef>
              <a:spcAft>
                <a:spcPct val="0"/>
              </a:spcAft>
            </a:pPr>
            <a:r>
              <a:rPr lang="en-US" sz="1200" b="1" dirty="0" smtClean="0">
                <a:solidFill>
                  <a:srgbClr val="000000"/>
                </a:solidFill>
                <a:latin typeface="Huawei Sans" panose="020C0503030203020204" pitchFamily="34" charset="0"/>
                <a:ea typeface="微软雅黑" pitchFamily="34" charset="-122"/>
              </a:rPr>
              <a:t>Rotary </a:t>
            </a:r>
            <a:r>
              <a:rPr lang="en-US" sz="1200" b="1" dirty="0">
                <a:solidFill>
                  <a:srgbClr val="000000"/>
                </a:solidFill>
                <a:latin typeface="Huawei Sans" panose="020C0503030203020204" pitchFamily="34" charset="0"/>
                <a:ea typeface="微软雅黑" pitchFamily="34" charset="-122"/>
              </a:rPr>
              <a:t>wheel/heat exchanger </a:t>
            </a:r>
          </a:p>
        </p:txBody>
      </p:sp>
      <p:sp>
        <p:nvSpPr>
          <p:cNvPr id="138" name="矩形 137"/>
          <p:cNvSpPr/>
          <p:nvPr/>
        </p:nvSpPr>
        <p:spPr bwMode="auto">
          <a:xfrm>
            <a:off x="2438705" y="1901643"/>
            <a:ext cx="863871" cy="504041"/>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914126">
              <a:buClr>
                <a:srgbClr val="CC9900"/>
              </a:buClr>
              <a:buFont typeface="Wingdings" pitchFamily="2" charset="2"/>
              <a:buChar char="n"/>
            </a:pPr>
            <a:endParaRPr lang="zh-CN" altLang="en-US" sz="1400">
              <a:solidFill>
                <a:srgbClr val="000000"/>
              </a:solidFill>
              <a:latin typeface="Huawei Sans" panose="020C0503030203020204" pitchFamily="34" charset="0"/>
              <a:ea typeface="微软雅黑" pitchFamily="34" charset="-122"/>
            </a:endParaRPr>
          </a:p>
        </p:txBody>
      </p:sp>
      <p:sp>
        <p:nvSpPr>
          <p:cNvPr id="140" name="矩形 139"/>
          <p:cNvSpPr/>
          <p:nvPr/>
        </p:nvSpPr>
        <p:spPr>
          <a:xfrm>
            <a:off x="612306" y="1274421"/>
            <a:ext cx="5229244" cy="461665"/>
          </a:xfrm>
          <a:prstGeom prst="rect">
            <a:avLst/>
          </a:prstGeom>
        </p:spPr>
        <p:txBody>
          <a:bodyPr wrap="square">
            <a:noAutofit/>
          </a:bodyPr>
          <a:lstStyle/>
          <a:p>
            <a:pPr algn="ctr" defTabSz="914126" fontAlgn="base">
              <a:spcBef>
                <a:spcPct val="0"/>
              </a:spcBef>
              <a:spcAft>
                <a:spcPct val="0"/>
              </a:spcAft>
            </a:pPr>
            <a:r>
              <a:rPr lang="en-US" sz="1200" b="1" dirty="0">
                <a:solidFill>
                  <a:srgbClr val="000000"/>
                </a:solidFill>
                <a:latin typeface="Huawei Sans" panose="020C0503030203020204" pitchFamily="34" charset="0"/>
                <a:ea typeface="微软雅黑" pitchFamily="34" charset="-122"/>
              </a:rPr>
              <a:t>Use natural water sources (such as lake water, groundwater, </a:t>
            </a:r>
            <a:r>
              <a:rPr lang="en-US" sz="1200" b="1" dirty="0" smtClean="0">
                <a:solidFill>
                  <a:srgbClr val="000000"/>
                </a:solidFill>
                <a:latin typeface="Huawei Sans" panose="020C0503030203020204" pitchFamily="34" charset="0"/>
                <a:ea typeface="微软雅黑" pitchFamily="34" charset="-122"/>
              </a:rPr>
              <a:t>and </a:t>
            </a:r>
            <a:r>
              <a:rPr lang="en-US" sz="1200" b="1" dirty="0">
                <a:solidFill>
                  <a:srgbClr val="000000"/>
                </a:solidFill>
                <a:latin typeface="Huawei Sans" panose="020C0503030203020204" pitchFamily="34" charset="0"/>
                <a:ea typeface="微软雅黑" pitchFamily="34" charset="-122"/>
              </a:rPr>
              <a:t>seawater) to exchange heat with CW.</a:t>
            </a:r>
          </a:p>
        </p:txBody>
      </p:sp>
      <p:pic>
        <p:nvPicPr>
          <p:cNvPr id="141" name="图片 140"/>
          <p:cNvPicPr/>
          <p:nvPr/>
        </p:nvPicPr>
        <p:blipFill>
          <a:blip r:embed="rId6" cstate="print">
            <a:extLst>
              <a:ext uri="{28A0092B-C50C-407E-A947-70E740481C1C}">
                <a14:useLocalDpi xmlns:a14="http://schemas.microsoft.com/office/drawing/2010/main" val="0"/>
              </a:ext>
            </a:extLst>
          </a:blip>
          <a:stretch>
            <a:fillRect/>
          </a:stretch>
        </p:blipFill>
        <p:spPr bwMode="auto">
          <a:xfrm>
            <a:off x="5758303" y="3907782"/>
            <a:ext cx="2654437" cy="2060479"/>
          </a:xfrm>
          <a:prstGeom prst="rect">
            <a:avLst/>
          </a:prstGeom>
          <a:noFill/>
          <a:ln w="9525">
            <a:noFill/>
            <a:miter lim="800000"/>
            <a:headEnd/>
            <a:tailEnd/>
          </a:ln>
        </p:spPr>
      </p:pic>
      <p:sp>
        <p:nvSpPr>
          <p:cNvPr id="142" name="矩形 141"/>
          <p:cNvSpPr/>
          <p:nvPr/>
        </p:nvSpPr>
        <p:spPr>
          <a:xfrm>
            <a:off x="5917573" y="3357150"/>
            <a:ext cx="2335896" cy="276999"/>
          </a:xfrm>
          <a:prstGeom prst="rect">
            <a:avLst/>
          </a:prstGeom>
        </p:spPr>
        <p:txBody>
          <a:bodyPr wrap="none">
            <a:noAutofit/>
          </a:bodyPr>
          <a:lstStyle/>
          <a:p>
            <a:pPr defTabSz="914126" fontAlgn="base">
              <a:spcBef>
                <a:spcPct val="0"/>
              </a:spcBef>
              <a:spcAft>
                <a:spcPct val="0"/>
              </a:spcAft>
            </a:pPr>
            <a:r>
              <a:rPr lang="en-US" sz="1200" b="1" dirty="0">
                <a:solidFill>
                  <a:srgbClr val="000000"/>
                </a:solidFill>
                <a:latin typeface="Huawei Sans" panose="020C0503030203020204" pitchFamily="34" charset="0"/>
                <a:ea typeface="微软雅黑" pitchFamily="34" charset="-122"/>
              </a:rPr>
              <a:t>DX </a:t>
            </a:r>
            <a:r>
              <a:rPr lang="en-US" sz="1200" b="1" dirty="0" smtClean="0">
                <a:solidFill>
                  <a:srgbClr val="000000"/>
                </a:solidFill>
                <a:latin typeface="Huawei Sans" panose="020C0503030203020204" pitchFamily="34" charset="0"/>
                <a:ea typeface="微软雅黑" pitchFamily="34" charset="-122"/>
              </a:rPr>
              <a:t>FC: </a:t>
            </a:r>
            <a:r>
              <a:rPr lang="en-US" sz="1200" b="1" dirty="0">
                <a:solidFill>
                  <a:srgbClr val="000000"/>
                </a:solidFill>
                <a:latin typeface="Huawei Sans" panose="020C0503030203020204" pitchFamily="34" charset="0"/>
                <a:ea typeface="微软雅黑" pitchFamily="34" charset="-122"/>
              </a:rPr>
              <a:t>fluorine pump system</a:t>
            </a:r>
          </a:p>
        </p:txBody>
      </p:sp>
      <p:sp>
        <p:nvSpPr>
          <p:cNvPr id="144" name="矩形 143"/>
          <p:cNvSpPr/>
          <p:nvPr/>
        </p:nvSpPr>
        <p:spPr>
          <a:xfrm>
            <a:off x="1343239" y="3357150"/>
            <a:ext cx="3767378" cy="276999"/>
          </a:xfrm>
          <a:prstGeom prst="rect">
            <a:avLst/>
          </a:prstGeom>
        </p:spPr>
        <p:txBody>
          <a:bodyPr wrap="none">
            <a:noAutofit/>
          </a:bodyPr>
          <a:lstStyle/>
          <a:p>
            <a:pPr defTabSz="914126" fontAlgn="base">
              <a:spcBef>
                <a:spcPct val="0"/>
              </a:spcBef>
              <a:spcAft>
                <a:spcPct val="0"/>
              </a:spcAft>
            </a:pPr>
            <a:r>
              <a:rPr lang="en-US" sz="1200" b="1" dirty="0">
                <a:solidFill>
                  <a:srgbClr val="000000"/>
                </a:solidFill>
                <a:latin typeface="Huawei Sans" panose="020C0503030203020204" pitchFamily="34" charset="0"/>
                <a:ea typeface="微软雅黑" pitchFamily="34" charset="-122"/>
              </a:rPr>
              <a:t>Air-cooled &amp; water-cooled dual-coil pipe system</a:t>
            </a:r>
          </a:p>
        </p:txBody>
      </p:sp>
      <p:sp>
        <p:nvSpPr>
          <p:cNvPr id="3" name="标题 2"/>
          <p:cNvSpPr>
            <a:spLocks noGrp="1"/>
          </p:cNvSpPr>
          <p:nvPr>
            <p:ph type="title"/>
          </p:nvPr>
        </p:nvSpPr>
        <p:spPr/>
        <p:txBody>
          <a:bodyPr anchor="ctr" anchorCtr="0">
            <a:noAutofit/>
          </a:bodyPr>
          <a:lstStyle/>
          <a:p>
            <a:r>
              <a:rPr lang="en-US" dirty="0">
                <a:latin typeface="Huawei Sans" panose="020C0503030203020204" pitchFamily="34" charset="0"/>
              </a:rPr>
              <a:t>Data Center Cooling System Solution – Other FC Modes</a:t>
            </a:r>
          </a:p>
        </p:txBody>
      </p:sp>
      <p:sp>
        <p:nvSpPr>
          <p:cNvPr id="18" name="圆角矩形 17"/>
          <p:cNvSpPr/>
          <p:nvPr/>
        </p:nvSpPr>
        <p:spPr bwMode="auto">
          <a:xfrm>
            <a:off x="8502160" y="3246462"/>
            <a:ext cx="2956821" cy="2768702"/>
          </a:xfrm>
          <a:prstGeom prst="roundRect">
            <a:avLst/>
          </a:prstGeom>
          <a:noFill/>
          <a:ln w="19050">
            <a:solidFill>
              <a:srgbClr val="00B0F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16" tIns="45708" rIns="91416" bIns="45708" numCol="1" rtlCol="0" anchor="t" anchorCtr="0" compatLnSpc="1">
            <a:prstTxWarp prst="textNoShape">
              <a:avLst/>
            </a:prstTxWarp>
            <a:noAutofit/>
          </a:bodyPr>
          <a:lstStyle/>
          <a:p>
            <a:pPr defTabSz="914126" fontAlgn="base">
              <a:spcBef>
                <a:spcPct val="0"/>
              </a:spcBef>
              <a:spcAft>
                <a:spcPct val="0"/>
              </a:spcAft>
              <a:buClr>
                <a:srgbClr val="CC9900"/>
              </a:buClr>
              <a:buFont typeface="Wingdings" pitchFamily="2" charset="2"/>
              <a:buChar char="n"/>
            </a:pPr>
            <a:endParaRPr lang="zh-CN" altLang="en-US" sz="1799">
              <a:solidFill>
                <a:srgbClr val="000000"/>
              </a:solidFill>
              <a:latin typeface="Huawei Sans" panose="020C0503030203020204" pitchFamily="34" charset="0"/>
              <a:ea typeface="宋体" charset="-122"/>
            </a:endParaRPr>
          </a:p>
        </p:txBody>
      </p:sp>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4596" y="1765071"/>
            <a:ext cx="5164664" cy="1521194"/>
          </a:xfrm>
          <a:prstGeom prst="rect">
            <a:avLst/>
          </a:prstGeom>
        </p:spPr>
      </p:pic>
      <p:pic>
        <p:nvPicPr>
          <p:cNvPr id="2" name="图片 1"/>
          <p:cNvPicPr>
            <a:picLocks noChangeAspect="1"/>
          </p:cNvPicPr>
          <p:nvPr/>
        </p:nvPicPr>
        <p:blipFill>
          <a:blip r:embed="rId8"/>
          <a:stretch>
            <a:fillRect/>
          </a:stretch>
        </p:blipFill>
        <p:spPr>
          <a:xfrm>
            <a:off x="1022026" y="3819872"/>
            <a:ext cx="4561099" cy="2057851"/>
          </a:xfrm>
          <a:prstGeom prst="rect">
            <a:avLst/>
          </a:prstGeom>
        </p:spPr>
      </p:pic>
    </p:spTree>
    <p:extLst>
      <p:ext uri="{BB962C8B-B14F-4D97-AF65-F5344CB8AC3E}">
        <p14:creationId xmlns:p14="http://schemas.microsoft.com/office/powerpoint/2010/main" val="2180670572"/>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p:nvPr/>
        </p:nvPicPr>
        <p:blipFill>
          <a:blip r:embed="rId3"/>
          <a:stretch>
            <a:fillRect/>
          </a:stretch>
        </p:blipFill>
        <p:spPr>
          <a:xfrm>
            <a:off x="6512056" y="2525485"/>
            <a:ext cx="4825764" cy="3504000"/>
          </a:xfrm>
          <a:prstGeom prst="rect">
            <a:avLst/>
          </a:prstGeom>
        </p:spPr>
      </p:pic>
      <p:sp>
        <p:nvSpPr>
          <p:cNvPr id="3" name="标题 2"/>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Air Conditioner Energy-Saving Solution – Evaporative Cooling Solution</a:t>
            </a:r>
          </a:p>
        </p:txBody>
      </p:sp>
      <p:sp>
        <p:nvSpPr>
          <p:cNvPr id="4" name="文本占位符 3"/>
          <p:cNvSpPr>
            <a:spLocks noGrp="1"/>
          </p:cNvSpPr>
          <p:nvPr>
            <p:ph type="body" sz="quarter" idx="10"/>
          </p:nvPr>
        </p:nvSpPr>
        <p:spPr/>
        <p:txBody>
          <a:bodyPr>
            <a:noAutofit/>
          </a:bodyPr>
          <a:lstStyle/>
          <a:p>
            <a:r>
              <a:rPr lang="en-US" sz="1200" dirty="0">
                <a:latin typeface="Huawei Sans" panose="020C0503030203020204" pitchFamily="34" charset="0"/>
              </a:rPr>
              <a:t>Uses an air-to-air heat exchanger to lower the indoor temperature through the outdoor low-temperature cooling source.</a:t>
            </a:r>
          </a:p>
          <a:p>
            <a:r>
              <a:rPr lang="en-US" sz="1200" dirty="0">
                <a:latin typeface="Huawei Sans" panose="020C0503030203020204" pitchFamily="34" charset="0"/>
              </a:rPr>
              <a:t>Fully utilizes the difference between dry and wet bulb temperatures to prolong the free cooling time by using the spraying system.</a:t>
            </a:r>
          </a:p>
          <a:p>
            <a:r>
              <a:rPr lang="en-US" sz="1200" dirty="0">
                <a:latin typeface="Huawei Sans" panose="020C0503030203020204" pitchFamily="34" charset="0"/>
              </a:rPr>
              <a:t>Starts mechanical cooling for </a:t>
            </a:r>
            <a:r>
              <a:rPr lang="en-US" sz="1200" dirty="0" smtClean="0">
                <a:latin typeface="Huawei Sans" panose="020C0503030203020204" pitchFamily="34" charset="0"/>
              </a:rPr>
              <a:t>auxiliary </a:t>
            </a:r>
            <a:r>
              <a:rPr lang="en-US" sz="1200" dirty="0">
                <a:latin typeface="Huawei Sans" panose="020C0503030203020204" pitchFamily="34" charset="0"/>
              </a:rPr>
              <a:t>cooling when the cooling capacity provided by free cooling is insufficient.</a:t>
            </a:r>
          </a:p>
          <a:p>
            <a:endParaRPr lang="zh-CN" altLang="en-US" sz="1600" dirty="0">
              <a:latin typeface="Huawei Sans" panose="020C0503030203020204" pitchFamily="34" charset="0"/>
            </a:endParaRPr>
          </a:p>
        </p:txBody>
      </p:sp>
      <p:grpSp>
        <p:nvGrpSpPr>
          <p:cNvPr id="5" name="组合 2"/>
          <p:cNvGrpSpPr>
            <a:grpSpLocks/>
          </p:cNvGrpSpPr>
          <p:nvPr/>
        </p:nvGrpSpPr>
        <p:grpSpPr bwMode="auto">
          <a:xfrm>
            <a:off x="3414325" y="3194816"/>
            <a:ext cx="3722546" cy="2577134"/>
            <a:chOff x="4264611" y="1509132"/>
            <a:chExt cx="5431457" cy="4191211"/>
          </a:xfrm>
        </p:grpSpPr>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l="41582" t="25000" r="27379" b="17708"/>
            <a:stretch>
              <a:fillRect/>
            </a:stretch>
          </p:blipFill>
          <p:spPr bwMode="auto">
            <a:xfrm>
              <a:off x="5063070" y="1914920"/>
              <a:ext cx="3256739" cy="3379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5722349" y="5199803"/>
              <a:ext cx="2344041" cy="500540"/>
            </a:xfrm>
            <a:prstGeom prst="rect">
              <a:avLst/>
            </a:prstGeom>
            <a:noFill/>
          </p:spPr>
          <p:txBody>
            <a:bodyPr wrap="none">
              <a:noAutofit/>
            </a:bodyPr>
            <a:lstStyle/>
            <a:p>
              <a:pPr eaLnBrk="1" hangingPunct="1">
                <a:defRPr/>
              </a:pPr>
              <a:r>
                <a:rPr lang="en-US" sz="1200" dirty="0">
                  <a:latin typeface="Huawei Sans" panose="020C0503030203020204" pitchFamily="34" charset="0"/>
                </a:rPr>
                <a:t>Outdoor fresh air</a:t>
              </a:r>
            </a:p>
          </p:txBody>
        </p:sp>
        <p:sp>
          <p:nvSpPr>
            <p:cNvPr id="8" name="TextBox 7"/>
            <p:cNvSpPr txBox="1"/>
            <p:nvPr/>
          </p:nvSpPr>
          <p:spPr>
            <a:xfrm>
              <a:off x="4264611" y="2242415"/>
              <a:ext cx="2259841" cy="500540"/>
            </a:xfrm>
            <a:prstGeom prst="rect">
              <a:avLst/>
            </a:prstGeom>
            <a:noFill/>
          </p:spPr>
          <p:txBody>
            <a:bodyPr wrap="none">
              <a:noAutofit/>
            </a:bodyPr>
            <a:lstStyle/>
            <a:p>
              <a:pPr eaLnBrk="1" hangingPunct="1">
                <a:defRPr/>
              </a:pPr>
              <a:r>
                <a:rPr lang="en-US" sz="1200" dirty="0">
                  <a:latin typeface="Huawei Sans" panose="020C0503030203020204" pitchFamily="34" charset="0"/>
                </a:rPr>
                <a:t>Indoor air return</a:t>
              </a:r>
            </a:p>
          </p:txBody>
        </p:sp>
        <p:sp>
          <p:nvSpPr>
            <p:cNvPr id="9" name="TextBox 8"/>
            <p:cNvSpPr txBox="1"/>
            <p:nvPr/>
          </p:nvSpPr>
          <p:spPr>
            <a:xfrm>
              <a:off x="7408161" y="4421422"/>
              <a:ext cx="2287907" cy="500540"/>
            </a:xfrm>
            <a:prstGeom prst="rect">
              <a:avLst/>
            </a:prstGeom>
            <a:noFill/>
          </p:spPr>
          <p:txBody>
            <a:bodyPr wrap="none">
              <a:noAutofit/>
            </a:bodyPr>
            <a:lstStyle/>
            <a:p>
              <a:pPr eaLnBrk="1" hangingPunct="1">
                <a:defRPr/>
              </a:pPr>
              <a:r>
                <a:rPr lang="en-US" sz="1200" dirty="0">
                  <a:latin typeface="Huawei Sans" panose="020C0503030203020204" pitchFamily="34" charset="0"/>
                </a:rPr>
                <a:t>Indoor </a:t>
              </a:r>
              <a:endParaRPr lang="en-US" sz="1200" dirty="0" smtClean="0">
                <a:latin typeface="Huawei Sans" panose="020C0503030203020204" pitchFamily="34" charset="0"/>
              </a:endParaRPr>
            </a:p>
            <a:p>
              <a:pPr eaLnBrk="1" hangingPunct="1">
                <a:defRPr/>
              </a:pPr>
              <a:r>
                <a:rPr lang="en-US" sz="1200" dirty="0" smtClean="0">
                  <a:latin typeface="Huawei Sans" panose="020C0503030203020204" pitchFamily="34" charset="0"/>
                </a:rPr>
                <a:t>air </a:t>
              </a:r>
              <a:r>
                <a:rPr lang="en-US" sz="1200" dirty="0">
                  <a:latin typeface="Huawei Sans" panose="020C0503030203020204" pitchFamily="34" charset="0"/>
                </a:rPr>
                <a:t>supply</a:t>
              </a:r>
            </a:p>
          </p:txBody>
        </p:sp>
        <p:sp>
          <p:nvSpPr>
            <p:cNvPr id="10" name="TextBox 9"/>
            <p:cNvSpPr txBox="1"/>
            <p:nvPr/>
          </p:nvSpPr>
          <p:spPr>
            <a:xfrm>
              <a:off x="5597020" y="1509132"/>
              <a:ext cx="2676163" cy="500540"/>
            </a:xfrm>
            <a:prstGeom prst="rect">
              <a:avLst/>
            </a:prstGeom>
            <a:noFill/>
          </p:spPr>
          <p:txBody>
            <a:bodyPr wrap="none">
              <a:noAutofit/>
            </a:bodyPr>
            <a:lstStyle/>
            <a:p>
              <a:pPr eaLnBrk="1" hangingPunct="1">
                <a:defRPr/>
              </a:pPr>
              <a:r>
                <a:rPr lang="en-US" sz="1200" dirty="0">
                  <a:latin typeface="Huawei Sans" panose="020C0503030203020204" pitchFamily="34" charset="0"/>
                </a:rPr>
                <a:t>Outdoor air exhaust</a:t>
              </a:r>
            </a:p>
          </p:txBody>
        </p:sp>
      </p:grpSp>
      <p:grpSp>
        <p:nvGrpSpPr>
          <p:cNvPr id="12" name="组合 11"/>
          <p:cNvGrpSpPr/>
          <p:nvPr/>
        </p:nvGrpSpPr>
        <p:grpSpPr>
          <a:xfrm>
            <a:off x="755098" y="2846391"/>
            <a:ext cx="2749825" cy="3563165"/>
            <a:chOff x="1127448" y="2106890"/>
            <a:chExt cx="3131237" cy="3825618"/>
          </a:xfrm>
        </p:grpSpPr>
        <p:pic>
          <p:nvPicPr>
            <p:cNvPr id="13" name="Picture 1"/>
            <p:cNvPicPr>
              <a:picLocks noChangeAspect="1" noChangeArrowheads="1"/>
            </p:cNvPicPr>
            <p:nvPr/>
          </p:nvPicPr>
          <p:blipFill>
            <a:blip r:embed="rId5" cstate="print"/>
            <a:srcRect/>
            <a:stretch>
              <a:fillRect/>
            </a:stretch>
          </p:blipFill>
          <p:spPr bwMode="auto">
            <a:xfrm>
              <a:off x="1127448" y="2132856"/>
              <a:ext cx="3131237" cy="3240000"/>
            </a:xfrm>
            <a:prstGeom prst="rect">
              <a:avLst/>
            </a:prstGeom>
            <a:noFill/>
            <a:ln w="9525">
              <a:noFill/>
              <a:miter lim="800000"/>
              <a:headEnd/>
              <a:tailEnd/>
            </a:ln>
          </p:spPr>
        </p:pic>
        <p:sp>
          <p:nvSpPr>
            <p:cNvPr id="14" name="TextBox 42"/>
            <p:cNvSpPr txBox="1"/>
            <p:nvPr/>
          </p:nvSpPr>
          <p:spPr>
            <a:xfrm>
              <a:off x="1127448" y="4941168"/>
              <a:ext cx="1656184" cy="991340"/>
            </a:xfrm>
            <a:prstGeom prst="rect">
              <a:avLst/>
            </a:prstGeom>
            <a:noFill/>
          </p:spPr>
          <p:txBody>
            <a:bodyPr wrap="square" rtlCol="0">
              <a:noAutofit/>
            </a:bodyPr>
            <a:lstStyle/>
            <a:p>
              <a:pPr defTabSz="914400" fontAlgn="base">
                <a:spcBef>
                  <a:spcPct val="0"/>
                </a:spcBef>
                <a:spcAft>
                  <a:spcPct val="0"/>
                </a:spcAft>
              </a:pPr>
              <a:r>
                <a:rPr lang="zh-CN" altLang="en-US" sz="1200" dirty="0" smtClean="0">
                  <a:solidFill>
                    <a:prstClr val="black"/>
                  </a:solidFill>
                  <a:latin typeface="Huawei Sans" panose="020C0503030203020204" pitchFamily="34" charset="0"/>
                </a:rPr>
                <a:t>③ </a:t>
              </a:r>
              <a:r>
                <a:rPr lang="en-US" sz="1200" dirty="0" smtClean="0">
                  <a:solidFill>
                    <a:prstClr val="black"/>
                  </a:solidFill>
                  <a:latin typeface="Huawei Sans" panose="020C0503030203020204" pitchFamily="34" charset="0"/>
                </a:rPr>
                <a:t>Secondary air inlet</a:t>
              </a:r>
              <a:endParaRPr lang="en-US" sz="1200" dirty="0">
                <a:solidFill>
                  <a:prstClr val="black"/>
                </a:solidFill>
                <a:latin typeface="Huawei Sans" panose="020C0503030203020204" pitchFamily="34" charset="0"/>
              </a:endParaRPr>
            </a:p>
          </p:txBody>
        </p:sp>
        <p:sp>
          <p:nvSpPr>
            <p:cNvPr id="15" name="TextBox 43"/>
            <p:cNvSpPr txBox="1"/>
            <p:nvPr/>
          </p:nvSpPr>
          <p:spPr>
            <a:xfrm>
              <a:off x="2855640" y="5013176"/>
              <a:ext cx="432048" cy="570021"/>
            </a:xfrm>
            <a:prstGeom prst="rect">
              <a:avLst/>
            </a:prstGeom>
            <a:noFill/>
          </p:spPr>
          <p:txBody>
            <a:bodyPr wrap="square" rtlCol="0">
              <a:noAutofit/>
            </a:bodyPr>
            <a:lstStyle/>
            <a:p>
              <a:pPr defTabSz="914400" fontAlgn="base">
                <a:spcBef>
                  <a:spcPct val="0"/>
                </a:spcBef>
                <a:spcAft>
                  <a:spcPct val="0"/>
                </a:spcAft>
              </a:pPr>
              <a:r>
                <a:rPr lang="en-US" b="1" i="1">
                  <a:solidFill>
                    <a:prstClr val="black"/>
                  </a:solidFill>
                  <a:latin typeface="Huawei Sans" panose="020C0503030203020204" pitchFamily="34" charset="0"/>
                </a:rPr>
                <a:t>T</a:t>
              </a:r>
              <a:r>
                <a:rPr lang="en-US" sz="1050" b="1" i="1">
                  <a:solidFill>
                    <a:prstClr val="black"/>
                  </a:solidFill>
                  <a:latin typeface="Huawei Sans" panose="020C0503030203020204" pitchFamily="34" charset="0"/>
                </a:rPr>
                <a:t>3</a:t>
              </a:r>
            </a:p>
          </p:txBody>
        </p:sp>
        <p:sp>
          <p:nvSpPr>
            <p:cNvPr id="16" name="TextBox 44"/>
            <p:cNvSpPr txBox="1"/>
            <p:nvPr/>
          </p:nvSpPr>
          <p:spPr>
            <a:xfrm>
              <a:off x="2783632" y="2106890"/>
              <a:ext cx="432048" cy="570021"/>
            </a:xfrm>
            <a:prstGeom prst="rect">
              <a:avLst/>
            </a:prstGeom>
            <a:noFill/>
          </p:spPr>
          <p:txBody>
            <a:bodyPr wrap="square" rtlCol="0">
              <a:noAutofit/>
            </a:bodyPr>
            <a:lstStyle/>
            <a:p>
              <a:pPr defTabSz="914400" fontAlgn="base">
                <a:spcBef>
                  <a:spcPct val="0"/>
                </a:spcBef>
                <a:spcAft>
                  <a:spcPct val="0"/>
                </a:spcAft>
              </a:pPr>
              <a:r>
                <a:rPr lang="en-US" b="1" i="1">
                  <a:solidFill>
                    <a:prstClr val="black"/>
                  </a:solidFill>
                  <a:latin typeface="Huawei Sans" panose="020C0503030203020204" pitchFamily="34" charset="0"/>
                </a:rPr>
                <a:t>T</a:t>
              </a:r>
              <a:r>
                <a:rPr lang="en-US" sz="1050" b="1" i="1">
                  <a:solidFill>
                    <a:prstClr val="black"/>
                  </a:solidFill>
                  <a:latin typeface="Huawei Sans" panose="020C0503030203020204" pitchFamily="34" charset="0"/>
                </a:rPr>
                <a:t>4</a:t>
              </a:r>
            </a:p>
          </p:txBody>
        </p:sp>
      </p:grpSp>
      <p:sp>
        <p:nvSpPr>
          <p:cNvPr id="2" name="矩形 1"/>
          <p:cNvSpPr/>
          <p:nvPr/>
        </p:nvSpPr>
        <p:spPr>
          <a:xfrm>
            <a:off x="1097280" y="3158601"/>
            <a:ext cx="841832" cy="190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37270" y="4241663"/>
            <a:ext cx="946750" cy="190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69469" y="3158601"/>
            <a:ext cx="424089" cy="190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652202" y="4196423"/>
            <a:ext cx="852721" cy="190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496816" y="3224522"/>
            <a:ext cx="444541" cy="1789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7247483" y="5187958"/>
            <a:ext cx="444539" cy="121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889509" y="4045172"/>
            <a:ext cx="444539" cy="121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893281" y="4422490"/>
            <a:ext cx="444539" cy="121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881128" y="4907678"/>
            <a:ext cx="444539" cy="121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0989800" y="5900119"/>
            <a:ext cx="535462" cy="121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27224" y="3063351"/>
            <a:ext cx="1081553" cy="461665"/>
          </a:xfrm>
          <a:prstGeom prst="rect">
            <a:avLst/>
          </a:prstGeom>
          <a:noFill/>
        </p:spPr>
        <p:txBody>
          <a:bodyPr wrap="square" rtlCol="0">
            <a:spAutoFit/>
          </a:bodyPr>
          <a:lstStyle/>
          <a:p>
            <a:r>
              <a:rPr lang="en-US" altLang="zh-CN" sz="1200" dirty="0"/>
              <a:t>Secondary air outlet</a:t>
            </a:r>
            <a:endParaRPr lang="zh-CN" altLang="en-US" sz="1200" dirty="0"/>
          </a:p>
        </p:txBody>
      </p:sp>
      <p:sp>
        <p:nvSpPr>
          <p:cNvPr id="27" name="文本框 26"/>
          <p:cNvSpPr txBox="1"/>
          <p:nvPr/>
        </p:nvSpPr>
        <p:spPr>
          <a:xfrm>
            <a:off x="410247" y="4186243"/>
            <a:ext cx="1452665" cy="276999"/>
          </a:xfrm>
          <a:prstGeom prst="rect">
            <a:avLst/>
          </a:prstGeom>
          <a:noFill/>
        </p:spPr>
        <p:txBody>
          <a:bodyPr wrap="square" rtlCol="0">
            <a:spAutoFit/>
          </a:bodyPr>
          <a:lstStyle/>
          <a:p>
            <a:r>
              <a:rPr lang="en-US" altLang="zh-CN" sz="1200" dirty="0"/>
              <a:t>Primary air inlet</a:t>
            </a:r>
            <a:endParaRPr lang="zh-CN" altLang="en-US" sz="1200" dirty="0"/>
          </a:p>
        </p:txBody>
      </p:sp>
      <p:sp>
        <p:nvSpPr>
          <p:cNvPr id="28" name="文本框 27"/>
          <p:cNvSpPr txBox="1"/>
          <p:nvPr/>
        </p:nvSpPr>
        <p:spPr>
          <a:xfrm>
            <a:off x="2754964" y="3020101"/>
            <a:ext cx="1452665" cy="276999"/>
          </a:xfrm>
          <a:prstGeom prst="rect">
            <a:avLst/>
          </a:prstGeom>
          <a:noFill/>
        </p:spPr>
        <p:txBody>
          <a:bodyPr wrap="square" rtlCol="0">
            <a:spAutoFit/>
          </a:bodyPr>
          <a:lstStyle/>
          <a:p>
            <a:r>
              <a:rPr lang="en-US" altLang="zh-CN" sz="1200" dirty="0"/>
              <a:t>Water spraying</a:t>
            </a:r>
            <a:endParaRPr lang="zh-CN" altLang="en-US" sz="1200" dirty="0"/>
          </a:p>
        </p:txBody>
      </p:sp>
      <p:sp>
        <p:nvSpPr>
          <p:cNvPr id="29" name="文本框 28"/>
          <p:cNvSpPr txBox="1"/>
          <p:nvPr/>
        </p:nvSpPr>
        <p:spPr>
          <a:xfrm>
            <a:off x="2544372" y="4177613"/>
            <a:ext cx="1452665" cy="276999"/>
          </a:xfrm>
          <a:prstGeom prst="rect">
            <a:avLst/>
          </a:prstGeom>
          <a:noFill/>
        </p:spPr>
        <p:txBody>
          <a:bodyPr wrap="square" rtlCol="0">
            <a:spAutoFit/>
          </a:bodyPr>
          <a:lstStyle/>
          <a:p>
            <a:r>
              <a:rPr lang="en-US" altLang="zh-CN" sz="1200" dirty="0"/>
              <a:t>Primary air outlet</a:t>
            </a:r>
            <a:endParaRPr lang="zh-CN" altLang="en-US" sz="1200" dirty="0"/>
          </a:p>
        </p:txBody>
      </p:sp>
      <p:sp>
        <p:nvSpPr>
          <p:cNvPr id="30" name="文本框 29"/>
          <p:cNvSpPr txBox="1"/>
          <p:nvPr/>
        </p:nvSpPr>
        <p:spPr>
          <a:xfrm>
            <a:off x="6029375" y="3166087"/>
            <a:ext cx="1029274" cy="461665"/>
          </a:xfrm>
          <a:prstGeom prst="rect">
            <a:avLst/>
          </a:prstGeom>
          <a:noFill/>
        </p:spPr>
        <p:txBody>
          <a:bodyPr wrap="square" rtlCol="0">
            <a:spAutoFit/>
          </a:bodyPr>
          <a:lstStyle/>
          <a:p>
            <a:r>
              <a:rPr lang="en-US" altLang="zh-CN" sz="1200" dirty="0"/>
              <a:t>Outdoor air exhaust</a:t>
            </a:r>
            <a:endParaRPr lang="zh-CN" altLang="en-US" sz="1200" dirty="0"/>
          </a:p>
        </p:txBody>
      </p:sp>
      <p:sp>
        <p:nvSpPr>
          <p:cNvPr id="31" name="文本框 30"/>
          <p:cNvSpPr txBox="1"/>
          <p:nvPr/>
        </p:nvSpPr>
        <p:spPr>
          <a:xfrm>
            <a:off x="10856086" y="3351864"/>
            <a:ext cx="777439" cy="646331"/>
          </a:xfrm>
          <a:prstGeom prst="rect">
            <a:avLst/>
          </a:prstGeom>
          <a:noFill/>
        </p:spPr>
        <p:txBody>
          <a:bodyPr wrap="square" rtlCol="0">
            <a:spAutoFit/>
          </a:bodyPr>
          <a:lstStyle/>
          <a:p>
            <a:r>
              <a:rPr lang="en-US" altLang="zh-CN" sz="1200" dirty="0"/>
              <a:t>Indoor air return</a:t>
            </a:r>
            <a:endParaRPr lang="zh-CN" altLang="en-US" sz="1200" dirty="0"/>
          </a:p>
        </p:txBody>
      </p:sp>
      <p:sp>
        <p:nvSpPr>
          <p:cNvPr id="32" name="矩形 31"/>
          <p:cNvSpPr/>
          <p:nvPr/>
        </p:nvSpPr>
        <p:spPr>
          <a:xfrm>
            <a:off x="10788554" y="5692830"/>
            <a:ext cx="444539" cy="121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0949100" y="4149379"/>
            <a:ext cx="777439" cy="461665"/>
          </a:xfrm>
          <a:prstGeom prst="rect">
            <a:avLst/>
          </a:prstGeom>
          <a:noFill/>
        </p:spPr>
        <p:txBody>
          <a:bodyPr wrap="square" rtlCol="0">
            <a:spAutoFit/>
          </a:bodyPr>
          <a:lstStyle/>
          <a:p>
            <a:r>
              <a:rPr lang="en-US" altLang="zh-CN" sz="1200" dirty="0"/>
              <a:t>Outdoor fresh air</a:t>
            </a:r>
            <a:endParaRPr lang="zh-CN" altLang="en-US" sz="1200" dirty="0"/>
          </a:p>
        </p:txBody>
      </p:sp>
      <p:sp>
        <p:nvSpPr>
          <p:cNvPr id="34" name="文本框 33"/>
          <p:cNvSpPr txBox="1"/>
          <p:nvPr/>
        </p:nvSpPr>
        <p:spPr>
          <a:xfrm>
            <a:off x="10949100" y="4904706"/>
            <a:ext cx="777439" cy="461665"/>
          </a:xfrm>
          <a:prstGeom prst="rect">
            <a:avLst/>
          </a:prstGeom>
          <a:noFill/>
        </p:spPr>
        <p:txBody>
          <a:bodyPr wrap="square" rtlCol="0">
            <a:spAutoFit/>
          </a:bodyPr>
          <a:lstStyle/>
          <a:p>
            <a:r>
              <a:rPr lang="en-US" altLang="zh-CN" sz="1200" dirty="0"/>
              <a:t>Outdoor fresh air</a:t>
            </a:r>
            <a:endParaRPr lang="zh-CN" altLang="en-US" sz="1200" dirty="0"/>
          </a:p>
        </p:txBody>
      </p:sp>
      <p:sp>
        <p:nvSpPr>
          <p:cNvPr id="35" name="文本框 34"/>
          <p:cNvSpPr txBox="1"/>
          <p:nvPr/>
        </p:nvSpPr>
        <p:spPr>
          <a:xfrm>
            <a:off x="10938716" y="5684697"/>
            <a:ext cx="913741" cy="461665"/>
          </a:xfrm>
          <a:prstGeom prst="rect">
            <a:avLst/>
          </a:prstGeom>
          <a:noFill/>
        </p:spPr>
        <p:txBody>
          <a:bodyPr wrap="square" rtlCol="0">
            <a:spAutoFit/>
          </a:bodyPr>
          <a:lstStyle/>
          <a:p>
            <a:r>
              <a:rPr lang="en-US" altLang="zh-CN" sz="1200" dirty="0" smtClean="0"/>
              <a:t>Indoor air supply</a:t>
            </a:r>
            <a:endParaRPr lang="zh-CN" altLang="en-US" sz="1200" dirty="0"/>
          </a:p>
        </p:txBody>
      </p:sp>
      <p:sp>
        <p:nvSpPr>
          <p:cNvPr id="36" name="文本框 35"/>
          <p:cNvSpPr txBox="1"/>
          <p:nvPr/>
        </p:nvSpPr>
        <p:spPr>
          <a:xfrm rot="702575">
            <a:off x="7129204" y="5215498"/>
            <a:ext cx="1614917" cy="276999"/>
          </a:xfrm>
          <a:prstGeom prst="rect">
            <a:avLst/>
          </a:prstGeom>
          <a:noFill/>
        </p:spPr>
        <p:txBody>
          <a:bodyPr wrap="square" rtlCol="0">
            <a:spAutoFit/>
          </a:bodyPr>
          <a:lstStyle/>
          <a:p>
            <a:r>
              <a:rPr lang="en-US" altLang="zh-CN" sz="1200" dirty="0" smtClean="0"/>
              <a:t>Indoor air supply</a:t>
            </a:r>
            <a:endParaRPr lang="zh-CN" altLang="en-US" sz="1200" dirty="0"/>
          </a:p>
        </p:txBody>
      </p:sp>
    </p:spTree>
    <p:extLst>
      <p:ext uri="{BB962C8B-B14F-4D97-AF65-F5344CB8AC3E}">
        <p14:creationId xmlns:p14="http://schemas.microsoft.com/office/powerpoint/2010/main" val="225536494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Key Points for Selecting an Energy-Saving Solution</a:t>
            </a:r>
          </a:p>
        </p:txBody>
      </p:sp>
      <p:sp>
        <p:nvSpPr>
          <p:cNvPr id="3" name="文本占位符 2"/>
          <p:cNvSpPr>
            <a:spLocks noGrp="1"/>
          </p:cNvSpPr>
          <p:nvPr>
            <p:ph type="body" sz="quarter" idx="10"/>
          </p:nvPr>
        </p:nvSpPr>
        <p:spPr/>
        <p:txBody>
          <a:bodyPr>
            <a:noAutofit/>
          </a:bodyPr>
          <a:lstStyle/>
          <a:p>
            <a:r>
              <a:rPr lang="en-US" sz="1600" dirty="0">
                <a:latin typeface="Huawei Sans" panose="020C0503030203020204" pitchFamily="34" charset="0"/>
              </a:rPr>
              <a:t>Data center scale and capacity</a:t>
            </a:r>
          </a:p>
          <a:p>
            <a:pPr lvl="1"/>
            <a:r>
              <a:rPr lang="en-US" sz="1400" dirty="0">
                <a:latin typeface="Huawei Sans" panose="020C0503030203020204" pitchFamily="34" charset="0"/>
              </a:rPr>
              <a:t>Total cooling load of the cooling source, building footprint, and building floor height</a:t>
            </a:r>
          </a:p>
          <a:p>
            <a:r>
              <a:rPr lang="en-US" sz="1600" dirty="0">
                <a:latin typeface="Huawei Sans" panose="020C0503030203020204" pitchFamily="34" charset="0"/>
              </a:rPr>
              <a:t>Surrounding environment conditions</a:t>
            </a:r>
          </a:p>
          <a:p>
            <a:pPr lvl="1"/>
            <a:r>
              <a:rPr lang="en-US" sz="1400" dirty="0">
                <a:latin typeface="Huawei Sans" panose="020C0503030203020204" pitchFamily="34" charset="0"/>
              </a:rPr>
              <a:t>Air temperature and quality, whether there is waste heat and industrial waste heat, whether the power supply is sufficient, and whether there is a renewable cooling source</a:t>
            </a:r>
          </a:p>
          <a:p>
            <a:r>
              <a:rPr lang="en-US" sz="1600" dirty="0">
                <a:latin typeface="Huawei Sans" panose="020C0503030203020204" pitchFamily="34" charset="0"/>
              </a:rPr>
              <a:t>Building installation environment</a:t>
            </a:r>
          </a:p>
          <a:p>
            <a:pPr lvl="1"/>
            <a:r>
              <a:rPr lang="en-US" sz="1400" dirty="0">
                <a:latin typeface="Huawei Sans" panose="020C0503030203020204" pitchFamily="34" charset="0"/>
              </a:rPr>
              <a:t>Whether there is a basement, whether there are open spaces outdoors and on the roof, and whether there is a device layer</a:t>
            </a:r>
          </a:p>
          <a:p>
            <a:r>
              <a:rPr lang="en-US" sz="1600" dirty="0">
                <a:latin typeface="Huawei Sans" panose="020C0503030203020204" pitchFamily="34" charset="0"/>
              </a:rPr>
              <a:t>Performance requirements</a:t>
            </a:r>
          </a:p>
          <a:p>
            <a:pPr lvl="1"/>
            <a:r>
              <a:rPr lang="en-US" sz="1400" dirty="0">
                <a:latin typeface="Huawei Sans" panose="020C0503030203020204" pitchFamily="34" charset="0"/>
              </a:rPr>
              <a:t>PUE requirements, continuous cooling requirements, reliability level requirements, and control policy complexity</a:t>
            </a:r>
          </a:p>
          <a:p>
            <a:r>
              <a:rPr lang="en-US" sz="1600" dirty="0">
                <a:latin typeface="Huawei Sans" panose="020C0503030203020204" pitchFamily="34" charset="0"/>
              </a:rPr>
              <a:t>Economy requirements</a:t>
            </a:r>
          </a:p>
          <a:p>
            <a:pPr lvl="1"/>
            <a:r>
              <a:rPr lang="en-US" sz="1400" dirty="0">
                <a:latin typeface="Huawei Sans" panose="020C0503030203020204" pitchFamily="34" charset="0"/>
              </a:rPr>
              <a:t>If two or more solutions are available, you need to analyze the initial investment and OPEX.</a:t>
            </a:r>
          </a:p>
          <a:p>
            <a:pPr lvl="1"/>
            <a:endParaRPr lang="zh-CN" altLang="en-US" sz="1600" dirty="0" smtClean="0">
              <a:latin typeface="Huawei Sans" panose="020C0503030203020204" pitchFamily="34" charset="0"/>
            </a:endParaRPr>
          </a:p>
          <a:p>
            <a:endParaRPr lang="zh-CN" altLang="en-US" sz="1800" dirty="0">
              <a:latin typeface="Huawei Sans" panose="020C0503030203020204" pitchFamily="34" charset="0"/>
            </a:endParaRPr>
          </a:p>
        </p:txBody>
      </p:sp>
    </p:spTree>
    <p:extLst>
      <p:ext uri="{BB962C8B-B14F-4D97-AF65-F5344CB8AC3E}">
        <p14:creationId xmlns:p14="http://schemas.microsoft.com/office/powerpoint/2010/main" val="190278712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pPr>
              <a:buFont typeface="+mj-lt"/>
              <a:buAutoNum type="arabicPeriod" startAt="2"/>
            </a:pPr>
            <a:r>
              <a:rPr lang="en-US" sz="2000" b="1" dirty="0" smtClean="0">
                <a:latin typeface="Huawei Sans" panose="020C0503030203020204" pitchFamily="34" charset="0"/>
              </a:rPr>
              <a:t>Implementation </a:t>
            </a:r>
            <a:r>
              <a:rPr lang="en-US" sz="2000" b="1" dirty="0">
                <a:latin typeface="Huawei Sans" panose="020C0503030203020204" pitchFamily="34" charset="0"/>
              </a:rPr>
              <a:t>of the Data Center Cooling System Planning Process</a:t>
            </a:r>
          </a:p>
          <a:p>
            <a:pPr lvl="1">
              <a:buSzPct val="60000"/>
              <a:buFont typeface="Wingdings" panose="05000000000000000000" pitchFamily="2" charset="2"/>
              <a:buChar char="n"/>
            </a:pPr>
            <a:r>
              <a:rPr lang="en-US" sz="1800" dirty="0" smtClean="0">
                <a:latin typeface="Huawei Sans" panose="020C0503030203020204" pitchFamily="34" charset="0"/>
              </a:rPr>
              <a:t>System </a:t>
            </a:r>
            <a:r>
              <a:rPr lang="en-US" sz="1800" dirty="0" smtClean="0">
                <a:latin typeface="Huawei Sans" panose="020C0503030203020204" pitchFamily="34" charset="0"/>
              </a:rPr>
              <a:t>Planning</a:t>
            </a:r>
          </a:p>
          <a:p>
            <a:pPr lvl="2">
              <a:buSzPct val="60000"/>
            </a:pPr>
            <a:r>
              <a:rPr lang="en-US" altLang="zh-CN" sz="1600" dirty="0" smtClean="0">
                <a:solidFill>
                  <a:schemeClr val="bg1">
                    <a:lumMod val="50000"/>
                  </a:schemeClr>
                </a:solidFill>
              </a:rPr>
              <a:t>Reconstruction</a:t>
            </a:r>
          </a:p>
          <a:p>
            <a:pPr lvl="2">
              <a:buSzPct val="60000"/>
            </a:pPr>
            <a:r>
              <a:rPr lang="en-US" sz="1600" dirty="0">
                <a:solidFill>
                  <a:schemeClr val="bg1">
                    <a:lumMod val="50000"/>
                  </a:schemeClr>
                </a:solidFill>
              </a:rPr>
              <a:t>Floor </a:t>
            </a:r>
            <a:r>
              <a:rPr lang="en-US" sz="1600" dirty="0" smtClean="0">
                <a:solidFill>
                  <a:schemeClr val="bg1">
                    <a:lumMod val="50000"/>
                  </a:schemeClr>
                </a:solidFill>
              </a:rPr>
              <a:t>Plan</a:t>
            </a:r>
          </a:p>
          <a:p>
            <a:pPr lvl="2">
              <a:buSzPct val="60000"/>
            </a:pPr>
            <a:r>
              <a:rPr lang="en-US" sz="1600" dirty="0">
                <a:solidFill>
                  <a:schemeClr val="bg1">
                    <a:lumMod val="50000"/>
                  </a:schemeClr>
                </a:solidFill>
              </a:rPr>
              <a:t>Modular Layout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Cooling Source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Energy-Saving Solution </a:t>
            </a:r>
            <a:r>
              <a:rPr lang="en-US" sz="1600" dirty="0" smtClean="0">
                <a:solidFill>
                  <a:schemeClr val="bg1">
                    <a:lumMod val="50000"/>
                  </a:schemeClr>
                </a:solidFill>
              </a:rPr>
              <a:t>Planning</a:t>
            </a:r>
          </a:p>
          <a:p>
            <a:pPr lvl="2">
              <a:buSzPct val="60000"/>
            </a:pPr>
            <a:r>
              <a:rPr lang="en-US" sz="1600" dirty="0"/>
              <a:t>Indoor Unit Solution </a:t>
            </a:r>
            <a:r>
              <a:rPr lang="en-US" sz="1600" dirty="0" smtClean="0"/>
              <a:t>Planning</a:t>
            </a:r>
          </a:p>
          <a:p>
            <a:pPr lvl="2">
              <a:buSzPct val="60000"/>
            </a:pPr>
            <a:r>
              <a:rPr lang="en-US" sz="1600" dirty="0">
                <a:solidFill>
                  <a:schemeClr val="bg1">
                    <a:lumMod val="50000"/>
                  </a:schemeClr>
                </a:solidFill>
              </a:rPr>
              <a:t>Humidity Measurement Control </a:t>
            </a:r>
            <a:r>
              <a:rPr lang="en-US" sz="1600" dirty="0" smtClean="0">
                <a:solidFill>
                  <a:schemeClr val="bg1">
                    <a:lumMod val="50000"/>
                  </a:schemeClr>
                </a:solidFill>
              </a:rPr>
              <a:t>and </a:t>
            </a:r>
            <a:r>
              <a:rPr lang="en-US" sz="1600" dirty="0">
                <a:solidFill>
                  <a:schemeClr val="bg1">
                    <a:lumMod val="50000"/>
                  </a:schemeClr>
                </a:solidFill>
              </a:rPr>
              <a:t>Fresh Air System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Load Calculation and Indoor </a:t>
            </a:r>
            <a:r>
              <a:rPr lang="en-US" sz="1600" dirty="0" smtClean="0">
                <a:solidFill>
                  <a:schemeClr val="bg1">
                    <a:lumMod val="50000"/>
                  </a:schemeClr>
                </a:solidFill>
              </a:rPr>
              <a:t>Unit </a:t>
            </a:r>
            <a:r>
              <a:rPr lang="en-US" sz="1600" dirty="0">
                <a:solidFill>
                  <a:schemeClr val="bg1">
                    <a:lumMod val="50000"/>
                  </a:schemeClr>
                </a:solidFill>
              </a:rPr>
              <a:t>Solution </a:t>
            </a:r>
            <a:r>
              <a:rPr lang="en-US" sz="1600" dirty="0" smtClean="0">
                <a:solidFill>
                  <a:schemeClr val="bg1">
                    <a:lumMod val="50000"/>
                  </a:schemeClr>
                </a:solidFill>
              </a:rPr>
              <a:t>Determination</a:t>
            </a:r>
            <a:endParaRPr lang="en-US" sz="2000" dirty="0" smtClean="0">
              <a:solidFill>
                <a:schemeClr val="bg1">
                  <a:lumMod val="50000"/>
                </a:schemeClr>
              </a:solidFill>
            </a:endParaRPr>
          </a:p>
          <a:p>
            <a:pPr lvl="2">
              <a:buSzPct val="60000"/>
            </a:pPr>
            <a:endParaRPr lang="en-US" dirty="0" smtClean="0">
              <a:latin typeface="Huawei Sans" panose="020C0503030203020204" pitchFamily="34" charset="0"/>
            </a:endParaRPr>
          </a:p>
          <a:p>
            <a:pPr lvl="2">
              <a:buSzPct val="60000"/>
            </a:pPr>
            <a:endParaRPr lang="en-US" dirty="0">
              <a:latin typeface="Huawei Sans" panose="020C0503030203020204" pitchFamily="34" charset="0"/>
            </a:endParaRPr>
          </a:p>
        </p:txBody>
      </p:sp>
    </p:spTree>
    <p:extLst>
      <p:ext uri="{BB962C8B-B14F-4D97-AF65-F5344CB8AC3E}">
        <p14:creationId xmlns:p14="http://schemas.microsoft.com/office/powerpoint/2010/main" val="4686558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Key Points of Indoor Unit Solution Planning</a:t>
            </a:r>
          </a:p>
        </p:txBody>
      </p:sp>
      <p:grpSp>
        <p:nvGrpSpPr>
          <p:cNvPr id="5" name="组合 58"/>
          <p:cNvGrpSpPr>
            <a:grpSpLocks noChangeAspect="1"/>
          </p:cNvGrpSpPr>
          <p:nvPr/>
        </p:nvGrpSpPr>
        <p:grpSpPr>
          <a:xfrm>
            <a:off x="1403216" y="1547126"/>
            <a:ext cx="1339288" cy="1317615"/>
            <a:chOff x="3612392" y="1593490"/>
            <a:chExt cx="697371" cy="727139"/>
          </a:xfrm>
        </p:grpSpPr>
        <p:sp>
          <p:nvSpPr>
            <p:cNvPr id="6" name="椭圆 5"/>
            <p:cNvSpPr/>
            <p:nvPr/>
          </p:nvSpPr>
          <p:spPr>
            <a:xfrm>
              <a:off x="3612392" y="1593490"/>
              <a:ext cx="697371" cy="727139"/>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342809" algn="l" rtl="0" fontAlgn="base">
                <a:spcBef>
                  <a:spcPct val="0"/>
                </a:spcBef>
                <a:spcAft>
                  <a:spcPct val="0"/>
                </a:spcAft>
                <a:defRPr kern="1200">
                  <a:solidFill>
                    <a:schemeClr val="lt1"/>
                  </a:solidFill>
                  <a:latin typeface="+mn-lt"/>
                  <a:ea typeface="+mn-ea"/>
                  <a:cs typeface="+mn-cs"/>
                </a:defRPr>
              </a:lvl2pPr>
              <a:lvl3pPr marL="685617" algn="l" rtl="0" fontAlgn="base">
                <a:spcBef>
                  <a:spcPct val="0"/>
                </a:spcBef>
                <a:spcAft>
                  <a:spcPct val="0"/>
                </a:spcAft>
                <a:defRPr kern="1200">
                  <a:solidFill>
                    <a:schemeClr val="lt1"/>
                  </a:solidFill>
                  <a:latin typeface="+mn-lt"/>
                  <a:ea typeface="+mn-ea"/>
                  <a:cs typeface="+mn-cs"/>
                </a:defRPr>
              </a:lvl3pPr>
              <a:lvl4pPr marL="1028426" algn="l" rtl="0" fontAlgn="base">
                <a:spcBef>
                  <a:spcPct val="0"/>
                </a:spcBef>
                <a:spcAft>
                  <a:spcPct val="0"/>
                </a:spcAft>
                <a:defRPr kern="1200">
                  <a:solidFill>
                    <a:schemeClr val="lt1"/>
                  </a:solidFill>
                  <a:latin typeface="+mn-lt"/>
                  <a:ea typeface="+mn-ea"/>
                  <a:cs typeface="+mn-cs"/>
                </a:defRPr>
              </a:lvl4pPr>
              <a:lvl5pPr marL="1371234" algn="l" rtl="0" fontAlgn="base">
                <a:spcBef>
                  <a:spcPct val="0"/>
                </a:spcBef>
                <a:spcAft>
                  <a:spcPct val="0"/>
                </a:spcAft>
                <a:defRPr kern="1200">
                  <a:solidFill>
                    <a:schemeClr val="lt1"/>
                  </a:solidFill>
                  <a:latin typeface="+mn-lt"/>
                  <a:ea typeface="+mn-ea"/>
                  <a:cs typeface="+mn-cs"/>
                </a:defRPr>
              </a:lvl5pPr>
              <a:lvl6pPr marL="1714043" algn="l" defTabSz="685617" rtl="0" eaLnBrk="1" latinLnBrk="0" hangingPunct="1">
                <a:defRPr kern="1200">
                  <a:solidFill>
                    <a:schemeClr val="lt1"/>
                  </a:solidFill>
                  <a:latin typeface="+mn-lt"/>
                  <a:ea typeface="+mn-ea"/>
                  <a:cs typeface="+mn-cs"/>
                </a:defRPr>
              </a:lvl6pPr>
              <a:lvl7pPr marL="2056851" algn="l" defTabSz="685617" rtl="0" eaLnBrk="1" latinLnBrk="0" hangingPunct="1">
                <a:defRPr kern="1200">
                  <a:solidFill>
                    <a:schemeClr val="lt1"/>
                  </a:solidFill>
                  <a:latin typeface="+mn-lt"/>
                  <a:ea typeface="+mn-ea"/>
                  <a:cs typeface="+mn-cs"/>
                </a:defRPr>
              </a:lvl7pPr>
              <a:lvl8pPr marL="2399660" algn="l" defTabSz="685617" rtl="0" eaLnBrk="1" latinLnBrk="0" hangingPunct="1">
                <a:defRPr kern="1200">
                  <a:solidFill>
                    <a:schemeClr val="lt1"/>
                  </a:solidFill>
                  <a:latin typeface="+mn-lt"/>
                  <a:ea typeface="+mn-ea"/>
                  <a:cs typeface="+mn-cs"/>
                </a:defRPr>
              </a:lvl8pPr>
              <a:lvl9pPr marL="2742468" algn="l" defTabSz="685617" rtl="0" eaLnBrk="1" latinLnBrk="0" hangingPunct="1">
                <a:defRPr kern="1200">
                  <a:solidFill>
                    <a:schemeClr val="lt1"/>
                  </a:solidFill>
                  <a:latin typeface="+mn-lt"/>
                  <a:ea typeface="+mn-ea"/>
                  <a:cs typeface="+mn-cs"/>
                </a:defRPr>
              </a:lvl9pPr>
            </a:lstStyle>
            <a:p>
              <a:pPr algn="ctr"/>
              <a:endParaRPr kumimoji="1" lang="zh-CN" altLang="en-US" sz="4000" dirty="0" err="1">
                <a:solidFill>
                  <a:prstClr val="white"/>
                </a:solidFill>
                <a:latin typeface="Huawei Sans" panose="020C0503030203020204" pitchFamily="34" charset="0"/>
                <a:cs typeface="Arial Bold" pitchFamily="34" charset="0"/>
              </a:endParaRPr>
            </a:p>
          </p:txBody>
        </p:sp>
        <p:sp>
          <p:nvSpPr>
            <p:cNvPr id="7" name="椭圆 6"/>
            <p:cNvSpPr/>
            <p:nvPr/>
          </p:nvSpPr>
          <p:spPr>
            <a:xfrm>
              <a:off x="3790271" y="1770147"/>
              <a:ext cx="348686" cy="36357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342809" algn="l" rtl="0" fontAlgn="base">
                <a:spcBef>
                  <a:spcPct val="0"/>
                </a:spcBef>
                <a:spcAft>
                  <a:spcPct val="0"/>
                </a:spcAft>
                <a:defRPr kern="1200">
                  <a:solidFill>
                    <a:schemeClr val="lt1"/>
                  </a:solidFill>
                  <a:latin typeface="+mn-lt"/>
                  <a:ea typeface="+mn-ea"/>
                  <a:cs typeface="+mn-cs"/>
                </a:defRPr>
              </a:lvl2pPr>
              <a:lvl3pPr marL="685617" algn="l" rtl="0" fontAlgn="base">
                <a:spcBef>
                  <a:spcPct val="0"/>
                </a:spcBef>
                <a:spcAft>
                  <a:spcPct val="0"/>
                </a:spcAft>
                <a:defRPr kern="1200">
                  <a:solidFill>
                    <a:schemeClr val="lt1"/>
                  </a:solidFill>
                  <a:latin typeface="+mn-lt"/>
                  <a:ea typeface="+mn-ea"/>
                  <a:cs typeface="+mn-cs"/>
                </a:defRPr>
              </a:lvl3pPr>
              <a:lvl4pPr marL="1028426" algn="l" rtl="0" fontAlgn="base">
                <a:spcBef>
                  <a:spcPct val="0"/>
                </a:spcBef>
                <a:spcAft>
                  <a:spcPct val="0"/>
                </a:spcAft>
                <a:defRPr kern="1200">
                  <a:solidFill>
                    <a:schemeClr val="lt1"/>
                  </a:solidFill>
                  <a:latin typeface="+mn-lt"/>
                  <a:ea typeface="+mn-ea"/>
                  <a:cs typeface="+mn-cs"/>
                </a:defRPr>
              </a:lvl4pPr>
              <a:lvl5pPr marL="1371234" algn="l" rtl="0" fontAlgn="base">
                <a:spcBef>
                  <a:spcPct val="0"/>
                </a:spcBef>
                <a:spcAft>
                  <a:spcPct val="0"/>
                </a:spcAft>
                <a:defRPr kern="1200">
                  <a:solidFill>
                    <a:schemeClr val="lt1"/>
                  </a:solidFill>
                  <a:latin typeface="+mn-lt"/>
                  <a:ea typeface="+mn-ea"/>
                  <a:cs typeface="+mn-cs"/>
                </a:defRPr>
              </a:lvl5pPr>
              <a:lvl6pPr marL="1714043" algn="l" defTabSz="685617" rtl="0" eaLnBrk="1" latinLnBrk="0" hangingPunct="1">
                <a:defRPr kern="1200">
                  <a:solidFill>
                    <a:schemeClr val="lt1"/>
                  </a:solidFill>
                  <a:latin typeface="+mn-lt"/>
                  <a:ea typeface="+mn-ea"/>
                  <a:cs typeface="+mn-cs"/>
                </a:defRPr>
              </a:lvl6pPr>
              <a:lvl7pPr marL="2056851" algn="l" defTabSz="685617" rtl="0" eaLnBrk="1" latinLnBrk="0" hangingPunct="1">
                <a:defRPr kern="1200">
                  <a:solidFill>
                    <a:schemeClr val="lt1"/>
                  </a:solidFill>
                  <a:latin typeface="+mn-lt"/>
                  <a:ea typeface="+mn-ea"/>
                  <a:cs typeface="+mn-cs"/>
                </a:defRPr>
              </a:lvl7pPr>
              <a:lvl8pPr marL="2399660" algn="l" defTabSz="685617" rtl="0" eaLnBrk="1" latinLnBrk="0" hangingPunct="1">
                <a:defRPr kern="1200">
                  <a:solidFill>
                    <a:schemeClr val="lt1"/>
                  </a:solidFill>
                  <a:latin typeface="+mn-lt"/>
                  <a:ea typeface="+mn-ea"/>
                  <a:cs typeface="+mn-cs"/>
                </a:defRPr>
              </a:lvl8pPr>
              <a:lvl9pPr marL="2742468" algn="l" defTabSz="685617" rtl="0" eaLnBrk="1" latinLnBrk="0" hangingPunct="1">
                <a:defRPr kern="1200">
                  <a:solidFill>
                    <a:schemeClr val="lt1"/>
                  </a:solidFill>
                  <a:latin typeface="+mn-lt"/>
                  <a:ea typeface="+mn-ea"/>
                  <a:cs typeface="+mn-cs"/>
                </a:defRPr>
              </a:lvl9pPr>
            </a:lstStyle>
            <a:p>
              <a:pPr algn="ctr"/>
              <a:endParaRPr kumimoji="1" lang="zh-CN" altLang="en-US" sz="4000" dirty="0" err="1">
                <a:solidFill>
                  <a:prstClr val="white"/>
                </a:solidFill>
                <a:latin typeface="Huawei Sans" panose="020C0503030203020204" pitchFamily="34" charset="0"/>
                <a:cs typeface="Arial Bold" pitchFamily="34" charset="0"/>
              </a:endParaRPr>
            </a:p>
          </p:txBody>
        </p:sp>
        <p:cxnSp>
          <p:nvCxnSpPr>
            <p:cNvPr id="8" name="直接箭头连接符 7"/>
            <p:cNvCxnSpPr>
              <a:endCxn id="7" idx="6"/>
            </p:cNvCxnSpPr>
            <p:nvPr/>
          </p:nvCxnSpPr>
          <p:spPr>
            <a:xfrm flipV="1">
              <a:off x="3969846" y="1951932"/>
              <a:ext cx="169110" cy="3621"/>
            </a:xfrm>
            <a:prstGeom prst="straightConnector1">
              <a:avLst/>
            </a:prstGeom>
            <a:solidFill>
              <a:srgbClr val="99CCFF"/>
            </a:solidFill>
            <a:ln w="38100">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9" name="直接箭头连接符 8"/>
            <p:cNvCxnSpPr>
              <a:endCxn id="6" idx="5"/>
            </p:cNvCxnSpPr>
            <p:nvPr/>
          </p:nvCxnSpPr>
          <p:spPr>
            <a:xfrm>
              <a:off x="3974848" y="1955553"/>
              <a:ext cx="232787" cy="258589"/>
            </a:xfrm>
            <a:prstGeom prst="straightConnector1">
              <a:avLst/>
            </a:prstGeom>
            <a:solidFill>
              <a:srgbClr val="99CCFF"/>
            </a:solidFill>
            <a:ln w="38100">
              <a:solidFill>
                <a:schemeClr val="tx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69"/>
          <p:cNvGrpSpPr>
            <a:grpSpLocks noChangeAspect="1"/>
          </p:cNvGrpSpPr>
          <p:nvPr/>
        </p:nvGrpSpPr>
        <p:grpSpPr>
          <a:xfrm>
            <a:off x="6845653" y="1654159"/>
            <a:ext cx="1321580" cy="1269082"/>
            <a:chOff x="4094093" y="1009479"/>
            <a:chExt cx="860500" cy="816591"/>
          </a:xfrm>
        </p:grpSpPr>
        <p:grpSp>
          <p:nvGrpSpPr>
            <p:cNvPr id="17" name="组合 70"/>
            <p:cNvGrpSpPr/>
            <p:nvPr/>
          </p:nvGrpSpPr>
          <p:grpSpPr>
            <a:xfrm>
              <a:off x="4167478" y="1072404"/>
              <a:ext cx="712171" cy="694744"/>
              <a:chOff x="4024313" y="3970050"/>
              <a:chExt cx="712171" cy="694744"/>
            </a:xfrm>
          </p:grpSpPr>
          <p:cxnSp>
            <p:nvCxnSpPr>
              <p:cNvPr id="27" name="直接连接符 26"/>
              <p:cNvCxnSpPr>
                <a:endCxn id="28" idx="1"/>
              </p:cNvCxnSpPr>
              <p:nvPr/>
            </p:nvCxnSpPr>
            <p:spPr>
              <a:xfrm>
                <a:off x="4024313" y="4176713"/>
                <a:ext cx="712171" cy="284597"/>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八边形 27"/>
              <p:cNvSpPr/>
              <p:nvPr/>
            </p:nvSpPr>
            <p:spPr>
              <a:xfrm>
                <a:off x="4025615" y="3970050"/>
                <a:ext cx="710869" cy="694744"/>
              </a:xfrm>
              <a:prstGeom prst="octagon">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342809" algn="l" rtl="0" fontAlgn="base">
                  <a:spcBef>
                    <a:spcPct val="0"/>
                  </a:spcBef>
                  <a:spcAft>
                    <a:spcPct val="0"/>
                  </a:spcAft>
                  <a:defRPr kern="1200">
                    <a:solidFill>
                      <a:schemeClr val="lt1"/>
                    </a:solidFill>
                    <a:latin typeface="+mn-lt"/>
                    <a:ea typeface="+mn-ea"/>
                    <a:cs typeface="+mn-cs"/>
                  </a:defRPr>
                </a:lvl2pPr>
                <a:lvl3pPr marL="685617" algn="l" rtl="0" fontAlgn="base">
                  <a:spcBef>
                    <a:spcPct val="0"/>
                  </a:spcBef>
                  <a:spcAft>
                    <a:spcPct val="0"/>
                  </a:spcAft>
                  <a:defRPr kern="1200">
                    <a:solidFill>
                      <a:schemeClr val="lt1"/>
                    </a:solidFill>
                    <a:latin typeface="+mn-lt"/>
                    <a:ea typeface="+mn-ea"/>
                    <a:cs typeface="+mn-cs"/>
                  </a:defRPr>
                </a:lvl3pPr>
                <a:lvl4pPr marL="1028426" algn="l" rtl="0" fontAlgn="base">
                  <a:spcBef>
                    <a:spcPct val="0"/>
                  </a:spcBef>
                  <a:spcAft>
                    <a:spcPct val="0"/>
                  </a:spcAft>
                  <a:defRPr kern="1200">
                    <a:solidFill>
                      <a:schemeClr val="lt1"/>
                    </a:solidFill>
                    <a:latin typeface="+mn-lt"/>
                    <a:ea typeface="+mn-ea"/>
                    <a:cs typeface="+mn-cs"/>
                  </a:defRPr>
                </a:lvl4pPr>
                <a:lvl5pPr marL="1371234" algn="l" rtl="0" fontAlgn="base">
                  <a:spcBef>
                    <a:spcPct val="0"/>
                  </a:spcBef>
                  <a:spcAft>
                    <a:spcPct val="0"/>
                  </a:spcAft>
                  <a:defRPr kern="1200">
                    <a:solidFill>
                      <a:schemeClr val="lt1"/>
                    </a:solidFill>
                    <a:latin typeface="+mn-lt"/>
                    <a:ea typeface="+mn-ea"/>
                    <a:cs typeface="+mn-cs"/>
                  </a:defRPr>
                </a:lvl5pPr>
                <a:lvl6pPr marL="1714043" algn="l" defTabSz="685617" rtl="0" eaLnBrk="1" latinLnBrk="0" hangingPunct="1">
                  <a:defRPr kern="1200">
                    <a:solidFill>
                      <a:schemeClr val="lt1"/>
                    </a:solidFill>
                    <a:latin typeface="+mn-lt"/>
                    <a:ea typeface="+mn-ea"/>
                    <a:cs typeface="+mn-cs"/>
                  </a:defRPr>
                </a:lvl6pPr>
                <a:lvl7pPr marL="2056851" algn="l" defTabSz="685617" rtl="0" eaLnBrk="1" latinLnBrk="0" hangingPunct="1">
                  <a:defRPr kern="1200">
                    <a:solidFill>
                      <a:schemeClr val="lt1"/>
                    </a:solidFill>
                    <a:latin typeface="+mn-lt"/>
                    <a:ea typeface="+mn-ea"/>
                    <a:cs typeface="+mn-cs"/>
                  </a:defRPr>
                </a:lvl7pPr>
                <a:lvl8pPr marL="2399660" algn="l" defTabSz="685617" rtl="0" eaLnBrk="1" latinLnBrk="0" hangingPunct="1">
                  <a:defRPr kern="1200">
                    <a:solidFill>
                      <a:schemeClr val="lt1"/>
                    </a:solidFill>
                    <a:latin typeface="+mn-lt"/>
                    <a:ea typeface="+mn-ea"/>
                    <a:cs typeface="+mn-cs"/>
                  </a:defRPr>
                </a:lvl8pPr>
                <a:lvl9pPr marL="2742468" algn="l" defTabSz="685617" rtl="0" eaLnBrk="1" latinLnBrk="0" hangingPunct="1">
                  <a:defRPr kern="1200">
                    <a:solidFill>
                      <a:schemeClr val="lt1"/>
                    </a:solidFill>
                    <a:latin typeface="+mn-lt"/>
                    <a:ea typeface="+mn-ea"/>
                    <a:cs typeface="+mn-cs"/>
                  </a:defRPr>
                </a:lvl9pPr>
              </a:lstStyle>
              <a:p>
                <a:pPr algn="ctr"/>
                <a:endParaRPr lang="zh-CN" altLang="en-US" sz="1600" dirty="0">
                  <a:latin typeface="Huawei Sans" panose="020C0503030203020204" pitchFamily="34" charset="0"/>
                </a:endParaRPr>
              </a:p>
            </p:txBody>
          </p:sp>
          <p:cxnSp>
            <p:nvCxnSpPr>
              <p:cNvPr id="29" name="直接连接符 28"/>
              <p:cNvCxnSpPr>
                <a:endCxn id="28" idx="2"/>
              </p:cNvCxnSpPr>
              <p:nvPr/>
            </p:nvCxnSpPr>
            <p:spPr>
              <a:xfrm>
                <a:off x="4229312" y="3970050"/>
                <a:ext cx="303688" cy="69474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4031001" y="4186238"/>
                <a:ext cx="698162" cy="2714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endCxn id="28" idx="3"/>
              </p:cNvCxnSpPr>
              <p:nvPr/>
            </p:nvCxnSpPr>
            <p:spPr>
              <a:xfrm flipH="1">
                <a:off x="4229099" y="3981450"/>
                <a:ext cx="309564" cy="68334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椭圆 17"/>
            <p:cNvSpPr/>
            <p:nvPr/>
          </p:nvSpPr>
          <p:spPr>
            <a:xfrm>
              <a:off x="4446188" y="1339744"/>
              <a:ext cx="155851" cy="15585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342809" algn="l" rtl="0" fontAlgn="base">
                <a:spcBef>
                  <a:spcPct val="0"/>
                </a:spcBef>
                <a:spcAft>
                  <a:spcPct val="0"/>
                </a:spcAft>
                <a:defRPr kern="1200">
                  <a:solidFill>
                    <a:schemeClr val="lt1"/>
                  </a:solidFill>
                  <a:latin typeface="+mn-lt"/>
                  <a:ea typeface="+mn-ea"/>
                  <a:cs typeface="+mn-cs"/>
                </a:defRPr>
              </a:lvl2pPr>
              <a:lvl3pPr marL="685617" algn="l" rtl="0" fontAlgn="base">
                <a:spcBef>
                  <a:spcPct val="0"/>
                </a:spcBef>
                <a:spcAft>
                  <a:spcPct val="0"/>
                </a:spcAft>
                <a:defRPr kern="1200">
                  <a:solidFill>
                    <a:schemeClr val="lt1"/>
                  </a:solidFill>
                  <a:latin typeface="+mn-lt"/>
                  <a:ea typeface="+mn-ea"/>
                  <a:cs typeface="+mn-cs"/>
                </a:defRPr>
              </a:lvl3pPr>
              <a:lvl4pPr marL="1028426" algn="l" rtl="0" fontAlgn="base">
                <a:spcBef>
                  <a:spcPct val="0"/>
                </a:spcBef>
                <a:spcAft>
                  <a:spcPct val="0"/>
                </a:spcAft>
                <a:defRPr kern="1200">
                  <a:solidFill>
                    <a:schemeClr val="lt1"/>
                  </a:solidFill>
                  <a:latin typeface="+mn-lt"/>
                  <a:ea typeface="+mn-ea"/>
                  <a:cs typeface="+mn-cs"/>
                </a:defRPr>
              </a:lvl4pPr>
              <a:lvl5pPr marL="1371234" algn="l" rtl="0" fontAlgn="base">
                <a:spcBef>
                  <a:spcPct val="0"/>
                </a:spcBef>
                <a:spcAft>
                  <a:spcPct val="0"/>
                </a:spcAft>
                <a:defRPr kern="1200">
                  <a:solidFill>
                    <a:schemeClr val="lt1"/>
                  </a:solidFill>
                  <a:latin typeface="+mn-lt"/>
                  <a:ea typeface="+mn-ea"/>
                  <a:cs typeface="+mn-cs"/>
                </a:defRPr>
              </a:lvl5pPr>
              <a:lvl6pPr marL="1714043" algn="l" defTabSz="685617" rtl="0" eaLnBrk="1" latinLnBrk="0" hangingPunct="1">
                <a:defRPr kern="1200">
                  <a:solidFill>
                    <a:schemeClr val="lt1"/>
                  </a:solidFill>
                  <a:latin typeface="+mn-lt"/>
                  <a:ea typeface="+mn-ea"/>
                  <a:cs typeface="+mn-cs"/>
                </a:defRPr>
              </a:lvl6pPr>
              <a:lvl7pPr marL="2056851" algn="l" defTabSz="685617" rtl="0" eaLnBrk="1" latinLnBrk="0" hangingPunct="1">
                <a:defRPr kern="1200">
                  <a:solidFill>
                    <a:schemeClr val="lt1"/>
                  </a:solidFill>
                  <a:latin typeface="+mn-lt"/>
                  <a:ea typeface="+mn-ea"/>
                  <a:cs typeface="+mn-cs"/>
                </a:defRPr>
              </a:lvl7pPr>
              <a:lvl8pPr marL="2399660" algn="l" defTabSz="685617" rtl="0" eaLnBrk="1" latinLnBrk="0" hangingPunct="1">
                <a:defRPr kern="1200">
                  <a:solidFill>
                    <a:schemeClr val="lt1"/>
                  </a:solidFill>
                  <a:latin typeface="+mn-lt"/>
                  <a:ea typeface="+mn-ea"/>
                  <a:cs typeface="+mn-cs"/>
                </a:defRPr>
              </a:lvl8pPr>
              <a:lvl9pPr marL="2742468" algn="l" defTabSz="685617" rtl="0" eaLnBrk="1" latinLnBrk="0" hangingPunct="1">
                <a:defRPr kern="1200">
                  <a:solidFill>
                    <a:schemeClr val="lt1"/>
                  </a:solidFill>
                  <a:latin typeface="+mn-lt"/>
                  <a:ea typeface="+mn-ea"/>
                  <a:cs typeface="+mn-cs"/>
                </a:defRPr>
              </a:lvl9pPr>
            </a:lstStyle>
            <a:p>
              <a:pPr algn="ctr"/>
              <a:endParaRPr lang="zh-CN" altLang="en-US" sz="1600" dirty="0">
                <a:latin typeface="Huawei Sans" panose="020C0503030203020204" pitchFamily="34" charset="0"/>
              </a:endParaRPr>
            </a:p>
          </p:txBody>
        </p:sp>
        <p:sp>
          <p:nvSpPr>
            <p:cNvPr id="19" name="椭圆 18"/>
            <p:cNvSpPr/>
            <p:nvPr/>
          </p:nvSpPr>
          <p:spPr>
            <a:xfrm>
              <a:off x="4306374" y="1664588"/>
              <a:ext cx="155851" cy="15585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342809" algn="l" rtl="0" fontAlgn="base">
                <a:spcBef>
                  <a:spcPct val="0"/>
                </a:spcBef>
                <a:spcAft>
                  <a:spcPct val="0"/>
                </a:spcAft>
                <a:defRPr kern="1200">
                  <a:solidFill>
                    <a:schemeClr val="lt1"/>
                  </a:solidFill>
                  <a:latin typeface="+mn-lt"/>
                  <a:ea typeface="+mn-ea"/>
                  <a:cs typeface="+mn-cs"/>
                </a:defRPr>
              </a:lvl2pPr>
              <a:lvl3pPr marL="685617" algn="l" rtl="0" fontAlgn="base">
                <a:spcBef>
                  <a:spcPct val="0"/>
                </a:spcBef>
                <a:spcAft>
                  <a:spcPct val="0"/>
                </a:spcAft>
                <a:defRPr kern="1200">
                  <a:solidFill>
                    <a:schemeClr val="lt1"/>
                  </a:solidFill>
                  <a:latin typeface="+mn-lt"/>
                  <a:ea typeface="+mn-ea"/>
                  <a:cs typeface="+mn-cs"/>
                </a:defRPr>
              </a:lvl3pPr>
              <a:lvl4pPr marL="1028426" algn="l" rtl="0" fontAlgn="base">
                <a:spcBef>
                  <a:spcPct val="0"/>
                </a:spcBef>
                <a:spcAft>
                  <a:spcPct val="0"/>
                </a:spcAft>
                <a:defRPr kern="1200">
                  <a:solidFill>
                    <a:schemeClr val="lt1"/>
                  </a:solidFill>
                  <a:latin typeface="+mn-lt"/>
                  <a:ea typeface="+mn-ea"/>
                  <a:cs typeface="+mn-cs"/>
                </a:defRPr>
              </a:lvl4pPr>
              <a:lvl5pPr marL="1371234" algn="l" rtl="0" fontAlgn="base">
                <a:spcBef>
                  <a:spcPct val="0"/>
                </a:spcBef>
                <a:spcAft>
                  <a:spcPct val="0"/>
                </a:spcAft>
                <a:defRPr kern="1200">
                  <a:solidFill>
                    <a:schemeClr val="lt1"/>
                  </a:solidFill>
                  <a:latin typeface="+mn-lt"/>
                  <a:ea typeface="+mn-ea"/>
                  <a:cs typeface="+mn-cs"/>
                </a:defRPr>
              </a:lvl5pPr>
              <a:lvl6pPr marL="1714043" algn="l" defTabSz="685617" rtl="0" eaLnBrk="1" latinLnBrk="0" hangingPunct="1">
                <a:defRPr kern="1200">
                  <a:solidFill>
                    <a:schemeClr val="lt1"/>
                  </a:solidFill>
                  <a:latin typeface="+mn-lt"/>
                  <a:ea typeface="+mn-ea"/>
                  <a:cs typeface="+mn-cs"/>
                </a:defRPr>
              </a:lvl6pPr>
              <a:lvl7pPr marL="2056851" algn="l" defTabSz="685617" rtl="0" eaLnBrk="1" latinLnBrk="0" hangingPunct="1">
                <a:defRPr kern="1200">
                  <a:solidFill>
                    <a:schemeClr val="lt1"/>
                  </a:solidFill>
                  <a:latin typeface="+mn-lt"/>
                  <a:ea typeface="+mn-ea"/>
                  <a:cs typeface="+mn-cs"/>
                </a:defRPr>
              </a:lvl7pPr>
              <a:lvl8pPr marL="2399660" algn="l" defTabSz="685617" rtl="0" eaLnBrk="1" latinLnBrk="0" hangingPunct="1">
                <a:defRPr kern="1200">
                  <a:solidFill>
                    <a:schemeClr val="lt1"/>
                  </a:solidFill>
                  <a:latin typeface="+mn-lt"/>
                  <a:ea typeface="+mn-ea"/>
                  <a:cs typeface="+mn-cs"/>
                </a:defRPr>
              </a:lvl8pPr>
              <a:lvl9pPr marL="2742468" algn="l" defTabSz="685617" rtl="0" eaLnBrk="1" latinLnBrk="0" hangingPunct="1">
                <a:defRPr kern="1200">
                  <a:solidFill>
                    <a:schemeClr val="lt1"/>
                  </a:solidFill>
                  <a:latin typeface="+mn-lt"/>
                  <a:ea typeface="+mn-ea"/>
                  <a:cs typeface="+mn-cs"/>
                </a:defRPr>
              </a:lvl9pPr>
            </a:lstStyle>
            <a:p>
              <a:pPr algn="ctr"/>
              <a:endParaRPr lang="zh-CN" altLang="en-US" sz="1600" dirty="0">
                <a:latin typeface="Huawei Sans" panose="020C0503030203020204" pitchFamily="34" charset="0"/>
              </a:endParaRPr>
            </a:p>
          </p:txBody>
        </p:sp>
        <p:sp>
          <p:nvSpPr>
            <p:cNvPr id="20" name="椭圆 19"/>
            <p:cNvSpPr/>
            <p:nvPr/>
          </p:nvSpPr>
          <p:spPr>
            <a:xfrm>
              <a:off x="4589469" y="1670219"/>
              <a:ext cx="155851" cy="15585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342809" algn="l" rtl="0" fontAlgn="base">
                <a:spcBef>
                  <a:spcPct val="0"/>
                </a:spcBef>
                <a:spcAft>
                  <a:spcPct val="0"/>
                </a:spcAft>
                <a:defRPr kern="1200">
                  <a:solidFill>
                    <a:schemeClr val="lt1"/>
                  </a:solidFill>
                  <a:latin typeface="+mn-lt"/>
                  <a:ea typeface="+mn-ea"/>
                  <a:cs typeface="+mn-cs"/>
                </a:defRPr>
              </a:lvl2pPr>
              <a:lvl3pPr marL="685617" algn="l" rtl="0" fontAlgn="base">
                <a:spcBef>
                  <a:spcPct val="0"/>
                </a:spcBef>
                <a:spcAft>
                  <a:spcPct val="0"/>
                </a:spcAft>
                <a:defRPr kern="1200">
                  <a:solidFill>
                    <a:schemeClr val="lt1"/>
                  </a:solidFill>
                  <a:latin typeface="+mn-lt"/>
                  <a:ea typeface="+mn-ea"/>
                  <a:cs typeface="+mn-cs"/>
                </a:defRPr>
              </a:lvl3pPr>
              <a:lvl4pPr marL="1028426" algn="l" rtl="0" fontAlgn="base">
                <a:spcBef>
                  <a:spcPct val="0"/>
                </a:spcBef>
                <a:spcAft>
                  <a:spcPct val="0"/>
                </a:spcAft>
                <a:defRPr kern="1200">
                  <a:solidFill>
                    <a:schemeClr val="lt1"/>
                  </a:solidFill>
                  <a:latin typeface="+mn-lt"/>
                  <a:ea typeface="+mn-ea"/>
                  <a:cs typeface="+mn-cs"/>
                </a:defRPr>
              </a:lvl4pPr>
              <a:lvl5pPr marL="1371234" algn="l" rtl="0" fontAlgn="base">
                <a:spcBef>
                  <a:spcPct val="0"/>
                </a:spcBef>
                <a:spcAft>
                  <a:spcPct val="0"/>
                </a:spcAft>
                <a:defRPr kern="1200">
                  <a:solidFill>
                    <a:schemeClr val="lt1"/>
                  </a:solidFill>
                  <a:latin typeface="+mn-lt"/>
                  <a:ea typeface="+mn-ea"/>
                  <a:cs typeface="+mn-cs"/>
                </a:defRPr>
              </a:lvl5pPr>
              <a:lvl6pPr marL="1714043" algn="l" defTabSz="685617" rtl="0" eaLnBrk="1" latinLnBrk="0" hangingPunct="1">
                <a:defRPr kern="1200">
                  <a:solidFill>
                    <a:schemeClr val="lt1"/>
                  </a:solidFill>
                  <a:latin typeface="+mn-lt"/>
                  <a:ea typeface="+mn-ea"/>
                  <a:cs typeface="+mn-cs"/>
                </a:defRPr>
              </a:lvl6pPr>
              <a:lvl7pPr marL="2056851" algn="l" defTabSz="685617" rtl="0" eaLnBrk="1" latinLnBrk="0" hangingPunct="1">
                <a:defRPr kern="1200">
                  <a:solidFill>
                    <a:schemeClr val="lt1"/>
                  </a:solidFill>
                  <a:latin typeface="+mn-lt"/>
                  <a:ea typeface="+mn-ea"/>
                  <a:cs typeface="+mn-cs"/>
                </a:defRPr>
              </a:lvl7pPr>
              <a:lvl8pPr marL="2399660" algn="l" defTabSz="685617" rtl="0" eaLnBrk="1" latinLnBrk="0" hangingPunct="1">
                <a:defRPr kern="1200">
                  <a:solidFill>
                    <a:schemeClr val="lt1"/>
                  </a:solidFill>
                  <a:latin typeface="+mn-lt"/>
                  <a:ea typeface="+mn-ea"/>
                  <a:cs typeface="+mn-cs"/>
                </a:defRPr>
              </a:lvl8pPr>
              <a:lvl9pPr marL="2742468" algn="l" defTabSz="685617" rtl="0" eaLnBrk="1" latinLnBrk="0" hangingPunct="1">
                <a:defRPr kern="1200">
                  <a:solidFill>
                    <a:schemeClr val="lt1"/>
                  </a:solidFill>
                  <a:latin typeface="+mn-lt"/>
                  <a:ea typeface="+mn-ea"/>
                  <a:cs typeface="+mn-cs"/>
                </a:defRPr>
              </a:lvl9pPr>
            </a:lstStyle>
            <a:p>
              <a:pPr algn="ctr"/>
              <a:endParaRPr lang="zh-CN" altLang="en-US" sz="1600" dirty="0">
                <a:latin typeface="Huawei Sans" panose="020C0503030203020204" pitchFamily="34" charset="0"/>
              </a:endParaRPr>
            </a:p>
          </p:txBody>
        </p:sp>
        <p:sp>
          <p:nvSpPr>
            <p:cNvPr id="21" name="椭圆 20"/>
            <p:cNvSpPr/>
            <p:nvPr/>
          </p:nvSpPr>
          <p:spPr>
            <a:xfrm>
              <a:off x="4798742" y="1475825"/>
              <a:ext cx="155851" cy="15585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342809" algn="l" rtl="0" fontAlgn="base">
                <a:spcBef>
                  <a:spcPct val="0"/>
                </a:spcBef>
                <a:spcAft>
                  <a:spcPct val="0"/>
                </a:spcAft>
                <a:defRPr kern="1200">
                  <a:solidFill>
                    <a:schemeClr val="lt1"/>
                  </a:solidFill>
                  <a:latin typeface="+mn-lt"/>
                  <a:ea typeface="+mn-ea"/>
                  <a:cs typeface="+mn-cs"/>
                </a:defRPr>
              </a:lvl2pPr>
              <a:lvl3pPr marL="685617" algn="l" rtl="0" fontAlgn="base">
                <a:spcBef>
                  <a:spcPct val="0"/>
                </a:spcBef>
                <a:spcAft>
                  <a:spcPct val="0"/>
                </a:spcAft>
                <a:defRPr kern="1200">
                  <a:solidFill>
                    <a:schemeClr val="lt1"/>
                  </a:solidFill>
                  <a:latin typeface="+mn-lt"/>
                  <a:ea typeface="+mn-ea"/>
                  <a:cs typeface="+mn-cs"/>
                </a:defRPr>
              </a:lvl3pPr>
              <a:lvl4pPr marL="1028426" algn="l" rtl="0" fontAlgn="base">
                <a:spcBef>
                  <a:spcPct val="0"/>
                </a:spcBef>
                <a:spcAft>
                  <a:spcPct val="0"/>
                </a:spcAft>
                <a:defRPr kern="1200">
                  <a:solidFill>
                    <a:schemeClr val="lt1"/>
                  </a:solidFill>
                  <a:latin typeface="+mn-lt"/>
                  <a:ea typeface="+mn-ea"/>
                  <a:cs typeface="+mn-cs"/>
                </a:defRPr>
              </a:lvl4pPr>
              <a:lvl5pPr marL="1371234" algn="l" rtl="0" fontAlgn="base">
                <a:spcBef>
                  <a:spcPct val="0"/>
                </a:spcBef>
                <a:spcAft>
                  <a:spcPct val="0"/>
                </a:spcAft>
                <a:defRPr kern="1200">
                  <a:solidFill>
                    <a:schemeClr val="lt1"/>
                  </a:solidFill>
                  <a:latin typeface="+mn-lt"/>
                  <a:ea typeface="+mn-ea"/>
                  <a:cs typeface="+mn-cs"/>
                </a:defRPr>
              </a:lvl5pPr>
              <a:lvl6pPr marL="1714043" algn="l" defTabSz="685617" rtl="0" eaLnBrk="1" latinLnBrk="0" hangingPunct="1">
                <a:defRPr kern="1200">
                  <a:solidFill>
                    <a:schemeClr val="lt1"/>
                  </a:solidFill>
                  <a:latin typeface="+mn-lt"/>
                  <a:ea typeface="+mn-ea"/>
                  <a:cs typeface="+mn-cs"/>
                </a:defRPr>
              </a:lvl6pPr>
              <a:lvl7pPr marL="2056851" algn="l" defTabSz="685617" rtl="0" eaLnBrk="1" latinLnBrk="0" hangingPunct="1">
                <a:defRPr kern="1200">
                  <a:solidFill>
                    <a:schemeClr val="lt1"/>
                  </a:solidFill>
                  <a:latin typeface="+mn-lt"/>
                  <a:ea typeface="+mn-ea"/>
                  <a:cs typeface="+mn-cs"/>
                </a:defRPr>
              </a:lvl7pPr>
              <a:lvl8pPr marL="2399660" algn="l" defTabSz="685617" rtl="0" eaLnBrk="1" latinLnBrk="0" hangingPunct="1">
                <a:defRPr kern="1200">
                  <a:solidFill>
                    <a:schemeClr val="lt1"/>
                  </a:solidFill>
                  <a:latin typeface="+mn-lt"/>
                  <a:ea typeface="+mn-ea"/>
                  <a:cs typeface="+mn-cs"/>
                </a:defRPr>
              </a:lvl8pPr>
              <a:lvl9pPr marL="2742468" algn="l" defTabSz="685617" rtl="0" eaLnBrk="1" latinLnBrk="0" hangingPunct="1">
                <a:defRPr kern="1200">
                  <a:solidFill>
                    <a:schemeClr val="lt1"/>
                  </a:solidFill>
                  <a:latin typeface="+mn-lt"/>
                  <a:ea typeface="+mn-ea"/>
                  <a:cs typeface="+mn-cs"/>
                </a:defRPr>
              </a:lvl9pPr>
            </a:lstStyle>
            <a:p>
              <a:pPr algn="ctr"/>
              <a:endParaRPr lang="zh-CN" altLang="en-US" sz="1600" dirty="0">
                <a:latin typeface="Huawei Sans" panose="020C0503030203020204" pitchFamily="34" charset="0"/>
              </a:endParaRPr>
            </a:p>
          </p:txBody>
        </p:sp>
        <p:sp>
          <p:nvSpPr>
            <p:cNvPr id="22" name="椭圆 21"/>
            <p:cNvSpPr/>
            <p:nvPr/>
          </p:nvSpPr>
          <p:spPr>
            <a:xfrm>
              <a:off x="4798742" y="1224565"/>
              <a:ext cx="155851" cy="15585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342809" algn="l" rtl="0" fontAlgn="base">
                <a:spcBef>
                  <a:spcPct val="0"/>
                </a:spcBef>
                <a:spcAft>
                  <a:spcPct val="0"/>
                </a:spcAft>
                <a:defRPr kern="1200">
                  <a:solidFill>
                    <a:schemeClr val="lt1"/>
                  </a:solidFill>
                  <a:latin typeface="+mn-lt"/>
                  <a:ea typeface="+mn-ea"/>
                  <a:cs typeface="+mn-cs"/>
                </a:defRPr>
              </a:lvl2pPr>
              <a:lvl3pPr marL="685617" algn="l" rtl="0" fontAlgn="base">
                <a:spcBef>
                  <a:spcPct val="0"/>
                </a:spcBef>
                <a:spcAft>
                  <a:spcPct val="0"/>
                </a:spcAft>
                <a:defRPr kern="1200">
                  <a:solidFill>
                    <a:schemeClr val="lt1"/>
                  </a:solidFill>
                  <a:latin typeface="+mn-lt"/>
                  <a:ea typeface="+mn-ea"/>
                  <a:cs typeface="+mn-cs"/>
                </a:defRPr>
              </a:lvl3pPr>
              <a:lvl4pPr marL="1028426" algn="l" rtl="0" fontAlgn="base">
                <a:spcBef>
                  <a:spcPct val="0"/>
                </a:spcBef>
                <a:spcAft>
                  <a:spcPct val="0"/>
                </a:spcAft>
                <a:defRPr kern="1200">
                  <a:solidFill>
                    <a:schemeClr val="lt1"/>
                  </a:solidFill>
                  <a:latin typeface="+mn-lt"/>
                  <a:ea typeface="+mn-ea"/>
                  <a:cs typeface="+mn-cs"/>
                </a:defRPr>
              </a:lvl4pPr>
              <a:lvl5pPr marL="1371234" algn="l" rtl="0" fontAlgn="base">
                <a:spcBef>
                  <a:spcPct val="0"/>
                </a:spcBef>
                <a:spcAft>
                  <a:spcPct val="0"/>
                </a:spcAft>
                <a:defRPr kern="1200">
                  <a:solidFill>
                    <a:schemeClr val="lt1"/>
                  </a:solidFill>
                  <a:latin typeface="+mn-lt"/>
                  <a:ea typeface="+mn-ea"/>
                  <a:cs typeface="+mn-cs"/>
                </a:defRPr>
              </a:lvl5pPr>
              <a:lvl6pPr marL="1714043" algn="l" defTabSz="685617" rtl="0" eaLnBrk="1" latinLnBrk="0" hangingPunct="1">
                <a:defRPr kern="1200">
                  <a:solidFill>
                    <a:schemeClr val="lt1"/>
                  </a:solidFill>
                  <a:latin typeface="+mn-lt"/>
                  <a:ea typeface="+mn-ea"/>
                  <a:cs typeface="+mn-cs"/>
                </a:defRPr>
              </a:lvl6pPr>
              <a:lvl7pPr marL="2056851" algn="l" defTabSz="685617" rtl="0" eaLnBrk="1" latinLnBrk="0" hangingPunct="1">
                <a:defRPr kern="1200">
                  <a:solidFill>
                    <a:schemeClr val="lt1"/>
                  </a:solidFill>
                  <a:latin typeface="+mn-lt"/>
                  <a:ea typeface="+mn-ea"/>
                  <a:cs typeface="+mn-cs"/>
                </a:defRPr>
              </a:lvl7pPr>
              <a:lvl8pPr marL="2399660" algn="l" defTabSz="685617" rtl="0" eaLnBrk="1" latinLnBrk="0" hangingPunct="1">
                <a:defRPr kern="1200">
                  <a:solidFill>
                    <a:schemeClr val="lt1"/>
                  </a:solidFill>
                  <a:latin typeface="+mn-lt"/>
                  <a:ea typeface="+mn-ea"/>
                  <a:cs typeface="+mn-cs"/>
                </a:defRPr>
              </a:lvl8pPr>
              <a:lvl9pPr marL="2742468" algn="l" defTabSz="685617" rtl="0" eaLnBrk="1" latinLnBrk="0" hangingPunct="1">
                <a:defRPr kern="1200">
                  <a:solidFill>
                    <a:schemeClr val="lt1"/>
                  </a:solidFill>
                  <a:latin typeface="+mn-lt"/>
                  <a:ea typeface="+mn-ea"/>
                  <a:cs typeface="+mn-cs"/>
                </a:defRPr>
              </a:lvl9pPr>
            </a:lstStyle>
            <a:p>
              <a:pPr algn="ctr"/>
              <a:endParaRPr lang="zh-CN" altLang="en-US" sz="1600" dirty="0">
                <a:latin typeface="Huawei Sans" panose="020C0503030203020204" pitchFamily="34" charset="0"/>
              </a:endParaRPr>
            </a:p>
          </p:txBody>
        </p:sp>
        <p:sp>
          <p:nvSpPr>
            <p:cNvPr id="23" name="椭圆 22"/>
            <p:cNvSpPr/>
            <p:nvPr/>
          </p:nvSpPr>
          <p:spPr>
            <a:xfrm>
              <a:off x="4306374" y="1009479"/>
              <a:ext cx="155851" cy="15585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342809" algn="l" rtl="0" fontAlgn="base">
                <a:spcBef>
                  <a:spcPct val="0"/>
                </a:spcBef>
                <a:spcAft>
                  <a:spcPct val="0"/>
                </a:spcAft>
                <a:defRPr kern="1200">
                  <a:solidFill>
                    <a:schemeClr val="lt1"/>
                  </a:solidFill>
                  <a:latin typeface="+mn-lt"/>
                  <a:ea typeface="+mn-ea"/>
                  <a:cs typeface="+mn-cs"/>
                </a:defRPr>
              </a:lvl2pPr>
              <a:lvl3pPr marL="685617" algn="l" rtl="0" fontAlgn="base">
                <a:spcBef>
                  <a:spcPct val="0"/>
                </a:spcBef>
                <a:spcAft>
                  <a:spcPct val="0"/>
                </a:spcAft>
                <a:defRPr kern="1200">
                  <a:solidFill>
                    <a:schemeClr val="lt1"/>
                  </a:solidFill>
                  <a:latin typeface="+mn-lt"/>
                  <a:ea typeface="+mn-ea"/>
                  <a:cs typeface="+mn-cs"/>
                </a:defRPr>
              </a:lvl3pPr>
              <a:lvl4pPr marL="1028426" algn="l" rtl="0" fontAlgn="base">
                <a:spcBef>
                  <a:spcPct val="0"/>
                </a:spcBef>
                <a:spcAft>
                  <a:spcPct val="0"/>
                </a:spcAft>
                <a:defRPr kern="1200">
                  <a:solidFill>
                    <a:schemeClr val="lt1"/>
                  </a:solidFill>
                  <a:latin typeface="+mn-lt"/>
                  <a:ea typeface="+mn-ea"/>
                  <a:cs typeface="+mn-cs"/>
                </a:defRPr>
              </a:lvl4pPr>
              <a:lvl5pPr marL="1371234" algn="l" rtl="0" fontAlgn="base">
                <a:spcBef>
                  <a:spcPct val="0"/>
                </a:spcBef>
                <a:spcAft>
                  <a:spcPct val="0"/>
                </a:spcAft>
                <a:defRPr kern="1200">
                  <a:solidFill>
                    <a:schemeClr val="lt1"/>
                  </a:solidFill>
                  <a:latin typeface="+mn-lt"/>
                  <a:ea typeface="+mn-ea"/>
                  <a:cs typeface="+mn-cs"/>
                </a:defRPr>
              </a:lvl5pPr>
              <a:lvl6pPr marL="1714043" algn="l" defTabSz="685617" rtl="0" eaLnBrk="1" latinLnBrk="0" hangingPunct="1">
                <a:defRPr kern="1200">
                  <a:solidFill>
                    <a:schemeClr val="lt1"/>
                  </a:solidFill>
                  <a:latin typeface="+mn-lt"/>
                  <a:ea typeface="+mn-ea"/>
                  <a:cs typeface="+mn-cs"/>
                </a:defRPr>
              </a:lvl6pPr>
              <a:lvl7pPr marL="2056851" algn="l" defTabSz="685617" rtl="0" eaLnBrk="1" latinLnBrk="0" hangingPunct="1">
                <a:defRPr kern="1200">
                  <a:solidFill>
                    <a:schemeClr val="lt1"/>
                  </a:solidFill>
                  <a:latin typeface="+mn-lt"/>
                  <a:ea typeface="+mn-ea"/>
                  <a:cs typeface="+mn-cs"/>
                </a:defRPr>
              </a:lvl7pPr>
              <a:lvl8pPr marL="2399660" algn="l" defTabSz="685617" rtl="0" eaLnBrk="1" latinLnBrk="0" hangingPunct="1">
                <a:defRPr kern="1200">
                  <a:solidFill>
                    <a:schemeClr val="lt1"/>
                  </a:solidFill>
                  <a:latin typeface="+mn-lt"/>
                  <a:ea typeface="+mn-ea"/>
                  <a:cs typeface="+mn-cs"/>
                </a:defRPr>
              </a:lvl8pPr>
              <a:lvl9pPr marL="2742468" algn="l" defTabSz="685617" rtl="0" eaLnBrk="1" latinLnBrk="0" hangingPunct="1">
                <a:defRPr kern="1200">
                  <a:solidFill>
                    <a:schemeClr val="lt1"/>
                  </a:solidFill>
                  <a:latin typeface="+mn-lt"/>
                  <a:ea typeface="+mn-ea"/>
                  <a:cs typeface="+mn-cs"/>
                </a:defRPr>
              </a:lvl9pPr>
            </a:lstStyle>
            <a:p>
              <a:pPr algn="ctr"/>
              <a:endParaRPr lang="zh-CN" altLang="en-US" sz="1600" dirty="0">
                <a:latin typeface="Huawei Sans" panose="020C0503030203020204" pitchFamily="34" charset="0"/>
              </a:endParaRPr>
            </a:p>
          </p:txBody>
        </p:sp>
        <p:sp>
          <p:nvSpPr>
            <p:cNvPr id="24" name="椭圆 23"/>
            <p:cNvSpPr/>
            <p:nvPr/>
          </p:nvSpPr>
          <p:spPr>
            <a:xfrm>
              <a:off x="4609390" y="1013514"/>
              <a:ext cx="155851" cy="15585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342809" algn="l" rtl="0" fontAlgn="base">
                <a:spcBef>
                  <a:spcPct val="0"/>
                </a:spcBef>
                <a:spcAft>
                  <a:spcPct val="0"/>
                </a:spcAft>
                <a:defRPr kern="1200">
                  <a:solidFill>
                    <a:schemeClr val="lt1"/>
                  </a:solidFill>
                  <a:latin typeface="+mn-lt"/>
                  <a:ea typeface="+mn-ea"/>
                  <a:cs typeface="+mn-cs"/>
                </a:defRPr>
              </a:lvl2pPr>
              <a:lvl3pPr marL="685617" algn="l" rtl="0" fontAlgn="base">
                <a:spcBef>
                  <a:spcPct val="0"/>
                </a:spcBef>
                <a:spcAft>
                  <a:spcPct val="0"/>
                </a:spcAft>
                <a:defRPr kern="1200">
                  <a:solidFill>
                    <a:schemeClr val="lt1"/>
                  </a:solidFill>
                  <a:latin typeface="+mn-lt"/>
                  <a:ea typeface="+mn-ea"/>
                  <a:cs typeface="+mn-cs"/>
                </a:defRPr>
              </a:lvl3pPr>
              <a:lvl4pPr marL="1028426" algn="l" rtl="0" fontAlgn="base">
                <a:spcBef>
                  <a:spcPct val="0"/>
                </a:spcBef>
                <a:spcAft>
                  <a:spcPct val="0"/>
                </a:spcAft>
                <a:defRPr kern="1200">
                  <a:solidFill>
                    <a:schemeClr val="lt1"/>
                  </a:solidFill>
                  <a:latin typeface="+mn-lt"/>
                  <a:ea typeface="+mn-ea"/>
                  <a:cs typeface="+mn-cs"/>
                </a:defRPr>
              </a:lvl4pPr>
              <a:lvl5pPr marL="1371234" algn="l" rtl="0" fontAlgn="base">
                <a:spcBef>
                  <a:spcPct val="0"/>
                </a:spcBef>
                <a:spcAft>
                  <a:spcPct val="0"/>
                </a:spcAft>
                <a:defRPr kern="1200">
                  <a:solidFill>
                    <a:schemeClr val="lt1"/>
                  </a:solidFill>
                  <a:latin typeface="+mn-lt"/>
                  <a:ea typeface="+mn-ea"/>
                  <a:cs typeface="+mn-cs"/>
                </a:defRPr>
              </a:lvl5pPr>
              <a:lvl6pPr marL="1714043" algn="l" defTabSz="685617" rtl="0" eaLnBrk="1" latinLnBrk="0" hangingPunct="1">
                <a:defRPr kern="1200">
                  <a:solidFill>
                    <a:schemeClr val="lt1"/>
                  </a:solidFill>
                  <a:latin typeface="+mn-lt"/>
                  <a:ea typeface="+mn-ea"/>
                  <a:cs typeface="+mn-cs"/>
                </a:defRPr>
              </a:lvl6pPr>
              <a:lvl7pPr marL="2056851" algn="l" defTabSz="685617" rtl="0" eaLnBrk="1" latinLnBrk="0" hangingPunct="1">
                <a:defRPr kern="1200">
                  <a:solidFill>
                    <a:schemeClr val="lt1"/>
                  </a:solidFill>
                  <a:latin typeface="+mn-lt"/>
                  <a:ea typeface="+mn-ea"/>
                  <a:cs typeface="+mn-cs"/>
                </a:defRPr>
              </a:lvl7pPr>
              <a:lvl8pPr marL="2399660" algn="l" defTabSz="685617" rtl="0" eaLnBrk="1" latinLnBrk="0" hangingPunct="1">
                <a:defRPr kern="1200">
                  <a:solidFill>
                    <a:schemeClr val="lt1"/>
                  </a:solidFill>
                  <a:latin typeface="+mn-lt"/>
                  <a:ea typeface="+mn-ea"/>
                  <a:cs typeface="+mn-cs"/>
                </a:defRPr>
              </a:lvl8pPr>
              <a:lvl9pPr marL="2742468" algn="l" defTabSz="685617" rtl="0" eaLnBrk="1" latinLnBrk="0" hangingPunct="1">
                <a:defRPr kern="1200">
                  <a:solidFill>
                    <a:schemeClr val="lt1"/>
                  </a:solidFill>
                  <a:latin typeface="+mn-lt"/>
                  <a:ea typeface="+mn-ea"/>
                  <a:cs typeface="+mn-cs"/>
                </a:defRPr>
              </a:lvl9pPr>
            </a:lstStyle>
            <a:p>
              <a:pPr algn="ctr"/>
              <a:endParaRPr lang="zh-CN" altLang="en-US" sz="1600" dirty="0">
                <a:latin typeface="Huawei Sans" panose="020C0503030203020204" pitchFamily="34" charset="0"/>
              </a:endParaRPr>
            </a:p>
          </p:txBody>
        </p:sp>
        <p:sp>
          <p:nvSpPr>
            <p:cNvPr id="25" name="椭圆 24"/>
            <p:cNvSpPr/>
            <p:nvPr/>
          </p:nvSpPr>
          <p:spPr>
            <a:xfrm>
              <a:off x="4099194" y="1192027"/>
              <a:ext cx="155851" cy="15585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342809" algn="l" rtl="0" fontAlgn="base">
                <a:spcBef>
                  <a:spcPct val="0"/>
                </a:spcBef>
                <a:spcAft>
                  <a:spcPct val="0"/>
                </a:spcAft>
                <a:defRPr kern="1200">
                  <a:solidFill>
                    <a:schemeClr val="lt1"/>
                  </a:solidFill>
                  <a:latin typeface="+mn-lt"/>
                  <a:ea typeface="+mn-ea"/>
                  <a:cs typeface="+mn-cs"/>
                </a:defRPr>
              </a:lvl2pPr>
              <a:lvl3pPr marL="685617" algn="l" rtl="0" fontAlgn="base">
                <a:spcBef>
                  <a:spcPct val="0"/>
                </a:spcBef>
                <a:spcAft>
                  <a:spcPct val="0"/>
                </a:spcAft>
                <a:defRPr kern="1200">
                  <a:solidFill>
                    <a:schemeClr val="lt1"/>
                  </a:solidFill>
                  <a:latin typeface="+mn-lt"/>
                  <a:ea typeface="+mn-ea"/>
                  <a:cs typeface="+mn-cs"/>
                </a:defRPr>
              </a:lvl3pPr>
              <a:lvl4pPr marL="1028426" algn="l" rtl="0" fontAlgn="base">
                <a:spcBef>
                  <a:spcPct val="0"/>
                </a:spcBef>
                <a:spcAft>
                  <a:spcPct val="0"/>
                </a:spcAft>
                <a:defRPr kern="1200">
                  <a:solidFill>
                    <a:schemeClr val="lt1"/>
                  </a:solidFill>
                  <a:latin typeface="+mn-lt"/>
                  <a:ea typeface="+mn-ea"/>
                  <a:cs typeface="+mn-cs"/>
                </a:defRPr>
              </a:lvl4pPr>
              <a:lvl5pPr marL="1371234" algn="l" rtl="0" fontAlgn="base">
                <a:spcBef>
                  <a:spcPct val="0"/>
                </a:spcBef>
                <a:spcAft>
                  <a:spcPct val="0"/>
                </a:spcAft>
                <a:defRPr kern="1200">
                  <a:solidFill>
                    <a:schemeClr val="lt1"/>
                  </a:solidFill>
                  <a:latin typeface="+mn-lt"/>
                  <a:ea typeface="+mn-ea"/>
                  <a:cs typeface="+mn-cs"/>
                </a:defRPr>
              </a:lvl5pPr>
              <a:lvl6pPr marL="1714043" algn="l" defTabSz="685617" rtl="0" eaLnBrk="1" latinLnBrk="0" hangingPunct="1">
                <a:defRPr kern="1200">
                  <a:solidFill>
                    <a:schemeClr val="lt1"/>
                  </a:solidFill>
                  <a:latin typeface="+mn-lt"/>
                  <a:ea typeface="+mn-ea"/>
                  <a:cs typeface="+mn-cs"/>
                </a:defRPr>
              </a:lvl6pPr>
              <a:lvl7pPr marL="2056851" algn="l" defTabSz="685617" rtl="0" eaLnBrk="1" latinLnBrk="0" hangingPunct="1">
                <a:defRPr kern="1200">
                  <a:solidFill>
                    <a:schemeClr val="lt1"/>
                  </a:solidFill>
                  <a:latin typeface="+mn-lt"/>
                  <a:ea typeface="+mn-ea"/>
                  <a:cs typeface="+mn-cs"/>
                </a:defRPr>
              </a:lvl7pPr>
              <a:lvl8pPr marL="2399660" algn="l" defTabSz="685617" rtl="0" eaLnBrk="1" latinLnBrk="0" hangingPunct="1">
                <a:defRPr kern="1200">
                  <a:solidFill>
                    <a:schemeClr val="lt1"/>
                  </a:solidFill>
                  <a:latin typeface="+mn-lt"/>
                  <a:ea typeface="+mn-ea"/>
                  <a:cs typeface="+mn-cs"/>
                </a:defRPr>
              </a:lvl8pPr>
              <a:lvl9pPr marL="2742468" algn="l" defTabSz="685617" rtl="0" eaLnBrk="1" latinLnBrk="0" hangingPunct="1">
                <a:defRPr kern="1200">
                  <a:solidFill>
                    <a:schemeClr val="lt1"/>
                  </a:solidFill>
                  <a:latin typeface="+mn-lt"/>
                  <a:ea typeface="+mn-ea"/>
                  <a:cs typeface="+mn-cs"/>
                </a:defRPr>
              </a:lvl9pPr>
            </a:lstStyle>
            <a:p>
              <a:pPr algn="ctr"/>
              <a:endParaRPr lang="zh-CN" altLang="en-US" sz="1600" dirty="0">
                <a:latin typeface="Huawei Sans" panose="020C0503030203020204" pitchFamily="34" charset="0"/>
              </a:endParaRPr>
            </a:p>
          </p:txBody>
        </p:sp>
        <p:sp>
          <p:nvSpPr>
            <p:cNvPr id="26" name="椭圆 25"/>
            <p:cNvSpPr/>
            <p:nvPr/>
          </p:nvSpPr>
          <p:spPr>
            <a:xfrm>
              <a:off x="4094093" y="1475103"/>
              <a:ext cx="155851" cy="15585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algn="l" rtl="0" fontAlgn="base">
                <a:spcBef>
                  <a:spcPct val="0"/>
                </a:spcBef>
                <a:spcAft>
                  <a:spcPct val="0"/>
                </a:spcAft>
                <a:defRPr kern="1200">
                  <a:solidFill>
                    <a:schemeClr val="lt1"/>
                  </a:solidFill>
                  <a:latin typeface="+mn-lt"/>
                  <a:ea typeface="+mn-ea"/>
                  <a:cs typeface="+mn-cs"/>
                </a:defRPr>
              </a:lvl1pPr>
              <a:lvl2pPr marL="342809" algn="l" rtl="0" fontAlgn="base">
                <a:spcBef>
                  <a:spcPct val="0"/>
                </a:spcBef>
                <a:spcAft>
                  <a:spcPct val="0"/>
                </a:spcAft>
                <a:defRPr kern="1200">
                  <a:solidFill>
                    <a:schemeClr val="lt1"/>
                  </a:solidFill>
                  <a:latin typeface="+mn-lt"/>
                  <a:ea typeface="+mn-ea"/>
                  <a:cs typeface="+mn-cs"/>
                </a:defRPr>
              </a:lvl2pPr>
              <a:lvl3pPr marL="685617" algn="l" rtl="0" fontAlgn="base">
                <a:spcBef>
                  <a:spcPct val="0"/>
                </a:spcBef>
                <a:spcAft>
                  <a:spcPct val="0"/>
                </a:spcAft>
                <a:defRPr kern="1200">
                  <a:solidFill>
                    <a:schemeClr val="lt1"/>
                  </a:solidFill>
                  <a:latin typeface="+mn-lt"/>
                  <a:ea typeface="+mn-ea"/>
                  <a:cs typeface="+mn-cs"/>
                </a:defRPr>
              </a:lvl3pPr>
              <a:lvl4pPr marL="1028426" algn="l" rtl="0" fontAlgn="base">
                <a:spcBef>
                  <a:spcPct val="0"/>
                </a:spcBef>
                <a:spcAft>
                  <a:spcPct val="0"/>
                </a:spcAft>
                <a:defRPr kern="1200">
                  <a:solidFill>
                    <a:schemeClr val="lt1"/>
                  </a:solidFill>
                  <a:latin typeface="+mn-lt"/>
                  <a:ea typeface="+mn-ea"/>
                  <a:cs typeface="+mn-cs"/>
                </a:defRPr>
              </a:lvl4pPr>
              <a:lvl5pPr marL="1371234" algn="l" rtl="0" fontAlgn="base">
                <a:spcBef>
                  <a:spcPct val="0"/>
                </a:spcBef>
                <a:spcAft>
                  <a:spcPct val="0"/>
                </a:spcAft>
                <a:defRPr kern="1200">
                  <a:solidFill>
                    <a:schemeClr val="lt1"/>
                  </a:solidFill>
                  <a:latin typeface="+mn-lt"/>
                  <a:ea typeface="+mn-ea"/>
                  <a:cs typeface="+mn-cs"/>
                </a:defRPr>
              </a:lvl5pPr>
              <a:lvl6pPr marL="1714043" algn="l" defTabSz="685617" rtl="0" eaLnBrk="1" latinLnBrk="0" hangingPunct="1">
                <a:defRPr kern="1200">
                  <a:solidFill>
                    <a:schemeClr val="lt1"/>
                  </a:solidFill>
                  <a:latin typeface="+mn-lt"/>
                  <a:ea typeface="+mn-ea"/>
                  <a:cs typeface="+mn-cs"/>
                </a:defRPr>
              </a:lvl6pPr>
              <a:lvl7pPr marL="2056851" algn="l" defTabSz="685617" rtl="0" eaLnBrk="1" latinLnBrk="0" hangingPunct="1">
                <a:defRPr kern="1200">
                  <a:solidFill>
                    <a:schemeClr val="lt1"/>
                  </a:solidFill>
                  <a:latin typeface="+mn-lt"/>
                  <a:ea typeface="+mn-ea"/>
                  <a:cs typeface="+mn-cs"/>
                </a:defRPr>
              </a:lvl7pPr>
              <a:lvl8pPr marL="2399660" algn="l" defTabSz="685617" rtl="0" eaLnBrk="1" latinLnBrk="0" hangingPunct="1">
                <a:defRPr kern="1200">
                  <a:solidFill>
                    <a:schemeClr val="lt1"/>
                  </a:solidFill>
                  <a:latin typeface="+mn-lt"/>
                  <a:ea typeface="+mn-ea"/>
                  <a:cs typeface="+mn-cs"/>
                </a:defRPr>
              </a:lvl8pPr>
              <a:lvl9pPr marL="2742468" algn="l" defTabSz="685617" rtl="0" eaLnBrk="1" latinLnBrk="0" hangingPunct="1">
                <a:defRPr kern="1200">
                  <a:solidFill>
                    <a:schemeClr val="lt1"/>
                  </a:solidFill>
                  <a:latin typeface="+mn-lt"/>
                  <a:ea typeface="+mn-ea"/>
                  <a:cs typeface="+mn-cs"/>
                </a:defRPr>
              </a:lvl9pPr>
            </a:lstStyle>
            <a:p>
              <a:pPr algn="ctr"/>
              <a:endParaRPr lang="zh-CN" altLang="en-US" sz="1600" dirty="0">
                <a:latin typeface="Huawei Sans" panose="020C0503030203020204" pitchFamily="34" charset="0"/>
              </a:endParaRPr>
            </a:p>
          </p:txBody>
        </p:sp>
      </p:grpSp>
      <p:sp>
        <p:nvSpPr>
          <p:cNvPr id="32" name="TextBox 45"/>
          <p:cNvSpPr txBox="1"/>
          <p:nvPr/>
        </p:nvSpPr>
        <p:spPr>
          <a:xfrm>
            <a:off x="906642" y="3392927"/>
            <a:ext cx="2332436" cy="782253"/>
          </a:xfrm>
          <a:prstGeom prst="rect">
            <a:avLst/>
          </a:prstGeom>
          <a:noFill/>
        </p:spPr>
        <p:txBody>
          <a:bodyPr wrap="square" lIns="43166" tIns="21584" rIns="43166" bIns="21584"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342809" algn="l" rtl="0" fontAlgn="base">
              <a:spcBef>
                <a:spcPct val="0"/>
              </a:spcBef>
              <a:spcAft>
                <a:spcPct val="0"/>
              </a:spcAft>
              <a:defRPr kern="1200">
                <a:solidFill>
                  <a:schemeClr val="tx1"/>
                </a:solidFill>
                <a:latin typeface="Calibri" pitchFamily="34" charset="0"/>
                <a:ea typeface="宋体" charset="-122"/>
                <a:cs typeface="+mn-cs"/>
              </a:defRPr>
            </a:lvl2pPr>
            <a:lvl3pPr marL="685617" algn="l" rtl="0" fontAlgn="base">
              <a:spcBef>
                <a:spcPct val="0"/>
              </a:spcBef>
              <a:spcAft>
                <a:spcPct val="0"/>
              </a:spcAft>
              <a:defRPr kern="1200">
                <a:solidFill>
                  <a:schemeClr val="tx1"/>
                </a:solidFill>
                <a:latin typeface="Calibri" pitchFamily="34" charset="0"/>
                <a:ea typeface="宋体" charset="-122"/>
                <a:cs typeface="+mn-cs"/>
              </a:defRPr>
            </a:lvl3pPr>
            <a:lvl4pPr marL="1028426" algn="l" rtl="0" fontAlgn="base">
              <a:spcBef>
                <a:spcPct val="0"/>
              </a:spcBef>
              <a:spcAft>
                <a:spcPct val="0"/>
              </a:spcAft>
              <a:defRPr kern="1200">
                <a:solidFill>
                  <a:schemeClr val="tx1"/>
                </a:solidFill>
                <a:latin typeface="Calibri" pitchFamily="34" charset="0"/>
                <a:ea typeface="宋体" charset="-122"/>
                <a:cs typeface="+mn-cs"/>
              </a:defRPr>
            </a:lvl4pPr>
            <a:lvl5pPr marL="1371234" algn="l" rtl="0" fontAlgn="base">
              <a:spcBef>
                <a:spcPct val="0"/>
              </a:spcBef>
              <a:spcAft>
                <a:spcPct val="0"/>
              </a:spcAft>
              <a:defRPr kern="1200">
                <a:solidFill>
                  <a:schemeClr val="tx1"/>
                </a:solidFill>
                <a:latin typeface="Calibri" pitchFamily="34" charset="0"/>
                <a:ea typeface="宋体" charset="-122"/>
                <a:cs typeface="+mn-cs"/>
              </a:defRPr>
            </a:lvl5pPr>
            <a:lvl6pPr marL="1714043" algn="l" defTabSz="685617" rtl="0" eaLnBrk="1" latinLnBrk="0" hangingPunct="1">
              <a:defRPr kern="1200">
                <a:solidFill>
                  <a:schemeClr val="tx1"/>
                </a:solidFill>
                <a:latin typeface="Calibri" pitchFamily="34" charset="0"/>
                <a:ea typeface="宋体" charset="-122"/>
                <a:cs typeface="+mn-cs"/>
              </a:defRPr>
            </a:lvl6pPr>
            <a:lvl7pPr marL="2056851" algn="l" defTabSz="685617" rtl="0" eaLnBrk="1" latinLnBrk="0" hangingPunct="1">
              <a:defRPr kern="1200">
                <a:solidFill>
                  <a:schemeClr val="tx1"/>
                </a:solidFill>
                <a:latin typeface="Calibri" pitchFamily="34" charset="0"/>
                <a:ea typeface="宋体" charset="-122"/>
                <a:cs typeface="+mn-cs"/>
              </a:defRPr>
            </a:lvl7pPr>
            <a:lvl8pPr marL="2399660" algn="l" defTabSz="685617" rtl="0" eaLnBrk="1" latinLnBrk="0" hangingPunct="1">
              <a:defRPr kern="1200">
                <a:solidFill>
                  <a:schemeClr val="tx1"/>
                </a:solidFill>
                <a:latin typeface="Calibri" pitchFamily="34" charset="0"/>
                <a:ea typeface="宋体" charset="-122"/>
                <a:cs typeface="+mn-cs"/>
              </a:defRPr>
            </a:lvl8pPr>
            <a:lvl9pPr marL="2742468" algn="l" defTabSz="685617" rtl="0" eaLnBrk="1" latinLnBrk="0" hangingPunct="1">
              <a:defRPr kern="1200">
                <a:solidFill>
                  <a:schemeClr val="tx1"/>
                </a:solidFill>
                <a:latin typeface="Calibri" pitchFamily="34" charset="0"/>
                <a:ea typeface="宋体" charset="-122"/>
                <a:cs typeface="+mn-cs"/>
              </a:defRPr>
            </a:lvl9pPr>
          </a:lstStyle>
          <a:p>
            <a:pPr algn="ctr">
              <a:spcBef>
                <a:spcPts val="378"/>
              </a:spcBef>
            </a:pPr>
            <a:r>
              <a:rPr lang="en-US" sz="1600" b="1" dirty="0">
                <a:latin typeface="Huawei Sans" panose="020C0503030203020204" pitchFamily="34" charset="0"/>
                <a:ea typeface="+mn-ea"/>
                <a:cs typeface="Arial Unicode MS" panose="020B0604020202020204" pitchFamily="34" charset="-122"/>
              </a:rPr>
              <a:t>Indoor unit types of in-room, in-row, and in-cabinet cooling</a:t>
            </a:r>
          </a:p>
        </p:txBody>
      </p:sp>
      <p:sp>
        <p:nvSpPr>
          <p:cNvPr id="33" name="TextBox 46"/>
          <p:cNvSpPr txBox="1"/>
          <p:nvPr/>
        </p:nvSpPr>
        <p:spPr>
          <a:xfrm>
            <a:off x="6423867" y="3417633"/>
            <a:ext cx="2165153" cy="689920"/>
          </a:xfrm>
          <a:prstGeom prst="rect">
            <a:avLst/>
          </a:prstGeom>
          <a:noFill/>
        </p:spPr>
        <p:txBody>
          <a:bodyPr wrap="square" lIns="43166" tIns="21584" rIns="43166" bIns="21584"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342809" algn="l" rtl="0" fontAlgn="base">
              <a:spcBef>
                <a:spcPct val="0"/>
              </a:spcBef>
              <a:spcAft>
                <a:spcPct val="0"/>
              </a:spcAft>
              <a:defRPr kern="1200">
                <a:solidFill>
                  <a:schemeClr val="tx1"/>
                </a:solidFill>
                <a:latin typeface="Calibri" pitchFamily="34" charset="0"/>
                <a:ea typeface="宋体" charset="-122"/>
                <a:cs typeface="+mn-cs"/>
              </a:defRPr>
            </a:lvl2pPr>
            <a:lvl3pPr marL="685617" algn="l" rtl="0" fontAlgn="base">
              <a:spcBef>
                <a:spcPct val="0"/>
              </a:spcBef>
              <a:spcAft>
                <a:spcPct val="0"/>
              </a:spcAft>
              <a:defRPr kern="1200">
                <a:solidFill>
                  <a:schemeClr val="tx1"/>
                </a:solidFill>
                <a:latin typeface="Calibri" pitchFamily="34" charset="0"/>
                <a:ea typeface="宋体" charset="-122"/>
                <a:cs typeface="+mn-cs"/>
              </a:defRPr>
            </a:lvl3pPr>
            <a:lvl4pPr marL="1028426" algn="l" rtl="0" fontAlgn="base">
              <a:spcBef>
                <a:spcPct val="0"/>
              </a:spcBef>
              <a:spcAft>
                <a:spcPct val="0"/>
              </a:spcAft>
              <a:defRPr kern="1200">
                <a:solidFill>
                  <a:schemeClr val="tx1"/>
                </a:solidFill>
                <a:latin typeface="Calibri" pitchFamily="34" charset="0"/>
                <a:ea typeface="宋体" charset="-122"/>
                <a:cs typeface="+mn-cs"/>
              </a:defRPr>
            </a:lvl4pPr>
            <a:lvl5pPr marL="1371234" algn="l" rtl="0" fontAlgn="base">
              <a:spcBef>
                <a:spcPct val="0"/>
              </a:spcBef>
              <a:spcAft>
                <a:spcPct val="0"/>
              </a:spcAft>
              <a:defRPr kern="1200">
                <a:solidFill>
                  <a:schemeClr val="tx1"/>
                </a:solidFill>
                <a:latin typeface="Calibri" pitchFamily="34" charset="0"/>
                <a:ea typeface="宋体" charset="-122"/>
                <a:cs typeface="+mn-cs"/>
              </a:defRPr>
            </a:lvl5pPr>
            <a:lvl6pPr marL="1714043" algn="l" defTabSz="685617" rtl="0" eaLnBrk="1" latinLnBrk="0" hangingPunct="1">
              <a:defRPr kern="1200">
                <a:solidFill>
                  <a:schemeClr val="tx1"/>
                </a:solidFill>
                <a:latin typeface="Calibri" pitchFamily="34" charset="0"/>
                <a:ea typeface="宋体" charset="-122"/>
                <a:cs typeface="+mn-cs"/>
              </a:defRPr>
            </a:lvl6pPr>
            <a:lvl7pPr marL="2056851" algn="l" defTabSz="685617" rtl="0" eaLnBrk="1" latinLnBrk="0" hangingPunct="1">
              <a:defRPr kern="1200">
                <a:solidFill>
                  <a:schemeClr val="tx1"/>
                </a:solidFill>
                <a:latin typeface="Calibri" pitchFamily="34" charset="0"/>
                <a:ea typeface="宋体" charset="-122"/>
                <a:cs typeface="+mn-cs"/>
              </a:defRPr>
            </a:lvl7pPr>
            <a:lvl8pPr marL="2399660" algn="l" defTabSz="685617" rtl="0" eaLnBrk="1" latinLnBrk="0" hangingPunct="1">
              <a:defRPr kern="1200">
                <a:solidFill>
                  <a:schemeClr val="tx1"/>
                </a:solidFill>
                <a:latin typeface="Calibri" pitchFamily="34" charset="0"/>
                <a:ea typeface="宋体" charset="-122"/>
                <a:cs typeface="+mn-cs"/>
              </a:defRPr>
            </a:lvl8pPr>
            <a:lvl9pPr marL="2742468" algn="l" defTabSz="685617" rtl="0" eaLnBrk="1" latinLnBrk="0" hangingPunct="1">
              <a:defRPr kern="1200">
                <a:solidFill>
                  <a:schemeClr val="tx1"/>
                </a:solidFill>
                <a:latin typeface="Calibri" pitchFamily="34" charset="0"/>
                <a:ea typeface="宋体" charset="-122"/>
                <a:cs typeface="+mn-cs"/>
              </a:defRPr>
            </a:lvl9pPr>
          </a:lstStyle>
          <a:p>
            <a:pPr algn="ctr">
              <a:spcBef>
                <a:spcPts val="378"/>
              </a:spcBef>
            </a:pPr>
            <a:r>
              <a:rPr lang="en-US" sz="1400" b="1">
                <a:latin typeface="Huawei Sans" panose="020C0503030203020204" pitchFamily="34" charset="0"/>
                <a:ea typeface="+mn-ea"/>
                <a:cs typeface="Arial Unicode MS" panose="020B0604020202020204" pitchFamily="34" charset="-122"/>
              </a:rPr>
              <a:t>Selection of the airflow organization mode of the indoor unit</a:t>
            </a:r>
          </a:p>
        </p:txBody>
      </p:sp>
      <p:sp>
        <p:nvSpPr>
          <p:cNvPr id="34" name="TextBox 48"/>
          <p:cNvSpPr txBox="1"/>
          <p:nvPr/>
        </p:nvSpPr>
        <p:spPr>
          <a:xfrm>
            <a:off x="3737416" y="3390096"/>
            <a:ext cx="2323565" cy="259033"/>
          </a:xfrm>
          <a:prstGeom prst="rect">
            <a:avLst/>
          </a:prstGeom>
          <a:noFill/>
        </p:spPr>
        <p:txBody>
          <a:bodyPr wrap="square" lIns="43166" tIns="21584" rIns="43166" bIns="21584"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342809" algn="l" rtl="0" fontAlgn="base">
              <a:spcBef>
                <a:spcPct val="0"/>
              </a:spcBef>
              <a:spcAft>
                <a:spcPct val="0"/>
              </a:spcAft>
              <a:defRPr kern="1200">
                <a:solidFill>
                  <a:schemeClr val="tx1"/>
                </a:solidFill>
                <a:latin typeface="Calibri" pitchFamily="34" charset="0"/>
                <a:ea typeface="宋体" charset="-122"/>
                <a:cs typeface="+mn-cs"/>
              </a:defRPr>
            </a:lvl2pPr>
            <a:lvl3pPr marL="685617" algn="l" rtl="0" fontAlgn="base">
              <a:spcBef>
                <a:spcPct val="0"/>
              </a:spcBef>
              <a:spcAft>
                <a:spcPct val="0"/>
              </a:spcAft>
              <a:defRPr kern="1200">
                <a:solidFill>
                  <a:schemeClr val="tx1"/>
                </a:solidFill>
                <a:latin typeface="Calibri" pitchFamily="34" charset="0"/>
                <a:ea typeface="宋体" charset="-122"/>
                <a:cs typeface="+mn-cs"/>
              </a:defRPr>
            </a:lvl3pPr>
            <a:lvl4pPr marL="1028426" algn="l" rtl="0" fontAlgn="base">
              <a:spcBef>
                <a:spcPct val="0"/>
              </a:spcBef>
              <a:spcAft>
                <a:spcPct val="0"/>
              </a:spcAft>
              <a:defRPr kern="1200">
                <a:solidFill>
                  <a:schemeClr val="tx1"/>
                </a:solidFill>
                <a:latin typeface="Calibri" pitchFamily="34" charset="0"/>
                <a:ea typeface="宋体" charset="-122"/>
                <a:cs typeface="+mn-cs"/>
              </a:defRPr>
            </a:lvl4pPr>
            <a:lvl5pPr marL="1371234" algn="l" rtl="0" fontAlgn="base">
              <a:spcBef>
                <a:spcPct val="0"/>
              </a:spcBef>
              <a:spcAft>
                <a:spcPct val="0"/>
              </a:spcAft>
              <a:defRPr kern="1200">
                <a:solidFill>
                  <a:schemeClr val="tx1"/>
                </a:solidFill>
                <a:latin typeface="Calibri" pitchFamily="34" charset="0"/>
                <a:ea typeface="宋体" charset="-122"/>
                <a:cs typeface="+mn-cs"/>
              </a:defRPr>
            </a:lvl5pPr>
            <a:lvl6pPr marL="1714043" algn="l" defTabSz="685617" rtl="0" eaLnBrk="1" latinLnBrk="0" hangingPunct="1">
              <a:defRPr kern="1200">
                <a:solidFill>
                  <a:schemeClr val="tx1"/>
                </a:solidFill>
                <a:latin typeface="Calibri" pitchFamily="34" charset="0"/>
                <a:ea typeface="宋体" charset="-122"/>
                <a:cs typeface="+mn-cs"/>
              </a:defRPr>
            </a:lvl6pPr>
            <a:lvl7pPr marL="2056851" algn="l" defTabSz="685617" rtl="0" eaLnBrk="1" latinLnBrk="0" hangingPunct="1">
              <a:defRPr kern="1200">
                <a:solidFill>
                  <a:schemeClr val="tx1"/>
                </a:solidFill>
                <a:latin typeface="Calibri" pitchFamily="34" charset="0"/>
                <a:ea typeface="宋体" charset="-122"/>
                <a:cs typeface="+mn-cs"/>
              </a:defRPr>
            </a:lvl7pPr>
            <a:lvl8pPr marL="2399660" algn="l" defTabSz="685617" rtl="0" eaLnBrk="1" latinLnBrk="0" hangingPunct="1">
              <a:defRPr kern="1200">
                <a:solidFill>
                  <a:schemeClr val="tx1"/>
                </a:solidFill>
                <a:latin typeface="Calibri" pitchFamily="34" charset="0"/>
                <a:ea typeface="宋体" charset="-122"/>
                <a:cs typeface="+mn-cs"/>
              </a:defRPr>
            </a:lvl8pPr>
            <a:lvl9pPr marL="2742468" algn="l" defTabSz="685617" rtl="0" eaLnBrk="1" latinLnBrk="0" hangingPunct="1">
              <a:defRPr kern="1200">
                <a:solidFill>
                  <a:schemeClr val="tx1"/>
                </a:solidFill>
                <a:latin typeface="Calibri" pitchFamily="34" charset="0"/>
                <a:ea typeface="宋体" charset="-122"/>
                <a:cs typeface="+mn-cs"/>
              </a:defRPr>
            </a:lvl9pPr>
          </a:lstStyle>
          <a:p>
            <a:pPr algn="ctr">
              <a:spcBef>
                <a:spcPts val="378"/>
              </a:spcBef>
            </a:pPr>
            <a:r>
              <a:rPr lang="en-US" sz="1400" b="1">
                <a:latin typeface="Huawei Sans" panose="020C0503030203020204" pitchFamily="34" charset="0"/>
                <a:ea typeface="+mn-ea"/>
                <a:cs typeface="Arial Unicode MS" panose="020B0604020202020204" pitchFamily="34" charset="-122"/>
              </a:rPr>
              <a:t>Indoor unit layout</a:t>
            </a:r>
          </a:p>
        </p:txBody>
      </p:sp>
      <p:sp>
        <p:nvSpPr>
          <p:cNvPr id="35" name="Rectangle 401"/>
          <p:cNvSpPr>
            <a:spLocks noChangeArrowheads="1"/>
          </p:cNvSpPr>
          <p:nvPr>
            <p:custDataLst>
              <p:tags r:id="rId1"/>
            </p:custDataLst>
          </p:nvPr>
        </p:nvSpPr>
        <p:spPr bwMode="auto">
          <a:xfrm>
            <a:off x="9145113" y="4307083"/>
            <a:ext cx="2486906" cy="1434314"/>
          </a:xfrm>
          <a:prstGeom prst="rect">
            <a:avLst/>
          </a:prstGeom>
          <a:noFill/>
        </p:spPr>
        <p:txBody>
          <a:bodyPr wrap="square" lIns="76782" tIns="38391" rIns="76782" bIns="38391" rtlCol="0">
            <a:spAutoFit/>
          </a:bodyPr>
          <a:lstStyle/>
          <a:p>
            <a:pPr marL="243548" indent="-243548" defTabSz="657756" eaLnBrk="0" hangingPunct="0">
              <a:lnSpc>
                <a:spcPct val="150000"/>
              </a:lnSpc>
              <a:spcAft>
                <a:spcPts val="518"/>
              </a:spcAft>
              <a:buClr>
                <a:schemeClr val="bg1">
                  <a:lumMod val="50000"/>
                </a:schemeClr>
              </a:buClr>
              <a:buSzPct val="60000"/>
              <a:buFont typeface="Wingdings" pitchFamily="2" charset="2"/>
              <a:buChar char="l"/>
            </a:pPr>
            <a:r>
              <a:rPr lang="en-US" sz="1400" dirty="0">
                <a:latin typeface="Huawei Sans" panose="020C0503030203020204" pitchFamily="34" charset="0"/>
                <a:cs typeface="Arial" pitchFamily="34" charset="0"/>
              </a:rPr>
              <a:t>Characteristics of underfloor air supply</a:t>
            </a:r>
          </a:p>
          <a:p>
            <a:pPr marL="243548" indent="-243548" defTabSz="657756" eaLnBrk="0" hangingPunct="0">
              <a:lnSpc>
                <a:spcPct val="150000"/>
              </a:lnSpc>
              <a:spcAft>
                <a:spcPts val="518"/>
              </a:spcAft>
              <a:buClr>
                <a:schemeClr val="bg1">
                  <a:lumMod val="50000"/>
                </a:schemeClr>
              </a:buClr>
              <a:buSzPct val="60000"/>
              <a:buFont typeface="Wingdings" pitchFamily="2" charset="2"/>
              <a:buChar char="l"/>
            </a:pPr>
            <a:r>
              <a:rPr lang="en-US" sz="1400" dirty="0">
                <a:latin typeface="Huawei Sans" panose="020C0503030203020204" pitchFamily="34" charset="0"/>
                <a:cs typeface="Arial" pitchFamily="34" charset="0"/>
              </a:rPr>
              <a:t>Optimization scheme of underfloor air supply</a:t>
            </a:r>
          </a:p>
        </p:txBody>
      </p:sp>
      <p:grpSp>
        <p:nvGrpSpPr>
          <p:cNvPr id="36" name="组合 96"/>
          <p:cNvGrpSpPr/>
          <p:nvPr/>
        </p:nvGrpSpPr>
        <p:grpSpPr>
          <a:xfrm>
            <a:off x="9574190" y="1773432"/>
            <a:ext cx="1392944" cy="1016267"/>
            <a:chOff x="-5599113" y="3440113"/>
            <a:chExt cx="941388" cy="736600"/>
          </a:xfrm>
          <a:solidFill>
            <a:schemeClr val="bg1">
              <a:lumMod val="95000"/>
            </a:schemeClr>
          </a:solidFill>
        </p:grpSpPr>
        <p:sp>
          <p:nvSpPr>
            <p:cNvPr id="37" name="Rectangle 676"/>
            <p:cNvSpPr>
              <a:spLocks noChangeArrowheads="1"/>
            </p:cNvSpPr>
            <p:nvPr/>
          </p:nvSpPr>
          <p:spPr bwMode="auto">
            <a:xfrm>
              <a:off x="-5445125" y="3529013"/>
              <a:ext cx="3175" cy="565150"/>
            </a:xfrm>
            <a:prstGeom prst="rect">
              <a:avLst/>
            </a:prstGeom>
            <a:grpFill/>
            <a:ln w="9525">
              <a:solidFill>
                <a:schemeClr val="tx1"/>
              </a:solidFill>
              <a:miter lim="800000"/>
              <a:headEnd/>
              <a:tailEnd/>
            </a:ln>
          </p:spPr>
          <p:txBody>
            <a:bodyPr vert="horz" wrap="square" lIns="68578" tIns="34289" rIns="68578" bIns="34289" numCol="1" anchor="t" anchorCtr="0" compatLnSpc="1">
              <a:prstTxWarp prst="textNoShape">
                <a:avLst/>
              </a:prstTxWarp>
              <a:noAutofit/>
            </a:bodyPr>
            <a:lstStyle/>
            <a:p>
              <a:endParaRPr lang="zh-CN" altLang="en-US" sz="1600" dirty="0">
                <a:latin typeface="Huawei Sans" panose="020C0503030203020204" pitchFamily="34" charset="0"/>
                <a:ea typeface="+mn-ea"/>
              </a:endParaRPr>
            </a:p>
          </p:txBody>
        </p:sp>
        <p:sp>
          <p:nvSpPr>
            <p:cNvPr id="38" name="Rectangle 677"/>
            <p:cNvSpPr>
              <a:spLocks noChangeArrowheads="1"/>
            </p:cNvSpPr>
            <p:nvPr/>
          </p:nvSpPr>
          <p:spPr bwMode="auto">
            <a:xfrm>
              <a:off x="-5345113" y="3529013"/>
              <a:ext cx="6350" cy="565150"/>
            </a:xfrm>
            <a:prstGeom prst="rect">
              <a:avLst/>
            </a:prstGeom>
            <a:grpFill/>
            <a:ln w="9525">
              <a:solidFill>
                <a:schemeClr val="tx1"/>
              </a:solidFill>
              <a:miter lim="800000"/>
              <a:headEnd/>
              <a:tailEnd/>
            </a:ln>
          </p:spPr>
          <p:txBody>
            <a:bodyPr vert="horz" wrap="square" lIns="68578" tIns="34289" rIns="68578" bIns="34289" numCol="1" anchor="t" anchorCtr="0" compatLnSpc="1">
              <a:prstTxWarp prst="textNoShape">
                <a:avLst/>
              </a:prstTxWarp>
              <a:noAutofit/>
            </a:bodyPr>
            <a:lstStyle/>
            <a:p>
              <a:endParaRPr lang="zh-CN" altLang="en-US" sz="1600" dirty="0">
                <a:latin typeface="Huawei Sans" panose="020C0503030203020204" pitchFamily="34" charset="0"/>
                <a:ea typeface="+mn-ea"/>
              </a:endParaRPr>
            </a:p>
          </p:txBody>
        </p:sp>
        <p:sp>
          <p:nvSpPr>
            <p:cNvPr id="39" name="Rectangle 678"/>
            <p:cNvSpPr>
              <a:spLocks noChangeArrowheads="1"/>
            </p:cNvSpPr>
            <p:nvPr/>
          </p:nvSpPr>
          <p:spPr bwMode="auto">
            <a:xfrm>
              <a:off x="-5243513" y="3529013"/>
              <a:ext cx="7938" cy="565150"/>
            </a:xfrm>
            <a:prstGeom prst="rect">
              <a:avLst/>
            </a:prstGeom>
            <a:grpFill/>
            <a:ln w="9525">
              <a:solidFill>
                <a:schemeClr val="tx1"/>
              </a:solidFill>
              <a:miter lim="800000"/>
              <a:headEnd/>
              <a:tailEnd/>
            </a:ln>
          </p:spPr>
          <p:txBody>
            <a:bodyPr vert="horz" wrap="square" lIns="68578" tIns="34289" rIns="68578" bIns="34289" numCol="1" anchor="t" anchorCtr="0" compatLnSpc="1">
              <a:prstTxWarp prst="textNoShape">
                <a:avLst/>
              </a:prstTxWarp>
              <a:noAutofit/>
            </a:bodyPr>
            <a:lstStyle/>
            <a:p>
              <a:endParaRPr lang="zh-CN" altLang="en-US" sz="1600" dirty="0">
                <a:latin typeface="Huawei Sans" panose="020C0503030203020204" pitchFamily="34" charset="0"/>
                <a:ea typeface="+mn-ea"/>
              </a:endParaRPr>
            </a:p>
          </p:txBody>
        </p:sp>
        <p:sp>
          <p:nvSpPr>
            <p:cNvPr id="40" name="Rectangle 679"/>
            <p:cNvSpPr>
              <a:spLocks noChangeArrowheads="1"/>
            </p:cNvSpPr>
            <p:nvPr/>
          </p:nvSpPr>
          <p:spPr bwMode="auto">
            <a:xfrm>
              <a:off x="-5140325" y="3529013"/>
              <a:ext cx="6350" cy="565150"/>
            </a:xfrm>
            <a:prstGeom prst="rect">
              <a:avLst/>
            </a:prstGeom>
            <a:grpFill/>
            <a:ln w="9525">
              <a:solidFill>
                <a:schemeClr val="tx1"/>
              </a:solidFill>
              <a:miter lim="800000"/>
              <a:headEnd/>
              <a:tailEnd/>
            </a:ln>
          </p:spPr>
          <p:txBody>
            <a:bodyPr vert="horz" wrap="square" lIns="68578" tIns="34289" rIns="68578" bIns="34289" numCol="1" anchor="t" anchorCtr="0" compatLnSpc="1">
              <a:prstTxWarp prst="textNoShape">
                <a:avLst/>
              </a:prstTxWarp>
              <a:noAutofit/>
            </a:bodyPr>
            <a:lstStyle/>
            <a:p>
              <a:endParaRPr lang="zh-CN" altLang="en-US" sz="1600" dirty="0">
                <a:latin typeface="Huawei Sans" panose="020C0503030203020204" pitchFamily="34" charset="0"/>
                <a:ea typeface="+mn-ea"/>
              </a:endParaRPr>
            </a:p>
          </p:txBody>
        </p:sp>
        <p:sp>
          <p:nvSpPr>
            <p:cNvPr id="41" name="Rectangle 680"/>
            <p:cNvSpPr>
              <a:spLocks noChangeArrowheads="1"/>
            </p:cNvSpPr>
            <p:nvPr/>
          </p:nvSpPr>
          <p:spPr bwMode="auto">
            <a:xfrm>
              <a:off x="-5037138" y="3529013"/>
              <a:ext cx="6350" cy="565150"/>
            </a:xfrm>
            <a:prstGeom prst="rect">
              <a:avLst/>
            </a:prstGeom>
            <a:grpFill/>
            <a:ln w="9525">
              <a:solidFill>
                <a:schemeClr val="tx1"/>
              </a:solidFill>
              <a:miter lim="800000"/>
              <a:headEnd/>
              <a:tailEnd/>
            </a:ln>
          </p:spPr>
          <p:txBody>
            <a:bodyPr vert="horz" wrap="square" lIns="68578" tIns="34289" rIns="68578" bIns="34289" numCol="1" anchor="t" anchorCtr="0" compatLnSpc="1">
              <a:prstTxWarp prst="textNoShape">
                <a:avLst/>
              </a:prstTxWarp>
              <a:noAutofit/>
            </a:bodyPr>
            <a:lstStyle/>
            <a:p>
              <a:endParaRPr lang="zh-CN" altLang="en-US" sz="1600" dirty="0">
                <a:latin typeface="Huawei Sans" panose="020C0503030203020204" pitchFamily="34" charset="0"/>
                <a:ea typeface="+mn-ea"/>
              </a:endParaRPr>
            </a:p>
          </p:txBody>
        </p:sp>
        <p:sp>
          <p:nvSpPr>
            <p:cNvPr id="42" name="Rectangle 681"/>
            <p:cNvSpPr>
              <a:spLocks noChangeArrowheads="1"/>
            </p:cNvSpPr>
            <p:nvPr/>
          </p:nvSpPr>
          <p:spPr bwMode="auto">
            <a:xfrm>
              <a:off x="-4935538" y="3529013"/>
              <a:ext cx="4763" cy="565150"/>
            </a:xfrm>
            <a:prstGeom prst="rect">
              <a:avLst/>
            </a:prstGeom>
            <a:grpFill/>
            <a:ln w="9525">
              <a:solidFill>
                <a:schemeClr val="tx1"/>
              </a:solidFill>
              <a:miter lim="800000"/>
              <a:headEnd/>
              <a:tailEnd/>
            </a:ln>
          </p:spPr>
          <p:txBody>
            <a:bodyPr vert="horz" wrap="square" lIns="68578" tIns="34289" rIns="68578" bIns="34289" numCol="1" anchor="t" anchorCtr="0" compatLnSpc="1">
              <a:prstTxWarp prst="textNoShape">
                <a:avLst/>
              </a:prstTxWarp>
              <a:noAutofit/>
            </a:bodyPr>
            <a:lstStyle/>
            <a:p>
              <a:endParaRPr lang="zh-CN" altLang="en-US" sz="1600" dirty="0">
                <a:latin typeface="Huawei Sans" panose="020C0503030203020204" pitchFamily="34" charset="0"/>
                <a:ea typeface="+mn-ea"/>
              </a:endParaRPr>
            </a:p>
          </p:txBody>
        </p:sp>
        <p:sp>
          <p:nvSpPr>
            <p:cNvPr id="43" name="Rectangle 682"/>
            <p:cNvSpPr>
              <a:spLocks noChangeArrowheads="1"/>
            </p:cNvSpPr>
            <p:nvPr/>
          </p:nvSpPr>
          <p:spPr bwMode="auto">
            <a:xfrm>
              <a:off x="-4835525" y="3529013"/>
              <a:ext cx="6350" cy="565150"/>
            </a:xfrm>
            <a:prstGeom prst="rect">
              <a:avLst/>
            </a:prstGeom>
            <a:grpFill/>
            <a:ln w="9525">
              <a:solidFill>
                <a:schemeClr val="tx1"/>
              </a:solidFill>
              <a:miter lim="800000"/>
              <a:headEnd/>
              <a:tailEnd/>
            </a:ln>
          </p:spPr>
          <p:txBody>
            <a:bodyPr vert="horz" wrap="square" lIns="68578" tIns="34289" rIns="68578" bIns="34289" numCol="1" anchor="t" anchorCtr="0" compatLnSpc="1">
              <a:prstTxWarp prst="textNoShape">
                <a:avLst/>
              </a:prstTxWarp>
              <a:noAutofit/>
            </a:bodyPr>
            <a:lstStyle/>
            <a:p>
              <a:endParaRPr lang="zh-CN" altLang="en-US" sz="1600" dirty="0">
                <a:latin typeface="Huawei Sans" panose="020C0503030203020204" pitchFamily="34" charset="0"/>
                <a:ea typeface="+mn-ea"/>
              </a:endParaRPr>
            </a:p>
          </p:txBody>
        </p:sp>
        <p:sp>
          <p:nvSpPr>
            <p:cNvPr id="44" name="Freeform 683"/>
            <p:cNvSpPr>
              <a:spLocks noEditPoints="1"/>
            </p:cNvSpPr>
            <p:nvPr/>
          </p:nvSpPr>
          <p:spPr bwMode="auto">
            <a:xfrm>
              <a:off x="-5599113" y="3440113"/>
              <a:ext cx="941388" cy="736600"/>
            </a:xfrm>
            <a:custGeom>
              <a:avLst/>
              <a:gdLst/>
              <a:ahLst/>
              <a:cxnLst>
                <a:cxn ang="0">
                  <a:pos x="39" y="0"/>
                </a:cxn>
                <a:cxn ang="0">
                  <a:pos x="24" y="3"/>
                </a:cxn>
                <a:cxn ang="0">
                  <a:pos x="11" y="11"/>
                </a:cxn>
                <a:cxn ang="0">
                  <a:pos x="3" y="23"/>
                </a:cxn>
                <a:cxn ang="0">
                  <a:pos x="0" y="38"/>
                </a:cxn>
                <a:cxn ang="0">
                  <a:pos x="0" y="426"/>
                </a:cxn>
                <a:cxn ang="0">
                  <a:pos x="3" y="441"/>
                </a:cxn>
                <a:cxn ang="0">
                  <a:pos x="11" y="453"/>
                </a:cxn>
                <a:cxn ang="0">
                  <a:pos x="24" y="462"/>
                </a:cxn>
                <a:cxn ang="0">
                  <a:pos x="39" y="464"/>
                </a:cxn>
                <a:cxn ang="0">
                  <a:pos x="556" y="464"/>
                </a:cxn>
                <a:cxn ang="0">
                  <a:pos x="571" y="462"/>
                </a:cxn>
                <a:cxn ang="0">
                  <a:pos x="582" y="453"/>
                </a:cxn>
                <a:cxn ang="0">
                  <a:pos x="590" y="441"/>
                </a:cxn>
                <a:cxn ang="0">
                  <a:pos x="593" y="426"/>
                </a:cxn>
                <a:cxn ang="0">
                  <a:pos x="593" y="38"/>
                </a:cxn>
                <a:cxn ang="0">
                  <a:pos x="590" y="23"/>
                </a:cxn>
                <a:cxn ang="0">
                  <a:pos x="582" y="11"/>
                </a:cxn>
                <a:cxn ang="0">
                  <a:pos x="571" y="3"/>
                </a:cxn>
                <a:cxn ang="0">
                  <a:pos x="556" y="0"/>
                </a:cxn>
                <a:cxn ang="0">
                  <a:pos x="32" y="426"/>
                </a:cxn>
                <a:cxn ang="0">
                  <a:pos x="32" y="38"/>
                </a:cxn>
                <a:cxn ang="0">
                  <a:pos x="33" y="33"/>
                </a:cxn>
                <a:cxn ang="0">
                  <a:pos x="39" y="32"/>
                </a:cxn>
                <a:cxn ang="0">
                  <a:pos x="556" y="32"/>
                </a:cxn>
                <a:cxn ang="0">
                  <a:pos x="560" y="33"/>
                </a:cxn>
                <a:cxn ang="0">
                  <a:pos x="562" y="38"/>
                </a:cxn>
                <a:cxn ang="0">
                  <a:pos x="562" y="426"/>
                </a:cxn>
                <a:cxn ang="0">
                  <a:pos x="560" y="431"/>
                </a:cxn>
                <a:cxn ang="0">
                  <a:pos x="556" y="433"/>
                </a:cxn>
                <a:cxn ang="0">
                  <a:pos x="39" y="433"/>
                </a:cxn>
                <a:cxn ang="0">
                  <a:pos x="33" y="431"/>
                </a:cxn>
                <a:cxn ang="0">
                  <a:pos x="32" y="426"/>
                </a:cxn>
              </a:cxnLst>
              <a:rect l="0" t="0" r="r" b="b"/>
              <a:pathLst>
                <a:path w="593" h="464">
                  <a:moveTo>
                    <a:pt x="39" y="0"/>
                  </a:moveTo>
                  <a:lnTo>
                    <a:pt x="39" y="0"/>
                  </a:lnTo>
                  <a:lnTo>
                    <a:pt x="31" y="1"/>
                  </a:lnTo>
                  <a:lnTo>
                    <a:pt x="24" y="3"/>
                  </a:lnTo>
                  <a:lnTo>
                    <a:pt x="17" y="7"/>
                  </a:lnTo>
                  <a:lnTo>
                    <a:pt x="11" y="11"/>
                  </a:lnTo>
                  <a:lnTo>
                    <a:pt x="7" y="16"/>
                  </a:lnTo>
                  <a:lnTo>
                    <a:pt x="3" y="23"/>
                  </a:lnTo>
                  <a:lnTo>
                    <a:pt x="0" y="30"/>
                  </a:lnTo>
                  <a:lnTo>
                    <a:pt x="0" y="38"/>
                  </a:lnTo>
                  <a:lnTo>
                    <a:pt x="0" y="426"/>
                  </a:lnTo>
                  <a:lnTo>
                    <a:pt x="0" y="426"/>
                  </a:lnTo>
                  <a:lnTo>
                    <a:pt x="0" y="434"/>
                  </a:lnTo>
                  <a:lnTo>
                    <a:pt x="3" y="441"/>
                  </a:lnTo>
                  <a:lnTo>
                    <a:pt x="7" y="448"/>
                  </a:lnTo>
                  <a:lnTo>
                    <a:pt x="11" y="453"/>
                  </a:lnTo>
                  <a:lnTo>
                    <a:pt x="17" y="457"/>
                  </a:lnTo>
                  <a:lnTo>
                    <a:pt x="24" y="462"/>
                  </a:lnTo>
                  <a:lnTo>
                    <a:pt x="31" y="463"/>
                  </a:lnTo>
                  <a:lnTo>
                    <a:pt x="39" y="464"/>
                  </a:lnTo>
                  <a:lnTo>
                    <a:pt x="556" y="464"/>
                  </a:lnTo>
                  <a:lnTo>
                    <a:pt x="556" y="464"/>
                  </a:lnTo>
                  <a:lnTo>
                    <a:pt x="562" y="463"/>
                  </a:lnTo>
                  <a:lnTo>
                    <a:pt x="571" y="462"/>
                  </a:lnTo>
                  <a:lnTo>
                    <a:pt x="576" y="457"/>
                  </a:lnTo>
                  <a:lnTo>
                    <a:pt x="582" y="453"/>
                  </a:lnTo>
                  <a:lnTo>
                    <a:pt x="587" y="448"/>
                  </a:lnTo>
                  <a:lnTo>
                    <a:pt x="590" y="441"/>
                  </a:lnTo>
                  <a:lnTo>
                    <a:pt x="593" y="434"/>
                  </a:lnTo>
                  <a:lnTo>
                    <a:pt x="593" y="426"/>
                  </a:lnTo>
                  <a:lnTo>
                    <a:pt x="593" y="38"/>
                  </a:lnTo>
                  <a:lnTo>
                    <a:pt x="593" y="38"/>
                  </a:lnTo>
                  <a:lnTo>
                    <a:pt x="593" y="30"/>
                  </a:lnTo>
                  <a:lnTo>
                    <a:pt x="590" y="23"/>
                  </a:lnTo>
                  <a:lnTo>
                    <a:pt x="587" y="16"/>
                  </a:lnTo>
                  <a:lnTo>
                    <a:pt x="582" y="11"/>
                  </a:lnTo>
                  <a:lnTo>
                    <a:pt x="576" y="7"/>
                  </a:lnTo>
                  <a:lnTo>
                    <a:pt x="571" y="3"/>
                  </a:lnTo>
                  <a:lnTo>
                    <a:pt x="562" y="1"/>
                  </a:lnTo>
                  <a:lnTo>
                    <a:pt x="556" y="0"/>
                  </a:lnTo>
                  <a:lnTo>
                    <a:pt x="39" y="0"/>
                  </a:lnTo>
                  <a:close/>
                  <a:moveTo>
                    <a:pt x="32" y="426"/>
                  </a:moveTo>
                  <a:lnTo>
                    <a:pt x="32" y="38"/>
                  </a:lnTo>
                  <a:lnTo>
                    <a:pt x="32" y="38"/>
                  </a:lnTo>
                  <a:lnTo>
                    <a:pt x="32" y="36"/>
                  </a:lnTo>
                  <a:lnTo>
                    <a:pt x="33" y="33"/>
                  </a:lnTo>
                  <a:lnTo>
                    <a:pt x="36" y="32"/>
                  </a:lnTo>
                  <a:lnTo>
                    <a:pt x="39" y="32"/>
                  </a:lnTo>
                  <a:lnTo>
                    <a:pt x="556" y="32"/>
                  </a:lnTo>
                  <a:lnTo>
                    <a:pt x="556" y="32"/>
                  </a:lnTo>
                  <a:lnTo>
                    <a:pt x="558" y="32"/>
                  </a:lnTo>
                  <a:lnTo>
                    <a:pt x="560" y="33"/>
                  </a:lnTo>
                  <a:lnTo>
                    <a:pt x="561" y="36"/>
                  </a:lnTo>
                  <a:lnTo>
                    <a:pt x="562" y="38"/>
                  </a:lnTo>
                  <a:lnTo>
                    <a:pt x="562" y="426"/>
                  </a:lnTo>
                  <a:lnTo>
                    <a:pt x="562" y="426"/>
                  </a:lnTo>
                  <a:lnTo>
                    <a:pt x="561" y="429"/>
                  </a:lnTo>
                  <a:lnTo>
                    <a:pt x="560" y="431"/>
                  </a:lnTo>
                  <a:lnTo>
                    <a:pt x="558" y="433"/>
                  </a:lnTo>
                  <a:lnTo>
                    <a:pt x="556" y="433"/>
                  </a:lnTo>
                  <a:lnTo>
                    <a:pt x="39" y="433"/>
                  </a:lnTo>
                  <a:lnTo>
                    <a:pt x="39" y="433"/>
                  </a:lnTo>
                  <a:lnTo>
                    <a:pt x="36" y="433"/>
                  </a:lnTo>
                  <a:lnTo>
                    <a:pt x="33" y="431"/>
                  </a:lnTo>
                  <a:lnTo>
                    <a:pt x="32" y="429"/>
                  </a:lnTo>
                  <a:lnTo>
                    <a:pt x="32" y="426"/>
                  </a:lnTo>
                  <a:lnTo>
                    <a:pt x="32" y="426"/>
                  </a:lnTo>
                  <a:close/>
                </a:path>
              </a:pathLst>
            </a:custGeom>
            <a:grpFill/>
            <a:ln w="9525">
              <a:solidFill>
                <a:schemeClr val="tx1"/>
              </a:solidFill>
              <a:round/>
              <a:headEnd/>
              <a:tailEnd/>
            </a:ln>
          </p:spPr>
          <p:txBody>
            <a:bodyPr vert="horz" wrap="square" lIns="68578" tIns="34289" rIns="68578" bIns="34289" numCol="1" anchor="t" anchorCtr="0" compatLnSpc="1">
              <a:prstTxWarp prst="textNoShape">
                <a:avLst/>
              </a:prstTxWarp>
              <a:noAutofit/>
            </a:bodyPr>
            <a:lstStyle/>
            <a:p>
              <a:endParaRPr lang="zh-CN" altLang="en-US" sz="1600" dirty="0">
                <a:latin typeface="Huawei Sans" panose="020C0503030203020204" pitchFamily="34" charset="0"/>
                <a:ea typeface="+mn-ea"/>
              </a:endParaRPr>
            </a:p>
          </p:txBody>
        </p:sp>
        <p:sp>
          <p:nvSpPr>
            <p:cNvPr id="45" name="Freeform 684"/>
            <p:cNvSpPr>
              <a:spLocks/>
            </p:cNvSpPr>
            <p:nvPr/>
          </p:nvSpPr>
          <p:spPr bwMode="auto">
            <a:xfrm>
              <a:off x="-5530850" y="3697288"/>
              <a:ext cx="779463" cy="263525"/>
            </a:xfrm>
            <a:custGeom>
              <a:avLst/>
              <a:gdLst/>
              <a:ahLst/>
              <a:cxnLst>
                <a:cxn ang="0">
                  <a:pos x="491" y="50"/>
                </a:cxn>
                <a:cxn ang="0">
                  <a:pos x="466" y="25"/>
                </a:cxn>
                <a:cxn ang="0">
                  <a:pos x="419" y="70"/>
                </a:cxn>
                <a:cxn ang="0">
                  <a:pos x="361" y="12"/>
                </a:cxn>
                <a:cxn ang="0">
                  <a:pos x="361" y="12"/>
                </a:cxn>
                <a:cxn ang="0">
                  <a:pos x="361" y="12"/>
                </a:cxn>
                <a:cxn ang="0">
                  <a:pos x="316" y="59"/>
                </a:cxn>
                <a:cxn ang="0">
                  <a:pos x="269" y="12"/>
                </a:cxn>
                <a:cxn ang="0">
                  <a:pos x="257" y="0"/>
                </a:cxn>
                <a:cxn ang="0">
                  <a:pos x="257" y="0"/>
                </a:cxn>
                <a:cxn ang="0">
                  <a:pos x="257" y="0"/>
                </a:cxn>
                <a:cxn ang="0">
                  <a:pos x="232" y="25"/>
                </a:cxn>
                <a:cxn ang="0">
                  <a:pos x="232" y="26"/>
                </a:cxn>
                <a:cxn ang="0">
                  <a:pos x="142" y="117"/>
                </a:cxn>
                <a:cxn ang="0">
                  <a:pos x="84" y="58"/>
                </a:cxn>
                <a:cxn ang="0">
                  <a:pos x="84" y="58"/>
                </a:cxn>
                <a:cxn ang="0">
                  <a:pos x="84" y="58"/>
                </a:cxn>
                <a:cxn ang="0">
                  <a:pos x="0" y="142"/>
                </a:cxn>
                <a:cxn ang="0">
                  <a:pos x="25" y="166"/>
                </a:cxn>
                <a:cxn ang="0">
                  <a:pos x="84" y="107"/>
                </a:cxn>
                <a:cxn ang="0">
                  <a:pos x="117" y="142"/>
                </a:cxn>
                <a:cxn ang="0">
                  <a:pos x="117" y="142"/>
                </a:cxn>
                <a:cxn ang="0">
                  <a:pos x="142" y="166"/>
                </a:cxn>
                <a:cxn ang="0">
                  <a:pos x="257" y="51"/>
                </a:cxn>
                <a:cxn ang="0">
                  <a:pos x="316" y="109"/>
                </a:cxn>
                <a:cxn ang="0">
                  <a:pos x="316" y="109"/>
                </a:cxn>
                <a:cxn ang="0">
                  <a:pos x="316" y="109"/>
                </a:cxn>
                <a:cxn ang="0">
                  <a:pos x="361" y="62"/>
                </a:cxn>
                <a:cxn ang="0">
                  <a:pos x="394" y="95"/>
                </a:cxn>
                <a:cxn ang="0">
                  <a:pos x="394" y="95"/>
                </a:cxn>
                <a:cxn ang="0">
                  <a:pos x="419" y="120"/>
                </a:cxn>
                <a:cxn ang="0">
                  <a:pos x="419" y="120"/>
                </a:cxn>
                <a:cxn ang="0">
                  <a:pos x="419" y="120"/>
                </a:cxn>
                <a:cxn ang="0">
                  <a:pos x="444" y="95"/>
                </a:cxn>
                <a:cxn ang="0">
                  <a:pos x="444" y="95"/>
                </a:cxn>
                <a:cxn ang="0">
                  <a:pos x="491" y="50"/>
                </a:cxn>
              </a:cxnLst>
              <a:rect l="0" t="0" r="r" b="b"/>
              <a:pathLst>
                <a:path w="491" h="166">
                  <a:moveTo>
                    <a:pt x="491" y="50"/>
                  </a:moveTo>
                  <a:lnTo>
                    <a:pt x="466" y="25"/>
                  </a:lnTo>
                  <a:lnTo>
                    <a:pt x="419" y="70"/>
                  </a:lnTo>
                  <a:lnTo>
                    <a:pt x="361" y="12"/>
                  </a:lnTo>
                  <a:lnTo>
                    <a:pt x="361" y="12"/>
                  </a:lnTo>
                  <a:lnTo>
                    <a:pt x="361" y="12"/>
                  </a:lnTo>
                  <a:lnTo>
                    <a:pt x="316" y="59"/>
                  </a:lnTo>
                  <a:lnTo>
                    <a:pt x="269" y="12"/>
                  </a:lnTo>
                  <a:lnTo>
                    <a:pt x="257" y="0"/>
                  </a:lnTo>
                  <a:lnTo>
                    <a:pt x="257" y="0"/>
                  </a:lnTo>
                  <a:lnTo>
                    <a:pt x="257" y="0"/>
                  </a:lnTo>
                  <a:lnTo>
                    <a:pt x="232" y="25"/>
                  </a:lnTo>
                  <a:lnTo>
                    <a:pt x="232" y="26"/>
                  </a:lnTo>
                  <a:lnTo>
                    <a:pt x="142" y="117"/>
                  </a:lnTo>
                  <a:lnTo>
                    <a:pt x="84" y="58"/>
                  </a:lnTo>
                  <a:lnTo>
                    <a:pt x="84" y="58"/>
                  </a:lnTo>
                  <a:lnTo>
                    <a:pt x="84" y="58"/>
                  </a:lnTo>
                  <a:lnTo>
                    <a:pt x="0" y="142"/>
                  </a:lnTo>
                  <a:lnTo>
                    <a:pt x="25" y="166"/>
                  </a:lnTo>
                  <a:lnTo>
                    <a:pt x="84" y="107"/>
                  </a:lnTo>
                  <a:lnTo>
                    <a:pt x="117" y="142"/>
                  </a:lnTo>
                  <a:lnTo>
                    <a:pt x="117" y="142"/>
                  </a:lnTo>
                  <a:lnTo>
                    <a:pt x="142" y="166"/>
                  </a:lnTo>
                  <a:lnTo>
                    <a:pt x="257" y="51"/>
                  </a:lnTo>
                  <a:lnTo>
                    <a:pt x="316" y="109"/>
                  </a:lnTo>
                  <a:lnTo>
                    <a:pt x="316" y="109"/>
                  </a:lnTo>
                  <a:lnTo>
                    <a:pt x="316" y="109"/>
                  </a:lnTo>
                  <a:lnTo>
                    <a:pt x="361" y="62"/>
                  </a:lnTo>
                  <a:lnTo>
                    <a:pt x="394" y="95"/>
                  </a:lnTo>
                  <a:lnTo>
                    <a:pt x="394" y="95"/>
                  </a:lnTo>
                  <a:lnTo>
                    <a:pt x="419" y="120"/>
                  </a:lnTo>
                  <a:lnTo>
                    <a:pt x="419" y="120"/>
                  </a:lnTo>
                  <a:lnTo>
                    <a:pt x="419" y="120"/>
                  </a:lnTo>
                  <a:lnTo>
                    <a:pt x="444" y="95"/>
                  </a:lnTo>
                  <a:lnTo>
                    <a:pt x="444" y="95"/>
                  </a:lnTo>
                  <a:lnTo>
                    <a:pt x="491" y="50"/>
                  </a:lnTo>
                  <a:close/>
                </a:path>
              </a:pathLst>
            </a:custGeom>
            <a:grpFill/>
            <a:ln w="19050">
              <a:solidFill>
                <a:schemeClr val="tx1"/>
              </a:solidFill>
              <a:prstDash val="solid"/>
              <a:round/>
              <a:headEnd/>
              <a:tailEnd/>
            </a:ln>
          </p:spPr>
          <p:txBody>
            <a:bodyPr vert="horz" wrap="square" lIns="68578" tIns="34289" rIns="68578" bIns="34289" numCol="1" anchor="t" anchorCtr="0" compatLnSpc="1">
              <a:prstTxWarp prst="textNoShape">
                <a:avLst/>
              </a:prstTxWarp>
              <a:noAutofit/>
            </a:bodyPr>
            <a:lstStyle/>
            <a:p>
              <a:endParaRPr lang="zh-CN" altLang="en-US" sz="1600" dirty="0">
                <a:latin typeface="Huawei Sans" panose="020C0503030203020204" pitchFamily="34" charset="0"/>
                <a:ea typeface="+mn-ea"/>
              </a:endParaRPr>
            </a:p>
          </p:txBody>
        </p:sp>
      </p:grpSp>
      <p:sp>
        <p:nvSpPr>
          <p:cNvPr id="46" name="TextBox 46"/>
          <p:cNvSpPr txBox="1"/>
          <p:nvPr/>
        </p:nvSpPr>
        <p:spPr>
          <a:xfrm>
            <a:off x="9188086" y="3412726"/>
            <a:ext cx="2165153" cy="259033"/>
          </a:xfrm>
          <a:prstGeom prst="rect">
            <a:avLst/>
          </a:prstGeom>
          <a:noFill/>
        </p:spPr>
        <p:txBody>
          <a:bodyPr wrap="square" lIns="43166" tIns="21584" rIns="43166" bIns="21584"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342809" algn="l" rtl="0" fontAlgn="base">
              <a:spcBef>
                <a:spcPct val="0"/>
              </a:spcBef>
              <a:spcAft>
                <a:spcPct val="0"/>
              </a:spcAft>
              <a:defRPr kern="1200">
                <a:solidFill>
                  <a:schemeClr val="tx1"/>
                </a:solidFill>
                <a:latin typeface="Calibri" pitchFamily="34" charset="0"/>
                <a:ea typeface="宋体" charset="-122"/>
                <a:cs typeface="+mn-cs"/>
              </a:defRPr>
            </a:lvl2pPr>
            <a:lvl3pPr marL="685617" algn="l" rtl="0" fontAlgn="base">
              <a:spcBef>
                <a:spcPct val="0"/>
              </a:spcBef>
              <a:spcAft>
                <a:spcPct val="0"/>
              </a:spcAft>
              <a:defRPr kern="1200">
                <a:solidFill>
                  <a:schemeClr val="tx1"/>
                </a:solidFill>
                <a:latin typeface="Calibri" pitchFamily="34" charset="0"/>
                <a:ea typeface="宋体" charset="-122"/>
                <a:cs typeface="+mn-cs"/>
              </a:defRPr>
            </a:lvl3pPr>
            <a:lvl4pPr marL="1028426" algn="l" rtl="0" fontAlgn="base">
              <a:spcBef>
                <a:spcPct val="0"/>
              </a:spcBef>
              <a:spcAft>
                <a:spcPct val="0"/>
              </a:spcAft>
              <a:defRPr kern="1200">
                <a:solidFill>
                  <a:schemeClr val="tx1"/>
                </a:solidFill>
                <a:latin typeface="Calibri" pitchFamily="34" charset="0"/>
                <a:ea typeface="宋体" charset="-122"/>
                <a:cs typeface="+mn-cs"/>
              </a:defRPr>
            </a:lvl4pPr>
            <a:lvl5pPr marL="1371234" algn="l" rtl="0" fontAlgn="base">
              <a:spcBef>
                <a:spcPct val="0"/>
              </a:spcBef>
              <a:spcAft>
                <a:spcPct val="0"/>
              </a:spcAft>
              <a:defRPr kern="1200">
                <a:solidFill>
                  <a:schemeClr val="tx1"/>
                </a:solidFill>
                <a:latin typeface="Calibri" pitchFamily="34" charset="0"/>
                <a:ea typeface="宋体" charset="-122"/>
                <a:cs typeface="+mn-cs"/>
              </a:defRPr>
            </a:lvl5pPr>
            <a:lvl6pPr marL="1714043" algn="l" defTabSz="685617" rtl="0" eaLnBrk="1" latinLnBrk="0" hangingPunct="1">
              <a:defRPr kern="1200">
                <a:solidFill>
                  <a:schemeClr val="tx1"/>
                </a:solidFill>
                <a:latin typeface="Calibri" pitchFamily="34" charset="0"/>
                <a:ea typeface="宋体" charset="-122"/>
                <a:cs typeface="+mn-cs"/>
              </a:defRPr>
            </a:lvl6pPr>
            <a:lvl7pPr marL="2056851" algn="l" defTabSz="685617" rtl="0" eaLnBrk="1" latinLnBrk="0" hangingPunct="1">
              <a:defRPr kern="1200">
                <a:solidFill>
                  <a:schemeClr val="tx1"/>
                </a:solidFill>
                <a:latin typeface="Calibri" pitchFamily="34" charset="0"/>
                <a:ea typeface="宋体" charset="-122"/>
                <a:cs typeface="+mn-cs"/>
              </a:defRPr>
            </a:lvl7pPr>
            <a:lvl8pPr marL="2399660" algn="l" defTabSz="685617" rtl="0" eaLnBrk="1" latinLnBrk="0" hangingPunct="1">
              <a:defRPr kern="1200">
                <a:solidFill>
                  <a:schemeClr val="tx1"/>
                </a:solidFill>
                <a:latin typeface="Calibri" pitchFamily="34" charset="0"/>
                <a:ea typeface="宋体" charset="-122"/>
                <a:cs typeface="+mn-cs"/>
              </a:defRPr>
            </a:lvl8pPr>
            <a:lvl9pPr marL="2742468" algn="l" defTabSz="685617" rtl="0" eaLnBrk="1" latinLnBrk="0" hangingPunct="1">
              <a:defRPr kern="1200">
                <a:solidFill>
                  <a:schemeClr val="tx1"/>
                </a:solidFill>
                <a:latin typeface="Calibri" pitchFamily="34" charset="0"/>
                <a:ea typeface="宋体" charset="-122"/>
                <a:cs typeface="+mn-cs"/>
              </a:defRPr>
            </a:lvl9pPr>
          </a:lstStyle>
          <a:p>
            <a:pPr algn="ctr">
              <a:spcBef>
                <a:spcPts val="378"/>
              </a:spcBef>
            </a:pPr>
            <a:r>
              <a:rPr lang="en-US" sz="1400" b="1" dirty="0">
                <a:latin typeface="Huawei Sans" panose="020C0503030203020204" pitchFamily="34" charset="0"/>
                <a:ea typeface="+mn-ea"/>
                <a:cs typeface="Arial Unicode MS" panose="020B0604020202020204" pitchFamily="34" charset="-122"/>
              </a:rPr>
              <a:t>Underfloor air supply</a:t>
            </a:r>
          </a:p>
        </p:txBody>
      </p:sp>
      <p:cxnSp>
        <p:nvCxnSpPr>
          <p:cNvPr id="47" name="直接连接符 46"/>
          <p:cNvCxnSpPr/>
          <p:nvPr/>
        </p:nvCxnSpPr>
        <p:spPr>
          <a:xfrm rot="5400000">
            <a:off x="1488326" y="3541793"/>
            <a:ext cx="4403451" cy="1403"/>
          </a:xfrm>
          <a:prstGeom prst="line">
            <a:avLst/>
          </a:prstGeom>
          <a:ln>
            <a:gradFill flip="none" rotWithShape="1">
              <a:gsLst>
                <a:gs pos="0">
                  <a:srgbClr val="00B0F0">
                    <a:alpha val="0"/>
                  </a:srgbClr>
                </a:gs>
                <a:gs pos="50000">
                  <a:srgbClr val="00B0F0"/>
                </a:gs>
                <a:gs pos="100000">
                  <a:srgbClr val="00B0F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5400000">
            <a:off x="4014707" y="3541793"/>
            <a:ext cx="4403451" cy="1403"/>
          </a:xfrm>
          <a:prstGeom prst="line">
            <a:avLst/>
          </a:prstGeom>
          <a:ln>
            <a:gradFill flip="none" rotWithShape="1">
              <a:gsLst>
                <a:gs pos="0">
                  <a:srgbClr val="00B0F0">
                    <a:alpha val="0"/>
                  </a:srgbClr>
                </a:gs>
                <a:gs pos="50000">
                  <a:srgbClr val="00B0F0"/>
                </a:gs>
                <a:gs pos="100000">
                  <a:srgbClr val="00B0F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rot="5400000">
            <a:off x="6541089" y="3541793"/>
            <a:ext cx="4403451" cy="1403"/>
          </a:xfrm>
          <a:prstGeom prst="line">
            <a:avLst/>
          </a:prstGeom>
          <a:ln>
            <a:gradFill flip="none" rotWithShape="1">
              <a:gsLst>
                <a:gs pos="0">
                  <a:srgbClr val="00B0F0">
                    <a:alpha val="0"/>
                  </a:srgbClr>
                </a:gs>
                <a:gs pos="50000">
                  <a:srgbClr val="00B0F0"/>
                </a:gs>
                <a:gs pos="100000">
                  <a:srgbClr val="00B0F0">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0" name="TextBox 39"/>
          <p:cNvSpPr txBox="1"/>
          <p:nvPr/>
        </p:nvSpPr>
        <p:spPr>
          <a:xfrm>
            <a:off x="956379" y="4276601"/>
            <a:ext cx="2232962" cy="1757479"/>
          </a:xfrm>
          <a:prstGeom prst="rect">
            <a:avLst/>
          </a:prstGeom>
          <a:noFill/>
        </p:spPr>
        <p:txBody>
          <a:bodyPr wrap="square" lIns="76782" tIns="38391" rIns="76782" bIns="38391" rtlCol="0">
            <a:spAutoFit/>
          </a:bodyPr>
          <a:lstStyle/>
          <a:p>
            <a:pPr marL="243548" indent="-243548" defTabSz="657756" eaLnBrk="0" hangingPunct="0">
              <a:lnSpc>
                <a:spcPct val="150000"/>
              </a:lnSpc>
              <a:spcAft>
                <a:spcPts val="518"/>
              </a:spcAft>
              <a:buClr>
                <a:schemeClr val="bg1">
                  <a:lumMod val="50000"/>
                </a:schemeClr>
              </a:buClr>
              <a:buSzPct val="60000"/>
              <a:buFont typeface="Wingdings" pitchFamily="2" charset="2"/>
              <a:buChar char="l"/>
              <a:defRPr/>
            </a:pPr>
            <a:r>
              <a:rPr lang="en-US" sz="1400" dirty="0">
                <a:latin typeface="Huawei Sans" panose="020C0503030203020204" pitchFamily="34" charset="0"/>
                <a:cs typeface="Arial" pitchFamily="34" charset="0"/>
              </a:rPr>
              <a:t>Indoor unit type selection and recommendation</a:t>
            </a:r>
          </a:p>
          <a:p>
            <a:pPr marL="243548" indent="-243548" defTabSz="657756" eaLnBrk="0" hangingPunct="0">
              <a:lnSpc>
                <a:spcPct val="150000"/>
              </a:lnSpc>
              <a:spcAft>
                <a:spcPts val="518"/>
              </a:spcAft>
              <a:buClr>
                <a:schemeClr val="bg1">
                  <a:lumMod val="50000"/>
                </a:schemeClr>
              </a:buClr>
              <a:buSzPct val="60000"/>
              <a:buFont typeface="Wingdings" pitchFamily="2" charset="2"/>
              <a:buChar char="l"/>
              <a:defRPr/>
            </a:pPr>
            <a:r>
              <a:rPr lang="en-US" sz="1400" dirty="0">
                <a:latin typeface="Huawei Sans" panose="020C0503030203020204" pitchFamily="34" charset="0"/>
                <a:cs typeface="Arial" pitchFamily="34" charset="0"/>
              </a:rPr>
              <a:t>Indoor unit type comparison</a:t>
            </a:r>
          </a:p>
        </p:txBody>
      </p:sp>
      <p:sp>
        <p:nvSpPr>
          <p:cNvPr id="51" name="TextBox 40"/>
          <p:cNvSpPr txBox="1"/>
          <p:nvPr/>
        </p:nvSpPr>
        <p:spPr>
          <a:xfrm>
            <a:off x="3829013" y="4310974"/>
            <a:ext cx="2140370" cy="1175268"/>
          </a:xfrm>
          <a:prstGeom prst="rect">
            <a:avLst/>
          </a:prstGeom>
          <a:noFill/>
        </p:spPr>
        <p:txBody>
          <a:bodyPr wrap="square" lIns="76782" tIns="38391" rIns="76782" bIns="38391" rtlCol="0">
            <a:spAutoFit/>
          </a:bodyPr>
          <a:lstStyle>
            <a:defPPr>
              <a:defRPr lang="en-US"/>
            </a:defPPr>
            <a:lvl1pPr marL="243548" indent="-243548" defTabSz="657756" eaLnBrk="0" hangingPunct="0">
              <a:lnSpc>
                <a:spcPct val="150000"/>
              </a:lnSpc>
              <a:spcAft>
                <a:spcPts val="518"/>
              </a:spcAft>
              <a:buClr>
                <a:schemeClr val="bg1">
                  <a:lumMod val="50000"/>
                </a:schemeClr>
              </a:buClr>
              <a:buSzPct val="60000"/>
              <a:buFont typeface="Wingdings" pitchFamily="2" charset="2"/>
              <a:buChar char="l"/>
              <a:defRPr sz="1600">
                <a:latin typeface="+mn-ea"/>
                <a:cs typeface="Arial" pitchFamily="34" charset="0"/>
              </a:defRPr>
            </a:lvl1pPr>
          </a:lstStyle>
          <a:p>
            <a:r>
              <a:rPr lang="en-US" sz="1400" dirty="0">
                <a:latin typeface="Huawei Sans" panose="020C0503030203020204" pitchFamily="34" charset="0"/>
              </a:rPr>
              <a:t> Layout scenario</a:t>
            </a:r>
          </a:p>
          <a:p>
            <a:r>
              <a:rPr lang="en-US" sz="1400" dirty="0">
                <a:latin typeface="Huawei Sans" panose="020C0503030203020204" pitchFamily="34" charset="0"/>
              </a:rPr>
              <a:t> Energy-saving mode</a:t>
            </a:r>
          </a:p>
          <a:p>
            <a:endParaRPr lang="en-US" altLang="zh-CN" sz="1400" dirty="0">
              <a:latin typeface="Huawei Sans" panose="020C0503030203020204" pitchFamily="34" charset="0"/>
            </a:endParaRPr>
          </a:p>
        </p:txBody>
      </p:sp>
      <p:sp>
        <p:nvSpPr>
          <p:cNvPr id="52" name="TextBox 42"/>
          <p:cNvSpPr txBox="1"/>
          <p:nvPr/>
        </p:nvSpPr>
        <p:spPr>
          <a:xfrm>
            <a:off x="6423959" y="4303041"/>
            <a:ext cx="2164968" cy="1434314"/>
          </a:xfrm>
          <a:prstGeom prst="rect">
            <a:avLst/>
          </a:prstGeom>
          <a:noFill/>
        </p:spPr>
        <p:txBody>
          <a:bodyPr wrap="square" lIns="76782" tIns="38391" rIns="76782" bIns="38391" rtlCol="0">
            <a:spAutoFit/>
          </a:bodyPr>
          <a:lstStyle>
            <a:defPPr>
              <a:defRPr lang="en-US"/>
            </a:defPPr>
            <a:lvl1pPr marL="243548" indent="-243548" defTabSz="657756" eaLnBrk="0" hangingPunct="0">
              <a:lnSpc>
                <a:spcPct val="150000"/>
              </a:lnSpc>
              <a:spcAft>
                <a:spcPts val="518"/>
              </a:spcAft>
              <a:buClr>
                <a:schemeClr val="bg1">
                  <a:lumMod val="50000"/>
                </a:schemeClr>
              </a:buClr>
              <a:buSzPct val="60000"/>
              <a:buFont typeface="Wingdings" pitchFamily="2" charset="2"/>
              <a:buChar char="l"/>
              <a:defRPr sz="1600">
                <a:latin typeface="+mn-ea"/>
                <a:cs typeface="Arial" pitchFamily="34" charset="0"/>
              </a:defRPr>
            </a:lvl1pPr>
          </a:lstStyle>
          <a:p>
            <a:r>
              <a:rPr lang="en-US" sz="1400">
                <a:latin typeface="Huawei Sans" panose="020C0503030203020204" pitchFamily="34" charset="0"/>
              </a:rPr>
              <a:t>Selection of air supply modes</a:t>
            </a:r>
          </a:p>
          <a:p>
            <a:r>
              <a:rPr lang="en-US" sz="1400">
                <a:latin typeface="Huawei Sans" panose="020C0503030203020204" pitchFamily="34" charset="0"/>
              </a:rPr>
              <a:t>Selection of air return modes</a:t>
            </a:r>
          </a:p>
        </p:txBody>
      </p:sp>
      <p:pic>
        <p:nvPicPr>
          <p:cNvPr id="53" name="图片 52"/>
          <p:cNvPicPr>
            <a:picLocks noChangeAspect="1"/>
          </p:cNvPicPr>
          <p:nvPr/>
        </p:nvPicPr>
        <p:blipFill>
          <a:blip r:embed="rId4"/>
          <a:stretch>
            <a:fillRect/>
          </a:stretch>
        </p:blipFill>
        <p:spPr>
          <a:xfrm>
            <a:off x="4055849" y="1617285"/>
            <a:ext cx="1686698" cy="1486977"/>
          </a:xfrm>
          <a:prstGeom prst="rect">
            <a:avLst/>
          </a:prstGeom>
        </p:spPr>
      </p:pic>
    </p:spTree>
    <p:extLst>
      <p:ext uri="{BB962C8B-B14F-4D97-AF65-F5344CB8AC3E}">
        <p14:creationId xmlns:p14="http://schemas.microsoft.com/office/powerpoint/2010/main" val="124819191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latin typeface="+mn-lt"/>
                <a:ea typeface="Arial Unicode MS" panose="020B0604020202020204" pitchFamily="34" charset="-122"/>
                <a:cs typeface="Arial Unicode MS" panose="020B0604020202020204" pitchFamily="34" charset="-122"/>
              </a:rPr>
              <a:t>Indoor Unit Solution – High-Density Data Center In-cabinet Cooling</a:t>
            </a:r>
          </a:p>
        </p:txBody>
      </p:sp>
      <p:sp>
        <p:nvSpPr>
          <p:cNvPr id="3" name="文本占位符 2"/>
          <p:cNvSpPr>
            <a:spLocks noGrp="1"/>
          </p:cNvSpPr>
          <p:nvPr>
            <p:ph type="body" sz="quarter" idx="10"/>
          </p:nvPr>
        </p:nvSpPr>
        <p:spPr>
          <a:xfrm>
            <a:off x="455612" y="1484312"/>
            <a:ext cx="5370037" cy="4443243"/>
          </a:xfrm>
        </p:spPr>
        <p:txBody>
          <a:bodyPr>
            <a:noAutofit/>
          </a:bodyPr>
          <a:lstStyle/>
          <a:p>
            <a:r>
              <a:rPr lang="en-US" sz="1400" dirty="0">
                <a:latin typeface="+mn-lt"/>
                <a:ea typeface="Arial Unicode MS" panose="020B0604020202020204" pitchFamily="34" charset="-122"/>
                <a:cs typeface="Arial Unicode MS" panose="020B0604020202020204" pitchFamily="34" charset="-122"/>
              </a:rPr>
              <a:t>Chilled water backplane air conditioner</a:t>
            </a:r>
          </a:p>
          <a:p>
            <a:pPr lvl="1"/>
            <a:r>
              <a:rPr lang="en-US" sz="1200" dirty="0">
                <a:latin typeface="+mn-lt"/>
                <a:ea typeface="Arial Unicode MS" panose="020B0604020202020204" pitchFamily="34" charset="-122"/>
                <a:cs typeface="Arial Unicode MS" panose="020B0604020202020204" pitchFamily="34" charset="-122"/>
              </a:rPr>
              <a:t>The indoor unit of the heat exchange system is combined with the cabinet door, and the cooling source is close to the heat source, achieving high cooling efficiency.</a:t>
            </a:r>
          </a:p>
          <a:p>
            <a:pPr lvl="1"/>
            <a:r>
              <a:rPr lang="en-US" sz="1200" dirty="0">
                <a:latin typeface="+mn-lt"/>
                <a:ea typeface="Arial Unicode MS" panose="020B0604020202020204" pitchFamily="34" charset="-122"/>
                <a:cs typeface="Arial Unicode MS" panose="020B0604020202020204" pitchFamily="34" charset="-122"/>
              </a:rPr>
              <a:t>The indoor units of the entire air conditioning system are distributed on the front door of each cabinet and do not occupy extra space of the equipment room. This improves the space utilization of the equipment room.</a:t>
            </a:r>
          </a:p>
          <a:p>
            <a:pPr lvl="1"/>
            <a:r>
              <a:rPr lang="en-US" sz="1200" dirty="0">
                <a:latin typeface="+mn-lt"/>
                <a:ea typeface="Arial Unicode MS" panose="020B0604020202020204" pitchFamily="34" charset="-122"/>
                <a:cs typeface="Arial Unicode MS" panose="020B0604020202020204" pitchFamily="34" charset="-122"/>
              </a:rPr>
              <a:t>Cold aisles are formed inside cabinets and hot aisles are formed outside cabinets. The cooling capacity is concentrated on target devices without loss.</a:t>
            </a:r>
          </a:p>
          <a:p>
            <a:pPr lvl="1"/>
            <a:r>
              <a:rPr lang="en-US" sz="1200" dirty="0">
                <a:latin typeface="+mn-lt"/>
                <a:ea typeface="Arial Unicode MS" panose="020B0604020202020204" pitchFamily="34" charset="-122"/>
                <a:cs typeface="Arial Unicode MS" panose="020B0604020202020204" pitchFamily="34" charset="-122"/>
              </a:rPr>
              <a:t>The heat exchanging capacity of each cabinet is greater than or equal to 10 kW and can be adjusted based on the internal load.</a:t>
            </a:r>
          </a:p>
          <a:p>
            <a:pPr lvl="1"/>
            <a:r>
              <a:rPr lang="en-US" sz="1200" dirty="0">
                <a:latin typeface="+mn-lt"/>
                <a:ea typeface="Arial Unicode MS" panose="020B0604020202020204" pitchFamily="34" charset="-122"/>
                <a:cs typeface="Arial Unicode MS" panose="020B0604020202020204" pitchFamily="34" charset="-122"/>
              </a:rPr>
              <a:t>The cabinet integrates the air conditioner, power supply, and monitoring systems, which are completely modular.</a:t>
            </a:r>
          </a:p>
          <a:p>
            <a:endParaRPr lang="zh-CN" altLang="en-US" sz="1400" dirty="0">
              <a:latin typeface="+mn-lt"/>
              <a:ea typeface="Arial Unicode MS" panose="020B0604020202020204" pitchFamily="34" charset="-122"/>
              <a:cs typeface="Arial Unicode MS" panose="020B0604020202020204" pitchFamily="34" charset="-122"/>
            </a:endParaRPr>
          </a:p>
        </p:txBody>
      </p:sp>
      <p:pic>
        <p:nvPicPr>
          <p:cNvPr id="5" name="Picture 9" descr="图片1"/>
          <p:cNvPicPr>
            <a:picLocks noChangeAspect="1" noChangeArrowheads="1"/>
          </p:cNvPicPr>
          <p:nvPr/>
        </p:nvPicPr>
        <p:blipFill>
          <a:blip r:embed="rId3" cstate="screen"/>
          <a:srcRect/>
          <a:stretch>
            <a:fillRect/>
          </a:stretch>
        </p:blipFill>
        <p:spPr bwMode="auto">
          <a:xfrm>
            <a:off x="5997160" y="1915141"/>
            <a:ext cx="5748753" cy="3602393"/>
          </a:xfrm>
          <a:prstGeom prst="rect">
            <a:avLst/>
          </a:prstGeom>
          <a:noFill/>
        </p:spPr>
      </p:pic>
      <p:sp>
        <p:nvSpPr>
          <p:cNvPr id="4" name="矩形 3"/>
          <p:cNvSpPr/>
          <p:nvPr/>
        </p:nvSpPr>
        <p:spPr>
          <a:xfrm>
            <a:off x="6086475" y="2158365"/>
            <a:ext cx="495300" cy="2057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6" name="矩形 5"/>
          <p:cNvSpPr/>
          <p:nvPr/>
        </p:nvSpPr>
        <p:spPr>
          <a:xfrm>
            <a:off x="7757160" y="2007870"/>
            <a:ext cx="1074420" cy="430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7" name="矩形 6"/>
          <p:cNvSpPr/>
          <p:nvPr/>
        </p:nvSpPr>
        <p:spPr>
          <a:xfrm>
            <a:off x="7886700" y="2697480"/>
            <a:ext cx="617220" cy="2057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8" name="矩形 7"/>
          <p:cNvSpPr/>
          <p:nvPr/>
        </p:nvSpPr>
        <p:spPr>
          <a:xfrm>
            <a:off x="7269480" y="3199471"/>
            <a:ext cx="617220" cy="2057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9" name="矩形 8"/>
          <p:cNvSpPr/>
          <p:nvPr/>
        </p:nvSpPr>
        <p:spPr>
          <a:xfrm>
            <a:off x="6031230" y="5081611"/>
            <a:ext cx="617220" cy="2057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10" name="矩形 9"/>
          <p:cNvSpPr/>
          <p:nvPr/>
        </p:nvSpPr>
        <p:spPr>
          <a:xfrm>
            <a:off x="6682520" y="5081611"/>
            <a:ext cx="948910" cy="2057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11" name="矩形 10"/>
          <p:cNvSpPr/>
          <p:nvPr/>
        </p:nvSpPr>
        <p:spPr>
          <a:xfrm>
            <a:off x="6682520" y="4937759"/>
            <a:ext cx="457420" cy="143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12" name="矩形 11"/>
          <p:cNvSpPr/>
          <p:nvPr/>
        </p:nvSpPr>
        <p:spPr>
          <a:xfrm>
            <a:off x="8338820" y="5143500"/>
            <a:ext cx="665480" cy="143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13" name="矩形 12"/>
          <p:cNvSpPr/>
          <p:nvPr/>
        </p:nvSpPr>
        <p:spPr>
          <a:xfrm>
            <a:off x="9084310" y="3302341"/>
            <a:ext cx="853440" cy="413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14" name="矩形 13"/>
          <p:cNvSpPr/>
          <p:nvPr/>
        </p:nvSpPr>
        <p:spPr>
          <a:xfrm>
            <a:off x="10787842" y="3918291"/>
            <a:ext cx="286558" cy="482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15" name="矩形 14"/>
          <p:cNvSpPr/>
          <p:nvPr/>
        </p:nvSpPr>
        <p:spPr>
          <a:xfrm>
            <a:off x="9224471" y="2533821"/>
            <a:ext cx="843453" cy="36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16" name="矩形 15"/>
          <p:cNvSpPr/>
          <p:nvPr/>
        </p:nvSpPr>
        <p:spPr>
          <a:xfrm>
            <a:off x="7414174" y="3981582"/>
            <a:ext cx="180426" cy="5650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17" name="文本框 16"/>
          <p:cNvSpPr txBox="1"/>
          <p:nvPr/>
        </p:nvSpPr>
        <p:spPr>
          <a:xfrm>
            <a:off x="6086316" y="2048411"/>
            <a:ext cx="634524" cy="338554"/>
          </a:xfrm>
          <a:prstGeom prst="rect">
            <a:avLst/>
          </a:prstGeom>
          <a:noFill/>
        </p:spPr>
        <p:txBody>
          <a:bodyPr wrap="square" rtlCol="0">
            <a:spAutoFit/>
          </a:bodyPr>
          <a:lstStyle/>
          <a:p>
            <a:r>
              <a:rPr lang="en-US" altLang="zh-CN" sz="800" dirty="0">
                <a:ea typeface="Arial Unicode MS" panose="020B0604020202020204" pitchFamily="34" charset="-122"/>
                <a:cs typeface="Arial Unicode MS" panose="020B0604020202020204" pitchFamily="34" charset="-122"/>
              </a:rPr>
              <a:t>Water refill pipe</a:t>
            </a:r>
            <a:endParaRPr lang="zh-CN" altLang="en-US" sz="800" dirty="0">
              <a:ea typeface="Arial Unicode MS" panose="020B0604020202020204" pitchFamily="34" charset="-122"/>
              <a:cs typeface="Arial Unicode MS" panose="020B0604020202020204" pitchFamily="34" charset="-122"/>
            </a:endParaRPr>
          </a:p>
        </p:txBody>
      </p:sp>
      <p:sp>
        <p:nvSpPr>
          <p:cNvPr id="18" name="文本框 17"/>
          <p:cNvSpPr txBox="1"/>
          <p:nvPr/>
        </p:nvSpPr>
        <p:spPr>
          <a:xfrm>
            <a:off x="7770336" y="2023080"/>
            <a:ext cx="2297588" cy="338554"/>
          </a:xfrm>
          <a:prstGeom prst="rect">
            <a:avLst/>
          </a:prstGeom>
          <a:noFill/>
        </p:spPr>
        <p:txBody>
          <a:bodyPr wrap="square" rtlCol="0">
            <a:spAutoFit/>
          </a:bodyPr>
          <a:lstStyle/>
          <a:p>
            <a:r>
              <a:rPr lang="en-US" altLang="zh-CN" sz="800" dirty="0">
                <a:ea typeface="Arial Unicode MS" panose="020B0604020202020204" pitchFamily="34" charset="-122"/>
                <a:cs typeface="Arial Unicode MS" panose="020B0604020202020204" pitchFamily="34" charset="-122"/>
              </a:rPr>
              <a:t>The equipment room provides a chilled water pipe. The supply water temperature is 12°C.</a:t>
            </a:r>
            <a:endParaRPr lang="zh-CN" altLang="en-US" sz="800" dirty="0">
              <a:ea typeface="Arial Unicode MS" panose="020B0604020202020204" pitchFamily="34" charset="-122"/>
              <a:cs typeface="Arial Unicode MS" panose="020B0604020202020204" pitchFamily="34" charset="-122"/>
            </a:endParaRPr>
          </a:p>
        </p:txBody>
      </p:sp>
      <p:sp>
        <p:nvSpPr>
          <p:cNvPr id="19" name="文本框 18"/>
          <p:cNvSpPr txBox="1"/>
          <p:nvPr/>
        </p:nvSpPr>
        <p:spPr>
          <a:xfrm>
            <a:off x="7633812" y="2595991"/>
            <a:ext cx="1061243" cy="461665"/>
          </a:xfrm>
          <a:prstGeom prst="rect">
            <a:avLst/>
          </a:prstGeom>
          <a:solidFill>
            <a:schemeClr val="bg1"/>
          </a:solidFill>
          <a:ln w="12700">
            <a:solidFill>
              <a:srgbClr val="018001"/>
            </a:solidFill>
          </a:ln>
        </p:spPr>
        <p:txBody>
          <a:bodyPr wrap="square" rtlCol="0">
            <a:spAutoFit/>
          </a:bodyPr>
          <a:lstStyle/>
          <a:p>
            <a:pPr algn="ctr"/>
            <a:r>
              <a:rPr lang="en-US" altLang="zh-CN" sz="800" dirty="0">
                <a:ea typeface="Arial Unicode MS" panose="020B0604020202020204" pitchFamily="34" charset="-122"/>
                <a:cs typeface="Arial Unicode MS" panose="020B0604020202020204" pitchFamily="34" charset="-122"/>
              </a:rPr>
              <a:t>Automatic </a:t>
            </a:r>
          </a:p>
          <a:p>
            <a:pPr algn="ctr"/>
            <a:r>
              <a:rPr lang="en-US" altLang="zh-CN" sz="800" dirty="0" smtClean="0">
                <a:ea typeface="Arial Unicode MS" panose="020B0604020202020204" pitchFamily="34" charset="-122"/>
                <a:cs typeface="Arial Unicode MS" panose="020B0604020202020204" pitchFamily="34" charset="-122"/>
              </a:rPr>
              <a:t>water </a:t>
            </a:r>
            <a:r>
              <a:rPr lang="en-US" altLang="zh-CN" sz="800" dirty="0">
                <a:ea typeface="Arial Unicode MS" panose="020B0604020202020204" pitchFamily="34" charset="-122"/>
                <a:cs typeface="Arial Unicode MS" panose="020B0604020202020204" pitchFamily="34" charset="-122"/>
              </a:rPr>
              <a:t>refill </a:t>
            </a:r>
            <a:endParaRPr lang="en-US" altLang="zh-CN" sz="800" dirty="0" smtClean="0">
              <a:ea typeface="Arial Unicode MS" panose="020B0604020202020204" pitchFamily="34" charset="-122"/>
              <a:cs typeface="Arial Unicode MS" panose="020B0604020202020204" pitchFamily="34" charset="-122"/>
            </a:endParaRPr>
          </a:p>
          <a:p>
            <a:pPr algn="ctr"/>
            <a:r>
              <a:rPr lang="en-US" altLang="zh-CN" sz="800" dirty="0" smtClean="0">
                <a:ea typeface="Arial Unicode MS" panose="020B0604020202020204" pitchFamily="34" charset="-122"/>
                <a:cs typeface="Arial Unicode MS" panose="020B0604020202020204" pitchFamily="34" charset="-122"/>
              </a:rPr>
              <a:t>valve</a:t>
            </a:r>
            <a:endParaRPr lang="zh-CN" altLang="en-US" sz="800" dirty="0">
              <a:ea typeface="Arial Unicode MS" panose="020B0604020202020204" pitchFamily="34" charset="-122"/>
              <a:cs typeface="Arial Unicode MS" panose="020B0604020202020204" pitchFamily="34" charset="-122"/>
            </a:endParaRPr>
          </a:p>
        </p:txBody>
      </p:sp>
      <p:sp>
        <p:nvSpPr>
          <p:cNvPr id="20" name="文本框 19"/>
          <p:cNvSpPr txBox="1"/>
          <p:nvPr/>
        </p:nvSpPr>
        <p:spPr>
          <a:xfrm>
            <a:off x="8947943" y="2540072"/>
            <a:ext cx="1095216" cy="338554"/>
          </a:xfrm>
          <a:prstGeom prst="rect">
            <a:avLst/>
          </a:prstGeom>
          <a:noFill/>
        </p:spPr>
        <p:txBody>
          <a:bodyPr wrap="square" rtlCol="0">
            <a:spAutoFit/>
          </a:bodyPr>
          <a:lstStyle/>
          <a:p>
            <a:r>
              <a:rPr lang="en-US" altLang="zh-CN" sz="800" dirty="0">
                <a:ea typeface="Arial Unicode MS" panose="020B0604020202020204" pitchFamily="34" charset="-122"/>
                <a:cs typeface="Arial Unicode MS" panose="020B0604020202020204" pitchFamily="34" charset="-122"/>
              </a:rPr>
              <a:t>Cabinet </a:t>
            </a:r>
            <a:r>
              <a:rPr lang="en-US" altLang="zh-CN" sz="800" dirty="0" smtClean="0">
                <a:ea typeface="Arial Unicode MS" panose="020B0604020202020204" pitchFamily="34" charset="-122"/>
                <a:cs typeface="Arial Unicode MS" panose="020B0604020202020204" pitchFamily="34" charset="-122"/>
              </a:rPr>
              <a:t>outlet air temperature</a:t>
            </a:r>
            <a:r>
              <a:rPr lang="en-US" altLang="zh-CN" sz="800" dirty="0">
                <a:ea typeface="Arial Unicode MS" panose="020B0604020202020204" pitchFamily="34" charset="-122"/>
                <a:cs typeface="Arial Unicode MS" panose="020B0604020202020204" pitchFamily="34" charset="-122"/>
              </a:rPr>
              <a:t>: 32°C</a:t>
            </a:r>
            <a:endParaRPr lang="zh-CN" altLang="en-US" sz="800" dirty="0">
              <a:ea typeface="Arial Unicode MS" panose="020B0604020202020204" pitchFamily="34" charset="-122"/>
              <a:cs typeface="Arial Unicode MS" panose="020B0604020202020204" pitchFamily="34" charset="-122"/>
            </a:endParaRPr>
          </a:p>
        </p:txBody>
      </p:sp>
      <p:sp>
        <p:nvSpPr>
          <p:cNvPr id="21" name="文本框 20"/>
          <p:cNvSpPr txBox="1"/>
          <p:nvPr/>
        </p:nvSpPr>
        <p:spPr>
          <a:xfrm>
            <a:off x="7183914" y="3268954"/>
            <a:ext cx="839946" cy="461665"/>
          </a:xfrm>
          <a:prstGeom prst="rect">
            <a:avLst/>
          </a:prstGeom>
          <a:noFill/>
        </p:spPr>
        <p:txBody>
          <a:bodyPr wrap="square" rtlCol="0">
            <a:spAutoFit/>
          </a:bodyPr>
          <a:lstStyle/>
          <a:p>
            <a:pPr algn="ctr"/>
            <a:r>
              <a:rPr lang="en-US" altLang="zh-CN" sz="800" dirty="0">
                <a:ea typeface="Arial Unicode MS" panose="020B0604020202020204" pitchFamily="34" charset="-122"/>
                <a:cs typeface="Arial Unicode MS" panose="020B0604020202020204" pitchFamily="34" charset="-122"/>
              </a:rPr>
              <a:t>Chilled water distribution cabinet</a:t>
            </a:r>
            <a:endParaRPr lang="zh-CN" altLang="en-US" sz="800" dirty="0">
              <a:ea typeface="Arial Unicode MS" panose="020B0604020202020204" pitchFamily="34" charset="-122"/>
              <a:cs typeface="Arial Unicode MS" panose="020B0604020202020204" pitchFamily="34" charset="-122"/>
            </a:endParaRPr>
          </a:p>
        </p:txBody>
      </p:sp>
      <p:sp>
        <p:nvSpPr>
          <p:cNvPr id="22" name="矩形 21"/>
          <p:cNvSpPr/>
          <p:nvPr/>
        </p:nvSpPr>
        <p:spPr>
          <a:xfrm>
            <a:off x="9735184" y="3131514"/>
            <a:ext cx="863760" cy="143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23" name="文本框 22"/>
          <p:cNvSpPr txBox="1"/>
          <p:nvPr/>
        </p:nvSpPr>
        <p:spPr>
          <a:xfrm>
            <a:off x="9836234" y="3081491"/>
            <a:ext cx="900829" cy="246221"/>
          </a:xfrm>
          <a:prstGeom prst="rect">
            <a:avLst/>
          </a:prstGeom>
          <a:noFill/>
        </p:spPr>
        <p:txBody>
          <a:bodyPr wrap="square" rtlCol="0">
            <a:spAutoFit/>
          </a:bodyPr>
          <a:lstStyle/>
          <a:p>
            <a:r>
              <a:rPr lang="en-US" altLang="zh-CN" sz="500" dirty="0">
                <a:ea typeface="Arial Unicode MS" panose="020B0604020202020204" pitchFamily="34" charset="-122"/>
                <a:cs typeface="Arial Unicode MS" panose="020B0604020202020204" pitchFamily="34" charset="-122"/>
              </a:rPr>
              <a:t>Cabinet temperature controller (AC 220 W)</a:t>
            </a:r>
            <a:endParaRPr lang="zh-CN" altLang="en-US" sz="500" dirty="0">
              <a:ea typeface="Arial Unicode MS" panose="020B0604020202020204" pitchFamily="34" charset="-122"/>
              <a:cs typeface="Arial Unicode MS" panose="020B0604020202020204" pitchFamily="34" charset="-122"/>
            </a:endParaRPr>
          </a:p>
        </p:txBody>
      </p:sp>
      <p:sp>
        <p:nvSpPr>
          <p:cNvPr id="24" name="文本框 23"/>
          <p:cNvSpPr txBox="1"/>
          <p:nvPr/>
        </p:nvSpPr>
        <p:spPr>
          <a:xfrm>
            <a:off x="8695055" y="3286350"/>
            <a:ext cx="1231741" cy="584775"/>
          </a:xfrm>
          <a:prstGeom prst="rect">
            <a:avLst/>
          </a:prstGeom>
          <a:noFill/>
        </p:spPr>
        <p:txBody>
          <a:bodyPr wrap="square" rtlCol="0">
            <a:spAutoFit/>
          </a:bodyPr>
          <a:lstStyle/>
          <a:p>
            <a:r>
              <a:rPr lang="en-US" altLang="zh-CN" sz="800" dirty="0" smtClean="0">
                <a:ea typeface="Arial Unicode MS" panose="020B0604020202020204" pitchFamily="34" charset="-122"/>
                <a:cs typeface="Arial Unicode MS" panose="020B0604020202020204" pitchFamily="34" charset="-122"/>
              </a:rPr>
              <a:t>Outlet air temperature </a:t>
            </a:r>
            <a:r>
              <a:rPr lang="en-US" altLang="zh-CN" sz="800" dirty="0">
                <a:ea typeface="Arial Unicode MS" panose="020B0604020202020204" pitchFamily="34" charset="-122"/>
                <a:cs typeface="Arial Unicode MS" panose="020B0604020202020204" pitchFamily="34" charset="-122"/>
              </a:rPr>
              <a:t>of the front door for cooling: 24°C</a:t>
            </a:r>
            <a:endParaRPr lang="zh-CN" altLang="en-US" sz="800" dirty="0">
              <a:ea typeface="Arial Unicode MS" panose="020B0604020202020204" pitchFamily="34" charset="-122"/>
              <a:cs typeface="Arial Unicode MS" panose="020B0604020202020204" pitchFamily="34" charset="-122"/>
            </a:endParaRPr>
          </a:p>
        </p:txBody>
      </p:sp>
      <p:sp>
        <p:nvSpPr>
          <p:cNvPr id="25" name="文本框 24"/>
          <p:cNvSpPr txBox="1"/>
          <p:nvPr/>
        </p:nvSpPr>
        <p:spPr>
          <a:xfrm>
            <a:off x="7287634" y="3605714"/>
            <a:ext cx="400110" cy="1059997"/>
          </a:xfrm>
          <a:prstGeom prst="rect">
            <a:avLst/>
          </a:prstGeom>
          <a:noFill/>
        </p:spPr>
        <p:txBody>
          <a:bodyPr vert="vert270" wrap="square" rtlCol="0">
            <a:spAutoFit/>
          </a:bodyPr>
          <a:lstStyle/>
          <a:p>
            <a:r>
              <a:rPr lang="en-US" altLang="zh-CN" sz="700" dirty="0">
                <a:ea typeface="Arial Unicode MS" panose="020B0604020202020204" pitchFamily="34" charset="-122"/>
                <a:cs typeface="Arial Unicode MS" panose="020B0604020202020204" pitchFamily="34" charset="-122"/>
              </a:rPr>
              <a:t>Plate heat </a:t>
            </a:r>
            <a:endParaRPr lang="en-US" altLang="zh-CN" sz="700" dirty="0" smtClean="0">
              <a:ea typeface="Arial Unicode MS" panose="020B0604020202020204" pitchFamily="34" charset="-122"/>
              <a:cs typeface="Arial Unicode MS" panose="020B0604020202020204" pitchFamily="34" charset="-122"/>
            </a:endParaRPr>
          </a:p>
          <a:p>
            <a:r>
              <a:rPr lang="en-US" altLang="zh-CN" sz="700" dirty="0" smtClean="0">
                <a:ea typeface="Arial Unicode MS" panose="020B0604020202020204" pitchFamily="34" charset="-122"/>
                <a:cs typeface="Arial Unicode MS" panose="020B0604020202020204" pitchFamily="34" charset="-122"/>
              </a:rPr>
              <a:t>exchanger</a:t>
            </a:r>
            <a:endParaRPr lang="zh-CN" altLang="en-US" sz="700" dirty="0">
              <a:ea typeface="Arial Unicode MS" panose="020B0604020202020204" pitchFamily="34" charset="-122"/>
              <a:cs typeface="Arial Unicode MS" panose="020B0604020202020204" pitchFamily="34" charset="-122"/>
            </a:endParaRPr>
          </a:p>
        </p:txBody>
      </p:sp>
      <p:sp>
        <p:nvSpPr>
          <p:cNvPr id="26" name="文本框 25"/>
          <p:cNvSpPr txBox="1"/>
          <p:nvPr/>
        </p:nvSpPr>
        <p:spPr>
          <a:xfrm>
            <a:off x="10737063" y="4047569"/>
            <a:ext cx="1095216" cy="215444"/>
          </a:xfrm>
          <a:prstGeom prst="rect">
            <a:avLst/>
          </a:prstGeom>
          <a:noFill/>
        </p:spPr>
        <p:txBody>
          <a:bodyPr wrap="square" rtlCol="0">
            <a:spAutoFit/>
          </a:bodyPr>
          <a:lstStyle/>
          <a:p>
            <a:r>
              <a:rPr lang="en-US" altLang="zh-CN" sz="800" dirty="0">
                <a:ea typeface="Arial Unicode MS" panose="020B0604020202020204" pitchFamily="34" charset="-122"/>
                <a:cs typeface="Arial Unicode MS" panose="020B0604020202020204" pitchFamily="34" charset="-122"/>
              </a:rPr>
              <a:t>Rack</a:t>
            </a:r>
            <a:endParaRPr lang="zh-CN" altLang="en-US" sz="800" dirty="0">
              <a:ea typeface="Arial Unicode MS" panose="020B0604020202020204" pitchFamily="34" charset="-122"/>
              <a:cs typeface="Arial Unicode MS" panose="020B0604020202020204" pitchFamily="34" charset="-122"/>
            </a:endParaRPr>
          </a:p>
        </p:txBody>
      </p:sp>
      <p:sp>
        <p:nvSpPr>
          <p:cNvPr id="27" name="文本框 26"/>
          <p:cNvSpPr txBox="1"/>
          <p:nvPr/>
        </p:nvSpPr>
        <p:spPr>
          <a:xfrm>
            <a:off x="6115925" y="5139354"/>
            <a:ext cx="1231741" cy="215444"/>
          </a:xfrm>
          <a:prstGeom prst="rect">
            <a:avLst/>
          </a:prstGeom>
          <a:noFill/>
        </p:spPr>
        <p:txBody>
          <a:bodyPr wrap="square" rtlCol="0">
            <a:spAutoFit/>
          </a:bodyPr>
          <a:lstStyle/>
          <a:p>
            <a:r>
              <a:rPr lang="en-US" altLang="zh-CN" sz="800" b="1" dirty="0">
                <a:ea typeface="Arial Unicode MS" panose="020B0604020202020204" pitchFamily="34" charset="-122"/>
                <a:cs typeface="Arial Unicode MS" panose="020B0604020202020204" pitchFamily="34" charset="-122"/>
              </a:rPr>
              <a:t>Drainpipe</a:t>
            </a:r>
            <a:endParaRPr lang="zh-CN" altLang="en-US" sz="800" b="1" dirty="0">
              <a:ea typeface="Arial Unicode MS" panose="020B0604020202020204" pitchFamily="34" charset="-122"/>
              <a:cs typeface="Arial Unicode MS" panose="020B0604020202020204" pitchFamily="34" charset="-122"/>
            </a:endParaRPr>
          </a:p>
        </p:txBody>
      </p:sp>
      <p:sp>
        <p:nvSpPr>
          <p:cNvPr id="28" name="文本框 27"/>
          <p:cNvSpPr txBox="1"/>
          <p:nvPr/>
        </p:nvSpPr>
        <p:spPr>
          <a:xfrm>
            <a:off x="6258480" y="4872465"/>
            <a:ext cx="1231741" cy="215444"/>
          </a:xfrm>
          <a:prstGeom prst="rect">
            <a:avLst/>
          </a:prstGeom>
          <a:noFill/>
        </p:spPr>
        <p:txBody>
          <a:bodyPr wrap="square" rtlCol="0">
            <a:spAutoFit/>
          </a:bodyPr>
          <a:lstStyle/>
          <a:p>
            <a:r>
              <a:rPr lang="en-US" altLang="zh-CN" sz="800" dirty="0">
                <a:ea typeface="Arial Unicode MS" panose="020B0604020202020204" pitchFamily="34" charset="-122"/>
                <a:cs typeface="Arial Unicode MS" panose="020B0604020202020204" pitchFamily="34" charset="-122"/>
              </a:rPr>
              <a:t>Water return pipe</a:t>
            </a:r>
            <a:endParaRPr lang="zh-CN" altLang="en-US" sz="800" dirty="0">
              <a:ea typeface="Arial Unicode MS" panose="020B0604020202020204" pitchFamily="34" charset="-122"/>
              <a:cs typeface="Arial Unicode MS" panose="020B0604020202020204" pitchFamily="34" charset="-122"/>
            </a:endParaRPr>
          </a:p>
        </p:txBody>
      </p:sp>
      <p:sp>
        <p:nvSpPr>
          <p:cNvPr id="29" name="文本框 28"/>
          <p:cNvSpPr txBox="1"/>
          <p:nvPr/>
        </p:nvSpPr>
        <p:spPr>
          <a:xfrm>
            <a:off x="6254267" y="5010734"/>
            <a:ext cx="1796970" cy="215444"/>
          </a:xfrm>
          <a:prstGeom prst="rect">
            <a:avLst/>
          </a:prstGeom>
          <a:noFill/>
        </p:spPr>
        <p:txBody>
          <a:bodyPr wrap="square" rtlCol="0">
            <a:spAutoFit/>
          </a:bodyPr>
          <a:lstStyle/>
          <a:p>
            <a:r>
              <a:rPr lang="en-US" altLang="zh-CN" sz="800" dirty="0">
                <a:ea typeface="Arial Unicode MS" panose="020B0604020202020204" pitchFamily="34" charset="-122"/>
                <a:cs typeface="Arial Unicode MS" panose="020B0604020202020204" pitchFamily="34" charset="-122"/>
              </a:rPr>
              <a:t>Return water temperature ≤ 17°C</a:t>
            </a:r>
            <a:endParaRPr lang="zh-CN" altLang="en-US" sz="800" dirty="0">
              <a:ea typeface="Arial Unicode MS" panose="020B0604020202020204" pitchFamily="34" charset="-122"/>
              <a:cs typeface="Arial Unicode MS" panose="020B0604020202020204" pitchFamily="34" charset="-122"/>
            </a:endParaRPr>
          </a:p>
        </p:txBody>
      </p:sp>
      <p:sp>
        <p:nvSpPr>
          <p:cNvPr id="30" name="文本框 29"/>
          <p:cNvSpPr txBox="1"/>
          <p:nvPr/>
        </p:nvSpPr>
        <p:spPr>
          <a:xfrm>
            <a:off x="8217565" y="5039644"/>
            <a:ext cx="866745" cy="338554"/>
          </a:xfrm>
          <a:prstGeom prst="rect">
            <a:avLst/>
          </a:prstGeom>
          <a:noFill/>
        </p:spPr>
        <p:txBody>
          <a:bodyPr wrap="square" rtlCol="0">
            <a:spAutoFit/>
          </a:bodyPr>
          <a:lstStyle/>
          <a:p>
            <a:pPr algn="ctr"/>
            <a:r>
              <a:rPr lang="en-US" altLang="zh-CN" sz="800" b="1" dirty="0">
                <a:ea typeface="Arial Unicode MS" panose="020B0604020202020204" pitchFamily="34" charset="-122"/>
                <a:cs typeface="Arial Unicode MS" panose="020B0604020202020204" pitchFamily="34" charset="-122"/>
              </a:rPr>
              <a:t>Anti-leakage </a:t>
            </a:r>
            <a:endParaRPr lang="en-US" altLang="zh-CN" sz="800" b="1" dirty="0" smtClean="0">
              <a:ea typeface="Arial Unicode MS" panose="020B0604020202020204" pitchFamily="34" charset="-122"/>
              <a:cs typeface="Arial Unicode MS" panose="020B0604020202020204" pitchFamily="34" charset="-122"/>
            </a:endParaRPr>
          </a:p>
          <a:p>
            <a:pPr algn="ctr"/>
            <a:r>
              <a:rPr lang="en-US" altLang="zh-CN" sz="800" b="1" dirty="0" smtClean="0">
                <a:ea typeface="Arial Unicode MS" panose="020B0604020202020204" pitchFamily="34" charset="-122"/>
                <a:cs typeface="Arial Unicode MS" panose="020B0604020202020204" pitchFamily="34" charset="-122"/>
              </a:rPr>
              <a:t>sink</a:t>
            </a:r>
            <a:endParaRPr lang="zh-CN" altLang="en-US" sz="800" b="1" dirty="0">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52938144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
          <p:cNvPicPr>
            <a:picLocks noChangeAspect="1" noChangeArrowheads="1"/>
          </p:cNvPicPr>
          <p:nvPr/>
        </p:nvPicPr>
        <p:blipFill>
          <a:blip r:embed="rId3" cstate="print"/>
          <a:srcRect t="13107" b="10353"/>
          <a:stretch>
            <a:fillRect/>
          </a:stretch>
        </p:blipFill>
        <p:spPr bwMode="auto">
          <a:xfrm>
            <a:off x="6334351" y="1031123"/>
            <a:ext cx="4545874" cy="3474720"/>
          </a:xfrm>
          <a:prstGeom prst="rect">
            <a:avLst/>
          </a:prstGeom>
          <a:noFill/>
          <a:ln w="9525">
            <a:noFill/>
            <a:miter lim="800000"/>
            <a:headEnd/>
            <a:tailEnd/>
          </a:ln>
        </p:spPr>
      </p:pic>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sz="2800" dirty="0"/>
              <a:t>Indoor Unit Solution – High-Density Data Center In-cabinet Cooling</a:t>
            </a:r>
          </a:p>
        </p:txBody>
      </p:sp>
      <p:grpSp>
        <p:nvGrpSpPr>
          <p:cNvPr id="19" name="组合 18"/>
          <p:cNvGrpSpPr/>
          <p:nvPr/>
        </p:nvGrpSpPr>
        <p:grpSpPr>
          <a:xfrm>
            <a:off x="684800" y="1366613"/>
            <a:ext cx="4496613" cy="3419631"/>
            <a:chOff x="-238742" y="882268"/>
            <a:chExt cx="5112800" cy="3534740"/>
          </a:xfrm>
        </p:grpSpPr>
        <p:pic>
          <p:nvPicPr>
            <p:cNvPr id="20" name="Picture 2" descr="热管图片2"/>
            <p:cNvPicPr>
              <a:picLocks noChangeAspect="1" noChangeArrowheads="1"/>
            </p:cNvPicPr>
            <p:nvPr/>
          </p:nvPicPr>
          <p:blipFill>
            <a:blip r:embed="rId4" cstate="print"/>
            <a:srcRect l="14627" b="7848"/>
            <a:stretch>
              <a:fillRect/>
            </a:stretch>
          </p:blipFill>
          <p:spPr bwMode="auto">
            <a:xfrm>
              <a:off x="506382" y="1050173"/>
              <a:ext cx="4367676" cy="3117966"/>
            </a:xfrm>
            <a:prstGeom prst="rect">
              <a:avLst/>
            </a:prstGeom>
            <a:noFill/>
            <a:ln w="9525">
              <a:noFill/>
              <a:miter lim="800000"/>
              <a:headEnd/>
              <a:tailEnd/>
            </a:ln>
          </p:spPr>
        </p:pic>
        <p:sp>
          <p:nvSpPr>
            <p:cNvPr id="21" name="矩形 20"/>
            <p:cNvSpPr/>
            <p:nvPr/>
          </p:nvSpPr>
          <p:spPr>
            <a:xfrm>
              <a:off x="1506754" y="923325"/>
              <a:ext cx="1125400" cy="795341"/>
            </a:xfrm>
            <a:prstGeom prst="rect">
              <a:avLst/>
            </a:prstGeom>
          </p:spPr>
          <p:txBody>
            <a:bodyPr wrap="square">
              <a:noAutofit/>
            </a:bodyPr>
            <a:lstStyle/>
            <a:p>
              <a:r>
                <a:rPr lang="en-US" sz="1000" dirty="0">
                  <a:latin typeface="Huawei Sans" panose="020C0503030203020204" pitchFamily="34" charset="0"/>
                  <a:ea typeface="微软雅黑" pitchFamily="34" charset="-122"/>
                </a:rPr>
                <a:t>Water fluorine heat exchanger</a:t>
              </a:r>
            </a:p>
          </p:txBody>
        </p:sp>
        <p:sp>
          <p:nvSpPr>
            <p:cNvPr id="22" name="矩形 21"/>
            <p:cNvSpPr/>
            <p:nvPr/>
          </p:nvSpPr>
          <p:spPr>
            <a:xfrm>
              <a:off x="2655821" y="882268"/>
              <a:ext cx="822852" cy="664897"/>
            </a:xfrm>
            <a:prstGeom prst="rect">
              <a:avLst/>
            </a:prstGeom>
          </p:spPr>
          <p:txBody>
            <a:bodyPr wrap="none">
              <a:noAutofit/>
            </a:bodyPr>
            <a:lstStyle/>
            <a:p>
              <a:r>
                <a:rPr lang="en-US" sz="1100" dirty="0">
                  <a:latin typeface="Huawei Sans" panose="020C0503030203020204" pitchFamily="34" charset="0"/>
                  <a:ea typeface="微软雅黑" pitchFamily="34" charset="-122"/>
                </a:rPr>
                <a:t>Air return </a:t>
              </a:r>
              <a:endParaRPr lang="en-US" sz="1100" dirty="0" smtClean="0">
                <a:latin typeface="Huawei Sans" panose="020C0503030203020204" pitchFamily="34" charset="0"/>
                <a:ea typeface="微软雅黑" pitchFamily="34" charset="-122"/>
              </a:endParaRPr>
            </a:p>
            <a:p>
              <a:r>
                <a:rPr lang="en-US" sz="1100" dirty="0" smtClean="0">
                  <a:latin typeface="Huawei Sans" panose="020C0503030203020204" pitchFamily="34" charset="0"/>
                  <a:ea typeface="微软雅黑" pitchFamily="34" charset="-122"/>
                </a:rPr>
                <a:t>pipe</a:t>
              </a:r>
              <a:endParaRPr lang="en-US" sz="1100" dirty="0">
                <a:latin typeface="Huawei Sans" panose="020C0503030203020204" pitchFamily="34" charset="0"/>
                <a:ea typeface="微软雅黑" pitchFamily="34" charset="-122"/>
              </a:endParaRPr>
            </a:p>
          </p:txBody>
        </p:sp>
        <p:sp>
          <p:nvSpPr>
            <p:cNvPr id="23" name="矩形 22"/>
            <p:cNvSpPr/>
            <p:nvPr/>
          </p:nvSpPr>
          <p:spPr>
            <a:xfrm>
              <a:off x="3245721" y="1063196"/>
              <a:ext cx="869777" cy="270416"/>
            </a:xfrm>
            <a:prstGeom prst="rect">
              <a:avLst/>
            </a:prstGeom>
          </p:spPr>
          <p:txBody>
            <a:bodyPr wrap="none">
              <a:noAutofit/>
            </a:bodyPr>
            <a:lstStyle/>
            <a:p>
              <a:r>
                <a:rPr lang="en-US" sz="1100" dirty="0">
                  <a:latin typeface="Huawei Sans" panose="020C0503030203020204" pitchFamily="34" charset="0"/>
                  <a:ea typeface="微软雅黑" pitchFamily="34" charset="-122"/>
                </a:rPr>
                <a:t>Gas hose</a:t>
              </a:r>
            </a:p>
          </p:txBody>
        </p:sp>
        <p:sp>
          <p:nvSpPr>
            <p:cNvPr id="24" name="矩形 23"/>
            <p:cNvSpPr/>
            <p:nvPr/>
          </p:nvSpPr>
          <p:spPr>
            <a:xfrm>
              <a:off x="1978663" y="4146592"/>
              <a:ext cx="955444" cy="270416"/>
            </a:xfrm>
            <a:prstGeom prst="rect">
              <a:avLst/>
            </a:prstGeom>
          </p:spPr>
          <p:txBody>
            <a:bodyPr wrap="none">
              <a:noAutofit/>
            </a:bodyPr>
            <a:lstStyle/>
            <a:p>
              <a:r>
                <a:rPr lang="en-US" sz="1050" dirty="0">
                  <a:latin typeface="Huawei Sans" panose="020C0503030203020204" pitchFamily="34" charset="0"/>
                  <a:ea typeface="微软雅黑" pitchFamily="34" charset="-122"/>
                </a:rPr>
                <a:t>Backplane</a:t>
              </a:r>
            </a:p>
          </p:txBody>
        </p:sp>
        <p:sp>
          <p:nvSpPr>
            <p:cNvPr id="25" name="矩形 24"/>
            <p:cNvSpPr/>
            <p:nvPr/>
          </p:nvSpPr>
          <p:spPr>
            <a:xfrm>
              <a:off x="3717636" y="4137036"/>
              <a:ext cx="765887" cy="270416"/>
            </a:xfrm>
            <a:prstGeom prst="rect">
              <a:avLst/>
            </a:prstGeom>
          </p:spPr>
          <p:txBody>
            <a:bodyPr wrap="none">
              <a:noAutofit/>
            </a:bodyPr>
            <a:lstStyle/>
            <a:p>
              <a:r>
                <a:rPr lang="en-US" sz="1050" dirty="0">
                  <a:latin typeface="Huawei Sans" panose="020C0503030203020204" pitchFamily="34" charset="0"/>
                  <a:ea typeface="微软雅黑" pitchFamily="34" charset="-122"/>
                </a:rPr>
                <a:t>Cabinet</a:t>
              </a:r>
            </a:p>
          </p:txBody>
        </p:sp>
        <p:sp>
          <p:nvSpPr>
            <p:cNvPr id="26" name="矩形 25"/>
            <p:cNvSpPr/>
            <p:nvPr/>
          </p:nvSpPr>
          <p:spPr>
            <a:xfrm>
              <a:off x="2727965" y="4138399"/>
              <a:ext cx="1039287" cy="270416"/>
            </a:xfrm>
            <a:prstGeom prst="rect">
              <a:avLst/>
            </a:prstGeom>
          </p:spPr>
          <p:txBody>
            <a:bodyPr wrap="none">
              <a:noAutofit/>
            </a:bodyPr>
            <a:lstStyle/>
            <a:p>
              <a:r>
                <a:rPr lang="en-US" sz="1050" dirty="0">
                  <a:latin typeface="Huawei Sans" panose="020C0503030203020204" pitchFamily="34" charset="0"/>
                  <a:ea typeface="微软雅黑" pitchFamily="34" charset="-122"/>
                </a:rPr>
                <a:t>Liquid hose</a:t>
              </a:r>
            </a:p>
          </p:txBody>
        </p:sp>
        <p:sp>
          <p:nvSpPr>
            <p:cNvPr id="27" name="矩形 26"/>
            <p:cNvSpPr/>
            <p:nvPr/>
          </p:nvSpPr>
          <p:spPr>
            <a:xfrm>
              <a:off x="1383130" y="4138399"/>
              <a:ext cx="702853" cy="270416"/>
            </a:xfrm>
            <a:prstGeom prst="rect">
              <a:avLst/>
            </a:prstGeom>
          </p:spPr>
          <p:txBody>
            <a:bodyPr wrap="none">
              <a:noAutofit/>
            </a:bodyPr>
            <a:lstStyle/>
            <a:p>
              <a:pPr algn="ctr"/>
              <a:r>
                <a:rPr lang="en-US" sz="1050" dirty="0">
                  <a:latin typeface="Huawei Sans" panose="020C0503030203020204" pitchFamily="34" charset="0"/>
                  <a:ea typeface="微软雅黑" pitchFamily="34" charset="-122"/>
                </a:rPr>
                <a:t>Liquid </a:t>
              </a:r>
              <a:endParaRPr lang="en-US" sz="1050" dirty="0" smtClean="0">
                <a:latin typeface="Huawei Sans" panose="020C0503030203020204" pitchFamily="34" charset="0"/>
                <a:ea typeface="微软雅黑" pitchFamily="34" charset="-122"/>
              </a:endParaRPr>
            </a:p>
            <a:p>
              <a:pPr algn="ctr"/>
              <a:r>
                <a:rPr lang="en-US" sz="1050" dirty="0" smtClean="0">
                  <a:latin typeface="Huawei Sans" panose="020C0503030203020204" pitchFamily="34" charset="0"/>
                  <a:ea typeface="微软雅黑" pitchFamily="34" charset="-122"/>
                </a:rPr>
                <a:t>supply </a:t>
              </a:r>
              <a:r>
                <a:rPr lang="en-US" sz="1050" dirty="0">
                  <a:latin typeface="Huawei Sans" panose="020C0503030203020204" pitchFamily="34" charset="0"/>
                  <a:ea typeface="微软雅黑" pitchFamily="34" charset="-122"/>
                </a:rPr>
                <a:t>pipe</a:t>
              </a:r>
            </a:p>
          </p:txBody>
        </p:sp>
        <p:sp>
          <p:nvSpPr>
            <p:cNvPr id="28" name="矩形 27"/>
            <p:cNvSpPr/>
            <p:nvPr/>
          </p:nvSpPr>
          <p:spPr>
            <a:xfrm>
              <a:off x="581243" y="4011384"/>
              <a:ext cx="756772" cy="270416"/>
            </a:xfrm>
            <a:prstGeom prst="rect">
              <a:avLst/>
            </a:prstGeom>
          </p:spPr>
          <p:txBody>
            <a:bodyPr wrap="none">
              <a:noAutofit/>
            </a:bodyPr>
            <a:lstStyle/>
            <a:p>
              <a:r>
                <a:rPr lang="en-US" sz="1050" dirty="0">
                  <a:latin typeface="Huawei Sans" panose="020C0503030203020204" pitchFamily="34" charset="0"/>
                  <a:ea typeface="微软雅黑" pitchFamily="34" charset="-122"/>
                </a:rPr>
                <a:t>Ground</a:t>
              </a:r>
            </a:p>
          </p:txBody>
        </p:sp>
        <p:sp>
          <p:nvSpPr>
            <p:cNvPr id="29" name="矩形 28"/>
            <p:cNvSpPr/>
            <p:nvPr/>
          </p:nvSpPr>
          <p:spPr>
            <a:xfrm>
              <a:off x="-238742" y="1389378"/>
              <a:ext cx="756903" cy="445391"/>
            </a:xfrm>
            <a:prstGeom prst="rect">
              <a:avLst/>
            </a:prstGeom>
          </p:spPr>
          <p:txBody>
            <a:bodyPr wrap="square">
              <a:noAutofit/>
            </a:bodyPr>
            <a:lstStyle/>
            <a:p>
              <a:pPr algn="ctr"/>
              <a:r>
                <a:rPr lang="en-US" sz="1100" b="1" dirty="0">
                  <a:latin typeface="Huawei Sans" panose="020C0503030203020204" pitchFamily="34" charset="0"/>
                  <a:ea typeface="微软雅黑" pitchFamily="34" charset="-122"/>
                </a:rPr>
                <a:t>Chilled water</a:t>
              </a:r>
            </a:p>
          </p:txBody>
        </p:sp>
        <p:cxnSp>
          <p:nvCxnSpPr>
            <p:cNvPr id="30" name="直接箭头连接符 29"/>
            <p:cNvCxnSpPr/>
            <p:nvPr/>
          </p:nvCxnSpPr>
          <p:spPr bwMode="auto">
            <a:xfrm>
              <a:off x="518160" y="1516380"/>
              <a:ext cx="335280" cy="0"/>
            </a:xfrm>
            <a:prstGeom prst="straightConnector1">
              <a:avLst/>
            </a:prstGeom>
            <a:noFill/>
            <a:ln w="25400" cap="flat" cmpd="sng" algn="ctr">
              <a:solidFill>
                <a:srgbClr val="0070C0"/>
              </a:solidFill>
              <a:prstDash val="solid"/>
              <a:round/>
              <a:headEnd type="none" w="med" len="med"/>
              <a:tailEnd type="triangle" w="med" len="lg"/>
            </a:ln>
            <a:effectLst/>
          </p:spPr>
        </p:cxnSp>
        <p:cxnSp>
          <p:nvCxnSpPr>
            <p:cNvPr id="31" name="直接箭头连接符 30"/>
            <p:cNvCxnSpPr/>
            <p:nvPr/>
          </p:nvCxnSpPr>
          <p:spPr bwMode="auto">
            <a:xfrm rot="10800000">
              <a:off x="502920" y="1684020"/>
              <a:ext cx="335280" cy="0"/>
            </a:xfrm>
            <a:prstGeom prst="straightConnector1">
              <a:avLst/>
            </a:prstGeom>
            <a:noFill/>
            <a:ln w="25400" cap="flat" cmpd="sng" algn="ctr">
              <a:solidFill>
                <a:schemeClr val="accent6">
                  <a:lumMod val="75000"/>
                </a:schemeClr>
              </a:solidFill>
              <a:prstDash val="solid"/>
              <a:round/>
              <a:headEnd type="none" w="med" len="med"/>
              <a:tailEnd type="triangle" w="med" len="lg"/>
            </a:ln>
            <a:effectLst/>
          </p:spPr>
        </p:cxnSp>
      </p:grpSp>
      <p:sp>
        <p:nvSpPr>
          <p:cNvPr id="32" name="TextBox 32"/>
          <p:cNvSpPr txBox="1"/>
          <p:nvPr/>
        </p:nvSpPr>
        <p:spPr>
          <a:xfrm>
            <a:off x="597814" y="977813"/>
            <a:ext cx="5293798" cy="462667"/>
          </a:xfrm>
          <a:prstGeom prst="rect">
            <a:avLst/>
          </a:prstGeom>
          <a:noFill/>
        </p:spPr>
        <p:txBody>
          <a:bodyPr wrap="square" rtlCol="0">
            <a:noAutofit/>
          </a:bodyPr>
          <a:lstStyle/>
          <a:p>
            <a:pPr algn="ctr">
              <a:lnSpc>
                <a:spcPct val="125000"/>
              </a:lnSpc>
            </a:pPr>
            <a:r>
              <a:rPr lang="en-US" sz="1200" b="1" dirty="0">
                <a:latin typeface="Huawei Sans" panose="020C0503030203020204" pitchFamily="34" charset="0"/>
              </a:rPr>
              <a:t>Cooling architecture of a heat pipe backplane </a:t>
            </a:r>
            <a:endParaRPr lang="en-US" sz="1200" b="1" dirty="0" smtClean="0">
              <a:latin typeface="Huawei Sans" panose="020C0503030203020204" pitchFamily="34" charset="0"/>
            </a:endParaRPr>
          </a:p>
          <a:p>
            <a:pPr algn="ctr">
              <a:lnSpc>
                <a:spcPct val="125000"/>
              </a:lnSpc>
            </a:pPr>
            <a:r>
              <a:rPr lang="en-US" sz="1200" b="1" dirty="0" smtClean="0">
                <a:latin typeface="Huawei Sans" panose="020C0503030203020204" pitchFamily="34" charset="0"/>
              </a:rPr>
              <a:t>(</a:t>
            </a:r>
            <a:r>
              <a:rPr lang="en-US" sz="1200" b="1" dirty="0">
                <a:latin typeface="Huawei Sans" panose="020C0503030203020204" pitchFamily="34" charset="0"/>
              </a:rPr>
              <a:t>gravity-assisted) air conditioner</a:t>
            </a:r>
          </a:p>
        </p:txBody>
      </p:sp>
      <p:sp>
        <p:nvSpPr>
          <p:cNvPr id="33" name="Rectangle 6"/>
          <p:cNvSpPr>
            <a:spLocks noChangeArrowheads="1"/>
          </p:cNvSpPr>
          <p:nvPr/>
        </p:nvSpPr>
        <p:spPr bwMode="auto">
          <a:xfrm>
            <a:off x="868734" y="4966415"/>
            <a:ext cx="5233616" cy="1200329"/>
          </a:xfrm>
          <a:prstGeom prst="rect">
            <a:avLst/>
          </a:prstGeom>
          <a:noFill/>
          <a:ln w="44450">
            <a:noFill/>
            <a:miter lim="800000"/>
            <a:headEnd type="none" w="sm" len="sm"/>
            <a:tailEnd type="none" w="lg" len="lg"/>
          </a:ln>
          <a:effectLst/>
        </p:spPr>
        <p:txBody>
          <a:bodyPr wrap="square">
            <a:spAutoFit/>
          </a:bodyPr>
          <a:lstStyle/>
          <a:p>
            <a:pPr marL="177800" indent="-177800">
              <a:lnSpc>
                <a:spcPct val="150000"/>
              </a:lnSpc>
              <a:buFont typeface="Arial" panose="020B0604020202020204" pitchFamily="34" charset="0"/>
              <a:buChar char="•"/>
            </a:pPr>
            <a:r>
              <a:rPr lang="en-US" sz="1200" b="1" dirty="0">
                <a:latin typeface="Huawei Sans" panose="020C0503030203020204" pitchFamily="34" charset="0"/>
                <a:ea typeface="微软雅黑" pitchFamily="34" charset="-122"/>
              </a:rPr>
              <a:t>Energy saving and high efficiency</a:t>
            </a:r>
          </a:p>
          <a:p>
            <a:pPr marL="177800" indent="-177800">
              <a:lnSpc>
                <a:spcPct val="150000"/>
              </a:lnSpc>
              <a:buFont typeface="Arial" panose="020B0604020202020204" pitchFamily="34" charset="0"/>
              <a:buChar char="•"/>
            </a:pPr>
            <a:r>
              <a:rPr lang="en-US" sz="1200" b="1" dirty="0">
                <a:latin typeface="Huawei Sans" panose="020C0503030203020204" pitchFamily="34" charset="0"/>
                <a:ea typeface="微软雅黑" pitchFamily="34" charset="-122"/>
              </a:rPr>
              <a:t>High-density heat dissipation</a:t>
            </a:r>
          </a:p>
          <a:p>
            <a:pPr marL="171450" indent="-171450">
              <a:lnSpc>
                <a:spcPct val="150000"/>
              </a:lnSpc>
              <a:buFont typeface="Arial" panose="020B0604020202020204" pitchFamily="34" charset="0"/>
              <a:buChar char="•"/>
            </a:pPr>
            <a:r>
              <a:rPr lang="en-US" sz="1200" b="1" dirty="0">
                <a:latin typeface="Huawei Sans" panose="020C0503030203020204" pitchFamily="34" charset="0"/>
                <a:ea typeface="微软雅黑" pitchFamily="34" charset="-122"/>
              </a:rPr>
              <a:t>No occupation of equipment room space</a:t>
            </a:r>
          </a:p>
          <a:p>
            <a:pPr marL="171450" indent="-171450">
              <a:lnSpc>
                <a:spcPct val="150000"/>
              </a:lnSpc>
              <a:buFont typeface="Arial" panose="020B0604020202020204" pitchFamily="34" charset="0"/>
              <a:buChar char="•"/>
            </a:pPr>
            <a:r>
              <a:rPr lang="en-US" sz="1200" b="1" dirty="0">
                <a:latin typeface="Huawei Sans" panose="020C0503030203020204" pitchFamily="34" charset="0"/>
                <a:ea typeface="微软雅黑" pitchFamily="34" charset="-122"/>
              </a:rPr>
              <a:t>Flexible configuration and easy installation</a:t>
            </a:r>
          </a:p>
        </p:txBody>
      </p:sp>
      <p:sp>
        <p:nvSpPr>
          <p:cNvPr id="35" name="Rectangle 6"/>
          <p:cNvSpPr>
            <a:spLocks noChangeArrowheads="1"/>
          </p:cNvSpPr>
          <p:nvPr/>
        </p:nvSpPr>
        <p:spPr bwMode="auto">
          <a:xfrm>
            <a:off x="6096000" y="4397037"/>
            <a:ext cx="5414944" cy="1473606"/>
          </a:xfrm>
          <a:prstGeom prst="rect">
            <a:avLst/>
          </a:prstGeom>
          <a:noFill/>
          <a:ln w="44450">
            <a:noFill/>
            <a:miter lim="800000"/>
            <a:headEnd type="none" w="sm" len="sm"/>
            <a:tailEnd type="none" w="lg" len="lg"/>
          </a:ln>
          <a:effectLst/>
        </p:spPr>
        <p:txBody>
          <a:bodyPr wrap="square">
            <a:noAutofit/>
          </a:bodyPr>
          <a:lstStyle/>
          <a:p>
            <a:pPr marL="177800" indent="-177800">
              <a:lnSpc>
                <a:spcPct val="150000"/>
              </a:lnSpc>
            </a:pPr>
            <a:r>
              <a:rPr lang="en-US" sz="1100" b="1" dirty="0">
                <a:latin typeface="Huawei Sans" panose="020C0503030203020204" pitchFamily="34" charset="0"/>
                <a:ea typeface="微软雅黑" pitchFamily="34" charset="-122"/>
              </a:rPr>
              <a:t>Power-based solution improvement</a:t>
            </a:r>
          </a:p>
          <a:p>
            <a:pPr marL="179388" lvl="1" indent="-179388" fontAlgn="auto">
              <a:lnSpc>
                <a:spcPct val="150000"/>
              </a:lnSpc>
              <a:spcBef>
                <a:spcPts val="0"/>
              </a:spcBef>
              <a:spcAft>
                <a:spcPts val="0"/>
              </a:spcAft>
              <a:buClr>
                <a:srgbClr val="00326E"/>
              </a:buClr>
              <a:buFont typeface="Wingdings" pitchFamily="2" charset="2"/>
              <a:buChar char="§"/>
              <a:defRPr/>
            </a:pPr>
            <a:r>
              <a:rPr lang="en-US" sz="1100" dirty="0">
                <a:latin typeface="Huawei Sans" panose="020C0503030203020204" pitchFamily="34" charset="0"/>
                <a:ea typeface="微软雅黑" pitchFamily="34" charset="-122"/>
              </a:rPr>
              <a:t>A refrigerant pump and liquid storage tank are added to the water-cooled refrigerant distribution unit (water fluorine heat exchanger) to meet the strict requirements for the installation position of the water fluorine heat exchanger and solve the problem that no refrigerant is delivered to the remote cabinet.</a:t>
            </a:r>
          </a:p>
          <a:p>
            <a:pPr marL="179388" lvl="1" indent="-179388" fontAlgn="auto">
              <a:lnSpc>
                <a:spcPct val="150000"/>
              </a:lnSpc>
              <a:spcBef>
                <a:spcPts val="0"/>
              </a:spcBef>
              <a:spcAft>
                <a:spcPts val="0"/>
              </a:spcAft>
              <a:buClr>
                <a:srgbClr val="00326E"/>
              </a:buClr>
              <a:buFont typeface="Wingdings" pitchFamily="2" charset="2"/>
              <a:buChar char="§"/>
              <a:defRPr/>
            </a:pPr>
            <a:r>
              <a:rPr lang="en-US" sz="1100" dirty="0">
                <a:latin typeface="Huawei Sans" panose="020C0503030203020204" pitchFamily="34" charset="0"/>
                <a:ea typeface="微软雅黑" pitchFamily="34" charset="-122"/>
              </a:rPr>
              <a:t>The system complexity is increased, the system reliability is reduced, and the cost is greatly increased.</a:t>
            </a:r>
          </a:p>
        </p:txBody>
      </p:sp>
      <p:sp>
        <p:nvSpPr>
          <p:cNvPr id="3" name="矩形 2"/>
          <p:cNvSpPr/>
          <p:nvPr/>
        </p:nvSpPr>
        <p:spPr>
          <a:xfrm>
            <a:off x="7923610" y="1031123"/>
            <a:ext cx="1382233" cy="288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151515"/>
              </a:solidFill>
            </a:endParaRPr>
          </a:p>
        </p:txBody>
      </p:sp>
      <p:sp>
        <p:nvSpPr>
          <p:cNvPr id="37" name="矩形 36"/>
          <p:cNvSpPr/>
          <p:nvPr/>
        </p:nvSpPr>
        <p:spPr>
          <a:xfrm>
            <a:off x="6963631" y="1331091"/>
            <a:ext cx="1382233" cy="288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151515"/>
              </a:solidFill>
            </a:endParaRPr>
          </a:p>
        </p:txBody>
      </p:sp>
      <p:sp>
        <p:nvSpPr>
          <p:cNvPr id="38" name="矩形 37"/>
          <p:cNvSpPr/>
          <p:nvPr/>
        </p:nvSpPr>
        <p:spPr>
          <a:xfrm>
            <a:off x="8985726" y="1341724"/>
            <a:ext cx="1382233" cy="288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151515"/>
              </a:solidFill>
            </a:endParaRPr>
          </a:p>
        </p:txBody>
      </p:sp>
      <p:sp>
        <p:nvSpPr>
          <p:cNvPr id="39" name="矩形 38"/>
          <p:cNvSpPr/>
          <p:nvPr/>
        </p:nvSpPr>
        <p:spPr>
          <a:xfrm>
            <a:off x="6867648" y="4170610"/>
            <a:ext cx="1382233" cy="288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151515"/>
              </a:solidFill>
            </a:endParaRPr>
          </a:p>
        </p:txBody>
      </p:sp>
      <p:sp>
        <p:nvSpPr>
          <p:cNvPr id="40" name="矩形 39"/>
          <p:cNvSpPr/>
          <p:nvPr/>
        </p:nvSpPr>
        <p:spPr>
          <a:xfrm>
            <a:off x="9090676" y="4205262"/>
            <a:ext cx="1382233" cy="288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151515"/>
              </a:solidFill>
            </a:endParaRPr>
          </a:p>
        </p:txBody>
      </p:sp>
      <p:sp>
        <p:nvSpPr>
          <p:cNvPr id="41" name="矩形 40"/>
          <p:cNvSpPr/>
          <p:nvPr/>
        </p:nvSpPr>
        <p:spPr>
          <a:xfrm>
            <a:off x="10076466" y="3915108"/>
            <a:ext cx="281968" cy="2156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151515"/>
              </a:solidFill>
            </a:endParaRPr>
          </a:p>
        </p:txBody>
      </p:sp>
      <p:sp>
        <p:nvSpPr>
          <p:cNvPr id="42" name="矩形 41"/>
          <p:cNvSpPr/>
          <p:nvPr/>
        </p:nvSpPr>
        <p:spPr>
          <a:xfrm>
            <a:off x="9023875" y="3246843"/>
            <a:ext cx="478560" cy="176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151515"/>
              </a:solidFill>
            </a:endParaRPr>
          </a:p>
        </p:txBody>
      </p:sp>
      <p:sp>
        <p:nvSpPr>
          <p:cNvPr id="43" name="矩形 42"/>
          <p:cNvSpPr/>
          <p:nvPr/>
        </p:nvSpPr>
        <p:spPr>
          <a:xfrm>
            <a:off x="10217450" y="3158523"/>
            <a:ext cx="307799" cy="176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151515"/>
              </a:solidFill>
            </a:endParaRPr>
          </a:p>
        </p:txBody>
      </p:sp>
      <p:sp>
        <p:nvSpPr>
          <p:cNvPr id="44" name="矩形 43"/>
          <p:cNvSpPr/>
          <p:nvPr/>
        </p:nvSpPr>
        <p:spPr>
          <a:xfrm>
            <a:off x="10264435" y="2609534"/>
            <a:ext cx="284630" cy="176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151515"/>
              </a:solidFill>
            </a:endParaRPr>
          </a:p>
        </p:txBody>
      </p:sp>
      <p:sp>
        <p:nvSpPr>
          <p:cNvPr id="45" name="矩形 44"/>
          <p:cNvSpPr/>
          <p:nvPr/>
        </p:nvSpPr>
        <p:spPr>
          <a:xfrm>
            <a:off x="9979804" y="2122000"/>
            <a:ext cx="508467" cy="176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151515"/>
              </a:solidFill>
            </a:endParaRPr>
          </a:p>
        </p:txBody>
      </p:sp>
      <p:sp>
        <p:nvSpPr>
          <p:cNvPr id="46" name="矩形 45"/>
          <p:cNvSpPr/>
          <p:nvPr/>
        </p:nvSpPr>
        <p:spPr>
          <a:xfrm>
            <a:off x="9008922" y="1910016"/>
            <a:ext cx="493514" cy="176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151515"/>
              </a:solidFill>
            </a:endParaRPr>
          </a:p>
        </p:txBody>
      </p:sp>
      <p:sp>
        <p:nvSpPr>
          <p:cNvPr id="47" name="矩形 46"/>
          <p:cNvSpPr/>
          <p:nvPr/>
        </p:nvSpPr>
        <p:spPr>
          <a:xfrm>
            <a:off x="9994757" y="1688194"/>
            <a:ext cx="493514" cy="122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rgbClr val="151515"/>
              </a:solidFill>
            </a:endParaRPr>
          </a:p>
        </p:txBody>
      </p:sp>
      <p:sp>
        <p:nvSpPr>
          <p:cNvPr id="5" name="文本框 4"/>
          <p:cNvSpPr txBox="1"/>
          <p:nvPr/>
        </p:nvSpPr>
        <p:spPr>
          <a:xfrm>
            <a:off x="6140035" y="1291781"/>
            <a:ext cx="2081826" cy="276999"/>
          </a:xfrm>
          <a:prstGeom prst="rect">
            <a:avLst/>
          </a:prstGeom>
          <a:noFill/>
        </p:spPr>
        <p:txBody>
          <a:bodyPr wrap="square" rtlCol="0">
            <a:spAutoFit/>
          </a:bodyPr>
          <a:lstStyle/>
          <a:p>
            <a:pPr algn="ctr"/>
            <a:r>
              <a:rPr lang="en-US" altLang="zh-CN" sz="1200" dirty="0">
                <a:solidFill>
                  <a:srgbClr val="151515"/>
                </a:solidFill>
              </a:rPr>
              <a:t>Power heat pipe backplane</a:t>
            </a:r>
            <a:endParaRPr lang="zh-CN" altLang="en-US" sz="1200" dirty="0">
              <a:solidFill>
                <a:srgbClr val="151515"/>
              </a:solidFill>
            </a:endParaRPr>
          </a:p>
        </p:txBody>
      </p:sp>
      <p:sp>
        <p:nvSpPr>
          <p:cNvPr id="48" name="文本框 47"/>
          <p:cNvSpPr txBox="1"/>
          <p:nvPr/>
        </p:nvSpPr>
        <p:spPr>
          <a:xfrm>
            <a:off x="7957733" y="997513"/>
            <a:ext cx="1569479" cy="461665"/>
          </a:xfrm>
          <a:prstGeom prst="rect">
            <a:avLst/>
          </a:prstGeom>
          <a:noFill/>
        </p:spPr>
        <p:txBody>
          <a:bodyPr wrap="square" rtlCol="0">
            <a:spAutoFit/>
          </a:bodyPr>
          <a:lstStyle/>
          <a:p>
            <a:pPr algn="ctr"/>
            <a:r>
              <a:rPr lang="en-US" altLang="zh-CN" sz="1200" dirty="0">
                <a:solidFill>
                  <a:srgbClr val="151515"/>
                </a:solidFill>
              </a:rPr>
              <a:t>Power heat pipe backplane</a:t>
            </a:r>
            <a:endParaRPr lang="zh-CN" altLang="en-US" sz="1200" dirty="0">
              <a:solidFill>
                <a:srgbClr val="151515"/>
              </a:solidFill>
            </a:endParaRPr>
          </a:p>
        </p:txBody>
      </p:sp>
      <p:sp>
        <p:nvSpPr>
          <p:cNvPr id="49" name="文本框 48"/>
          <p:cNvSpPr txBox="1"/>
          <p:nvPr/>
        </p:nvSpPr>
        <p:spPr>
          <a:xfrm>
            <a:off x="9152151" y="1175501"/>
            <a:ext cx="2178726" cy="461665"/>
          </a:xfrm>
          <a:prstGeom prst="rect">
            <a:avLst/>
          </a:prstGeom>
          <a:noFill/>
        </p:spPr>
        <p:txBody>
          <a:bodyPr wrap="square" rtlCol="0">
            <a:spAutoFit/>
          </a:bodyPr>
          <a:lstStyle/>
          <a:p>
            <a:pPr algn="ctr"/>
            <a:r>
              <a:rPr lang="en-US" altLang="zh-CN" sz="1200" dirty="0">
                <a:solidFill>
                  <a:srgbClr val="151515"/>
                </a:solidFill>
              </a:rPr>
              <a:t>Water-cooled refrigerant distribution unit</a:t>
            </a:r>
            <a:endParaRPr lang="zh-CN" altLang="en-US" sz="1200" dirty="0">
              <a:solidFill>
                <a:srgbClr val="151515"/>
              </a:solidFill>
            </a:endParaRPr>
          </a:p>
        </p:txBody>
      </p:sp>
      <p:sp>
        <p:nvSpPr>
          <p:cNvPr id="50" name="文本框 49"/>
          <p:cNvSpPr txBox="1"/>
          <p:nvPr/>
        </p:nvSpPr>
        <p:spPr>
          <a:xfrm>
            <a:off x="10410900" y="1707461"/>
            <a:ext cx="1091329" cy="430887"/>
          </a:xfrm>
          <a:prstGeom prst="rect">
            <a:avLst/>
          </a:prstGeom>
          <a:noFill/>
        </p:spPr>
        <p:txBody>
          <a:bodyPr wrap="square" rtlCol="0">
            <a:spAutoFit/>
          </a:bodyPr>
          <a:lstStyle/>
          <a:p>
            <a:pPr algn="ctr"/>
            <a:r>
              <a:rPr lang="en-US" altLang="zh-CN" sz="1100" dirty="0">
                <a:solidFill>
                  <a:srgbClr val="151515"/>
                </a:solidFill>
              </a:rPr>
              <a:t>Chilled water return</a:t>
            </a:r>
            <a:endParaRPr lang="zh-CN" altLang="en-US" sz="1100" dirty="0">
              <a:solidFill>
                <a:srgbClr val="151515"/>
              </a:solidFill>
            </a:endParaRPr>
          </a:p>
        </p:txBody>
      </p:sp>
      <p:sp>
        <p:nvSpPr>
          <p:cNvPr id="51" name="文本框 50"/>
          <p:cNvSpPr txBox="1"/>
          <p:nvPr/>
        </p:nvSpPr>
        <p:spPr>
          <a:xfrm>
            <a:off x="10410900" y="2155733"/>
            <a:ext cx="1091329" cy="430887"/>
          </a:xfrm>
          <a:prstGeom prst="rect">
            <a:avLst/>
          </a:prstGeom>
          <a:noFill/>
        </p:spPr>
        <p:txBody>
          <a:bodyPr wrap="square" rtlCol="0">
            <a:spAutoFit/>
          </a:bodyPr>
          <a:lstStyle/>
          <a:p>
            <a:pPr algn="ctr"/>
            <a:r>
              <a:rPr lang="en-US" altLang="zh-CN" sz="1100" dirty="0">
                <a:solidFill>
                  <a:srgbClr val="151515"/>
                </a:solidFill>
              </a:rPr>
              <a:t>Chilled water supply</a:t>
            </a:r>
            <a:endParaRPr lang="zh-CN" altLang="en-US" sz="1100" dirty="0">
              <a:solidFill>
                <a:srgbClr val="151515"/>
              </a:solidFill>
            </a:endParaRPr>
          </a:p>
        </p:txBody>
      </p:sp>
      <p:sp>
        <p:nvSpPr>
          <p:cNvPr id="52" name="文本框 51"/>
          <p:cNvSpPr txBox="1"/>
          <p:nvPr/>
        </p:nvSpPr>
        <p:spPr>
          <a:xfrm>
            <a:off x="8781047" y="1924140"/>
            <a:ext cx="1091329" cy="430887"/>
          </a:xfrm>
          <a:prstGeom prst="rect">
            <a:avLst/>
          </a:prstGeom>
          <a:noFill/>
        </p:spPr>
        <p:txBody>
          <a:bodyPr wrap="square" rtlCol="0">
            <a:spAutoFit/>
          </a:bodyPr>
          <a:lstStyle/>
          <a:p>
            <a:pPr algn="ctr"/>
            <a:r>
              <a:rPr lang="en-US" altLang="zh-CN" sz="1100" dirty="0">
                <a:solidFill>
                  <a:srgbClr val="151515"/>
                </a:solidFill>
              </a:rPr>
              <a:t>Water-cooled condenser</a:t>
            </a:r>
            <a:endParaRPr lang="zh-CN" altLang="en-US" sz="1100" dirty="0">
              <a:solidFill>
                <a:srgbClr val="151515"/>
              </a:solidFill>
            </a:endParaRPr>
          </a:p>
        </p:txBody>
      </p:sp>
      <p:sp>
        <p:nvSpPr>
          <p:cNvPr id="53" name="文本框 52"/>
          <p:cNvSpPr txBox="1"/>
          <p:nvPr/>
        </p:nvSpPr>
        <p:spPr>
          <a:xfrm>
            <a:off x="8661882" y="3269595"/>
            <a:ext cx="1091329" cy="430887"/>
          </a:xfrm>
          <a:prstGeom prst="rect">
            <a:avLst/>
          </a:prstGeom>
          <a:noFill/>
        </p:spPr>
        <p:txBody>
          <a:bodyPr wrap="square" rtlCol="0">
            <a:spAutoFit/>
          </a:bodyPr>
          <a:lstStyle/>
          <a:p>
            <a:pPr algn="ctr"/>
            <a:r>
              <a:rPr lang="en-US" altLang="zh-CN" sz="1100" dirty="0">
                <a:solidFill>
                  <a:srgbClr val="151515"/>
                </a:solidFill>
              </a:rPr>
              <a:t>Solenoid valve</a:t>
            </a:r>
            <a:endParaRPr lang="zh-CN" altLang="en-US" sz="1100" dirty="0">
              <a:solidFill>
                <a:srgbClr val="151515"/>
              </a:solidFill>
            </a:endParaRPr>
          </a:p>
        </p:txBody>
      </p:sp>
      <p:sp>
        <p:nvSpPr>
          <p:cNvPr id="54" name="文本框 53"/>
          <p:cNvSpPr txBox="1"/>
          <p:nvPr/>
        </p:nvSpPr>
        <p:spPr>
          <a:xfrm>
            <a:off x="10168482" y="2596895"/>
            <a:ext cx="1154481" cy="430887"/>
          </a:xfrm>
          <a:prstGeom prst="rect">
            <a:avLst/>
          </a:prstGeom>
          <a:noFill/>
        </p:spPr>
        <p:txBody>
          <a:bodyPr wrap="square" rtlCol="0">
            <a:spAutoFit/>
          </a:bodyPr>
          <a:lstStyle/>
          <a:p>
            <a:pPr algn="ctr"/>
            <a:r>
              <a:rPr lang="en-US" altLang="zh-CN" sz="1100" dirty="0">
                <a:solidFill>
                  <a:srgbClr val="151515"/>
                </a:solidFill>
              </a:rPr>
              <a:t>Liquid storage tank</a:t>
            </a:r>
            <a:endParaRPr lang="zh-CN" altLang="en-US" sz="1100" dirty="0">
              <a:solidFill>
                <a:srgbClr val="151515"/>
              </a:solidFill>
            </a:endParaRPr>
          </a:p>
        </p:txBody>
      </p:sp>
      <p:sp>
        <p:nvSpPr>
          <p:cNvPr id="55" name="文本框 54"/>
          <p:cNvSpPr txBox="1"/>
          <p:nvPr/>
        </p:nvSpPr>
        <p:spPr>
          <a:xfrm>
            <a:off x="9932579" y="3118485"/>
            <a:ext cx="1274098" cy="261610"/>
          </a:xfrm>
          <a:prstGeom prst="rect">
            <a:avLst/>
          </a:prstGeom>
          <a:noFill/>
        </p:spPr>
        <p:txBody>
          <a:bodyPr wrap="square" rtlCol="0">
            <a:spAutoFit/>
          </a:bodyPr>
          <a:lstStyle/>
          <a:p>
            <a:pPr algn="ctr"/>
            <a:r>
              <a:rPr lang="en-US" altLang="zh-CN" sz="1100" dirty="0" err="1">
                <a:solidFill>
                  <a:srgbClr val="151515"/>
                </a:solidFill>
              </a:rPr>
              <a:t>Subcooler</a:t>
            </a:r>
            <a:endParaRPr lang="zh-CN" altLang="en-US" sz="1100" dirty="0">
              <a:solidFill>
                <a:srgbClr val="151515"/>
              </a:solidFill>
            </a:endParaRPr>
          </a:p>
        </p:txBody>
      </p:sp>
      <p:sp>
        <p:nvSpPr>
          <p:cNvPr id="58" name="文本框 57"/>
          <p:cNvSpPr txBox="1"/>
          <p:nvPr/>
        </p:nvSpPr>
        <p:spPr>
          <a:xfrm>
            <a:off x="9857972" y="3880694"/>
            <a:ext cx="1548356" cy="261610"/>
          </a:xfrm>
          <a:prstGeom prst="rect">
            <a:avLst/>
          </a:prstGeom>
          <a:noFill/>
        </p:spPr>
        <p:txBody>
          <a:bodyPr wrap="square" rtlCol="0">
            <a:spAutoFit/>
          </a:bodyPr>
          <a:lstStyle/>
          <a:p>
            <a:pPr algn="ctr"/>
            <a:r>
              <a:rPr lang="en-US" altLang="zh-CN" sz="1100" dirty="0">
                <a:solidFill>
                  <a:srgbClr val="151515"/>
                </a:solidFill>
              </a:rPr>
              <a:t>Refrigerant pump</a:t>
            </a:r>
            <a:endParaRPr lang="zh-CN" altLang="en-US" sz="1100" dirty="0">
              <a:solidFill>
                <a:srgbClr val="151515"/>
              </a:solidFill>
            </a:endParaRPr>
          </a:p>
        </p:txBody>
      </p:sp>
      <p:sp>
        <p:nvSpPr>
          <p:cNvPr id="59" name="文本框 58"/>
          <p:cNvSpPr txBox="1"/>
          <p:nvPr/>
        </p:nvSpPr>
        <p:spPr>
          <a:xfrm>
            <a:off x="6998130" y="3832056"/>
            <a:ext cx="1091329" cy="276999"/>
          </a:xfrm>
          <a:prstGeom prst="rect">
            <a:avLst/>
          </a:prstGeom>
          <a:noFill/>
        </p:spPr>
        <p:txBody>
          <a:bodyPr wrap="square" rtlCol="0">
            <a:spAutoFit/>
          </a:bodyPr>
          <a:lstStyle/>
          <a:p>
            <a:pPr algn="ctr"/>
            <a:r>
              <a:rPr lang="en-US" altLang="zh-CN" sz="1200" dirty="0">
                <a:solidFill>
                  <a:srgbClr val="151515"/>
                </a:solidFill>
              </a:rPr>
              <a:t>Indoor unit</a:t>
            </a:r>
            <a:endParaRPr lang="zh-CN" altLang="en-US" sz="1200" dirty="0">
              <a:solidFill>
                <a:srgbClr val="151515"/>
              </a:solidFill>
            </a:endParaRPr>
          </a:p>
        </p:txBody>
      </p:sp>
      <p:sp>
        <p:nvSpPr>
          <p:cNvPr id="60" name="文本框 59"/>
          <p:cNvSpPr txBox="1"/>
          <p:nvPr/>
        </p:nvSpPr>
        <p:spPr>
          <a:xfrm>
            <a:off x="9174766" y="4263258"/>
            <a:ext cx="1091329" cy="276999"/>
          </a:xfrm>
          <a:prstGeom prst="rect">
            <a:avLst/>
          </a:prstGeom>
          <a:noFill/>
        </p:spPr>
        <p:txBody>
          <a:bodyPr wrap="square" rtlCol="0">
            <a:spAutoFit/>
          </a:bodyPr>
          <a:lstStyle/>
          <a:p>
            <a:pPr algn="ctr"/>
            <a:r>
              <a:rPr lang="en-US" altLang="zh-CN" sz="1200" dirty="0">
                <a:solidFill>
                  <a:srgbClr val="151515"/>
                </a:solidFill>
              </a:rPr>
              <a:t>Main part</a:t>
            </a:r>
            <a:endParaRPr lang="zh-CN" altLang="en-US" sz="1200" dirty="0">
              <a:solidFill>
                <a:srgbClr val="151515"/>
              </a:solidFill>
            </a:endParaRPr>
          </a:p>
        </p:txBody>
      </p:sp>
    </p:spTree>
    <p:extLst>
      <p:ext uri="{BB962C8B-B14F-4D97-AF65-F5344CB8AC3E}">
        <p14:creationId xmlns:p14="http://schemas.microsoft.com/office/powerpoint/2010/main" val="406313587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59636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pPr>
              <a:buFont typeface="+mj-lt"/>
              <a:buAutoNum type="arabicPeriod" startAt="2"/>
            </a:pPr>
            <a:r>
              <a:rPr lang="en-US" sz="2000" b="1" dirty="0" smtClean="0">
                <a:latin typeface="Huawei Sans" panose="020C0503030203020204" pitchFamily="34" charset="0"/>
              </a:rPr>
              <a:t>Implementation </a:t>
            </a:r>
            <a:r>
              <a:rPr lang="en-US" sz="2000" b="1" dirty="0">
                <a:latin typeface="Huawei Sans" panose="020C0503030203020204" pitchFamily="34" charset="0"/>
              </a:rPr>
              <a:t>of the Data Center Cooling System Planning Process</a:t>
            </a:r>
          </a:p>
          <a:p>
            <a:pPr lvl="1">
              <a:buSzPct val="60000"/>
              <a:buFont typeface="Wingdings" panose="05000000000000000000" pitchFamily="2" charset="2"/>
              <a:buChar char="n"/>
            </a:pPr>
            <a:r>
              <a:rPr lang="en-US" sz="1800" dirty="0" smtClean="0">
                <a:latin typeface="Huawei Sans" panose="020C0503030203020204" pitchFamily="34" charset="0"/>
              </a:rPr>
              <a:t>System </a:t>
            </a:r>
            <a:r>
              <a:rPr lang="en-US" sz="1800" dirty="0" smtClean="0">
                <a:latin typeface="Huawei Sans" panose="020C0503030203020204" pitchFamily="34" charset="0"/>
              </a:rPr>
              <a:t>Planning</a:t>
            </a:r>
          </a:p>
          <a:p>
            <a:pPr lvl="2">
              <a:buSzPct val="60000"/>
            </a:pPr>
            <a:r>
              <a:rPr lang="en-US" altLang="zh-CN" sz="1600" dirty="0" smtClean="0">
                <a:solidFill>
                  <a:schemeClr val="bg1">
                    <a:lumMod val="50000"/>
                  </a:schemeClr>
                </a:solidFill>
              </a:rPr>
              <a:t>Reconstruction</a:t>
            </a:r>
          </a:p>
          <a:p>
            <a:pPr lvl="2">
              <a:buSzPct val="60000"/>
            </a:pPr>
            <a:r>
              <a:rPr lang="en-US" sz="1600" dirty="0">
                <a:solidFill>
                  <a:schemeClr val="bg1">
                    <a:lumMod val="50000"/>
                  </a:schemeClr>
                </a:solidFill>
              </a:rPr>
              <a:t>Floor </a:t>
            </a:r>
            <a:r>
              <a:rPr lang="en-US" sz="1600" dirty="0" smtClean="0">
                <a:solidFill>
                  <a:schemeClr val="bg1">
                    <a:lumMod val="50000"/>
                  </a:schemeClr>
                </a:solidFill>
              </a:rPr>
              <a:t>Plan</a:t>
            </a:r>
          </a:p>
          <a:p>
            <a:pPr lvl="2">
              <a:buSzPct val="60000"/>
            </a:pPr>
            <a:r>
              <a:rPr lang="en-US" sz="1600" dirty="0">
                <a:solidFill>
                  <a:schemeClr val="bg1">
                    <a:lumMod val="50000"/>
                  </a:schemeClr>
                </a:solidFill>
              </a:rPr>
              <a:t>Modular Layout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Cooling Source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Energy-Saving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Indoor Unit Solution </a:t>
            </a:r>
            <a:r>
              <a:rPr lang="en-US" sz="1600" dirty="0" smtClean="0">
                <a:solidFill>
                  <a:schemeClr val="bg1">
                    <a:lumMod val="50000"/>
                  </a:schemeClr>
                </a:solidFill>
              </a:rPr>
              <a:t>Planning</a:t>
            </a:r>
          </a:p>
          <a:p>
            <a:pPr lvl="2">
              <a:buSzPct val="60000"/>
            </a:pPr>
            <a:r>
              <a:rPr lang="en-US" sz="1600" dirty="0"/>
              <a:t>Humidity Measurement Control </a:t>
            </a:r>
            <a:r>
              <a:rPr lang="en-US" sz="1600" dirty="0" smtClean="0"/>
              <a:t>and </a:t>
            </a:r>
            <a:r>
              <a:rPr lang="en-US" sz="1600" dirty="0"/>
              <a:t>Fresh Air System </a:t>
            </a:r>
            <a:r>
              <a:rPr lang="en-US" sz="1600" dirty="0" smtClean="0"/>
              <a:t>Planning</a:t>
            </a:r>
          </a:p>
          <a:p>
            <a:pPr lvl="2">
              <a:buSzPct val="60000"/>
            </a:pPr>
            <a:r>
              <a:rPr lang="en-US" sz="1600" dirty="0">
                <a:solidFill>
                  <a:schemeClr val="bg1">
                    <a:lumMod val="50000"/>
                  </a:schemeClr>
                </a:solidFill>
              </a:rPr>
              <a:t>Load Calculation and Indoor </a:t>
            </a:r>
            <a:r>
              <a:rPr lang="en-US" sz="1600" dirty="0" smtClean="0">
                <a:solidFill>
                  <a:schemeClr val="bg1">
                    <a:lumMod val="50000"/>
                  </a:schemeClr>
                </a:solidFill>
              </a:rPr>
              <a:t>Unit </a:t>
            </a:r>
            <a:r>
              <a:rPr lang="en-US" sz="1600" dirty="0">
                <a:solidFill>
                  <a:schemeClr val="bg1">
                    <a:lumMod val="50000"/>
                  </a:schemeClr>
                </a:solidFill>
              </a:rPr>
              <a:t>Solution </a:t>
            </a:r>
            <a:r>
              <a:rPr lang="en-US" sz="1600" dirty="0" smtClean="0">
                <a:solidFill>
                  <a:schemeClr val="bg1">
                    <a:lumMod val="50000"/>
                  </a:schemeClr>
                </a:solidFill>
              </a:rPr>
              <a:t>Determination</a:t>
            </a:r>
            <a:endParaRPr lang="en-US" sz="2000" dirty="0" smtClean="0">
              <a:solidFill>
                <a:schemeClr val="bg1">
                  <a:lumMod val="50000"/>
                </a:schemeClr>
              </a:solidFill>
            </a:endParaRPr>
          </a:p>
          <a:p>
            <a:pPr lvl="2">
              <a:buSzPct val="60000"/>
            </a:pPr>
            <a:endParaRPr lang="en-US" dirty="0" smtClean="0">
              <a:latin typeface="Huawei Sans" panose="020C0503030203020204" pitchFamily="34" charset="0"/>
            </a:endParaRPr>
          </a:p>
          <a:p>
            <a:pPr lvl="2">
              <a:buSzPct val="60000"/>
            </a:pPr>
            <a:endParaRPr lang="en-US" dirty="0">
              <a:latin typeface="Huawei Sans" panose="020C0503030203020204" pitchFamily="34" charset="0"/>
            </a:endParaRPr>
          </a:p>
        </p:txBody>
      </p:sp>
    </p:spTree>
    <p:extLst>
      <p:ext uri="{BB962C8B-B14F-4D97-AF65-F5344CB8AC3E}">
        <p14:creationId xmlns:p14="http://schemas.microsoft.com/office/powerpoint/2010/main" val="90103114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8716866" y="3667507"/>
            <a:ext cx="2370847" cy="2562722"/>
            <a:chOff x="-270149" y="1606323"/>
            <a:chExt cx="3548396" cy="4220029"/>
          </a:xfrm>
        </p:grpSpPr>
        <p:pic>
          <p:nvPicPr>
            <p:cNvPr id="10" name="d0e769"/>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4253"/>
            <a:stretch/>
          </p:blipFill>
          <p:spPr bwMode="auto">
            <a:xfrm>
              <a:off x="1127448" y="1606323"/>
              <a:ext cx="2150799" cy="422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0"/>
            <p:cNvSpPr txBox="1"/>
            <p:nvPr/>
          </p:nvSpPr>
          <p:spPr>
            <a:xfrm>
              <a:off x="-270149" y="1870415"/>
              <a:ext cx="1397597" cy="882431"/>
            </a:xfrm>
            <a:prstGeom prst="rect">
              <a:avLst/>
            </a:prstGeom>
            <a:noFill/>
          </p:spPr>
          <p:txBody>
            <a:bodyPr wrap="square" rtlCol="0">
              <a:noAutofit/>
            </a:bodyPr>
            <a:lstStyle>
              <a:defPPr>
                <a:defRPr lang="zh-CN"/>
              </a:defPPr>
              <a:lvl1pPr algn="ctr">
                <a:defRPr sz="1400" b="1">
                  <a:latin typeface="+mn-ea"/>
                  <a:ea typeface="+mn-ea"/>
                </a:defRPr>
              </a:lvl1pPr>
            </a:lstStyle>
            <a:p>
              <a:r>
                <a:rPr lang="en-US" dirty="0">
                  <a:latin typeface="+mn-lt"/>
                  <a:ea typeface="Arial Unicode MS" panose="020B0604020202020204" pitchFamily="34" charset="-122"/>
                  <a:cs typeface="Arial Unicode MS" panose="020B0604020202020204" pitchFamily="34" charset="-122"/>
                  <a:sym typeface="+mn-lt"/>
                </a:rPr>
                <a:t>Cabinet</a:t>
              </a:r>
            </a:p>
          </p:txBody>
        </p:sp>
      </p:grpSp>
      <p:sp>
        <p:nvSpPr>
          <p:cNvPr id="3" name="标题 2"/>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atin typeface="+mn-lt"/>
                <a:ea typeface="Arial Unicode MS" panose="020B0604020202020204" pitchFamily="34" charset="-122"/>
                <a:cs typeface="Arial Unicode MS" panose="020B0604020202020204" pitchFamily="34" charset="-122"/>
              </a:rPr>
              <a:t>Humidity Control Planning in a Data Center</a:t>
            </a:r>
          </a:p>
        </p:txBody>
      </p:sp>
      <p:sp>
        <p:nvSpPr>
          <p:cNvPr id="4" name="文本占位符 3"/>
          <p:cNvSpPr>
            <a:spLocks noGrp="1"/>
          </p:cNvSpPr>
          <p:nvPr>
            <p:ph type="body" sz="quarter" idx="10"/>
          </p:nvPr>
        </p:nvSpPr>
        <p:spPr/>
        <p:txBody>
          <a:bodyPr>
            <a:noAutofit/>
          </a:bodyPr>
          <a:lstStyle/>
          <a:p>
            <a:pPr algn="l"/>
            <a:r>
              <a:rPr lang="en-US" sz="1400" dirty="0">
                <a:latin typeface="+mn-lt"/>
                <a:ea typeface="Arial Unicode MS" panose="020B0604020202020204" pitchFamily="34" charset="-122"/>
                <a:cs typeface="Arial Unicode MS" panose="020B0604020202020204" pitchFamily="34" charset="-122"/>
              </a:rPr>
              <a:t>We usually focus on how to reduce the power consumption of the chiller, indoor unit, and water system components of a cooling system. The energy consumption of the humidification system is easily ignored. Using a data center in a northern area as an example, 2% to 3% of the annual energy consumption of the air conditioning system is caused by the humidification system. If the annual energy consumption of the cooling system in a data center is 10 million kWh, 2 to 3 million kWh of energy is consumed by the humidification system in the 10-year life cycle.</a:t>
            </a:r>
          </a:p>
          <a:p>
            <a:pPr algn="l"/>
            <a:r>
              <a:rPr lang="en-US" sz="1400" dirty="0">
                <a:latin typeface="+mn-lt"/>
                <a:ea typeface="Arial Unicode MS" panose="020B0604020202020204" pitchFamily="34" charset="-122"/>
                <a:cs typeface="Arial Unicode MS" panose="020B0604020202020204" pitchFamily="34" charset="-122"/>
              </a:rPr>
              <a:t>The humidity of the waste heat exhaust vent at the rear of an IT device does not need to be measured, and does not affect the availability of the device. It is unrealistic to measure the humidity of each device. For the environment where a cabinet is used, we can only monitor the humidity at the position 1/3 from the cabinet top inside the front door adjacent to the computing device.</a:t>
            </a:r>
          </a:p>
        </p:txBody>
      </p:sp>
      <p:pic>
        <p:nvPicPr>
          <p:cNvPr id="6" name="图片 5"/>
          <p:cNvPicPr>
            <a:picLocks noChangeAspect="1"/>
          </p:cNvPicPr>
          <p:nvPr/>
        </p:nvPicPr>
        <p:blipFill>
          <a:blip r:embed="rId4"/>
          <a:stretch>
            <a:fillRect/>
          </a:stretch>
        </p:blipFill>
        <p:spPr>
          <a:xfrm>
            <a:off x="3487201" y="4828572"/>
            <a:ext cx="3149393" cy="1016430"/>
          </a:xfrm>
          <a:prstGeom prst="rect">
            <a:avLst/>
          </a:prstGeom>
        </p:spPr>
      </p:pic>
      <p:sp>
        <p:nvSpPr>
          <p:cNvPr id="7" name="矩形 6"/>
          <p:cNvSpPr/>
          <p:nvPr/>
        </p:nvSpPr>
        <p:spPr>
          <a:xfrm>
            <a:off x="1154802" y="4580134"/>
            <a:ext cx="2126741" cy="1222524"/>
          </a:xfrm>
          <a:prstGeom prst="rect">
            <a:avLst/>
          </a:prstGeom>
          <a:ln>
            <a:solidFill>
              <a:schemeClr val="bg1"/>
            </a:solidFill>
          </a:ln>
        </p:spPr>
        <p:txBody>
          <a:bodyPr wrap="square">
            <a:noAutofit/>
          </a:bodyPr>
          <a:lstStyle/>
          <a:p>
            <a:r>
              <a:rPr lang="en-US" sz="1400" dirty="0">
                <a:solidFill>
                  <a:srgbClr val="00B0F0"/>
                </a:solidFill>
                <a:ea typeface="Arial Unicode MS" panose="020B0604020202020204" pitchFamily="34" charset="-122"/>
                <a:cs typeface="Arial Unicode MS" panose="020B0604020202020204" pitchFamily="34" charset="-122"/>
              </a:rPr>
              <a:t>Cool air </a:t>
            </a:r>
            <a:r>
              <a:rPr lang="en-US" sz="1400" dirty="0" smtClean="0">
                <a:solidFill>
                  <a:srgbClr val="00B0F0"/>
                </a:solidFill>
                <a:ea typeface="Arial Unicode MS" panose="020B0604020202020204" pitchFamily="34" charset="-122"/>
                <a:cs typeface="Arial Unicode MS" panose="020B0604020202020204" pitchFamily="34" charset="-122"/>
              </a:rPr>
              <a:t>intake temperature</a:t>
            </a:r>
            <a:r>
              <a:rPr lang="en-US" sz="1400" dirty="0">
                <a:solidFill>
                  <a:srgbClr val="00B0F0"/>
                </a:solidFill>
                <a:ea typeface="Arial Unicode MS" panose="020B0604020202020204" pitchFamily="34" charset="-122"/>
                <a:cs typeface="Arial Unicode MS" panose="020B0604020202020204" pitchFamily="34" charset="-122"/>
              </a:rPr>
              <a:t>: 24°C</a:t>
            </a:r>
          </a:p>
          <a:p>
            <a:r>
              <a:rPr lang="en-US" sz="1400" dirty="0">
                <a:solidFill>
                  <a:srgbClr val="00B0F0"/>
                </a:solidFill>
                <a:ea typeface="Arial Unicode MS" panose="020B0604020202020204" pitchFamily="34" charset="-122"/>
                <a:cs typeface="Arial Unicode MS" panose="020B0604020202020204" pitchFamily="34" charset="-122"/>
              </a:rPr>
              <a:t>Relative humidity: 50%</a:t>
            </a:r>
          </a:p>
          <a:p>
            <a:r>
              <a:rPr lang="en-US" sz="1400" dirty="0">
                <a:solidFill>
                  <a:srgbClr val="00B0F0"/>
                </a:solidFill>
                <a:ea typeface="Arial Unicode MS" panose="020B0604020202020204" pitchFamily="34" charset="-122"/>
                <a:cs typeface="Arial Unicode MS" panose="020B0604020202020204" pitchFamily="34" charset="-122"/>
              </a:rPr>
              <a:t>Dew point temperature: 13°C</a:t>
            </a:r>
          </a:p>
        </p:txBody>
      </p:sp>
      <p:sp>
        <p:nvSpPr>
          <p:cNvPr id="8" name="矩形 7"/>
          <p:cNvSpPr/>
          <p:nvPr/>
        </p:nvSpPr>
        <p:spPr>
          <a:xfrm>
            <a:off x="4420135" y="3698668"/>
            <a:ext cx="2369065" cy="2031325"/>
          </a:xfrm>
          <a:prstGeom prst="rect">
            <a:avLst/>
          </a:prstGeom>
        </p:spPr>
        <p:txBody>
          <a:bodyPr wrap="square">
            <a:noAutofit/>
          </a:bodyPr>
          <a:lstStyle/>
          <a:p>
            <a:r>
              <a:rPr lang="en-US" sz="1400" dirty="0">
                <a:solidFill>
                  <a:srgbClr val="C00000"/>
                </a:solidFill>
                <a:ea typeface="Arial Unicode MS" panose="020B0604020202020204" pitchFamily="34" charset="-122"/>
                <a:cs typeface="Arial Unicode MS" panose="020B0604020202020204" pitchFamily="34" charset="-122"/>
              </a:rPr>
              <a:t>Waste heat </a:t>
            </a:r>
            <a:r>
              <a:rPr lang="en-US" sz="1400" dirty="0" smtClean="0">
                <a:solidFill>
                  <a:srgbClr val="C00000"/>
                </a:solidFill>
                <a:ea typeface="Arial Unicode MS" panose="020B0604020202020204" pitchFamily="34" charset="-122"/>
                <a:cs typeface="Arial Unicode MS" panose="020B0604020202020204" pitchFamily="34" charset="-122"/>
              </a:rPr>
              <a:t>exhaust temperature</a:t>
            </a:r>
            <a:r>
              <a:rPr lang="en-US" sz="1400" dirty="0">
                <a:solidFill>
                  <a:srgbClr val="C00000"/>
                </a:solidFill>
                <a:ea typeface="Arial Unicode MS" panose="020B0604020202020204" pitchFamily="34" charset="-122"/>
                <a:cs typeface="Arial Unicode MS" panose="020B0604020202020204" pitchFamily="34" charset="-122"/>
              </a:rPr>
              <a:t>: 38°C</a:t>
            </a:r>
          </a:p>
          <a:p>
            <a:r>
              <a:rPr lang="en-US" sz="1400" dirty="0">
                <a:solidFill>
                  <a:srgbClr val="C00000"/>
                </a:solidFill>
                <a:ea typeface="Arial Unicode MS" panose="020B0604020202020204" pitchFamily="34" charset="-122"/>
                <a:cs typeface="Arial Unicode MS" panose="020B0604020202020204" pitchFamily="34" charset="-122"/>
              </a:rPr>
              <a:t>Relative humidity: 22%</a:t>
            </a:r>
          </a:p>
          <a:p>
            <a:r>
              <a:rPr lang="en-US" sz="1400" dirty="0">
                <a:solidFill>
                  <a:srgbClr val="C00000"/>
                </a:solidFill>
                <a:ea typeface="Arial Unicode MS" panose="020B0604020202020204" pitchFamily="34" charset="-122"/>
                <a:cs typeface="Arial Unicode MS" panose="020B0604020202020204" pitchFamily="34" charset="-122"/>
              </a:rPr>
              <a:t>Dew point temperature: 13°C</a:t>
            </a:r>
          </a:p>
        </p:txBody>
      </p:sp>
      <p:sp>
        <p:nvSpPr>
          <p:cNvPr id="12" name="矩形 11"/>
          <p:cNvSpPr/>
          <p:nvPr/>
        </p:nvSpPr>
        <p:spPr>
          <a:xfrm>
            <a:off x="6966076" y="4766839"/>
            <a:ext cx="2014390" cy="1181039"/>
          </a:xfrm>
          <a:prstGeom prst="rect">
            <a:avLst/>
          </a:prstGeom>
        </p:spPr>
        <p:txBody>
          <a:bodyPr wrap="square">
            <a:noAutofit/>
          </a:bodyPr>
          <a:lstStyle/>
          <a:p>
            <a:r>
              <a:rPr lang="en-US" sz="1400" dirty="0">
                <a:solidFill>
                  <a:srgbClr val="00B0F0"/>
                </a:solidFill>
                <a:ea typeface="Arial Unicode MS" panose="020B0604020202020204" pitchFamily="34" charset="-122"/>
                <a:cs typeface="Arial Unicode MS" panose="020B0604020202020204" pitchFamily="34" charset="-122"/>
              </a:rPr>
              <a:t>Single temperature/humidity measurement point: upper front of the rack near the </a:t>
            </a:r>
            <a:r>
              <a:rPr lang="en-US" sz="1400" dirty="0" smtClean="0">
                <a:solidFill>
                  <a:srgbClr val="00B0F0"/>
                </a:solidFill>
                <a:ea typeface="Arial Unicode MS" panose="020B0604020202020204" pitchFamily="34" charset="-122"/>
                <a:cs typeface="Arial Unicode MS" panose="020B0604020202020204" pitchFamily="34" charset="-122"/>
              </a:rPr>
              <a:t>device</a:t>
            </a:r>
            <a:endParaRPr lang="en-US" sz="1400" dirty="0">
              <a:solidFill>
                <a:srgbClr val="00B0F0"/>
              </a:solidFill>
              <a:ea typeface="Arial Unicode MS" panose="020B0604020202020204" pitchFamily="34" charset="-122"/>
              <a:cs typeface="Arial Unicode MS" panose="020B0604020202020204" pitchFamily="34" charset="-122"/>
            </a:endParaRPr>
          </a:p>
        </p:txBody>
      </p:sp>
      <p:cxnSp>
        <p:nvCxnSpPr>
          <p:cNvPr id="13" name="直接连接符 12"/>
          <p:cNvCxnSpPr>
            <a:endCxn id="18" idx="3"/>
          </p:cNvCxnSpPr>
          <p:nvPr/>
        </p:nvCxnSpPr>
        <p:spPr bwMode="auto">
          <a:xfrm flipH="1">
            <a:off x="9018566" y="4109013"/>
            <a:ext cx="789402" cy="1254959"/>
          </a:xfrm>
          <a:prstGeom prst="line">
            <a:avLst/>
          </a:prstGeom>
          <a:noFill/>
          <a:ln>
            <a:solidFill>
              <a:srgbClr val="00B0F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圆角矩形 15"/>
          <p:cNvSpPr/>
          <p:nvPr/>
        </p:nvSpPr>
        <p:spPr bwMode="auto">
          <a:xfrm>
            <a:off x="1170477" y="4537789"/>
            <a:ext cx="2100823" cy="1307214"/>
          </a:xfrm>
          <a:prstGeom prst="roundRect">
            <a:avLst/>
          </a:prstGeom>
          <a:noFill/>
          <a:ln w="25400">
            <a:solidFill>
              <a:srgbClr val="00B0F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17" name="圆角矩形 16"/>
          <p:cNvSpPr/>
          <p:nvPr/>
        </p:nvSpPr>
        <p:spPr bwMode="auto">
          <a:xfrm>
            <a:off x="4376201" y="3674188"/>
            <a:ext cx="2146093" cy="1154383"/>
          </a:xfrm>
          <a:prstGeom prst="roundRect">
            <a:avLst/>
          </a:prstGeom>
          <a:noFill/>
          <a:ln w="25400">
            <a:solidFill>
              <a:srgbClr val="C7000B"/>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18" name="圆角矩形 17"/>
          <p:cNvSpPr/>
          <p:nvPr/>
        </p:nvSpPr>
        <p:spPr bwMode="auto">
          <a:xfrm>
            <a:off x="6903501" y="4666155"/>
            <a:ext cx="2115065" cy="1395633"/>
          </a:xfrm>
          <a:prstGeom prst="roundRect">
            <a:avLst/>
          </a:prstGeom>
          <a:noFill/>
          <a:ln w="25400">
            <a:solidFill>
              <a:srgbClr val="00B0F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746975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Phases in the Life Cycle of a Data Center Cooling System</a:t>
            </a:r>
          </a:p>
        </p:txBody>
      </p:sp>
      <p:grpSp>
        <p:nvGrpSpPr>
          <p:cNvPr id="4" name="组合 19"/>
          <p:cNvGrpSpPr>
            <a:grpSpLocks/>
          </p:cNvGrpSpPr>
          <p:nvPr/>
        </p:nvGrpSpPr>
        <p:grpSpPr bwMode="auto">
          <a:xfrm>
            <a:off x="4095443" y="1899858"/>
            <a:ext cx="5597631" cy="3663840"/>
            <a:chOff x="1119188" y="-1454103"/>
            <a:chExt cx="10199689" cy="6811929"/>
          </a:xfrm>
        </p:grpSpPr>
        <p:pic>
          <p:nvPicPr>
            <p:cNvPr id="6" name="Picture 15" descr="D:\2012\美化PPT\新增\分层\PNG\美化22\灰色.png"/>
            <p:cNvPicPr>
              <a:picLocks noChangeAspect="1" noChangeArrowheads="1"/>
            </p:cNvPicPr>
            <p:nvPr/>
          </p:nvPicPr>
          <p:blipFill>
            <a:blip r:embed="rId3" cstate="print"/>
            <a:srcRect/>
            <a:stretch>
              <a:fillRect/>
            </a:stretch>
          </p:blipFill>
          <p:spPr bwMode="auto">
            <a:xfrm>
              <a:off x="3780852" y="-1454103"/>
              <a:ext cx="7200900" cy="2924175"/>
            </a:xfrm>
            <a:prstGeom prst="rect">
              <a:avLst/>
            </a:prstGeom>
          </p:spPr>
        </p:pic>
        <p:pic>
          <p:nvPicPr>
            <p:cNvPr id="7" name="Picture 17" descr="D:\2012\美化PPT\新增\分层\PNG\美化22\绿色.png"/>
            <p:cNvPicPr>
              <a:picLocks noChangeAspect="1" noChangeArrowheads="1"/>
            </p:cNvPicPr>
            <p:nvPr/>
          </p:nvPicPr>
          <p:blipFill>
            <a:blip r:embed="rId4" cstate="print"/>
            <a:srcRect/>
            <a:stretch>
              <a:fillRect/>
            </a:stretch>
          </p:blipFill>
          <p:spPr bwMode="auto">
            <a:xfrm>
              <a:off x="3136901" y="795351"/>
              <a:ext cx="8181976" cy="4562475"/>
            </a:xfrm>
            <a:prstGeom prst="rect">
              <a:avLst/>
            </a:prstGeom>
          </p:spPr>
        </p:pic>
        <p:pic>
          <p:nvPicPr>
            <p:cNvPr id="8" name="Picture 18" descr="D:\2012\美化PPT\新增\分层\PNG\美化22\青色.png"/>
            <p:cNvPicPr>
              <a:picLocks noChangeAspect="1" noChangeArrowheads="1"/>
            </p:cNvPicPr>
            <p:nvPr/>
          </p:nvPicPr>
          <p:blipFill>
            <a:blip r:embed="rId5" cstate="print"/>
            <a:srcRect/>
            <a:stretch>
              <a:fillRect/>
            </a:stretch>
          </p:blipFill>
          <p:spPr bwMode="auto">
            <a:xfrm>
              <a:off x="1119188" y="-348932"/>
              <a:ext cx="3829050" cy="5200650"/>
            </a:xfrm>
            <a:prstGeom prst="rect">
              <a:avLst/>
            </a:prstGeom>
          </p:spPr>
        </p:pic>
      </p:grpSp>
      <p:pic>
        <p:nvPicPr>
          <p:cNvPr id="9" name="Picture 8" descr="文字条2"/>
          <p:cNvPicPr>
            <a:picLocks noChangeAspect="1" noChangeArrowheads="1"/>
          </p:cNvPicPr>
          <p:nvPr/>
        </p:nvPicPr>
        <p:blipFill>
          <a:blip r:embed="rId6" cstate="print"/>
          <a:srcRect/>
          <a:stretch>
            <a:fillRect/>
          </a:stretch>
        </p:blipFill>
        <p:spPr bwMode="auto">
          <a:xfrm>
            <a:off x="7624356" y="1461672"/>
            <a:ext cx="2589212" cy="1512888"/>
          </a:xfrm>
          <a:prstGeom prst="rect">
            <a:avLst/>
          </a:prstGeom>
          <a:noFill/>
          <a:ln w="9525">
            <a:noFill/>
            <a:miter lim="800000"/>
            <a:headEnd/>
            <a:tailEnd/>
          </a:ln>
        </p:spPr>
      </p:pic>
      <p:pic>
        <p:nvPicPr>
          <p:cNvPr id="10" name="Picture 7" descr="文字条1"/>
          <p:cNvPicPr>
            <a:picLocks noChangeAspect="1" noChangeArrowheads="1"/>
          </p:cNvPicPr>
          <p:nvPr/>
        </p:nvPicPr>
        <p:blipFill>
          <a:blip r:embed="rId7" cstate="print"/>
          <a:srcRect/>
          <a:stretch>
            <a:fillRect/>
          </a:stretch>
        </p:blipFill>
        <p:spPr bwMode="auto">
          <a:xfrm>
            <a:off x="1453450" y="2010949"/>
            <a:ext cx="3646796" cy="1527175"/>
          </a:xfrm>
          <a:prstGeom prst="rect">
            <a:avLst/>
          </a:prstGeom>
        </p:spPr>
      </p:pic>
      <p:pic>
        <p:nvPicPr>
          <p:cNvPr id="11" name="Picture 9" descr="文字条3"/>
          <p:cNvPicPr>
            <a:picLocks noChangeAspect="1" noChangeArrowheads="1"/>
          </p:cNvPicPr>
          <p:nvPr/>
        </p:nvPicPr>
        <p:blipFill>
          <a:blip r:embed="rId8" cstate="print"/>
          <a:srcRect/>
          <a:stretch>
            <a:fillRect/>
          </a:stretch>
        </p:blipFill>
        <p:spPr bwMode="auto">
          <a:xfrm>
            <a:off x="7467209" y="4424783"/>
            <a:ext cx="2611437" cy="1220788"/>
          </a:xfrm>
          <a:prstGeom prst="rect">
            <a:avLst/>
          </a:prstGeom>
        </p:spPr>
      </p:pic>
      <p:sp>
        <p:nvSpPr>
          <p:cNvPr id="3" name="矩形 2"/>
          <p:cNvSpPr/>
          <p:nvPr/>
        </p:nvSpPr>
        <p:spPr>
          <a:xfrm>
            <a:off x="1805024" y="2207570"/>
            <a:ext cx="2323072" cy="369332"/>
          </a:xfrm>
          <a:prstGeom prst="rect">
            <a:avLst/>
          </a:prstGeom>
        </p:spPr>
        <p:txBody>
          <a:bodyPr wrap="none">
            <a:noAutofit/>
          </a:bodyPr>
          <a:lstStyle/>
          <a:p>
            <a:r>
              <a:rPr lang="en-US" dirty="0">
                <a:latin typeface="Huawei Sans" panose="020C0503030203020204" pitchFamily="34" charset="0"/>
              </a:rPr>
              <a:t>Planning and design</a:t>
            </a:r>
          </a:p>
        </p:txBody>
      </p:sp>
      <p:sp>
        <p:nvSpPr>
          <p:cNvPr id="14" name="矩形 13"/>
          <p:cNvSpPr/>
          <p:nvPr/>
        </p:nvSpPr>
        <p:spPr>
          <a:xfrm>
            <a:off x="1552685" y="4581364"/>
            <a:ext cx="2636766" cy="1200329"/>
          </a:xfrm>
          <a:prstGeom prst="rect">
            <a:avLst/>
          </a:prstGeom>
        </p:spPr>
        <p:txBody>
          <a:bodyPr wrap="square">
            <a:noAutofit/>
          </a:bodyPr>
          <a:lstStyle/>
          <a:p>
            <a:pPr algn="ctr">
              <a:lnSpc>
                <a:spcPct val="150000"/>
              </a:lnSpc>
            </a:pPr>
            <a:r>
              <a:rPr lang="en-US" sz="1600" dirty="0">
                <a:solidFill>
                  <a:srgbClr val="C00000"/>
                </a:solidFill>
                <a:latin typeface="Huawei Sans" panose="020C0503030203020204" pitchFamily="34" charset="0"/>
              </a:rPr>
              <a:t>Planning lays a key foundation for future work of the project.</a:t>
            </a:r>
          </a:p>
        </p:txBody>
      </p:sp>
      <p:sp>
        <p:nvSpPr>
          <p:cNvPr id="15" name="圆角矩形 14"/>
          <p:cNvSpPr/>
          <p:nvPr/>
        </p:nvSpPr>
        <p:spPr bwMode="auto">
          <a:xfrm>
            <a:off x="1507611" y="4613104"/>
            <a:ext cx="2726914" cy="1134530"/>
          </a:xfrm>
          <a:prstGeom prst="roundRect">
            <a:avLst/>
          </a:prstGeom>
          <a:noFill/>
          <a:ln w="25400">
            <a:solidFill>
              <a:srgbClr val="C0000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Huawei Sans" panose="020C0503030203020204" pitchFamily="34" charset="0"/>
              <a:ea typeface="+mn-ea"/>
            </a:endParaRPr>
          </a:p>
        </p:txBody>
      </p:sp>
      <p:sp>
        <p:nvSpPr>
          <p:cNvPr id="16" name="TextBox 40"/>
          <p:cNvSpPr txBox="1"/>
          <p:nvPr/>
        </p:nvSpPr>
        <p:spPr bwMode="auto">
          <a:xfrm>
            <a:off x="1840966" y="2773522"/>
            <a:ext cx="2194123" cy="285614"/>
          </a:xfrm>
          <a:prstGeom prst="rect">
            <a:avLst/>
          </a:prstGeom>
          <a:solidFill>
            <a:srgbClr val="EBC59E"/>
          </a:solidFill>
          <a:ln w="9525">
            <a:noFill/>
            <a:miter lim="800000"/>
            <a:headEnd/>
            <a:tailEnd/>
          </a:ln>
        </p:spPr>
        <p:txBody>
          <a:bodyPr wrap="square" lIns="99980" tIns="49986" rIns="99980" bIns="49986" rtlCol="0">
            <a:spAutoFit/>
          </a:bodyPr>
          <a:lstStyle/>
          <a:p>
            <a:pPr algn="ctr" defTabSz="1001649" eaLnBrk="0" hangingPunct="0"/>
            <a:r>
              <a:rPr lang="en-US" sz="1200" b="1" dirty="0">
                <a:solidFill>
                  <a:schemeClr val="bg1"/>
                </a:solidFill>
                <a:latin typeface="Huawei Sans" panose="020C0503030203020204" pitchFamily="34" charset="0"/>
                <a:cs typeface="Arial" pitchFamily="34" charset="0"/>
              </a:rPr>
              <a:t>Raising requirements</a:t>
            </a:r>
          </a:p>
        </p:txBody>
      </p:sp>
      <p:sp>
        <p:nvSpPr>
          <p:cNvPr id="17" name="TextBox 40"/>
          <p:cNvSpPr txBox="1"/>
          <p:nvPr/>
        </p:nvSpPr>
        <p:spPr bwMode="auto">
          <a:xfrm>
            <a:off x="1840966" y="3167140"/>
            <a:ext cx="2194123" cy="285614"/>
          </a:xfrm>
          <a:prstGeom prst="rect">
            <a:avLst/>
          </a:prstGeom>
          <a:solidFill>
            <a:srgbClr val="EBC59E"/>
          </a:solidFill>
          <a:ln w="9525">
            <a:noFill/>
            <a:miter lim="800000"/>
            <a:headEnd/>
            <a:tailEnd/>
          </a:ln>
        </p:spPr>
        <p:txBody>
          <a:bodyPr wrap="square" lIns="99980" tIns="49986" rIns="99980" bIns="49986" rtlCol="0">
            <a:spAutoFit/>
          </a:bodyPr>
          <a:lstStyle/>
          <a:p>
            <a:pPr algn="ctr" defTabSz="1001649" eaLnBrk="0" hangingPunct="0"/>
            <a:r>
              <a:rPr lang="en-US" sz="1200" b="1">
                <a:solidFill>
                  <a:schemeClr val="bg1"/>
                </a:solidFill>
                <a:latin typeface="Huawei Sans" panose="020C0503030203020204" pitchFamily="34" charset="0"/>
                <a:cs typeface="Arial" pitchFamily="34" charset="0"/>
              </a:rPr>
              <a:t>Evaluating requirements</a:t>
            </a:r>
          </a:p>
        </p:txBody>
      </p:sp>
      <p:sp>
        <p:nvSpPr>
          <p:cNvPr id="18" name="TextBox 40"/>
          <p:cNvSpPr txBox="1"/>
          <p:nvPr/>
        </p:nvSpPr>
        <p:spPr bwMode="auto">
          <a:xfrm>
            <a:off x="1853872" y="3589244"/>
            <a:ext cx="2194123" cy="470280"/>
          </a:xfrm>
          <a:prstGeom prst="rect">
            <a:avLst/>
          </a:prstGeom>
          <a:solidFill>
            <a:srgbClr val="EBC59E"/>
          </a:solidFill>
          <a:ln w="9525">
            <a:noFill/>
            <a:miter lim="800000"/>
            <a:headEnd/>
            <a:tailEnd/>
          </a:ln>
        </p:spPr>
        <p:txBody>
          <a:bodyPr wrap="square" lIns="99980" tIns="49986" rIns="99980" bIns="49986" rtlCol="0">
            <a:spAutoFit/>
          </a:bodyPr>
          <a:lstStyle/>
          <a:p>
            <a:pPr algn="ctr" defTabSz="1001649" eaLnBrk="0" hangingPunct="0"/>
            <a:r>
              <a:rPr lang="en-US" sz="1200" b="1" dirty="0">
                <a:solidFill>
                  <a:schemeClr val="bg1"/>
                </a:solidFill>
                <a:latin typeface="Huawei Sans" panose="020C0503030203020204" pitchFamily="34" charset="0"/>
                <a:cs typeface="Arial" pitchFamily="34" charset="0"/>
              </a:rPr>
              <a:t>Establishing preliminary design requirements</a:t>
            </a:r>
          </a:p>
        </p:txBody>
      </p:sp>
      <p:sp>
        <p:nvSpPr>
          <p:cNvPr id="19" name="TextBox 40"/>
          <p:cNvSpPr txBox="1"/>
          <p:nvPr/>
        </p:nvSpPr>
        <p:spPr bwMode="auto">
          <a:xfrm>
            <a:off x="4070106" y="3820433"/>
            <a:ext cx="1219631" cy="262531"/>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sz="1050" dirty="0">
                <a:latin typeface="Huawei Sans" panose="020C0503030203020204" pitchFamily="34" charset="0"/>
                <a:ea typeface="+mn-ea"/>
                <a:cs typeface="Arial" pitchFamily="34" charset="0"/>
              </a:rPr>
              <a:t>System planning</a:t>
            </a:r>
          </a:p>
        </p:txBody>
      </p:sp>
      <p:sp>
        <p:nvSpPr>
          <p:cNvPr id="20" name="TextBox 40"/>
          <p:cNvSpPr txBox="1"/>
          <p:nvPr/>
        </p:nvSpPr>
        <p:spPr bwMode="auto">
          <a:xfrm>
            <a:off x="4527182" y="4454340"/>
            <a:ext cx="1424509" cy="262531"/>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sz="1050" dirty="0">
                <a:latin typeface="Huawei Sans" panose="020C0503030203020204" pitchFamily="34" charset="0"/>
                <a:ea typeface="+mn-ea"/>
                <a:cs typeface="Arial" pitchFamily="34" charset="0"/>
              </a:rPr>
              <a:t>Determining design</a:t>
            </a:r>
          </a:p>
        </p:txBody>
      </p:sp>
      <p:sp>
        <p:nvSpPr>
          <p:cNvPr id="21" name="TextBox 40"/>
          <p:cNvSpPr txBox="1"/>
          <p:nvPr/>
        </p:nvSpPr>
        <p:spPr bwMode="auto">
          <a:xfrm>
            <a:off x="4685181" y="3018040"/>
            <a:ext cx="1041128" cy="262531"/>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sz="1050" dirty="0">
                <a:latin typeface="Huawei Sans" panose="020C0503030203020204" pitchFamily="34" charset="0"/>
                <a:cs typeface="Arial" pitchFamily="34" charset="0"/>
              </a:rPr>
              <a:t>Preparations</a:t>
            </a:r>
          </a:p>
        </p:txBody>
      </p:sp>
      <p:sp>
        <p:nvSpPr>
          <p:cNvPr id="2" name="矩形 1"/>
          <p:cNvSpPr/>
          <p:nvPr/>
        </p:nvSpPr>
        <p:spPr>
          <a:xfrm rot="1521057">
            <a:off x="6087792" y="4690265"/>
            <a:ext cx="1388522" cy="253916"/>
          </a:xfrm>
          <a:prstGeom prst="rect">
            <a:avLst/>
          </a:prstGeom>
        </p:spPr>
        <p:txBody>
          <a:bodyPr wrap="none">
            <a:spAutoFit/>
          </a:bodyPr>
          <a:lstStyle/>
          <a:p>
            <a:r>
              <a:rPr lang="en-US" sz="1050">
                <a:latin typeface="Huawei Sans" panose="020C0503030203020204" pitchFamily="34" charset="0"/>
              </a:rPr>
              <a:t>Onsite coordination</a:t>
            </a:r>
          </a:p>
        </p:txBody>
      </p:sp>
      <p:sp>
        <p:nvSpPr>
          <p:cNvPr id="22" name="矩形 21"/>
          <p:cNvSpPr/>
          <p:nvPr/>
        </p:nvSpPr>
        <p:spPr>
          <a:xfrm rot="1949482">
            <a:off x="6837793" y="4480642"/>
            <a:ext cx="917239" cy="261610"/>
          </a:xfrm>
          <a:prstGeom prst="rect">
            <a:avLst/>
          </a:prstGeom>
        </p:spPr>
        <p:txBody>
          <a:bodyPr wrap="none">
            <a:spAutoFit/>
          </a:bodyPr>
          <a:lstStyle/>
          <a:p>
            <a:r>
              <a:rPr lang="en-US" sz="1050">
                <a:latin typeface="Huawei Sans" panose="020C0503030203020204" pitchFamily="34" charset="0"/>
              </a:rPr>
              <a:t>Assembling</a:t>
            </a:r>
          </a:p>
        </p:txBody>
      </p:sp>
      <p:sp>
        <p:nvSpPr>
          <p:cNvPr id="23" name="矩形 22"/>
          <p:cNvSpPr/>
          <p:nvPr/>
        </p:nvSpPr>
        <p:spPr>
          <a:xfrm rot="1922245">
            <a:off x="7383804" y="4221776"/>
            <a:ext cx="947695" cy="415498"/>
          </a:xfrm>
          <a:prstGeom prst="rect">
            <a:avLst/>
          </a:prstGeom>
        </p:spPr>
        <p:txBody>
          <a:bodyPr wrap="none">
            <a:spAutoFit/>
          </a:bodyPr>
          <a:lstStyle/>
          <a:p>
            <a:pPr algn="ctr"/>
            <a:r>
              <a:rPr lang="en-US" sz="1050" dirty="0">
                <a:latin typeface="Huawei Sans" panose="020C0503030203020204" pitchFamily="34" charset="0"/>
              </a:rPr>
              <a:t>Startup and </a:t>
            </a:r>
            <a:endParaRPr lang="en-US" sz="1050" dirty="0" smtClean="0">
              <a:latin typeface="Huawei Sans" panose="020C0503030203020204" pitchFamily="34" charset="0"/>
            </a:endParaRPr>
          </a:p>
          <a:p>
            <a:pPr algn="ctr"/>
            <a:r>
              <a:rPr lang="en-US" sz="1050" dirty="0" smtClean="0">
                <a:latin typeface="Huawei Sans" panose="020C0503030203020204" pitchFamily="34" charset="0"/>
              </a:rPr>
              <a:t>running</a:t>
            </a:r>
            <a:endParaRPr lang="en-US" sz="1050" dirty="0">
              <a:latin typeface="Huawei Sans" panose="020C0503030203020204" pitchFamily="34" charset="0"/>
            </a:endParaRPr>
          </a:p>
        </p:txBody>
      </p:sp>
      <p:sp>
        <p:nvSpPr>
          <p:cNvPr id="24" name="矩形 23"/>
          <p:cNvSpPr/>
          <p:nvPr/>
        </p:nvSpPr>
        <p:spPr>
          <a:xfrm rot="1563122">
            <a:off x="7695646" y="3991886"/>
            <a:ext cx="1114408" cy="253916"/>
          </a:xfrm>
          <a:prstGeom prst="rect">
            <a:avLst/>
          </a:prstGeom>
        </p:spPr>
        <p:txBody>
          <a:bodyPr wrap="none">
            <a:spAutoFit/>
          </a:bodyPr>
          <a:lstStyle/>
          <a:p>
            <a:r>
              <a:rPr lang="en-US" sz="1050" dirty="0">
                <a:latin typeface="Huawei Sans" panose="020C0503030203020204" pitchFamily="34" charset="0"/>
              </a:rPr>
              <a:t>Commissioning</a:t>
            </a:r>
          </a:p>
        </p:txBody>
      </p:sp>
      <p:sp>
        <p:nvSpPr>
          <p:cNvPr id="25" name="矩形 24"/>
          <p:cNvSpPr/>
          <p:nvPr/>
        </p:nvSpPr>
        <p:spPr>
          <a:xfrm>
            <a:off x="8240935" y="3384235"/>
            <a:ext cx="962123" cy="261610"/>
          </a:xfrm>
          <a:prstGeom prst="rect">
            <a:avLst/>
          </a:prstGeom>
        </p:spPr>
        <p:txBody>
          <a:bodyPr wrap="none">
            <a:spAutoFit/>
          </a:bodyPr>
          <a:lstStyle/>
          <a:p>
            <a:r>
              <a:rPr lang="en-US" sz="1050" dirty="0">
                <a:latin typeface="Huawei Sans" panose="020C0503030203020204" pitchFamily="34" charset="0"/>
              </a:rPr>
              <a:t>Use training</a:t>
            </a:r>
          </a:p>
        </p:txBody>
      </p:sp>
      <p:sp>
        <p:nvSpPr>
          <p:cNvPr id="26" name="矩形 25"/>
          <p:cNvSpPr/>
          <p:nvPr/>
        </p:nvSpPr>
        <p:spPr>
          <a:xfrm rot="19906806">
            <a:off x="8127353" y="2424162"/>
            <a:ext cx="527709" cy="261610"/>
          </a:xfrm>
          <a:prstGeom prst="rect">
            <a:avLst/>
          </a:prstGeom>
        </p:spPr>
        <p:txBody>
          <a:bodyPr wrap="none">
            <a:spAutoFit/>
          </a:bodyPr>
          <a:lstStyle/>
          <a:p>
            <a:r>
              <a:rPr lang="en-US" sz="1050">
                <a:latin typeface="Huawei Sans" panose="020C0503030203020204" pitchFamily="34" charset="0"/>
              </a:rPr>
              <a:t>O&amp;M</a:t>
            </a:r>
          </a:p>
        </p:txBody>
      </p:sp>
      <p:sp>
        <p:nvSpPr>
          <p:cNvPr id="27" name="矩形 26"/>
          <p:cNvSpPr/>
          <p:nvPr/>
        </p:nvSpPr>
        <p:spPr>
          <a:xfrm rot="19906806">
            <a:off x="6613835" y="2261503"/>
            <a:ext cx="1178528" cy="253916"/>
          </a:xfrm>
          <a:prstGeom prst="rect">
            <a:avLst/>
          </a:prstGeom>
        </p:spPr>
        <p:txBody>
          <a:bodyPr wrap="none">
            <a:spAutoFit/>
          </a:bodyPr>
          <a:lstStyle/>
          <a:p>
            <a:r>
              <a:rPr lang="en-US" sz="1050">
                <a:latin typeface="Huawei Sans" panose="020C0503030203020204" pitchFamily="34" charset="0"/>
              </a:rPr>
              <a:t>Troubleshooting</a:t>
            </a:r>
          </a:p>
        </p:txBody>
      </p:sp>
      <p:sp>
        <p:nvSpPr>
          <p:cNvPr id="28" name="TextBox 40"/>
          <p:cNvSpPr txBox="1"/>
          <p:nvPr/>
        </p:nvSpPr>
        <p:spPr bwMode="auto">
          <a:xfrm>
            <a:off x="4128096" y="3392119"/>
            <a:ext cx="1173113" cy="439503"/>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sz="1050" dirty="0">
                <a:latin typeface="Huawei Sans" panose="020C0503030203020204" pitchFamily="34" charset="0"/>
                <a:ea typeface="+mn-ea"/>
                <a:cs typeface="Arial" pitchFamily="34" charset="0"/>
              </a:rPr>
              <a:t>Requirement planning</a:t>
            </a:r>
          </a:p>
        </p:txBody>
      </p:sp>
      <p:sp>
        <p:nvSpPr>
          <p:cNvPr id="29" name="TextBox 40"/>
          <p:cNvSpPr txBox="1"/>
          <p:nvPr/>
        </p:nvSpPr>
        <p:spPr bwMode="auto">
          <a:xfrm>
            <a:off x="4027196" y="4142369"/>
            <a:ext cx="1652572" cy="262531"/>
          </a:xfrm>
          <a:prstGeom prst="rect">
            <a:avLst/>
          </a:prstGeom>
          <a:noFill/>
          <a:ln w="9525">
            <a:noFill/>
            <a:miter lim="800000"/>
            <a:headEnd/>
            <a:tailEnd/>
          </a:ln>
        </p:spPr>
        <p:txBody>
          <a:bodyPr wrap="square" lIns="99980" tIns="49986" rIns="99980" bIns="49986" rtlCol="0">
            <a:spAutoFit/>
          </a:bodyPr>
          <a:lstStyle/>
          <a:p>
            <a:pPr algn="ctr" defTabSz="1001649" eaLnBrk="0" hangingPunct="0"/>
            <a:r>
              <a:rPr lang="en-US" sz="1050" dirty="0">
                <a:latin typeface="Huawei Sans" panose="020C0503030203020204" pitchFamily="34" charset="0"/>
                <a:cs typeface="Arial" pitchFamily="34" charset="0"/>
              </a:rPr>
              <a:t>Solution design phase</a:t>
            </a:r>
          </a:p>
        </p:txBody>
      </p:sp>
      <p:sp>
        <p:nvSpPr>
          <p:cNvPr id="30" name="矩形 29"/>
          <p:cNvSpPr/>
          <p:nvPr/>
        </p:nvSpPr>
        <p:spPr>
          <a:xfrm rot="18903416">
            <a:off x="5867321" y="2465468"/>
            <a:ext cx="857927" cy="261610"/>
          </a:xfrm>
          <a:prstGeom prst="rect">
            <a:avLst/>
          </a:prstGeom>
        </p:spPr>
        <p:txBody>
          <a:bodyPr wrap="none">
            <a:spAutoFit/>
          </a:bodyPr>
          <a:lstStyle/>
          <a:p>
            <a:pPr algn="ctr"/>
            <a:r>
              <a:rPr lang="en-US" sz="1050">
                <a:latin typeface="Huawei Sans" panose="020C0503030203020204" pitchFamily="34" charset="0"/>
              </a:rPr>
              <a:t>Evaluation</a:t>
            </a:r>
          </a:p>
        </p:txBody>
      </p:sp>
      <p:sp>
        <p:nvSpPr>
          <p:cNvPr id="31" name="矩形 30"/>
          <p:cNvSpPr/>
          <p:nvPr/>
        </p:nvSpPr>
        <p:spPr>
          <a:xfrm>
            <a:off x="8307348" y="4936115"/>
            <a:ext cx="2825567" cy="439120"/>
          </a:xfrm>
          <a:prstGeom prst="rect">
            <a:avLst/>
          </a:prstGeom>
          <a:gradFill flip="none" rotWithShape="1">
            <a:gsLst>
              <a:gs pos="14000">
                <a:srgbClr val="F8F8F8"/>
              </a:gs>
              <a:gs pos="100000">
                <a:srgbClr val="E6E6E6"/>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8350489" y="5013534"/>
            <a:ext cx="3616696" cy="369332"/>
          </a:xfrm>
          <a:prstGeom prst="rect">
            <a:avLst/>
          </a:prstGeom>
        </p:spPr>
        <p:txBody>
          <a:bodyPr wrap="none">
            <a:noAutofit/>
          </a:bodyPr>
          <a:lstStyle/>
          <a:p>
            <a:r>
              <a:rPr lang="en-US" sz="1400" dirty="0">
                <a:latin typeface="Huawei Sans" panose="020C0503030203020204" pitchFamily="34" charset="0"/>
              </a:rPr>
              <a:t>Construction and commissioning</a:t>
            </a:r>
          </a:p>
        </p:txBody>
      </p:sp>
      <p:sp>
        <p:nvSpPr>
          <p:cNvPr id="13" name="矩形 12"/>
          <p:cNvSpPr/>
          <p:nvPr/>
        </p:nvSpPr>
        <p:spPr>
          <a:xfrm>
            <a:off x="8315263" y="1672177"/>
            <a:ext cx="2385589" cy="369332"/>
          </a:xfrm>
          <a:prstGeom prst="rect">
            <a:avLst/>
          </a:prstGeom>
        </p:spPr>
        <p:txBody>
          <a:bodyPr wrap="none">
            <a:noAutofit/>
          </a:bodyPr>
          <a:lstStyle/>
          <a:p>
            <a:r>
              <a:rPr lang="en-US" sz="1400" dirty="0">
                <a:latin typeface="Huawei Sans" panose="020C0503030203020204" pitchFamily="34" charset="0"/>
              </a:rPr>
              <a:t>O&amp;M and evaluation</a:t>
            </a:r>
          </a:p>
        </p:txBody>
      </p:sp>
    </p:spTree>
    <p:extLst>
      <p:ext uri="{BB962C8B-B14F-4D97-AF65-F5344CB8AC3E}">
        <p14:creationId xmlns:p14="http://schemas.microsoft.com/office/powerpoint/2010/main" val="3804235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Humidity Control Policy</a:t>
            </a:r>
          </a:p>
        </p:txBody>
      </p:sp>
      <p:grpSp>
        <p:nvGrpSpPr>
          <p:cNvPr id="6" name="组合 15"/>
          <p:cNvGrpSpPr>
            <a:grpSpLocks/>
          </p:cNvGrpSpPr>
          <p:nvPr/>
        </p:nvGrpSpPr>
        <p:grpSpPr bwMode="auto">
          <a:xfrm>
            <a:off x="821753" y="1803873"/>
            <a:ext cx="10736729" cy="4114327"/>
            <a:chOff x="420414" y="1969497"/>
            <a:chExt cx="8234889" cy="4113532"/>
          </a:xfrm>
        </p:grpSpPr>
        <p:sp>
          <p:nvSpPr>
            <p:cNvPr id="7" name="矩形 6"/>
            <p:cNvSpPr/>
            <p:nvPr/>
          </p:nvSpPr>
          <p:spPr>
            <a:xfrm>
              <a:off x="3519438" y="1969497"/>
              <a:ext cx="1952817" cy="493618"/>
            </a:xfrm>
            <a:prstGeom prst="rect">
              <a:avLst/>
            </a:prstGeom>
            <a:solidFill>
              <a:sysClr val="window" lastClr="FFFFFF"/>
            </a:solidFill>
            <a:ln w="19050" cap="flat" cmpd="sng" algn="ctr">
              <a:solidFill>
                <a:sysClr val="windowText" lastClr="000000"/>
              </a:solidFill>
              <a:prstDash val="solid"/>
              <a:miter lim="800000"/>
            </a:ln>
            <a:effectLst/>
          </p:spPr>
          <p:txBody>
            <a:bodyPr anchor="ctr">
              <a:noAutofit/>
            </a:bodyPr>
            <a:lstStyle/>
            <a:p>
              <a:pPr algn="ctr" eaLnBrk="1" fontAlgn="auto" hangingPunct="1">
                <a:spcBef>
                  <a:spcPts val="0"/>
                </a:spcBef>
                <a:spcAft>
                  <a:spcPts val="0"/>
                </a:spcAft>
                <a:defRPr/>
              </a:pPr>
              <a:r>
                <a:rPr lang="en-US" sz="1400" dirty="0">
                  <a:solidFill>
                    <a:prstClr val="black"/>
                  </a:solidFill>
                  <a:latin typeface="Huawei Sans" panose="020C0503030203020204" pitchFamily="34" charset="0"/>
                  <a:ea typeface="黑体" panose="02010609060101010101" pitchFamily="49" charset="-122"/>
                </a:rPr>
                <a:t>Equipment room humidity sensor</a:t>
              </a:r>
            </a:p>
          </p:txBody>
        </p:sp>
        <p:cxnSp>
          <p:nvCxnSpPr>
            <p:cNvPr id="8" name="直接箭头连接符 17"/>
            <p:cNvCxnSpPr>
              <a:cxnSpLocks noChangeShapeType="1"/>
              <a:stCxn id="7" idx="2"/>
            </p:cNvCxnSpPr>
            <p:nvPr/>
          </p:nvCxnSpPr>
          <p:spPr bwMode="auto">
            <a:xfrm>
              <a:off x="4495987" y="2462910"/>
              <a:ext cx="0" cy="449561"/>
            </a:xfrm>
            <a:prstGeom prst="straightConnector1">
              <a:avLst/>
            </a:prstGeom>
            <a:noFill/>
            <a:ln w="190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9" name="矩形 8"/>
            <p:cNvSpPr/>
            <p:nvPr/>
          </p:nvSpPr>
          <p:spPr>
            <a:xfrm>
              <a:off x="3519438" y="2912290"/>
              <a:ext cx="1952817" cy="769681"/>
            </a:xfrm>
            <a:prstGeom prst="rect">
              <a:avLst/>
            </a:prstGeom>
            <a:solidFill>
              <a:sysClr val="window" lastClr="FFFFFF"/>
            </a:solidFill>
            <a:ln w="19050" cap="flat" cmpd="sng" algn="ctr">
              <a:solidFill>
                <a:sysClr val="windowText" lastClr="000000"/>
              </a:solidFill>
              <a:prstDash val="solid"/>
              <a:miter lim="800000"/>
            </a:ln>
            <a:effectLst/>
          </p:spPr>
          <p:txBody>
            <a:bodyPr anchor="ctr">
              <a:noAutofit/>
            </a:bodyPr>
            <a:lstStyle/>
            <a:p>
              <a:pPr algn="ctr" eaLnBrk="1" fontAlgn="auto" hangingPunct="1">
                <a:spcBef>
                  <a:spcPts val="0"/>
                </a:spcBef>
                <a:spcAft>
                  <a:spcPts val="0"/>
                </a:spcAft>
                <a:defRPr/>
              </a:pPr>
              <a:r>
                <a:rPr lang="en-US" sz="1400" dirty="0">
                  <a:solidFill>
                    <a:srgbClr val="C00000"/>
                  </a:solidFill>
                  <a:latin typeface="Huawei Sans" panose="020C0503030203020204" pitchFamily="34" charset="0"/>
                  <a:ea typeface="黑体" panose="02010609060101010101" pitchFamily="49" charset="-122"/>
                </a:rPr>
                <a:t>Control module for the constant temperature and humidity device</a:t>
              </a:r>
            </a:p>
          </p:txBody>
        </p:sp>
        <p:cxnSp>
          <p:nvCxnSpPr>
            <p:cNvPr id="10" name="直接箭头连接符 19"/>
            <p:cNvCxnSpPr>
              <a:cxnSpLocks noChangeShapeType="1"/>
            </p:cNvCxnSpPr>
            <p:nvPr/>
          </p:nvCxnSpPr>
          <p:spPr bwMode="auto">
            <a:xfrm flipH="1">
              <a:off x="2510118" y="3239795"/>
              <a:ext cx="1009556" cy="0"/>
            </a:xfrm>
            <a:prstGeom prst="straightConnector1">
              <a:avLst/>
            </a:prstGeom>
            <a:noFill/>
            <a:ln w="19050" algn="ctr">
              <a:solidFill>
                <a:srgbClr val="ED7D31"/>
              </a:solidFill>
              <a:miter lim="800000"/>
              <a:headEnd/>
              <a:tailEnd type="triangle" w="med" len="med"/>
            </a:ln>
            <a:extLst>
              <a:ext uri="{909E8E84-426E-40DD-AFC4-6F175D3DCCD1}">
                <a14:hiddenFill xmlns:a14="http://schemas.microsoft.com/office/drawing/2010/main">
                  <a:noFill/>
                </a14:hiddenFill>
              </a:ext>
            </a:extLst>
          </p:spPr>
        </p:cxnSp>
        <p:sp>
          <p:nvSpPr>
            <p:cNvPr id="11" name="文本框 10"/>
            <p:cNvSpPr txBox="1"/>
            <p:nvPr/>
          </p:nvSpPr>
          <p:spPr>
            <a:xfrm>
              <a:off x="2589036" y="2572304"/>
              <a:ext cx="929562" cy="646206"/>
            </a:xfrm>
            <a:prstGeom prst="rect">
              <a:avLst/>
            </a:prstGeom>
            <a:noFill/>
            <a:ln w="19050">
              <a:noFill/>
            </a:ln>
          </p:spPr>
          <p:txBody>
            <a:bodyPr wrap="none">
              <a:noAutofit/>
            </a:bodyPr>
            <a:lstStyle/>
            <a:p>
              <a:pPr algn="ctr" eaLnBrk="1" fontAlgn="auto" hangingPunct="1">
                <a:spcBef>
                  <a:spcPts val="0"/>
                </a:spcBef>
                <a:spcAft>
                  <a:spcPts val="0"/>
                </a:spcAft>
                <a:defRPr/>
              </a:pPr>
              <a:r>
                <a:rPr lang="en-US" sz="1200" dirty="0">
                  <a:solidFill>
                    <a:prstClr val="black"/>
                  </a:solidFill>
                  <a:latin typeface="Huawei Sans" panose="020C0503030203020204" pitchFamily="34" charset="0"/>
                  <a:ea typeface="黑体" panose="02010609060101010101" pitchFamily="49" charset="-122"/>
                </a:rPr>
                <a:t>Lower than the </a:t>
              </a:r>
              <a:endParaRPr lang="en-US" sz="1200" dirty="0" smtClean="0">
                <a:solidFill>
                  <a:prstClr val="black"/>
                </a:solidFill>
                <a:latin typeface="Huawei Sans" panose="020C0503030203020204" pitchFamily="34" charset="0"/>
                <a:ea typeface="黑体" panose="02010609060101010101" pitchFamily="49" charset="-122"/>
              </a:endParaRPr>
            </a:p>
            <a:p>
              <a:pPr algn="ctr" eaLnBrk="1" fontAlgn="auto" hangingPunct="1">
                <a:spcBef>
                  <a:spcPts val="0"/>
                </a:spcBef>
                <a:spcAft>
                  <a:spcPts val="0"/>
                </a:spcAft>
                <a:defRPr/>
              </a:pPr>
              <a:r>
                <a:rPr lang="en-US" sz="1200" dirty="0" smtClean="0">
                  <a:solidFill>
                    <a:prstClr val="black"/>
                  </a:solidFill>
                  <a:latin typeface="Huawei Sans" panose="020C0503030203020204" pitchFamily="34" charset="0"/>
                  <a:ea typeface="黑体" panose="02010609060101010101" pitchFamily="49" charset="-122"/>
                </a:rPr>
                <a:t>required </a:t>
              </a:r>
            </a:p>
            <a:p>
              <a:pPr algn="ctr" eaLnBrk="1" fontAlgn="auto" hangingPunct="1">
                <a:spcBef>
                  <a:spcPts val="0"/>
                </a:spcBef>
                <a:spcAft>
                  <a:spcPts val="0"/>
                </a:spcAft>
                <a:defRPr/>
              </a:pPr>
              <a:r>
                <a:rPr lang="en-US" sz="1200" dirty="0" smtClean="0">
                  <a:solidFill>
                    <a:prstClr val="black"/>
                  </a:solidFill>
                  <a:latin typeface="Huawei Sans" panose="020C0503030203020204" pitchFamily="34" charset="0"/>
                  <a:ea typeface="黑体" panose="02010609060101010101" pitchFamily="49" charset="-122"/>
                </a:rPr>
                <a:t>humidity</a:t>
              </a:r>
              <a:endParaRPr lang="en-US" sz="1200" dirty="0">
                <a:solidFill>
                  <a:prstClr val="black"/>
                </a:solidFill>
                <a:latin typeface="Huawei Sans" panose="020C0503030203020204" pitchFamily="34" charset="0"/>
                <a:ea typeface="黑体" panose="02010609060101010101" pitchFamily="49" charset="-122"/>
              </a:endParaRPr>
            </a:p>
            <a:p>
              <a:pPr algn="ctr" eaLnBrk="1" fontAlgn="auto" hangingPunct="1">
                <a:spcBef>
                  <a:spcPts val="0"/>
                </a:spcBef>
                <a:spcAft>
                  <a:spcPts val="0"/>
                </a:spcAft>
                <a:defRPr/>
              </a:pPr>
              <a:endParaRPr lang="en-US" sz="1200" dirty="0">
                <a:solidFill>
                  <a:prstClr val="black"/>
                </a:solidFill>
                <a:latin typeface="Huawei Sans" panose="020C0503030203020204" pitchFamily="34" charset="0"/>
                <a:ea typeface="黑体" panose="02010609060101010101" pitchFamily="49" charset="-122"/>
              </a:endParaRPr>
            </a:p>
          </p:txBody>
        </p:sp>
        <p:sp>
          <p:nvSpPr>
            <p:cNvPr id="12" name="矩形 11"/>
            <p:cNvSpPr/>
            <p:nvPr/>
          </p:nvSpPr>
          <p:spPr>
            <a:xfrm>
              <a:off x="1615837" y="2912290"/>
              <a:ext cx="893851" cy="769681"/>
            </a:xfrm>
            <a:prstGeom prst="rect">
              <a:avLst/>
            </a:prstGeom>
            <a:gradFill rotWithShape="1">
              <a:gsLst>
                <a:gs pos="0">
                  <a:srgbClr val="ED7D31">
                    <a:lumMod val="110000"/>
                    <a:satMod val="105000"/>
                    <a:tint val="67000"/>
                  </a:srgbClr>
                </a:gs>
                <a:gs pos="50000">
                  <a:srgbClr val="ED7D31">
                    <a:lumMod val="105000"/>
                    <a:satMod val="103000"/>
                    <a:tint val="73000"/>
                  </a:srgbClr>
                </a:gs>
                <a:gs pos="100000">
                  <a:srgbClr val="ED7D31">
                    <a:lumMod val="105000"/>
                    <a:satMod val="109000"/>
                    <a:tint val="81000"/>
                  </a:srgbClr>
                </a:gs>
              </a:gsLst>
              <a:lin ang="5400000" scaled="0"/>
            </a:gradFill>
            <a:ln w="19050" cap="flat" cmpd="sng" algn="ctr">
              <a:solidFill>
                <a:srgbClr val="ED7D31"/>
              </a:solidFill>
              <a:prstDash val="solid"/>
              <a:miter lim="800000"/>
            </a:ln>
            <a:effectLst/>
          </p:spPr>
          <p:txBody>
            <a:bodyPr anchor="ctr">
              <a:noAutofit/>
            </a:bodyPr>
            <a:lstStyle/>
            <a:p>
              <a:pPr algn="ctr" eaLnBrk="1" fontAlgn="auto" hangingPunct="1">
                <a:spcBef>
                  <a:spcPts val="0"/>
                </a:spcBef>
                <a:spcAft>
                  <a:spcPts val="0"/>
                </a:spcAft>
                <a:defRPr/>
              </a:pPr>
              <a:r>
                <a:rPr lang="en-US" sz="1400" dirty="0">
                  <a:solidFill>
                    <a:prstClr val="black"/>
                  </a:solidFill>
                  <a:latin typeface="Huawei Sans" panose="020C0503030203020204" pitchFamily="34" charset="0"/>
                  <a:ea typeface="黑体" panose="02010609060101010101" pitchFamily="49" charset="-122"/>
                </a:rPr>
                <a:t>Humidify</a:t>
              </a:r>
            </a:p>
          </p:txBody>
        </p:sp>
        <p:cxnSp>
          <p:nvCxnSpPr>
            <p:cNvPr id="13" name="直接箭头连接符 22"/>
            <p:cNvCxnSpPr>
              <a:cxnSpLocks noChangeShapeType="1"/>
            </p:cNvCxnSpPr>
            <p:nvPr/>
          </p:nvCxnSpPr>
          <p:spPr bwMode="auto">
            <a:xfrm>
              <a:off x="5464931" y="3239795"/>
              <a:ext cx="1009556" cy="0"/>
            </a:xfrm>
            <a:prstGeom prst="straightConnector1">
              <a:avLst/>
            </a:prstGeom>
            <a:noFill/>
            <a:ln w="19050" algn="ctr">
              <a:solidFill>
                <a:srgbClr val="5B9BD5"/>
              </a:solidFill>
              <a:miter lim="800000"/>
              <a:headEnd/>
              <a:tailEnd type="triangle" w="med" len="med"/>
            </a:ln>
            <a:extLst>
              <a:ext uri="{909E8E84-426E-40DD-AFC4-6F175D3DCCD1}">
                <a14:hiddenFill xmlns:a14="http://schemas.microsoft.com/office/drawing/2010/main">
                  <a:noFill/>
                </a14:hiddenFill>
              </a:ext>
            </a:extLst>
          </p:spPr>
        </p:cxnSp>
        <p:sp>
          <p:nvSpPr>
            <p:cNvPr id="14" name="文本框 13"/>
            <p:cNvSpPr txBox="1"/>
            <p:nvPr/>
          </p:nvSpPr>
          <p:spPr>
            <a:xfrm flipH="1">
              <a:off x="5514639" y="2589186"/>
              <a:ext cx="919656" cy="646206"/>
            </a:xfrm>
            <a:prstGeom prst="rect">
              <a:avLst/>
            </a:prstGeom>
            <a:noFill/>
            <a:ln w="19050">
              <a:noFill/>
            </a:ln>
          </p:spPr>
          <p:txBody>
            <a:bodyPr wrap="none">
              <a:noAutofit/>
            </a:bodyPr>
            <a:lstStyle/>
            <a:p>
              <a:pPr algn="ctr" eaLnBrk="1" fontAlgn="auto" hangingPunct="1">
                <a:spcBef>
                  <a:spcPts val="0"/>
                </a:spcBef>
                <a:spcAft>
                  <a:spcPts val="0"/>
                </a:spcAft>
                <a:defRPr/>
              </a:pPr>
              <a:r>
                <a:rPr lang="en-US" sz="1200" dirty="0">
                  <a:solidFill>
                    <a:prstClr val="black"/>
                  </a:solidFill>
                  <a:latin typeface="Huawei Sans" panose="020C0503030203020204" pitchFamily="34" charset="0"/>
                  <a:ea typeface="黑体" panose="02010609060101010101" pitchFamily="49" charset="-122"/>
                </a:rPr>
                <a:t>Higher than the </a:t>
              </a:r>
              <a:endParaRPr lang="en-US" sz="1200" dirty="0" smtClean="0">
                <a:solidFill>
                  <a:prstClr val="black"/>
                </a:solidFill>
                <a:latin typeface="Huawei Sans" panose="020C0503030203020204" pitchFamily="34" charset="0"/>
                <a:ea typeface="黑体" panose="02010609060101010101" pitchFamily="49" charset="-122"/>
              </a:endParaRPr>
            </a:p>
            <a:p>
              <a:pPr algn="ctr" eaLnBrk="1" fontAlgn="auto" hangingPunct="1">
                <a:spcBef>
                  <a:spcPts val="0"/>
                </a:spcBef>
                <a:spcAft>
                  <a:spcPts val="0"/>
                </a:spcAft>
                <a:defRPr/>
              </a:pPr>
              <a:r>
                <a:rPr lang="en-US" sz="1200" dirty="0" smtClean="0">
                  <a:solidFill>
                    <a:prstClr val="black"/>
                  </a:solidFill>
                  <a:latin typeface="Huawei Sans" panose="020C0503030203020204" pitchFamily="34" charset="0"/>
                  <a:ea typeface="黑体" panose="02010609060101010101" pitchFamily="49" charset="-122"/>
                </a:rPr>
                <a:t>required </a:t>
              </a:r>
            </a:p>
            <a:p>
              <a:pPr algn="ctr" eaLnBrk="1" fontAlgn="auto" hangingPunct="1">
                <a:spcBef>
                  <a:spcPts val="0"/>
                </a:spcBef>
                <a:spcAft>
                  <a:spcPts val="0"/>
                </a:spcAft>
                <a:defRPr/>
              </a:pPr>
              <a:r>
                <a:rPr lang="en-US" sz="1200" dirty="0" smtClean="0">
                  <a:solidFill>
                    <a:prstClr val="black"/>
                  </a:solidFill>
                  <a:latin typeface="Huawei Sans" panose="020C0503030203020204" pitchFamily="34" charset="0"/>
                  <a:ea typeface="黑体" panose="02010609060101010101" pitchFamily="49" charset="-122"/>
                </a:rPr>
                <a:t>humidity</a:t>
              </a:r>
              <a:endParaRPr lang="en-US" sz="1200" dirty="0">
                <a:solidFill>
                  <a:prstClr val="black"/>
                </a:solidFill>
                <a:latin typeface="Huawei Sans" panose="020C0503030203020204" pitchFamily="34" charset="0"/>
                <a:ea typeface="黑体" panose="02010609060101010101" pitchFamily="49" charset="-122"/>
              </a:endParaRPr>
            </a:p>
            <a:p>
              <a:pPr algn="ctr" eaLnBrk="1" fontAlgn="auto" hangingPunct="1">
                <a:spcBef>
                  <a:spcPts val="0"/>
                </a:spcBef>
                <a:spcAft>
                  <a:spcPts val="0"/>
                </a:spcAft>
                <a:defRPr/>
              </a:pPr>
              <a:endParaRPr lang="en-US" sz="1200" dirty="0">
                <a:solidFill>
                  <a:prstClr val="black"/>
                </a:solidFill>
                <a:latin typeface="Huawei Sans" panose="020C0503030203020204" pitchFamily="34" charset="0"/>
                <a:ea typeface="黑体" panose="02010609060101010101" pitchFamily="49" charset="-122"/>
              </a:endParaRPr>
            </a:p>
          </p:txBody>
        </p:sp>
        <p:sp>
          <p:nvSpPr>
            <p:cNvPr id="15" name="矩形 14"/>
            <p:cNvSpPr/>
            <p:nvPr/>
          </p:nvSpPr>
          <p:spPr>
            <a:xfrm flipH="1">
              <a:off x="6474066" y="2912290"/>
              <a:ext cx="893851" cy="769681"/>
            </a:xfrm>
            <a:prstGeom prst="rect">
              <a:avLst/>
            </a:prstGeom>
            <a:gradFill rotWithShape="1">
              <a:gsLst>
                <a:gs pos="0">
                  <a:srgbClr val="5B9BD5">
                    <a:lumMod val="110000"/>
                    <a:satMod val="105000"/>
                    <a:tint val="67000"/>
                  </a:srgbClr>
                </a:gs>
                <a:gs pos="50000">
                  <a:srgbClr val="5B9BD5">
                    <a:lumMod val="105000"/>
                    <a:satMod val="103000"/>
                    <a:tint val="73000"/>
                  </a:srgbClr>
                </a:gs>
                <a:gs pos="100000">
                  <a:srgbClr val="5B9BD5">
                    <a:lumMod val="105000"/>
                    <a:satMod val="109000"/>
                    <a:tint val="81000"/>
                  </a:srgbClr>
                </a:gs>
              </a:gsLst>
              <a:lin ang="5400000" scaled="0"/>
            </a:gradFill>
            <a:ln w="19050" cap="flat" cmpd="sng" algn="ctr">
              <a:solidFill>
                <a:srgbClr val="5B9BD5"/>
              </a:solidFill>
              <a:prstDash val="solid"/>
              <a:miter lim="800000"/>
            </a:ln>
            <a:effectLst/>
          </p:spPr>
          <p:txBody>
            <a:bodyPr anchor="ctr">
              <a:noAutofit/>
            </a:bodyPr>
            <a:lstStyle/>
            <a:p>
              <a:pPr algn="ctr" eaLnBrk="1" fontAlgn="auto" hangingPunct="1">
                <a:spcBef>
                  <a:spcPts val="0"/>
                </a:spcBef>
                <a:spcAft>
                  <a:spcPts val="0"/>
                </a:spcAft>
                <a:defRPr/>
              </a:pPr>
              <a:r>
                <a:rPr lang="en-US" sz="1400">
                  <a:solidFill>
                    <a:prstClr val="black"/>
                  </a:solidFill>
                  <a:latin typeface="Huawei Sans" panose="020C0503030203020204" pitchFamily="34" charset="0"/>
                  <a:ea typeface="黑体" panose="02010609060101010101" pitchFamily="49" charset="-122"/>
                </a:rPr>
                <a:t>Dehumidify</a:t>
              </a:r>
            </a:p>
          </p:txBody>
        </p:sp>
        <p:sp>
          <p:nvSpPr>
            <p:cNvPr id="16" name="矩形 15"/>
            <p:cNvSpPr/>
            <p:nvPr/>
          </p:nvSpPr>
          <p:spPr>
            <a:xfrm>
              <a:off x="1261790" y="4223311"/>
              <a:ext cx="1603533" cy="666621"/>
            </a:xfrm>
            <a:prstGeom prst="rect">
              <a:avLst/>
            </a:prstGeom>
            <a:solidFill>
              <a:sysClr val="window" lastClr="FFFFFF"/>
            </a:solidFill>
            <a:ln w="19050" cap="flat" cmpd="sng" algn="ctr">
              <a:solidFill>
                <a:sysClr val="windowText" lastClr="000000"/>
              </a:solidFill>
              <a:prstDash val="solid"/>
              <a:miter lim="800000"/>
            </a:ln>
            <a:effectLst/>
          </p:spPr>
          <p:txBody>
            <a:bodyPr anchor="ctr">
              <a:noAutofit/>
            </a:bodyPr>
            <a:lstStyle/>
            <a:p>
              <a:pPr algn="ctr" eaLnBrk="1" fontAlgn="auto" hangingPunct="1">
                <a:spcBef>
                  <a:spcPts val="0"/>
                </a:spcBef>
                <a:spcAft>
                  <a:spcPts val="0"/>
                </a:spcAft>
                <a:defRPr/>
              </a:pPr>
              <a:r>
                <a:rPr lang="en-US" sz="1400">
                  <a:solidFill>
                    <a:prstClr val="black"/>
                  </a:solidFill>
                  <a:latin typeface="Huawei Sans" panose="020C0503030203020204" pitchFamily="34" charset="0"/>
                  <a:ea typeface="黑体" panose="02010609060101010101" pitchFamily="49" charset="-122"/>
                </a:rPr>
                <a:t>Meet the humidity requirements.</a:t>
              </a:r>
            </a:p>
          </p:txBody>
        </p:sp>
        <p:sp>
          <p:nvSpPr>
            <p:cNvPr id="17" name="矩形 16"/>
            <p:cNvSpPr/>
            <p:nvPr/>
          </p:nvSpPr>
          <p:spPr>
            <a:xfrm>
              <a:off x="6118430" y="4223311"/>
              <a:ext cx="1605121" cy="666621"/>
            </a:xfrm>
            <a:prstGeom prst="rect">
              <a:avLst/>
            </a:prstGeom>
            <a:solidFill>
              <a:sysClr val="window" lastClr="FFFFFF"/>
            </a:solidFill>
            <a:ln w="19050" cap="flat" cmpd="sng" algn="ctr">
              <a:solidFill>
                <a:sysClr val="windowText" lastClr="000000"/>
              </a:solidFill>
              <a:prstDash val="solid"/>
              <a:miter lim="800000"/>
            </a:ln>
            <a:effectLst/>
          </p:spPr>
          <p:txBody>
            <a:bodyPr anchor="ctr">
              <a:noAutofit/>
            </a:bodyPr>
            <a:lstStyle/>
            <a:p>
              <a:pPr algn="ctr" eaLnBrk="1" fontAlgn="auto" hangingPunct="1">
                <a:spcBef>
                  <a:spcPts val="0"/>
                </a:spcBef>
                <a:spcAft>
                  <a:spcPts val="0"/>
                </a:spcAft>
                <a:defRPr/>
              </a:pPr>
              <a:r>
                <a:rPr lang="en-US" sz="1400">
                  <a:solidFill>
                    <a:prstClr val="black"/>
                  </a:solidFill>
                  <a:latin typeface="Huawei Sans" panose="020C0503030203020204" pitchFamily="34" charset="0"/>
                  <a:ea typeface="黑体" panose="02010609060101010101" pitchFamily="49" charset="-122"/>
                </a:rPr>
                <a:t>Meet the humidity requirements.</a:t>
              </a:r>
            </a:p>
          </p:txBody>
        </p:sp>
        <p:grpSp>
          <p:nvGrpSpPr>
            <p:cNvPr id="18" name="组合 27"/>
            <p:cNvGrpSpPr>
              <a:grpSpLocks/>
            </p:cNvGrpSpPr>
            <p:nvPr/>
          </p:nvGrpSpPr>
          <p:grpSpPr bwMode="auto">
            <a:xfrm>
              <a:off x="850900" y="3239795"/>
              <a:ext cx="765725" cy="1324815"/>
              <a:chOff x="850900" y="3239795"/>
              <a:chExt cx="765725" cy="1324815"/>
            </a:xfrm>
          </p:grpSpPr>
          <p:cxnSp>
            <p:nvCxnSpPr>
              <p:cNvPr id="29" name="直接连接符 38"/>
              <p:cNvCxnSpPr>
                <a:cxnSpLocks noChangeShapeType="1"/>
                <a:stCxn id="16" idx="1"/>
              </p:cNvCxnSpPr>
              <p:nvPr/>
            </p:nvCxnSpPr>
            <p:spPr bwMode="auto">
              <a:xfrm flipH="1">
                <a:off x="850900" y="4556990"/>
                <a:ext cx="410130" cy="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0" name="直接连接符 39"/>
              <p:cNvCxnSpPr>
                <a:cxnSpLocks noChangeShapeType="1"/>
              </p:cNvCxnSpPr>
              <p:nvPr/>
            </p:nvCxnSpPr>
            <p:spPr bwMode="auto">
              <a:xfrm flipV="1">
                <a:off x="850900" y="3239795"/>
                <a:ext cx="0" cy="1324815"/>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31" name="直接箭头连接符 40"/>
              <p:cNvCxnSpPr>
                <a:cxnSpLocks noChangeShapeType="1"/>
              </p:cNvCxnSpPr>
              <p:nvPr/>
            </p:nvCxnSpPr>
            <p:spPr bwMode="auto">
              <a:xfrm>
                <a:off x="850900" y="3239795"/>
                <a:ext cx="765725" cy="0"/>
              </a:xfrm>
              <a:prstGeom prst="straightConnector1">
                <a:avLst/>
              </a:prstGeom>
              <a:noFill/>
              <a:ln w="190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grpSp>
        <p:grpSp>
          <p:nvGrpSpPr>
            <p:cNvPr id="19" name="组合 28"/>
            <p:cNvGrpSpPr>
              <a:grpSpLocks/>
            </p:cNvGrpSpPr>
            <p:nvPr/>
          </p:nvGrpSpPr>
          <p:grpSpPr bwMode="auto">
            <a:xfrm flipH="1">
              <a:off x="7367980" y="3239795"/>
              <a:ext cx="765725" cy="1324815"/>
              <a:chOff x="850900" y="3239795"/>
              <a:chExt cx="765725" cy="1324815"/>
            </a:xfrm>
          </p:grpSpPr>
          <p:cxnSp>
            <p:nvCxnSpPr>
              <p:cNvPr id="26" name="直接连接符 35"/>
              <p:cNvCxnSpPr>
                <a:cxnSpLocks noChangeShapeType="1"/>
              </p:cNvCxnSpPr>
              <p:nvPr/>
            </p:nvCxnSpPr>
            <p:spPr bwMode="auto">
              <a:xfrm flipH="1">
                <a:off x="850900" y="4556990"/>
                <a:ext cx="410130" cy="0"/>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27" name="直接连接符 36"/>
              <p:cNvCxnSpPr>
                <a:cxnSpLocks noChangeShapeType="1"/>
              </p:cNvCxnSpPr>
              <p:nvPr/>
            </p:nvCxnSpPr>
            <p:spPr bwMode="auto">
              <a:xfrm flipV="1">
                <a:off x="850900" y="3239795"/>
                <a:ext cx="0" cy="1324815"/>
              </a:xfrm>
              <a:prstGeom prst="line">
                <a:avLst/>
              </a:prstGeom>
              <a:noFill/>
              <a:ln w="19050" algn="ctr">
                <a:solidFill>
                  <a:srgbClr val="000000"/>
                </a:solidFill>
                <a:miter lim="800000"/>
                <a:headEnd/>
                <a:tailEnd/>
              </a:ln>
              <a:extLst>
                <a:ext uri="{909E8E84-426E-40DD-AFC4-6F175D3DCCD1}">
                  <a14:hiddenFill xmlns:a14="http://schemas.microsoft.com/office/drawing/2010/main">
                    <a:noFill/>
                  </a14:hiddenFill>
                </a:ext>
              </a:extLst>
            </p:spPr>
          </p:cxnSp>
          <p:cxnSp>
            <p:nvCxnSpPr>
              <p:cNvPr id="28" name="直接箭头连接符 37"/>
              <p:cNvCxnSpPr>
                <a:cxnSpLocks noChangeShapeType="1"/>
              </p:cNvCxnSpPr>
              <p:nvPr/>
            </p:nvCxnSpPr>
            <p:spPr bwMode="auto">
              <a:xfrm>
                <a:off x="850900" y="3239795"/>
                <a:ext cx="765725" cy="0"/>
              </a:xfrm>
              <a:prstGeom prst="straightConnector1">
                <a:avLst/>
              </a:prstGeom>
              <a:noFill/>
              <a:ln w="190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grpSp>
        <p:sp>
          <p:nvSpPr>
            <p:cNvPr id="20" name="文本框 19"/>
            <p:cNvSpPr txBox="1"/>
            <p:nvPr/>
          </p:nvSpPr>
          <p:spPr>
            <a:xfrm>
              <a:off x="420414" y="3558278"/>
              <a:ext cx="504331" cy="646206"/>
            </a:xfrm>
            <a:prstGeom prst="rect">
              <a:avLst/>
            </a:prstGeom>
            <a:noFill/>
          </p:spPr>
          <p:txBody>
            <a:bodyPr wrap="none">
              <a:noAutofit/>
            </a:bodyPr>
            <a:lstStyle/>
            <a:p>
              <a:pPr eaLnBrk="1" fontAlgn="auto" hangingPunct="1">
                <a:spcBef>
                  <a:spcPts val="0"/>
                </a:spcBef>
                <a:spcAft>
                  <a:spcPts val="0"/>
                </a:spcAft>
                <a:defRPr/>
              </a:pPr>
              <a:r>
                <a:rPr lang="en-US" sz="1400" dirty="0">
                  <a:solidFill>
                    <a:prstClr val="black"/>
                  </a:solidFill>
                  <a:latin typeface="Huawei Sans" panose="020C0503030203020204" pitchFamily="34" charset="0"/>
                  <a:ea typeface="黑体" panose="02010609060101010101" pitchFamily="49" charset="-122"/>
                </a:rPr>
                <a:t>Stop</a:t>
              </a:r>
            </a:p>
            <a:p>
              <a:pPr eaLnBrk="1" fontAlgn="auto" hangingPunct="1">
                <a:spcBef>
                  <a:spcPts val="0"/>
                </a:spcBef>
                <a:spcAft>
                  <a:spcPts val="0"/>
                </a:spcAft>
                <a:defRPr/>
              </a:pPr>
              <a:endParaRPr lang="en-US" sz="1400" dirty="0">
                <a:solidFill>
                  <a:prstClr val="black"/>
                </a:solidFill>
                <a:latin typeface="Huawei Sans" panose="020C0503030203020204" pitchFamily="34" charset="0"/>
                <a:ea typeface="黑体" panose="02010609060101010101" pitchFamily="49" charset="-122"/>
              </a:endParaRPr>
            </a:p>
          </p:txBody>
        </p:sp>
        <p:sp>
          <p:nvSpPr>
            <p:cNvPr id="21" name="文本框 20"/>
            <p:cNvSpPr txBox="1"/>
            <p:nvPr/>
          </p:nvSpPr>
          <p:spPr>
            <a:xfrm>
              <a:off x="8150972" y="3558278"/>
              <a:ext cx="504331" cy="646206"/>
            </a:xfrm>
            <a:prstGeom prst="rect">
              <a:avLst/>
            </a:prstGeom>
            <a:noFill/>
          </p:spPr>
          <p:txBody>
            <a:bodyPr wrap="none">
              <a:noAutofit/>
            </a:bodyPr>
            <a:lstStyle/>
            <a:p>
              <a:pPr eaLnBrk="1" fontAlgn="auto" hangingPunct="1">
                <a:spcBef>
                  <a:spcPts val="0"/>
                </a:spcBef>
                <a:spcAft>
                  <a:spcPts val="0"/>
                </a:spcAft>
                <a:defRPr/>
              </a:pPr>
              <a:r>
                <a:rPr lang="en-US" sz="1400" dirty="0">
                  <a:solidFill>
                    <a:prstClr val="black"/>
                  </a:solidFill>
                  <a:latin typeface="Huawei Sans" panose="020C0503030203020204" pitchFamily="34" charset="0"/>
                  <a:ea typeface="黑体" panose="02010609060101010101" pitchFamily="49" charset="-122"/>
                </a:rPr>
                <a:t>Stop</a:t>
              </a:r>
            </a:p>
            <a:p>
              <a:pPr eaLnBrk="1" fontAlgn="auto" hangingPunct="1">
                <a:spcBef>
                  <a:spcPts val="0"/>
                </a:spcBef>
                <a:spcAft>
                  <a:spcPts val="0"/>
                </a:spcAft>
                <a:defRPr/>
              </a:pPr>
              <a:endParaRPr lang="en-US" sz="1400" dirty="0">
                <a:solidFill>
                  <a:prstClr val="black"/>
                </a:solidFill>
                <a:latin typeface="Huawei Sans" panose="020C0503030203020204" pitchFamily="34" charset="0"/>
                <a:ea typeface="黑体" panose="02010609060101010101" pitchFamily="49" charset="-122"/>
              </a:endParaRPr>
            </a:p>
          </p:txBody>
        </p:sp>
        <p:sp>
          <p:nvSpPr>
            <p:cNvPr id="22" name="文本框 21"/>
            <p:cNvSpPr txBox="1"/>
            <p:nvPr/>
          </p:nvSpPr>
          <p:spPr>
            <a:xfrm>
              <a:off x="1047456" y="5353393"/>
              <a:ext cx="3201801" cy="520054"/>
            </a:xfrm>
            <a:prstGeom prst="rect">
              <a:avLst/>
            </a:prstGeom>
            <a:solidFill>
              <a:sysClr val="window" lastClr="FFFFFF"/>
            </a:solidFill>
            <a:ln w="19050" cap="flat" cmpd="sng" algn="ctr">
              <a:solidFill>
                <a:srgbClr val="ED7D31"/>
              </a:solidFill>
              <a:prstDash val="solid"/>
              <a:miter lim="800000"/>
            </a:ln>
            <a:effectLst/>
          </p:spPr>
          <p:txBody>
            <a:bodyPr wrap="none">
              <a:noAutofit/>
            </a:bodyPr>
            <a:lstStyle/>
            <a:p>
              <a:pPr algn="ctr" eaLnBrk="1" fontAlgn="auto" hangingPunct="1">
                <a:spcBef>
                  <a:spcPts val="0"/>
                </a:spcBef>
                <a:spcAft>
                  <a:spcPts val="0"/>
                </a:spcAft>
                <a:defRPr/>
              </a:pPr>
              <a:r>
                <a:rPr lang="en-US" sz="1400" dirty="0">
                  <a:solidFill>
                    <a:prstClr val="black"/>
                  </a:solidFill>
                  <a:latin typeface="Huawei Sans" panose="020C0503030203020204" pitchFamily="34" charset="0"/>
                  <a:ea typeface="黑体" panose="02010609060101010101" pitchFamily="49" charset="-122"/>
                </a:rPr>
                <a:t>Humidification method:</a:t>
              </a:r>
            </a:p>
            <a:p>
              <a:pPr algn="ctr" eaLnBrk="1" fontAlgn="auto" hangingPunct="1">
                <a:spcBef>
                  <a:spcPts val="0"/>
                </a:spcBef>
                <a:spcAft>
                  <a:spcPts val="0"/>
                </a:spcAft>
                <a:defRPr/>
              </a:pPr>
              <a:r>
                <a:rPr lang="en-US" sz="1400" dirty="0">
                  <a:solidFill>
                    <a:prstClr val="black"/>
                  </a:solidFill>
                  <a:latin typeface="Huawei Sans" panose="020C0503030203020204" pitchFamily="34" charset="0"/>
                  <a:ea typeface="黑体" panose="02010609060101010101" pitchFamily="49" charset="-122"/>
                </a:rPr>
                <a:t>Wet film adiabatic humidification</a:t>
              </a:r>
            </a:p>
          </p:txBody>
        </p:sp>
        <p:sp>
          <p:nvSpPr>
            <p:cNvPr id="23" name="文本框 22"/>
            <p:cNvSpPr txBox="1"/>
            <p:nvPr/>
          </p:nvSpPr>
          <p:spPr>
            <a:xfrm>
              <a:off x="6032697" y="5353393"/>
              <a:ext cx="2030613" cy="729636"/>
            </a:xfrm>
            <a:prstGeom prst="rect">
              <a:avLst/>
            </a:prstGeom>
            <a:solidFill>
              <a:sysClr val="window" lastClr="FFFFFF"/>
            </a:solidFill>
            <a:ln w="19050" cap="flat" cmpd="sng" algn="ctr">
              <a:solidFill>
                <a:srgbClr val="4472C4"/>
              </a:solidFill>
              <a:prstDash val="solid"/>
              <a:miter lim="800000"/>
            </a:ln>
            <a:effectLst/>
          </p:spPr>
          <p:txBody>
            <a:bodyPr>
              <a:noAutofit/>
            </a:bodyPr>
            <a:lstStyle/>
            <a:p>
              <a:pPr algn="ctr" eaLnBrk="1" fontAlgn="auto" hangingPunct="1">
                <a:spcBef>
                  <a:spcPts val="0"/>
                </a:spcBef>
                <a:spcAft>
                  <a:spcPts val="0"/>
                </a:spcAft>
                <a:defRPr/>
              </a:pPr>
              <a:r>
                <a:rPr lang="en-US" sz="1400" dirty="0">
                  <a:solidFill>
                    <a:prstClr val="black"/>
                  </a:solidFill>
                  <a:latin typeface="Huawei Sans" panose="020C0503030203020204" pitchFamily="34" charset="0"/>
                  <a:ea typeface="黑体" panose="02010609060101010101" pitchFamily="49" charset="-122"/>
                </a:rPr>
                <a:t>Dehumidification method:</a:t>
              </a:r>
            </a:p>
            <a:p>
              <a:pPr algn="ctr" eaLnBrk="1" fontAlgn="auto" hangingPunct="1">
                <a:spcBef>
                  <a:spcPts val="0"/>
                </a:spcBef>
                <a:spcAft>
                  <a:spcPts val="0"/>
                </a:spcAft>
                <a:defRPr/>
              </a:pPr>
              <a:r>
                <a:rPr lang="en-US" sz="1400" dirty="0">
                  <a:solidFill>
                    <a:prstClr val="black"/>
                  </a:solidFill>
                  <a:latin typeface="Huawei Sans" panose="020C0503030203020204" pitchFamily="34" charset="0"/>
                  <a:ea typeface="黑体" panose="02010609060101010101" pitchFamily="49" charset="-122"/>
                </a:rPr>
                <a:t>Condensation dehumidification</a:t>
              </a:r>
            </a:p>
          </p:txBody>
        </p:sp>
        <p:cxnSp>
          <p:nvCxnSpPr>
            <p:cNvPr id="24" name="直接箭头连接符 33"/>
            <p:cNvCxnSpPr>
              <a:cxnSpLocks noChangeShapeType="1"/>
              <a:stCxn id="12" idx="2"/>
              <a:endCxn id="16" idx="0"/>
            </p:cNvCxnSpPr>
            <p:nvPr/>
          </p:nvCxnSpPr>
          <p:spPr bwMode="auto">
            <a:xfrm>
              <a:off x="2062762" y="3681971"/>
              <a:ext cx="794" cy="541340"/>
            </a:xfrm>
            <a:prstGeom prst="straightConnector1">
              <a:avLst/>
            </a:prstGeom>
            <a:noFill/>
            <a:ln w="190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cxnSp>
          <p:nvCxnSpPr>
            <p:cNvPr id="25" name="直接箭头连接符 34"/>
            <p:cNvCxnSpPr>
              <a:cxnSpLocks noChangeShapeType="1"/>
            </p:cNvCxnSpPr>
            <p:nvPr/>
          </p:nvCxnSpPr>
          <p:spPr bwMode="auto">
            <a:xfrm>
              <a:off x="6911597" y="3579221"/>
              <a:ext cx="0" cy="644394"/>
            </a:xfrm>
            <a:prstGeom prst="straightConnector1">
              <a:avLst/>
            </a:prstGeom>
            <a:noFill/>
            <a:ln w="19050" algn="ctr">
              <a:solidFill>
                <a:srgbClr val="000000"/>
              </a:solidFill>
              <a:miter lim="800000"/>
              <a:headEnd/>
              <a:tailEnd type="triangle" w="med" len="me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312304218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Humidification Mode Selection and Recommendation</a:t>
            </a:r>
          </a:p>
        </p:txBody>
      </p:sp>
      <p:graphicFrame>
        <p:nvGraphicFramePr>
          <p:cNvPr id="3" name="表格 2"/>
          <p:cNvGraphicFramePr>
            <a:graphicFrameLocks noGrp="1"/>
          </p:cNvGraphicFramePr>
          <p:nvPr>
            <p:extLst>
              <p:ext uri="{D42A27DB-BD31-4B8C-83A1-F6EECF244321}">
                <p14:modId xmlns:p14="http://schemas.microsoft.com/office/powerpoint/2010/main" val="1994911398"/>
              </p:ext>
            </p:extLst>
          </p:nvPr>
        </p:nvGraphicFramePr>
        <p:xfrm>
          <a:off x="455613" y="1147190"/>
          <a:ext cx="11202986" cy="4898972"/>
        </p:xfrm>
        <a:graphic>
          <a:graphicData uri="http://schemas.openxmlformats.org/drawingml/2006/table">
            <a:tbl>
              <a:tblPr/>
              <a:tblGrid>
                <a:gridCol w="2220098"/>
                <a:gridCol w="2920096"/>
                <a:gridCol w="3459292"/>
                <a:gridCol w="2603500"/>
              </a:tblGrid>
              <a:tr h="360000">
                <a:tc>
                  <a:txBody>
                    <a:bodyPr/>
                    <a:lstStyle/>
                    <a:p>
                      <a:pPr algn="ctr" fontAlgn="ctr"/>
                      <a:r>
                        <a:rPr lang="en-US" sz="1100" b="1" i="0" u="none" strike="noStrike" dirty="0">
                          <a:solidFill>
                            <a:srgbClr val="000000"/>
                          </a:solidFill>
                          <a:latin typeface="Huawei Sans" panose="020C0503030203020204" pitchFamily="34" charset="0"/>
                          <a:ea typeface="+mn-ea"/>
                        </a:rPr>
                        <a:t>Humidifier Type</a:t>
                      </a:r>
                    </a:p>
                  </a:txBody>
                  <a:tcPr marL="72000" marR="72000" marT="743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i="0" u="none" strike="noStrike" dirty="0">
                          <a:solidFill>
                            <a:srgbClr val="000000"/>
                          </a:solidFill>
                          <a:latin typeface="Huawei Sans" panose="020C0503030203020204" pitchFamily="34" charset="0"/>
                          <a:ea typeface="+mn-ea"/>
                        </a:rPr>
                        <a:t>Wet Film Humidifier</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i="0" u="none" strike="noStrike" dirty="0">
                          <a:solidFill>
                            <a:srgbClr val="000000"/>
                          </a:solidFill>
                          <a:latin typeface="Huawei Sans" panose="020C0503030203020204" pitchFamily="34" charset="0"/>
                          <a:ea typeface="+mn-ea"/>
                        </a:rPr>
                        <a:t>Electrode Humidifier</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i="0" u="none" strike="noStrike" dirty="0">
                          <a:solidFill>
                            <a:srgbClr val="000000"/>
                          </a:solidFill>
                          <a:latin typeface="Huawei Sans" panose="020C0503030203020204" pitchFamily="34" charset="0"/>
                          <a:ea typeface="+mn-ea"/>
                        </a:rPr>
                        <a:t>Infrared Humidifier</a:t>
                      </a:r>
                    </a:p>
                  </a:txBody>
                  <a:tcPr marL="72000" marR="72000" marT="743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152000">
                <a:tc>
                  <a:txBody>
                    <a:bodyPr/>
                    <a:lstStyle/>
                    <a:p>
                      <a:pPr algn="ctr" fontAlgn="ctr"/>
                      <a:r>
                        <a:rPr lang="en-US" sz="1100" b="1" i="0" u="none" strike="noStrike">
                          <a:solidFill>
                            <a:srgbClr val="000000"/>
                          </a:solidFill>
                          <a:latin typeface="Huawei Sans" panose="020C0503030203020204" pitchFamily="34" charset="0"/>
                          <a:ea typeface="+mn-ea"/>
                        </a:rPr>
                        <a:t>Humidification Principle</a:t>
                      </a:r>
                    </a:p>
                  </a:txBody>
                  <a:tcPr marL="72000" marR="72000" marT="743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en-US" sz="1100" b="0" i="0" u="none" strike="noStrike" dirty="0">
                          <a:solidFill>
                            <a:srgbClr val="000000"/>
                          </a:solidFill>
                          <a:latin typeface="Huawei Sans" panose="020C0503030203020204" pitchFamily="34" charset="0"/>
                          <a:ea typeface="+mn-ea"/>
                        </a:rPr>
                        <a:t>The water in the sprinkler on the top of the wet film permeates due to gravity and then is absorbed. When dry air passes through the wet film, water molecules absorb heat, evaporate, and turn into moist air.</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100" b="0" i="0" u="none" strike="noStrike" dirty="0">
                          <a:solidFill>
                            <a:srgbClr val="000000"/>
                          </a:solidFill>
                          <a:latin typeface="Huawei Sans" panose="020C0503030203020204" pitchFamily="34" charset="0"/>
                          <a:ea typeface="+mn-ea"/>
                        </a:rPr>
                        <a:t>After AC power is supplied to the electrodes of the storage and steam cylinder in the humidifier, the impurities in water start moving, and kinetic energy is turned into thermal energy. The generated steam is sprayed into the air flow through spray pipes and then evaporates.</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100" b="0" i="0" u="none" strike="noStrike" dirty="0">
                          <a:solidFill>
                            <a:srgbClr val="000000"/>
                          </a:solidFill>
                          <a:latin typeface="Huawei Sans" panose="020C0503030203020204" pitchFamily="34" charset="0"/>
                          <a:ea typeface="+mn-ea"/>
                        </a:rPr>
                        <a:t>Water evaporates when a highlighted infrared quartz lamp is hung above an open water pan. The generated steam spreads to the air flow that requires humidification.</a:t>
                      </a:r>
                    </a:p>
                  </a:txBody>
                  <a:tcPr marL="72000" marR="72000" marT="743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0000">
                <a:tc>
                  <a:txBody>
                    <a:bodyPr/>
                    <a:lstStyle/>
                    <a:p>
                      <a:pPr algn="ctr" fontAlgn="ctr"/>
                      <a:r>
                        <a:rPr lang="en-US" sz="1100" b="1" i="0" u="none" strike="noStrike">
                          <a:solidFill>
                            <a:srgbClr val="000000"/>
                          </a:solidFill>
                          <a:latin typeface="Huawei Sans" panose="020C0503030203020204" pitchFamily="34" charset="0"/>
                          <a:ea typeface="+mn-ea"/>
                        </a:rPr>
                        <a:t>Energy Consumption (Wh/kg)</a:t>
                      </a:r>
                    </a:p>
                  </a:txBody>
                  <a:tcPr marL="72000" marR="72000" marT="743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dirty="0">
                          <a:solidFill>
                            <a:schemeClr val="tx1"/>
                          </a:solidFill>
                          <a:latin typeface="Huawei Sans" panose="020C0503030203020204" pitchFamily="34" charset="0"/>
                          <a:ea typeface="+mn-ea"/>
                        </a:rPr>
                        <a:t>15</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rgbClr val="000000"/>
                          </a:solidFill>
                          <a:latin typeface="Huawei Sans" panose="020C0503030203020204" pitchFamily="34" charset="0"/>
                          <a:ea typeface="+mn-ea"/>
                        </a:rPr>
                        <a:t>780</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dirty="0">
                          <a:solidFill>
                            <a:srgbClr val="000000"/>
                          </a:solidFill>
                          <a:latin typeface="Huawei Sans" panose="020C0503030203020204" pitchFamily="34" charset="0"/>
                          <a:ea typeface="+mn-ea"/>
                        </a:rPr>
                        <a:t>700</a:t>
                      </a:r>
                    </a:p>
                  </a:txBody>
                  <a:tcPr marL="72000" marR="72000" marT="743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0000">
                <a:tc>
                  <a:txBody>
                    <a:bodyPr/>
                    <a:lstStyle/>
                    <a:p>
                      <a:pPr algn="ctr" fontAlgn="ctr"/>
                      <a:r>
                        <a:rPr lang="en-US" sz="1100" b="1" i="0" u="none" strike="noStrike">
                          <a:solidFill>
                            <a:srgbClr val="000000"/>
                          </a:solidFill>
                          <a:latin typeface="Huawei Sans" panose="020C0503030203020204" pitchFamily="34" charset="0"/>
                          <a:ea typeface="+mn-ea"/>
                        </a:rPr>
                        <a:t>Water Quality Requirement</a:t>
                      </a:r>
                    </a:p>
                  </a:txBody>
                  <a:tcPr marL="72000" marR="72000" marT="743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rgbClr val="000000"/>
                          </a:solidFill>
                          <a:latin typeface="Huawei Sans" panose="020C0503030203020204" pitchFamily="34" charset="0"/>
                          <a:ea typeface="+mn-ea"/>
                        </a:rPr>
                        <a:t>Clean tap water</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dirty="0">
                          <a:solidFill>
                            <a:srgbClr val="000000"/>
                          </a:solidFill>
                          <a:latin typeface="Huawei Sans" panose="020C0503030203020204" pitchFamily="34" charset="0"/>
                          <a:ea typeface="+mn-ea"/>
                        </a:rPr>
                        <a:t>Clean tap water or softened water </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rgbClr val="000000"/>
                          </a:solidFill>
                          <a:latin typeface="Huawei Sans" panose="020C0503030203020204" pitchFamily="34" charset="0"/>
                          <a:ea typeface="+mn-ea"/>
                        </a:rPr>
                        <a:t>Clean tap water</a:t>
                      </a:r>
                    </a:p>
                  </a:txBody>
                  <a:tcPr marL="72000" marR="72000" marT="743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87486">
                <a:tc>
                  <a:txBody>
                    <a:bodyPr/>
                    <a:lstStyle/>
                    <a:p>
                      <a:pPr algn="ctr" fontAlgn="ctr"/>
                      <a:r>
                        <a:rPr lang="en-US" sz="1100" b="1" i="0" u="none" strike="noStrike">
                          <a:solidFill>
                            <a:srgbClr val="000000"/>
                          </a:solidFill>
                          <a:latin typeface="Huawei Sans" panose="020C0503030203020204" pitchFamily="34" charset="0"/>
                          <a:ea typeface="+mn-ea"/>
                        </a:rPr>
                        <a:t>Replaced Component</a:t>
                      </a:r>
                    </a:p>
                  </a:txBody>
                  <a:tcPr marL="72000" marR="72000" marT="743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en-US" sz="1100" b="0" i="0" u="none" strike="noStrike">
                          <a:solidFill>
                            <a:srgbClr val="000000"/>
                          </a:solidFill>
                          <a:latin typeface="Huawei Sans" panose="020C0503030203020204" pitchFamily="34" charset="0"/>
                          <a:ea typeface="+mn-ea"/>
                        </a:rPr>
                        <a:t>Humidification module (replaced every 8 to 10 years based on the stain status)</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rgbClr val="000000"/>
                          </a:solidFill>
                          <a:latin typeface="Huawei Sans" panose="020C0503030203020204" pitchFamily="34" charset="0"/>
                          <a:ea typeface="+mn-ea"/>
                        </a:rPr>
                        <a:t>Steam cylinder</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rgbClr val="000000"/>
                          </a:solidFill>
                          <a:latin typeface="Huawei Sans" panose="020C0503030203020204" pitchFamily="34" charset="0"/>
                          <a:ea typeface="+mn-ea"/>
                        </a:rPr>
                        <a:t>Infrared lamp</a:t>
                      </a:r>
                    </a:p>
                  </a:txBody>
                  <a:tcPr marL="72000" marR="72000" marT="743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0000">
                <a:tc>
                  <a:txBody>
                    <a:bodyPr/>
                    <a:lstStyle/>
                    <a:p>
                      <a:pPr algn="ctr" fontAlgn="ctr"/>
                      <a:r>
                        <a:rPr lang="en-US" sz="1100" b="1" i="0" u="none" strike="noStrike">
                          <a:solidFill>
                            <a:srgbClr val="000000"/>
                          </a:solidFill>
                          <a:latin typeface="Huawei Sans" panose="020C0503030203020204" pitchFamily="34" charset="0"/>
                          <a:ea typeface="+mn-ea"/>
                        </a:rPr>
                        <a:t>Maintenance Interval</a:t>
                      </a:r>
                    </a:p>
                  </a:txBody>
                  <a:tcPr marL="72000" marR="72000" marT="743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rgbClr val="000000"/>
                          </a:solidFill>
                          <a:latin typeface="Huawei Sans" panose="020C0503030203020204" pitchFamily="34" charset="0"/>
                          <a:ea typeface="+mn-ea"/>
                        </a:rPr>
                        <a:t>Once per year</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dirty="0">
                          <a:solidFill>
                            <a:srgbClr val="000000"/>
                          </a:solidFill>
                          <a:latin typeface="Huawei Sans" panose="020C0503030203020204" pitchFamily="34" charset="0"/>
                          <a:ea typeface="+mn-ea"/>
                        </a:rPr>
                        <a:t>Once per year</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rgbClr val="000000"/>
                          </a:solidFill>
                          <a:latin typeface="Huawei Sans" panose="020C0503030203020204" pitchFamily="34" charset="0"/>
                          <a:ea typeface="+mn-ea"/>
                        </a:rPr>
                        <a:t>Once per year</a:t>
                      </a:r>
                    </a:p>
                  </a:txBody>
                  <a:tcPr marL="72000" marR="72000" marT="743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0000">
                <a:tc>
                  <a:txBody>
                    <a:bodyPr/>
                    <a:lstStyle/>
                    <a:p>
                      <a:pPr algn="ctr" fontAlgn="ctr"/>
                      <a:r>
                        <a:rPr lang="en-US" sz="1100" b="1" i="0" u="none" strike="noStrike">
                          <a:solidFill>
                            <a:srgbClr val="000000"/>
                          </a:solidFill>
                          <a:latin typeface="Huawei Sans" panose="020C0503030203020204" pitchFamily="34" charset="0"/>
                          <a:ea typeface="+mn-ea"/>
                        </a:rPr>
                        <a:t>Water Supply Utilization</a:t>
                      </a:r>
                    </a:p>
                  </a:txBody>
                  <a:tcPr marL="72000" marR="72000" marT="743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0" i="0" u="none" strike="noStrike">
                          <a:solidFill>
                            <a:srgbClr val="000000"/>
                          </a:solidFill>
                          <a:latin typeface="Huawei Sans" panose="020C0503030203020204" pitchFamily="34" charset="0"/>
                          <a:ea typeface="+mn-ea"/>
                        </a:rPr>
                        <a:t>30–70%</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dirty="0">
                          <a:solidFill>
                            <a:srgbClr val="000000"/>
                          </a:solidFill>
                          <a:latin typeface="Huawei Sans" panose="020C0503030203020204" pitchFamily="34" charset="0"/>
                          <a:ea typeface="+mn-ea"/>
                        </a:rPr>
                        <a:t>75–90%</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rgbClr val="000000"/>
                          </a:solidFill>
                          <a:latin typeface="Huawei Sans" panose="020C0503030203020204" pitchFamily="34" charset="0"/>
                          <a:ea typeface="+mn-ea"/>
                        </a:rPr>
                        <a:t>75–90%</a:t>
                      </a:r>
                    </a:p>
                  </a:txBody>
                  <a:tcPr marL="72000" marR="72000" marT="743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72000">
                <a:tc>
                  <a:txBody>
                    <a:bodyPr/>
                    <a:lstStyle/>
                    <a:p>
                      <a:pPr algn="ctr" fontAlgn="ctr"/>
                      <a:r>
                        <a:rPr lang="en-US" sz="1100" b="1" i="0" u="none" strike="noStrike">
                          <a:solidFill>
                            <a:srgbClr val="000000"/>
                          </a:solidFill>
                          <a:latin typeface="Huawei Sans" panose="020C0503030203020204" pitchFamily="34" charset="0"/>
                          <a:ea typeface="+mn-ea"/>
                        </a:rPr>
                        <a:t>Advantages</a:t>
                      </a:r>
                    </a:p>
                  </a:txBody>
                  <a:tcPr marL="72000" marR="72000" marT="743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en-US" sz="1100" b="0" i="0" u="none" strike="noStrike">
                          <a:solidFill>
                            <a:srgbClr val="000000"/>
                          </a:solidFill>
                          <a:latin typeface="Huawei Sans" panose="020C0503030203020204" pitchFamily="34" charset="0"/>
                          <a:ea typeface="+mn-ea"/>
                        </a:rPr>
                        <a:t>No white powder, self-regulated and clean humidification, no noise, high strength, strong corrosion resistance, anti-microbial, long life cycle, small equipment size, less maintenance, and low OPEX</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100" b="0" i="0" u="none" strike="noStrike">
                          <a:solidFill>
                            <a:srgbClr val="000000"/>
                          </a:solidFill>
                          <a:latin typeface="Huawei Sans" panose="020C0503030203020204" pitchFamily="34" charset="0"/>
                          <a:ea typeface="+mn-ea"/>
                        </a:rPr>
                        <a:t>Key parts made of imported materials, low noise, adjustable humidification amount, high humidification purity, high cost, and often used for equipment room air conditioners</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100" b="0" i="0" u="none" strike="noStrike" dirty="0">
                          <a:solidFill>
                            <a:srgbClr val="000000"/>
                          </a:solidFill>
                          <a:latin typeface="Huawei Sans" panose="020C0503030203020204" pitchFamily="34" charset="0"/>
                          <a:ea typeface="+mn-ea"/>
                        </a:rPr>
                        <a:t>Rapid humidification, no drops and </a:t>
                      </a:r>
                      <a:r>
                        <a:rPr lang="en-US" sz="1100" b="0" i="0" u="none" strike="noStrike" dirty="0" smtClean="0">
                          <a:solidFill>
                            <a:srgbClr val="000000"/>
                          </a:solidFill>
                          <a:latin typeface="Huawei Sans" panose="020C0503030203020204" pitchFamily="34" charset="0"/>
                          <a:ea typeface="+mn-ea"/>
                        </a:rPr>
                        <a:t>bacteria, </a:t>
                      </a:r>
                      <a:r>
                        <a:rPr lang="en-US" sz="1100" b="0" i="0" u="none" strike="noStrike" dirty="0">
                          <a:solidFill>
                            <a:srgbClr val="000000"/>
                          </a:solidFill>
                          <a:latin typeface="Huawei Sans" panose="020C0503030203020204" pitchFamily="34" charset="0"/>
                          <a:ea typeface="+mn-ea"/>
                        </a:rPr>
                        <a:t>excellent control performance, simple deployment, and self-cleaning</a:t>
                      </a:r>
                    </a:p>
                  </a:txBody>
                  <a:tcPr marL="72000" marR="72000" marT="743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87486">
                <a:tc>
                  <a:txBody>
                    <a:bodyPr/>
                    <a:lstStyle/>
                    <a:p>
                      <a:pPr algn="ctr" fontAlgn="ctr"/>
                      <a:r>
                        <a:rPr lang="en-US" sz="1100" b="1" i="0" u="none" strike="noStrike">
                          <a:solidFill>
                            <a:srgbClr val="000000"/>
                          </a:solidFill>
                          <a:latin typeface="Huawei Sans" panose="020C0503030203020204" pitchFamily="34" charset="0"/>
                          <a:ea typeface="+mn-ea"/>
                        </a:rPr>
                        <a:t>Disadvantages</a:t>
                      </a:r>
                    </a:p>
                  </a:txBody>
                  <a:tcPr marL="72000" marR="72000" marT="7434"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l" fontAlgn="ctr"/>
                      <a:r>
                        <a:rPr lang="en-US" sz="1100" b="0" i="0" u="none" strike="noStrike">
                          <a:solidFill>
                            <a:srgbClr val="000000"/>
                          </a:solidFill>
                          <a:latin typeface="Huawei Sans" panose="020C0503030203020204" pitchFamily="34" charset="0"/>
                          <a:ea typeface="+mn-ea"/>
                        </a:rPr>
                        <a:t>Micro-organism pollution, and temperature decreasing during humidification</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100" b="0" i="0" u="none" strike="noStrike">
                          <a:solidFill>
                            <a:srgbClr val="000000"/>
                          </a:solidFill>
                          <a:latin typeface="Huawei Sans" panose="020C0503030203020204" pitchFamily="34" charset="0"/>
                          <a:ea typeface="+mn-ea"/>
                        </a:rPr>
                        <a:t>High energy consumption and OPEX, prone to scaling and difficult to clean</a:t>
                      </a:r>
                    </a:p>
                  </a:txBody>
                  <a:tcPr marL="72000" marR="72000" marT="7434"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fontAlgn="ctr"/>
                      <a:r>
                        <a:rPr lang="en-US" sz="1100" b="0" i="0" u="none" strike="noStrike" dirty="0">
                          <a:solidFill>
                            <a:srgbClr val="000000"/>
                          </a:solidFill>
                          <a:latin typeface="Huawei Sans" panose="020C0503030203020204" pitchFamily="34" charset="0"/>
                          <a:ea typeface="+mn-ea"/>
                        </a:rPr>
                        <a:t>High energy consumption and OPEX, short life cycle, and high price</a:t>
                      </a:r>
                    </a:p>
                  </a:txBody>
                  <a:tcPr marL="72000" marR="72000" marT="7434"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4" name="圆角矩形 3"/>
          <p:cNvSpPr/>
          <p:nvPr/>
        </p:nvSpPr>
        <p:spPr bwMode="auto">
          <a:xfrm>
            <a:off x="2694273" y="1162232"/>
            <a:ext cx="2911151" cy="4883930"/>
          </a:xfrm>
          <a:prstGeom prst="roundRect">
            <a:avLst/>
          </a:prstGeom>
          <a:noFill/>
          <a:ln w="25400">
            <a:solidFill>
              <a:srgbClr val="C7000B"/>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Huawei Sans" panose="020C0503030203020204" pitchFamily="34" charset="0"/>
              <a:ea typeface="+mn-ea"/>
            </a:endParaRPr>
          </a:p>
        </p:txBody>
      </p:sp>
    </p:spTree>
    <p:extLst>
      <p:ext uri="{BB962C8B-B14F-4D97-AF65-F5344CB8AC3E}">
        <p14:creationId xmlns:p14="http://schemas.microsoft.com/office/powerpoint/2010/main" val="785507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Fresh Air System Solution</a:t>
            </a:r>
          </a:p>
        </p:txBody>
      </p:sp>
      <p:sp>
        <p:nvSpPr>
          <p:cNvPr id="6" name="Freeform 3"/>
          <p:cNvSpPr>
            <a:spLocks/>
          </p:cNvSpPr>
          <p:nvPr/>
        </p:nvSpPr>
        <p:spPr bwMode="gray">
          <a:xfrm flipH="1" flipV="1">
            <a:off x="1281631" y="3625852"/>
            <a:ext cx="9384722" cy="2416227"/>
          </a:xfrm>
          <a:custGeom>
            <a:avLst/>
            <a:gdLst>
              <a:gd name="T0" fmla="*/ 2147483647 w 3796"/>
              <a:gd name="T1" fmla="*/ 2147483647 h 816"/>
              <a:gd name="T2" fmla="*/ 2147483647 w 3796"/>
              <a:gd name="T3" fmla="*/ 2147483647 h 816"/>
              <a:gd name="T4" fmla="*/ 2147483647 w 3796"/>
              <a:gd name="T5" fmla="*/ 2147483647 h 816"/>
              <a:gd name="T6" fmla="*/ 2147483647 w 3796"/>
              <a:gd name="T7" fmla="*/ 2147483647 h 816"/>
              <a:gd name="T8" fmla="*/ 2147483647 w 3796"/>
              <a:gd name="T9" fmla="*/ 2147483647 h 816"/>
              <a:gd name="T10" fmla="*/ 2147483647 w 3796"/>
              <a:gd name="T11" fmla="*/ 2147483647 h 816"/>
              <a:gd name="T12" fmla="*/ 2147483647 w 3796"/>
              <a:gd name="T13" fmla="*/ 2147483647 h 816"/>
              <a:gd name="T14" fmla="*/ 2147483647 w 3796"/>
              <a:gd name="T15" fmla="*/ 2147483647 h 816"/>
              <a:gd name="T16" fmla="*/ 2147483647 w 3796"/>
              <a:gd name="T17" fmla="*/ 2147483647 h 816"/>
              <a:gd name="T18" fmla="*/ 2147483647 w 3796"/>
              <a:gd name="T19" fmla="*/ 2147483647 h 816"/>
              <a:gd name="T20" fmla="*/ 2147483647 w 3796"/>
              <a:gd name="T21" fmla="*/ 2147483647 h 816"/>
              <a:gd name="T22" fmla="*/ 2147483647 w 3796"/>
              <a:gd name="T23" fmla="*/ 2147483647 h 816"/>
              <a:gd name="T24" fmla="*/ 2147483647 w 3796"/>
              <a:gd name="T25" fmla="*/ 2147483647 h 8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796" h="816">
                <a:moveTo>
                  <a:pt x="3724" y="288"/>
                </a:moveTo>
                <a:cubicBezTo>
                  <a:pt x="2535" y="289"/>
                  <a:pt x="1346" y="290"/>
                  <a:pt x="1346" y="290"/>
                </a:cubicBezTo>
                <a:cubicBezTo>
                  <a:pt x="1304" y="288"/>
                  <a:pt x="1272" y="282"/>
                  <a:pt x="1246" y="258"/>
                </a:cubicBezTo>
                <a:cubicBezTo>
                  <a:pt x="1156" y="168"/>
                  <a:pt x="1066" y="79"/>
                  <a:pt x="1066" y="79"/>
                </a:cubicBezTo>
                <a:cubicBezTo>
                  <a:pt x="1034" y="48"/>
                  <a:pt x="1002" y="0"/>
                  <a:pt x="923" y="4"/>
                </a:cubicBezTo>
                <a:cubicBezTo>
                  <a:pt x="513" y="4"/>
                  <a:pt x="103" y="4"/>
                  <a:pt x="103" y="4"/>
                </a:cubicBezTo>
                <a:cubicBezTo>
                  <a:pt x="38" y="4"/>
                  <a:pt x="0" y="42"/>
                  <a:pt x="2" y="88"/>
                </a:cubicBezTo>
                <a:cubicBezTo>
                  <a:pt x="2" y="410"/>
                  <a:pt x="2" y="729"/>
                  <a:pt x="2" y="729"/>
                </a:cubicBezTo>
                <a:cubicBezTo>
                  <a:pt x="0" y="812"/>
                  <a:pt x="103" y="804"/>
                  <a:pt x="103" y="804"/>
                </a:cubicBezTo>
                <a:cubicBezTo>
                  <a:pt x="1895" y="804"/>
                  <a:pt x="3688" y="804"/>
                  <a:pt x="3688" y="804"/>
                </a:cubicBezTo>
                <a:cubicBezTo>
                  <a:pt x="3688" y="804"/>
                  <a:pt x="3794" y="816"/>
                  <a:pt x="3790" y="716"/>
                </a:cubicBezTo>
                <a:cubicBezTo>
                  <a:pt x="3790" y="536"/>
                  <a:pt x="3790" y="356"/>
                  <a:pt x="3790" y="356"/>
                </a:cubicBezTo>
                <a:cubicBezTo>
                  <a:pt x="3790" y="356"/>
                  <a:pt x="3796" y="288"/>
                  <a:pt x="3724" y="288"/>
                </a:cubicBezTo>
                <a:close/>
              </a:path>
            </a:pathLst>
          </a:custGeom>
          <a:gradFill rotWithShape="1">
            <a:gsLst>
              <a:gs pos="0">
                <a:srgbClr val="B6D74D"/>
              </a:gs>
              <a:gs pos="100000">
                <a:srgbClr val="546324"/>
              </a:gs>
            </a:gsLst>
            <a:lin ang="5400000" scaled="1"/>
          </a:gradFill>
          <a:ln w="9525">
            <a:noFill/>
            <a:round/>
            <a:headEnd/>
            <a:tailEnd/>
          </a:ln>
          <a:effectLst>
            <a:outerShdw dist="35921" dir="2700000" algn="ctr" rotWithShape="0">
              <a:srgbClr val="808080"/>
            </a:outerShdw>
          </a:effectLst>
        </p:spPr>
        <p:txBody>
          <a:bodyP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1" u="none" strike="noStrike" kern="0" cap="none" spc="0" normalizeH="0" baseline="0" noProof="0" smtClean="0">
              <a:ln>
                <a:noFill/>
              </a:ln>
              <a:solidFill>
                <a:sysClr val="windowText" lastClr="000000"/>
              </a:solidFill>
              <a:effectLst/>
              <a:uLnTx/>
              <a:uFillTx/>
              <a:latin typeface="Huawei Sans" panose="020C0503030203020204" pitchFamily="34" charset="0"/>
            </a:endParaRPr>
          </a:p>
        </p:txBody>
      </p:sp>
      <p:sp>
        <p:nvSpPr>
          <p:cNvPr id="7" name="Freeform 4"/>
          <p:cNvSpPr>
            <a:spLocks/>
          </p:cNvSpPr>
          <p:nvPr/>
        </p:nvSpPr>
        <p:spPr bwMode="gray">
          <a:xfrm>
            <a:off x="1267501" y="1073529"/>
            <a:ext cx="9398852" cy="2642809"/>
          </a:xfrm>
          <a:custGeom>
            <a:avLst/>
            <a:gdLst/>
            <a:ahLst/>
            <a:cxnLst>
              <a:cxn ang="0">
                <a:pos x="3724" y="288"/>
              </a:cxn>
              <a:cxn ang="0">
                <a:pos x="1346" y="290"/>
              </a:cxn>
              <a:cxn ang="0">
                <a:pos x="1246" y="258"/>
              </a:cxn>
              <a:cxn ang="0">
                <a:pos x="1066" y="79"/>
              </a:cxn>
              <a:cxn ang="0">
                <a:pos x="923" y="4"/>
              </a:cxn>
              <a:cxn ang="0">
                <a:pos x="103" y="4"/>
              </a:cxn>
              <a:cxn ang="0">
                <a:pos x="2" y="88"/>
              </a:cxn>
              <a:cxn ang="0">
                <a:pos x="2" y="729"/>
              </a:cxn>
              <a:cxn ang="0">
                <a:pos x="103" y="804"/>
              </a:cxn>
              <a:cxn ang="0">
                <a:pos x="3688" y="804"/>
              </a:cxn>
              <a:cxn ang="0">
                <a:pos x="3790" y="716"/>
              </a:cxn>
              <a:cxn ang="0">
                <a:pos x="3790" y="356"/>
              </a:cxn>
              <a:cxn ang="0">
                <a:pos x="3724" y="288"/>
              </a:cxn>
            </a:cxnLst>
            <a:rect l="0" t="0" r="r" b="b"/>
            <a:pathLst>
              <a:path w="3796" h="816">
                <a:moveTo>
                  <a:pt x="3724" y="288"/>
                </a:moveTo>
                <a:cubicBezTo>
                  <a:pt x="2535" y="289"/>
                  <a:pt x="1346" y="290"/>
                  <a:pt x="1346" y="290"/>
                </a:cubicBezTo>
                <a:cubicBezTo>
                  <a:pt x="1304" y="288"/>
                  <a:pt x="1272" y="282"/>
                  <a:pt x="1246" y="258"/>
                </a:cubicBezTo>
                <a:cubicBezTo>
                  <a:pt x="1156" y="168"/>
                  <a:pt x="1066" y="79"/>
                  <a:pt x="1066" y="79"/>
                </a:cubicBezTo>
                <a:cubicBezTo>
                  <a:pt x="1034" y="48"/>
                  <a:pt x="1002" y="0"/>
                  <a:pt x="923" y="4"/>
                </a:cubicBezTo>
                <a:cubicBezTo>
                  <a:pt x="513" y="4"/>
                  <a:pt x="103" y="4"/>
                  <a:pt x="103" y="4"/>
                </a:cubicBezTo>
                <a:cubicBezTo>
                  <a:pt x="38" y="4"/>
                  <a:pt x="0" y="42"/>
                  <a:pt x="2" y="88"/>
                </a:cubicBezTo>
                <a:cubicBezTo>
                  <a:pt x="2" y="410"/>
                  <a:pt x="2" y="729"/>
                  <a:pt x="2" y="729"/>
                </a:cubicBezTo>
                <a:cubicBezTo>
                  <a:pt x="0" y="812"/>
                  <a:pt x="103" y="804"/>
                  <a:pt x="103" y="804"/>
                </a:cubicBezTo>
                <a:cubicBezTo>
                  <a:pt x="1895" y="804"/>
                  <a:pt x="3688" y="804"/>
                  <a:pt x="3688" y="804"/>
                </a:cubicBezTo>
                <a:cubicBezTo>
                  <a:pt x="3688" y="804"/>
                  <a:pt x="3794" y="816"/>
                  <a:pt x="3790" y="716"/>
                </a:cubicBezTo>
                <a:cubicBezTo>
                  <a:pt x="3790" y="536"/>
                  <a:pt x="3790" y="356"/>
                  <a:pt x="3790" y="356"/>
                </a:cubicBezTo>
                <a:cubicBezTo>
                  <a:pt x="3790" y="356"/>
                  <a:pt x="3796" y="288"/>
                  <a:pt x="3724" y="288"/>
                </a:cubicBezTo>
                <a:close/>
              </a:path>
            </a:pathLst>
          </a:custGeom>
          <a:gradFill rotWithShape="1">
            <a:gsLst>
              <a:gs pos="33000">
                <a:schemeClr val="accent1">
                  <a:lumMod val="96000"/>
                  <a:lumOff val="4000"/>
                  <a:alpha val="90000"/>
                </a:schemeClr>
              </a:gs>
              <a:gs pos="85000">
                <a:srgbClr val="009999">
                  <a:gamma/>
                  <a:shade val="46275"/>
                  <a:invGamma/>
                </a:srgbClr>
              </a:gs>
            </a:gsLst>
            <a:lin ang="5400000" scaled="1"/>
          </a:gradFill>
          <a:ln w="9525">
            <a:solidFill>
              <a:srgbClr val="0070C0"/>
            </a:solidFill>
            <a:round/>
            <a:headEnd/>
            <a:tailEnd/>
          </a:ln>
          <a:effectLst>
            <a:outerShdw dist="35921" dir="2700000" algn="ctr" rotWithShape="0">
              <a:srgbClr val="808080"/>
            </a:outerShdw>
          </a:effectLst>
        </p:spPr>
        <p:txBody>
          <a:bodyP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1" u="none" strike="noStrike" kern="0" cap="none" spc="0" normalizeH="0" baseline="0" noProof="0">
              <a:ln>
                <a:noFill/>
              </a:ln>
              <a:solidFill>
                <a:sysClr val="windowText" lastClr="000000"/>
              </a:solidFill>
              <a:effectLst/>
              <a:uLnTx/>
              <a:uFillTx/>
              <a:latin typeface="Huawei Sans" panose="020C0503030203020204" pitchFamily="34" charset="0"/>
            </a:endParaRPr>
          </a:p>
        </p:txBody>
      </p:sp>
      <p:sp>
        <p:nvSpPr>
          <p:cNvPr id="8" name="Rectangle 5"/>
          <p:cNvSpPr>
            <a:spLocks noChangeArrowheads="1"/>
          </p:cNvSpPr>
          <p:nvPr/>
        </p:nvSpPr>
        <p:spPr bwMode="gray">
          <a:xfrm>
            <a:off x="2369624" y="2823033"/>
            <a:ext cx="1624923" cy="2037521"/>
          </a:xfrm>
          <a:prstGeom prst="rect">
            <a:avLst/>
          </a:prstGeom>
          <a:gradFill rotWithShape="1">
            <a:gsLst>
              <a:gs pos="0">
                <a:srgbClr val="FFFFFF"/>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1" u="none" strike="noStrike" kern="0" cap="none" spc="0" normalizeH="0" baseline="0" noProof="0" smtClean="0">
              <a:ln>
                <a:noFill/>
              </a:ln>
              <a:solidFill>
                <a:sysClr val="windowText" lastClr="000000"/>
              </a:solidFill>
              <a:effectLst/>
              <a:uLnTx/>
              <a:uFillTx/>
              <a:latin typeface="Huawei Sans" panose="020C0503030203020204" pitchFamily="34" charset="0"/>
            </a:endParaRPr>
          </a:p>
        </p:txBody>
      </p:sp>
      <p:sp>
        <p:nvSpPr>
          <p:cNvPr id="9" name="Rectangle 6"/>
          <p:cNvSpPr>
            <a:spLocks noChangeArrowheads="1"/>
          </p:cNvSpPr>
          <p:nvPr/>
        </p:nvSpPr>
        <p:spPr bwMode="gray">
          <a:xfrm>
            <a:off x="4190794" y="2823033"/>
            <a:ext cx="1624923" cy="2037521"/>
          </a:xfrm>
          <a:prstGeom prst="rect">
            <a:avLst/>
          </a:prstGeom>
          <a:gradFill rotWithShape="1">
            <a:gsLst>
              <a:gs pos="0">
                <a:srgbClr val="FFFFFF"/>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1" u="none" strike="noStrike" kern="0" cap="none" spc="0" normalizeH="0" baseline="0" noProof="0" smtClean="0">
              <a:ln>
                <a:noFill/>
              </a:ln>
              <a:solidFill>
                <a:sysClr val="windowText" lastClr="000000"/>
              </a:solidFill>
              <a:effectLst/>
              <a:uLnTx/>
              <a:uFillTx/>
              <a:latin typeface="Huawei Sans" panose="020C0503030203020204" pitchFamily="34" charset="0"/>
            </a:endParaRPr>
          </a:p>
        </p:txBody>
      </p:sp>
      <p:sp>
        <p:nvSpPr>
          <p:cNvPr id="10" name="Rectangle 7"/>
          <p:cNvSpPr>
            <a:spLocks noChangeArrowheads="1"/>
          </p:cNvSpPr>
          <p:nvPr/>
        </p:nvSpPr>
        <p:spPr bwMode="gray">
          <a:xfrm>
            <a:off x="6000975" y="2823033"/>
            <a:ext cx="1624924" cy="2037521"/>
          </a:xfrm>
          <a:prstGeom prst="rect">
            <a:avLst/>
          </a:prstGeom>
          <a:gradFill rotWithShape="1">
            <a:gsLst>
              <a:gs pos="0">
                <a:srgbClr val="FFFFFF"/>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1" u="none" strike="noStrike" kern="0" cap="none" spc="0" normalizeH="0" baseline="0" noProof="0" smtClean="0">
              <a:ln>
                <a:noFill/>
              </a:ln>
              <a:solidFill>
                <a:sysClr val="windowText" lastClr="000000"/>
              </a:solidFill>
              <a:effectLst/>
              <a:uLnTx/>
              <a:uFillTx/>
              <a:latin typeface="Huawei Sans" panose="020C0503030203020204" pitchFamily="34" charset="0"/>
            </a:endParaRPr>
          </a:p>
        </p:txBody>
      </p:sp>
      <p:sp>
        <p:nvSpPr>
          <p:cNvPr id="11" name="Rectangle 8"/>
          <p:cNvSpPr>
            <a:spLocks noChangeArrowheads="1"/>
          </p:cNvSpPr>
          <p:nvPr/>
        </p:nvSpPr>
        <p:spPr bwMode="gray">
          <a:xfrm>
            <a:off x="7822145" y="2823033"/>
            <a:ext cx="1624924" cy="2037521"/>
          </a:xfrm>
          <a:prstGeom prst="rect">
            <a:avLst/>
          </a:prstGeom>
          <a:gradFill rotWithShape="1">
            <a:gsLst>
              <a:gs pos="0">
                <a:srgbClr val="FFFFFF"/>
              </a:gs>
              <a:gs pos="100000">
                <a:srgbClr val="DAE9FA"/>
              </a:gs>
            </a:gsLst>
            <a:lin ang="5400000" scaled="1"/>
          </a:gradFill>
          <a:ln w="9525">
            <a:solidFill>
              <a:srgbClr val="F8F8F8"/>
            </a:solidFill>
            <a:miter lim="800000"/>
            <a:headEnd/>
            <a:tailEnd/>
          </a:ln>
          <a:effectLst>
            <a:outerShdw dist="35921" dir="2700000" algn="ctr" rotWithShape="0">
              <a:srgbClr val="080808">
                <a:alpha val="50000"/>
              </a:srgbClr>
            </a:outerShdw>
          </a:effectLst>
        </p:spPr>
        <p:txBody>
          <a:bodyPr wrap="none"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400" b="1" u="none" strike="noStrike" kern="0" cap="none" spc="0" normalizeH="0" baseline="0" noProof="0" smtClean="0">
              <a:ln>
                <a:noFill/>
              </a:ln>
              <a:solidFill>
                <a:sysClr val="windowText" lastClr="000000"/>
              </a:solidFill>
              <a:effectLst/>
              <a:uLnTx/>
              <a:uFillTx/>
              <a:latin typeface="Huawei Sans" panose="020C0503030203020204" pitchFamily="34" charset="0"/>
            </a:endParaRPr>
          </a:p>
        </p:txBody>
      </p:sp>
      <p:sp>
        <p:nvSpPr>
          <p:cNvPr id="12" name="Rectangle 9"/>
          <p:cNvSpPr>
            <a:spLocks noChangeArrowheads="1"/>
          </p:cNvSpPr>
          <p:nvPr/>
        </p:nvSpPr>
        <p:spPr bwMode="white">
          <a:xfrm>
            <a:off x="1367884" y="1247999"/>
            <a:ext cx="2427451" cy="830997"/>
          </a:xfrm>
          <a:prstGeom prst="rect">
            <a:avLst/>
          </a:prstGeom>
          <a:noFill/>
          <a:ln w="9525" algn="ctr">
            <a:noFill/>
            <a:miter lim="800000"/>
            <a:headEnd/>
            <a:tailEnd/>
          </a:ln>
          <a:effectLst>
            <a:outerShdw dist="35921" dir="2700000" algn="ctr" rotWithShape="0">
              <a:srgbClr val="333333">
                <a:alpha val="50000"/>
              </a:srgbClr>
            </a:outerShdw>
          </a:effectLst>
        </p:spPr>
        <p:txBody>
          <a:bodyPr wrap="squar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400" b="1" dirty="0">
                <a:latin typeface="Huawei Sans" panose="020C0503030203020204" pitchFamily="34" charset="0"/>
              </a:rPr>
              <a:t>Fresh air solution</a:t>
            </a:r>
          </a:p>
        </p:txBody>
      </p:sp>
      <p:sp>
        <p:nvSpPr>
          <p:cNvPr id="13" name="Rectangle 10"/>
          <p:cNvSpPr>
            <a:spLocks noChangeArrowheads="1"/>
          </p:cNvSpPr>
          <p:nvPr/>
        </p:nvSpPr>
        <p:spPr bwMode="gray">
          <a:xfrm>
            <a:off x="2379131" y="3215728"/>
            <a:ext cx="1647729" cy="2308324"/>
          </a:xfrm>
          <a:prstGeom prst="rect">
            <a:avLst/>
          </a:prstGeom>
          <a:noFill/>
          <a:ln w="9525">
            <a:noFill/>
            <a:miter lim="800000"/>
            <a:headEnd/>
            <a:tailEnd/>
          </a:ln>
        </p:spPr>
        <p:txBody>
          <a:bodyPr wrap="square">
            <a:noAutofit/>
          </a:bodyPr>
          <a:lstStyle/>
          <a:p>
            <a:pPr marL="0" marR="0" lvl="0" indent="0" algn="ctr" defTabSz="914400" eaLnBrk="1" fontAlgn="auto" latinLnBrk="0" hangingPunct="1">
              <a:lnSpc>
                <a:spcPct val="100000"/>
              </a:lnSpc>
              <a:spcBef>
                <a:spcPct val="50000"/>
              </a:spcBef>
              <a:spcAft>
                <a:spcPts val="0"/>
              </a:spcAft>
              <a:buClrTx/>
              <a:buSzTx/>
              <a:buFontTx/>
              <a:buNone/>
              <a:tabLst/>
              <a:defRPr/>
            </a:pPr>
            <a:r>
              <a:rPr lang="en-US" sz="1200" b="1" dirty="0">
                <a:solidFill>
                  <a:srgbClr val="080808"/>
                </a:solidFill>
                <a:latin typeface="Huawei Sans" panose="020C0503030203020204" pitchFamily="34" charset="0"/>
              </a:rPr>
              <a:t>Fan section, filtering section, pre-cooling section, humidification section, and heat recovery section</a:t>
            </a:r>
          </a:p>
        </p:txBody>
      </p:sp>
      <p:sp>
        <p:nvSpPr>
          <p:cNvPr id="14" name="Rectangle 12"/>
          <p:cNvSpPr>
            <a:spLocks noChangeArrowheads="1"/>
          </p:cNvSpPr>
          <p:nvPr/>
        </p:nvSpPr>
        <p:spPr bwMode="gray">
          <a:xfrm>
            <a:off x="4537758" y="2258919"/>
            <a:ext cx="3316934" cy="338554"/>
          </a:xfrm>
          <a:prstGeom prst="rect">
            <a:avLst/>
          </a:prstGeom>
          <a:noFill/>
          <a:ln w="9525">
            <a:noFill/>
            <a:miter lim="800000"/>
            <a:headEnd/>
            <a:tailEnd/>
          </a:ln>
        </p:spPr>
        <p:txBody>
          <a:bodyPr wrap="none">
            <a:noAutofit/>
          </a:body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sz="1200" b="1" u="none" strike="noStrike" cap="none" normalizeH="0" baseline="0" noProof="0">
                <a:ln>
                  <a:noFill/>
                </a:ln>
                <a:solidFill>
                  <a:srgbClr val="F8F8F8"/>
                </a:solidFill>
                <a:uLnTx/>
                <a:uFillTx/>
                <a:latin typeface="Huawei Sans" panose="020C0503030203020204" pitchFamily="34" charset="0"/>
              </a:rPr>
              <a:t>               Four solutions            </a:t>
            </a:r>
          </a:p>
        </p:txBody>
      </p:sp>
      <p:cxnSp>
        <p:nvCxnSpPr>
          <p:cNvPr id="15" name="AutoShape 13"/>
          <p:cNvCxnSpPr>
            <a:cxnSpLocks noChangeShapeType="1"/>
            <a:stCxn id="8" idx="0"/>
            <a:endCxn id="14" idx="1"/>
          </p:cNvCxnSpPr>
          <p:nvPr/>
        </p:nvCxnSpPr>
        <p:spPr bwMode="gray">
          <a:xfrm rot="5400000" flipH="1" flipV="1">
            <a:off x="3662504" y="1947779"/>
            <a:ext cx="394837" cy="1355672"/>
          </a:xfrm>
          <a:prstGeom prst="bentConnector2">
            <a:avLst/>
          </a:prstGeom>
          <a:noFill/>
          <a:ln w="9525">
            <a:solidFill>
              <a:srgbClr val="EAEAEA"/>
            </a:solidFill>
            <a:miter lim="800000"/>
            <a:headEnd/>
            <a:tailEnd type="triangle" w="med" len="med"/>
          </a:ln>
        </p:spPr>
      </p:cxnSp>
      <p:cxnSp>
        <p:nvCxnSpPr>
          <p:cNvPr id="16" name="AutoShape 14"/>
          <p:cNvCxnSpPr>
            <a:cxnSpLocks noChangeShapeType="1"/>
            <a:stCxn id="11" idx="0"/>
            <a:endCxn id="14" idx="3"/>
          </p:cNvCxnSpPr>
          <p:nvPr/>
        </p:nvCxnSpPr>
        <p:spPr bwMode="gray">
          <a:xfrm rot="16200000" flipV="1">
            <a:off x="8047232" y="2235657"/>
            <a:ext cx="394837" cy="779915"/>
          </a:xfrm>
          <a:prstGeom prst="bentConnector2">
            <a:avLst/>
          </a:prstGeom>
          <a:noFill/>
          <a:ln w="9525">
            <a:solidFill>
              <a:srgbClr val="EAEAEA"/>
            </a:solidFill>
            <a:miter lim="800000"/>
            <a:headEnd/>
            <a:tailEnd type="triangle" w="med" len="med"/>
          </a:ln>
        </p:spPr>
      </p:cxnSp>
      <p:sp>
        <p:nvSpPr>
          <p:cNvPr id="17" name="Rectangle 17"/>
          <p:cNvSpPr>
            <a:spLocks noChangeArrowheads="1"/>
          </p:cNvSpPr>
          <p:nvPr/>
        </p:nvSpPr>
        <p:spPr bwMode="gray">
          <a:xfrm>
            <a:off x="4159366" y="3215728"/>
            <a:ext cx="1619963" cy="1815882"/>
          </a:xfrm>
          <a:prstGeom prst="rect">
            <a:avLst/>
          </a:prstGeom>
          <a:noFill/>
          <a:ln w="9525">
            <a:noFill/>
            <a:miter lim="800000"/>
            <a:headEnd/>
            <a:tailEnd/>
          </a:ln>
        </p:spPr>
        <p:txBody>
          <a:bodyPr wrap="square">
            <a:noAutofit/>
          </a:bodyPr>
          <a:lstStyle/>
          <a:p>
            <a:pPr marL="0" marR="0" lvl="0" indent="0" algn="ctr" defTabSz="914400" eaLnBrk="1" fontAlgn="auto" latinLnBrk="0" hangingPunct="1">
              <a:lnSpc>
                <a:spcPct val="100000"/>
              </a:lnSpc>
              <a:spcBef>
                <a:spcPct val="50000"/>
              </a:spcBef>
              <a:spcAft>
                <a:spcPts val="0"/>
              </a:spcAft>
              <a:buClrTx/>
              <a:buSzTx/>
              <a:buFontTx/>
              <a:buNone/>
              <a:tabLst/>
              <a:defRPr/>
            </a:pPr>
            <a:r>
              <a:rPr lang="en-US" sz="1200" b="1" dirty="0">
                <a:solidFill>
                  <a:srgbClr val="080808"/>
                </a:solidFill>
                <a:latin typeface="Huawei Sans" panose="020C0503030203020204" pitchFamily="34" charset="0"/>
              </a:rPr>
              <a:t>Fan section, filtering section, pre-cooling section, and humidification section</a:t>
            </a:r>
          </a:p>
        </p:txBody>
      </p:sp>
      <p:sp>
        <p:nvSpPr>
          <p:cNvPr id="18" name="Rectangle 18"/>
          <p:cNvSpPr>
            <a:spLocks noChangeArrowheads="1"/>
          </p:cNvSpPr>
          <p:nvPr/>
        </p:nvSpPr>
        <p:spPr bwMode="gray">
          <a:xfrm>
            <a:off x="6031699" y="3215728"/>
            <a:ext cx="1607039" cy="1323439"/>
          </a:xfrm>
          <a:prstGeom prst="rect">
            <a:avLst/>
          </a:prstGeom>
          <a:noFill/>
          <a:ln w="9525">
            <a:noFill/>
            <a:miter lim="800000"/>
            <a:headEnd/>
            <a:tailEnd/>
          </a:ln>
        </p:spPr>
        <p:txBody>
          <a:bodyPr wrap="square">
            <a:noAutofit/>
          </a:bodyPr>
          <a:lstStyle/>
          <a:p>
            <a:pPr marL="0" marR="0" lvl="0" indent="0" algn="ctr" defTabSz="914400" eaLnBrk="1" fontAlgn="auto" latinLnBrk="0" hangingPunct="1">
              <a:lnSpc>
                <a:spcPct val="100000"/>
              </a:lnSpc>
              <a:spcBef>
                <a:spcPct val="50000"/>
              </a:spcBef>
              <a:spcAft>
                <a:spcPts val="0"/>
              </a:spcAft>
              <a:buClrTx/>
              <a:buSzTx/>
              <a:buFontTx/>
              <a:buNone/>
              <a:tabLst/>
              <a:defRPr/>
            </a:pPr>
            <a:r>
              <a:rPr lang="en-US" sz="1200" b="1" dirty="0">
                <a:solidFill>
                  <a:srgbClr val="080808"/>
                </a:solidFill>
                <a:latin typeface="Huawei Sans" panose="020C0503030203020204" pitchFamily="34" charset="0"/>
              </a:rPr>
              <a:t>Fan section, filtering section, and heat recovery section</a:t>
            </a:r>
          </a:p>
        </p:txBody>
      </p:sp>
      <p:sp>
        <p:nvSpPr>
          <p:cNvPr id="19" name="Rectangle 19"/>
          <p:cNvSpPr>
            <a:spLocks noChangeArrowheads="1"/>
          </p:cNvSpPr>
          <p:nvPr/>
        </p:nvSpPr>
        <p:spPr bwMode="gray">
          <a:xfrm>
            <a:off x="7809305" y="3215728"/>
            <a:ext cx="1617074" cy="830997"/>
          </a:xfrm>
          <a:prstGeom prst="rect">
            <a:avLst/>
          </a:prstGeom>
          <a:noFill/>
          <a:ln w="9525">
            <a:noFill/>
            <a:miter lim="800000"/>
            <a:headEnd/>
            <a:tailEnd/>
          </a:ln>
        </p:spPr>
        <p:txBody>
          <a:bodyPr>
            <a:noAutofit/>
          </a:bodyPr>
          <a:lstStyle/>
          <a:p>
            <a:pPr marL="0" marR="0" lvl="0" indent="0" algn="ctr" defTabSz="914400" eaLnBrk="1" fontAlgn="auto" latinLnBrk="0" hangingPunct="1">
              <a:lnSpc>
                <a:spcPct val="100000"/>
              </a:lnSpc>
              <a:spcBef>
                <a:spcPct val="50000"/>
              </a:spcBef>
              <a:spcAft>
                <a:spcPts val="0"/>
              </a:spcAft>
              <a:buClrTx/>
              <a:buSzTx/>
              <a:buFontTx/>
              <a:buNone/>
              <a:tabLst/>
              <a:defRPr/>
            </a:pPr>
            <a:r>
              <a:rPr lang="en-US" sz="1200" b="1" dirty="0">
                <a:solidFill>
                  <a:srgbClr val="080808"/>
                </a:solidFill>
                <a:latin typeface="Huawei Sans" panose="020C0503030203020204" pitchFamily="34" charset="0"/>
              </a:rPr>
              <a:t>Fan section and filtering section</a:t>
            </a:r>
          </a:p>
        </p:txBody>
      </p:sp>
      <p:sp>
        <p:nvSpPr>
          <p:cNvPr id="20" name="Rectangle 20"/>
          <p:cNvSpPr>
            <a:spLocks noChangeArrowheads="1"/>
          </p:cNvSpPr>
          <p:nvPr/>
        </p:nvSpPr>
        <p:spPr bwMode="black">
          <a:xfrm>
            <a:off x="2743504" y="2913169"/>
            <a:ext cx="1314784" cy="369332"/>
          </a:xfrm>
          <a:prstGeom prst="rect">
            <a:avLst/>
          </a:prstGeom>
          <a:noFill/>
          <a:ln w="9525">
            <a:noFill/>
            <a:miter lim="800000"/>
            <a:headEnd/>
            <a:tailEnd/>
          </a:ln>
        </p:spPr>
        <p:txBody>
          <a:bodyPr wrap="non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u="none" strike="noStrike" cap="none" normalizeH="0" baseline="0" noProof="0">
                <a:ln>
                  <a:noFill/>
                </a:ln>
                <a:solidFill>
                  <a:srgbClr val="000000"/>
                </a:solidFill>
                <a:uLnTx/>
                <a:uFillTx/>
                <a:latin typeface="Huawei Sans" panose="020C0503030203020204" pitchFamily="34" charset="0"/>
              </a:rPr>
              <a:t>Solution 1</a:t>
            </a:r>
          </a:p>
        </p:txBody>
      </p:sp>
      <p:sp>
        <p:nvSpPr>
          <p:cNvPr id="21" name="Rectangle 21"/>
          <p:cNvSpPr>
            <a:spLocks noChangeArrowheads="1"/>
          </p:cNvSpPr>
          <p:nvPr/>
        </p:nvSpPr>
        <p:spPr bwMode="black">
          <a:xfrm>
            <a:off x="4523070" y="2908055"/>
            <a:ext cx="1314784" cy="369332"/>
          </a:xfrm>
          <a:prstGeom prst="rect">
            <a:avLst/>
          </a:prstGeom>
          <a:noFill/>
          <a:ln w="9525">
            <a:noFill/>
            <a:miter lim="800000"/>
            <a:headEnd/>
            <a:tailEnd/>
          </a:ln>
        </p:spPr>
        <p:txBody>
          <a:bodyPr wrap="non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u="none" strike="noStrike" cap="none" normalizeH="0" baseline="0" noProof="0">
                <a:ln>
                  <a:noFill/>
                </a:ln>
                <a:solidFill>
                  <a:srgbClr val="000000"/>
                </a:solidFill>
                <a:uLnTx/>
                <a:uFillTx/>
                <a:latin typeface="Huawei Sans" panose="020C0503030203020204" pitchFamily="34" charset="0"/>
              </a:rPr>
              <a:t>Solution 2</a:t>
            </a:r>
          </a:p>
        </p:txBody>
      </p:sp>
      <p:sp>
        <p:nvSpPr>
          <p:cNvPr id="22" name="Rectangle 22"/>
          <p:cNvSpPr>
            <a:spLocks noChangeArrowheads="1"/>
          </p:cNvSpPr>
          <p:nvPr/>
        </p:nvSpPr>
        <p:spPr bwMode="black">
          <a:xfrm>
            <a:off x="6381527" y="2902890"/>
            <a:ext cx="1314784" cy="369332"/>
          </a:xfrm>
          <a:prstGeom prst="rect">
            <a:avLst/>
          </a:prstGeom>
          <a:noFill/>
          <a:ln w="9525">
            <a:noFill/>
            <a:miter lim="800000"/>
            <a:headEnd/>
            <a:tailEnd/>
          </a:ln>
        </p:spPr>
        <p:txBody>
          <a:bodyPr wrap="non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u="none" strike="noStrike" cap="none" normalizeH="0" baseline="0" noProof="0">
                <a:ln>
                  <a:noFill/>
                </a:ln>
                <a:solidFill>
                  <a:srgbClr val="000000"/>
                </a:solidFill>
                <a:uLnTx/>
                <a:uFillTx/>
                <a:latin typeface="Huawei Sans" panose="020C0503030203020204" pitchFamily="34" charset="0"/>
              </a:rPr>
              <a:t>Solution 3</a:t>
            </a:r>
          </a:p>
        </p:txBody>
      </p:sp>
      <p:sp>
        <p:nvSpPr>
          <p:cNvPr id="23" name="Rectangle 23"/>
          <p:cNvSpPr>
            <a:spLocks noChangeArrowheads="1"/>
          </p:cNvSpPr>
          <p:nvPr/>
        </p:nvSpPr>
        <p:spPr bwMode="black">
          <a:xfrm>
            <a:off x="8204660" y="2902890"/>
            <a:ext cx="1314784" cy="369332"/>
          </a:xfrm>
          <a:prstGeom prst="rect">
            <a:avLst/>
          </a:prstGeom>
          <a:noFill/>
          <a:ln w="9525">
            <a:noFill/>
            <a:miter lim="800000"/>
            <a:headEnd/>
            <a:tailEnd/>
          </a:ln>
        </p:spPr>
        <p:txBody>
          <a:bodyPr wrap="none">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u="none" strike="noStrike" cap="none" normalizeH="0" baseline="0" noProof="0">
                <a:ln>
                  <a:noFill/>
                </a:ln>
                <a:solidFill>
                  <a:srgbClr val="000000"/>
                </a:solidFill>
                <a:uLnTx/>
                <a:uFillTx/>
                <a:latin typeface="Huawei Sans" panose="020C0503030203020204" pitchFamily="34" charset="0"/>
              </a:rPr>
              <a:t>Solution 4</a:t>
            </a:r>
          </a:p>
        </p:txBody>
      </p:sp>
      <p:sp>
        <p:nvSpPr>
          <p:cNvPr id="24" name="AutoShape 24"/>
          <p:cNvSpPr>
            <a:spLocks noChangeArrowheads="1"/>
          </p:cNvSpPr>
          <p:nvPr/>
        </p:nvSpPr>
        <p:spPr bwMode="gray">
          <a:xfrm rot="5400000">
            <a:off x="3053575" y="4466190"/>
            <a:ext cx="220912" cy="150718"/>
          </a:xfrm>
          <a:prstGeom prst="triangle">
            <a:avLst>
              <a:gd name="adj" fmla="val 50000"/>
            </a:avLst>
          </a:prstGeom>
          <a:solidFill>
            <a:srgbClr val="FF3300"/>
          </a:solidFill>
          <a:ln w="9525">
            <a:noFill/>
            <a:miter lim="800000"/>
            <a:headEnd/>
            <a:tailEnd/>
          </a:ln>
          <a:effectLst>
            <a:outerShdw dist="35921" dir="2700000" algn="ctr" rotWithShape="0">
              <a:srgbClr val="808080"/>
            </a:outerShdw>
          </a:effectLst>
        </p:spPr>
        <p:txBody>
          <a:bodyPr rot="10800000" vert="eaVert"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1" u="none" strike="noStrike" kern="0" cap="none" spc="0" normalizeH="0" baseline="0" noProof="0">
              <a:ln>
                <a:noFill/>
              </a:ln>
              <a:solidFill>
                <a:sysClr val="windowText" lastClr="000000"/>
              </a:solidFill>
              <a:effectLst>
                <a:outerShdw blurRad="38100" dist="38100" dir="2700000" algn="tl">
                  <a:srgbClr val="FFFFFF"/>
                </a:outerShdw>
              </a:effectLst>
              <a:uLnTx/>
              <a:uFillTx/>
              <a:latin typeface="Huawei Sans" panose="020C0503030203020204" pitchFamily="34" charset="0"/>
            </a:endParaRPr>
          </a:p>
        </p:txBody>
      </p:sp>
      <p:sp>
        <p:nvSpPr>
          <p:cNvPr id="25" name="AutoShape 25"/>
          <p:cNvSpPr>
            <a:spLocks noChangeArrowheads="1"/>
          </p:cNvSpPr>
          <p:nvPr/>
        </p:nvSpPr>
        <p:spPr bwMode="gray">
          <a:xfrm rot="5400000">
            <a:off x="4851196" y="4466190"/>
            <a:ext cx="220912" cy="150718"/>
          </a:xfrm>
          <a:prstGeom prst="triangle">
            <a:avLst>
              <a:gd name="adj" fmla="val 50000"/>
            </a:avLst>
          </a:prstGeom>
          <a:solidFill>
            <a:srgbClr val="FF3300"/>
          </a:solidFill>
          <a:ln w="9525">
            <a:noFill/>
            <a:miter lim="800000"/>
            <a:headEnd/>
            <a:tailEnd/>
          </a:ln>
          <a:effectLst>
            <a:outerShdw dist="35921" dir="2700000" algn="ctr" rotWithShape="0">
              <a:srgbClr val="808080"/>
            </a:outerShdw>
          </a:effectLst>
        </p:spPr>
        <p:txBody>
          <a:bodyPr rot="10800000" vert="eaVert"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1" u="none" strike="noStrike" kern="0" cap="none" spc="0" normalizeH="0" baseline="0" noProof="0">
              <a:ln>
                <a:noFill/>
              </a:ln>
              <a:solidFill>
                <a:sysClr val="windowText" lastClr="000000"/>
              </a:solidFill>
              <a:effectLst>
                <a:outerShdw blurRad="38100" dist="38100" dir="2700000" algn="tl">
                  <a:srgbClr val="FFFFFF"/>
                </a:outerShdw>
              </a:effectLst>
              <a:uLnTx/>
              <a:uFillTx/>
              <a:latin typeface="Huawei Sans" panose="020C0503030203020204" pitchFamily="34" charset="0"/>
            </a:endParaRPr>
          </a:p>
        </p:txBody>
      </p:sp>
      <p:sp>
        <p:nvSpPr>
          <p:cNvPr id="26" name="AutoShape 26"/>
          <p:cNvSpPr>
            <a:spLocks noChangeArrowheads="1"/>
          </p:cNvSpPr>
          <p:nvPr/>
        </p:nvSpPr>
        <p:spPr bwMode="gray">
          <a:xfrm rot="5400000">
            <a:off x="6735165" y="4466190"/>
            <a:ext cx="220912" cy="150718"/>
          </a:xfrm>
          <a:prstGeom prst="triangle">
            <a:avLst>
              <a:gd name="adj" fmla="val 50000"/>
            </a:avLst>
          </a:prstGeom>
          <a:solidFill>
            <a:srgbClr val="FF3300"/>
          </a:solidFill>
          <a:ln w="9525">
            <a:noFill/>
            <a:miter lim="800000"/>
            <a:headEnd/>
            <a:tailEnd/>
          </a:ln>
          <a:effectLst>
            <a:outerShdw dist="35921" dir="2700000" algn="ctr" rotWithShape="0">
              <a:srgbClr val="808080"/>
            </a:outerShdw>
          </a:effectLst>
        </p:spPr>
        <p:txBody>
          <a:bodyPr rot="10800000" vert="eaVert"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1" u="none" strike="noStrike" kern="0" cap="none" spc="0" normalizeH="0" baseline="0" noProof="0">
              <a:ln>
                <a:noFill/>
              </a:ln>
              <a:solidFill>
                <a:sysClr val="windowText" lastClr="000000"/>
              </a:solidFill>
              <a:effectLst>
                <a:outerShdw blurRad="38100" dist="38100" dir="2700000" algn="tl">
                  <a:srgbClr val="FFFFFF"/>
                </a:outerShdw>
              </a:effectLst>
              <a:uLnTx/>
              <a:uFillTx/>
              <a:latin typeface="Huawei Sans" panose="020C0503030203020204" pitchFamily="34" charset="0"/>
            </a:endParaRPr>
          </a:p>
        </p:txBody>
      </p:sp>
      <p:sp>
        <p:nvSpPr>
          <p:cNvPr id="27" name="Rectangle 27"/>
          <p:cNvSpPr>
            <a:spLocks noChangeArrowheads="1"/>
          </p:cNvSpPr>
          <p:nvPr/>
        </p:nvSpPr>
        <p:spPr bwMode="gray">
          <a:xfrm rot="5400000">
            <a:off x="8520226" y="4466190"/>
            <a:ext cx="220912" cy="150718"/>
          </a:xfrm>
          <a:prstGeom prst="rect">
            <a:avLst/>
          </a:prstGeom>
          <a:solidFill>
            <a:srgbClr val="FF3300"/>
          </a:solidFill>
          <a:ln w="9525">
            <a:noFill/>
            <a:miter lim="800000"/>
            <a:headEnd/>
            <a:tailEnd/>
          </a:ln>
          <a:effectLst>
            <a:outerShdw dist="35921" dir="2700000" algn="ctr" rotWithShape="0">
              <a:srgbClr val="808080"/>
            </a:outerShdw>
          </a:effectLst>
        </p:spPr>
        <p:txBody>
          <a:bodyPr rot="10800000" vert="eaVert" wrap="none"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400" b="1" u="none" strike="noStrike" kern="0" cap="none" spc="0" normalizeH="0" baseline="0" noProof="0">
              <a:ln>
                <a:noFill/>
              </a:ln>
              <a:solidFill>
                <a:sysClr val="windowText" lastClr="000000"/>
              </a:solidFill>
              <a:effectLst>
                <a:outerShdw blurRad="38100" dist="38100" dir="2700000" algn="tl">
                  <a:srgbClr val="FFFFFF"/>
                </a:outerShdw>
              </a:effectLst>
              <a:uLnTx/>
              <a:uFillTx/>
              <a:latin typeface="Huawei Sans" panose="020C0503030203020204" pitchFamily="34" charset="0"/>
            </a:endParaRPr>
          </a:p>
        </p:txBody>
      </p:sp>
      <p:sp>
        <p:nvSpPr>
          <p:cNvPr id="28" name="Rectangle 29"/>
          <p:cNvSpPr>
            <a:spLocks noChangeArrowheads="1"/>
          </p:cNvSpPr>
          <p:nvPr/>
        </p:nvSpPr>
        <p:spPr bwMode="gray">
          <a:xfrm>
            <a:off x="1356991" y="5282937"/>
            <a:ext cx="4013036" cy="584775"/>
          </a:xfrm>
          <a:prstGeom prst="rect">
            <a:avLst/>
          </a:prstGeom>
          <a:noFill/>
          <a:ln w="9525">
            <a:noFill/>
            <a:miter lim="800000"/>
            <a:headEnd/>
            <a:tailEnd/>
          </a:ln>
        </p:spPr>
        <p:txBody>
          <a:bodyPr wrap="square">
            <a:noAutofit/>
          </a:bodyPr>
          <a:lstStyle/>
          <a:p>
            <a:pPr fontAlgn="auto">
              <a:spcBef>
                <a:spcPct val="50000"/>
              </a:spcBef>
              <a:spcAft>
                <a:spcPts val="0"/>
              </a:spcAft>
              <a:defRPr/>
            </a:pPr>
            <a:r>
              <a:rPr lang="en-US" sz="1200" b="1" dirty="0">
                <a:solidFill>
                  <a:srgbClr val="080808"/>
                </a:solidFill>
                <a:latin typeface="Huawei Sans" panose="020C0503030203020204" pitchFamily="34" charset="0"/>
              </a:rPr>
              <a:t>Modular combination for different scenarios</a:t>
            </a:r>
          </a:p>
        </p:txBody>
      </p:sp>
      <p:sp>
        <p:nvSpPr>
          <p:cNvPr id="29" name="Rectangle 11"/>
          <p:cNvSpPr>
            <a:spLocks noChangeArrowheads="1"/>
          </p:cNvSpPr>
          <p:nvPr/>
        </p:nvSpPr>
        <p:spPr bwMode="gray">
          <a:xfrm>
            <a:off x="8330145" y="5411938"/>
            <a:ext cx="2194824" cy="646331"/>
          </a:xfrm>
          <a:prstGeom prst="rect">
            <a:avLst/>
          </a:prstGeom>
          <a:noFill/>
          <a:ln w="9525" algn="ctr">
            <a:noFill/>
            <a:miter lim="800000"/>
            <a:headEnd/>
            <a:tailEnd/>
          </a:ln>
          <a:effectLst>
            <a:outerShdw dist="17961" dir="2700000" algn="ctr" rotWithShape="0">
              <a:srgbClr val="333333">
                <a:alpha val="50000"/>
              </a:srgbClr>
            </a:outerShdw>
          </a:effectLst>
        </p:spPr>
        <p:txBody>
          <a:bodyPr>
            <a:noAutofit/>
          </a:bodyPr>
          <a:lstStyle/>
          <a:p>
            <a:pPr algn="r"/>
            <a:r>
              <a:rPr lang="en-US" b="1" dirty="0">
                <a:solidFill>
                  <a:schemeClr val="tx1"/>
                </a:solidFill>
                <a:latin typeface="Huawei Sans" panose="020C0503030203020204" pitchFamily="34" charset="0"/>
              </a:rPr>
              <a:t>Solution cost from high to low</a:t>
            </a:r>
          </a:p>
        </p:txBody>
      </p:sp>
    </p:spTree>
    <p:extLst>
      <p:ext uri="{BB962C8B-B14F-4D97-AF65-F5344CB8AC3E}">
        <p14:creationId xmlns:p14="http://schemas.microsoft.com/office/powerpoint/2010/main" val="213698502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pPr>
              <a:buFont typeface="+mj-lt"/>
              <a:buAutoNum type="arabicPeriod" startAt="2"/>
            </a:pPr>
            <a:r>
              <a:rPr lang="en-US" sz="2000" b="1" dirty="0" smtClean="0">
                <a:latin typeface="Huawei Sans" panose="020C0503030203020204" pitchFamily="34" charset="0"/>
              </a:rPr>
              <a:t>Implementation </a:t>
            </a:r>
            <a:r>
              <a:rPr lang="en-US" sz="2000" b="1" dirty="0">
                <a:latin typeface="Huawei Sans" panose="020C0503030203020204" pitchFamily="34" charset="0"/>
              </a:rPr>
              <a:t>of the Data Center Cooling System Planning Process</a:t>
            </a:r>
          </a:p>
          <a:p>
            <a:pPr lvl="1">
              <a:buSzPct val="60000"/>
              <a:buFont typeface="Wingdings" panose="05000000000000000000" pitchFamily="2" charset="2"/>
              <a:buChar char="n"/>
            </a:pPr>
            <a:r>
              <a:rPr lang="en-US" sz="1800" dirty="0" smtClean="0">
                <a:latin typeface="Huawei Sans" panose="020C0503030203020204" pitchFamily="34" charset="0"/>
              </a:rPr>
              <a:t>System </a:t>
            </a:r>
            <a:r>
              <a:rPr lang="en-US" sz="1800" dirty="0" smtClean="0">
                <a:latin typeface="Huawei Sans" panose="020C0503030203020204" pitchFamily="34" charset="0"/>
              </a:rPr>
              <a:t>Planning</a:t>
            </a:r>
          </a:p>
          <a:p>
            <a:pPr lvl="2">
              <a:buSzPct val="60000"/>
            </a:pPr>
            <a:r>
              <a:rPr lang="en-US" altLang="zh-CN" sz="1600" dirty="0" smtClean="0">
                <a:solidFill>
                  <a:schemeClr val="bg1">
                    <a:lumMod val="50000"/>
                  </a:schemeClr>
                </a:solidFill>
              </a:rPr>
              <a:t>Reconstruction</a:t>
            </a:r>
          </a:p>
          <a:p>
            <a:pPr lvl="2">
              <a:buSzPct val="60000"/>
            </a:pPr>
            <a:r>
              <a:rPr lang="en-US" sz="1600" dirty="0">
                <a:solidFill>
                  <a:schemeClr val="bg1">
                    <a:lumMod val="50000"/>
                  </a:schemeClr>
                </a:solidFill>
              </a:rPr>
              <a:t>Floor </a:t>
            </a:r>
            <a:r>
              <a:rPr lang="en-US" sz="1600" dirty="0" smtClean="0">
                <a:solidFill>
                  <a:schemeClr val="bg1">
                    <a:lumMod val="50000"/>
                  </a:schemeClr>
                </a:solidFill>
              </a:rPr>
              <a:t>Plan</a:t>
            </a:r>
          </a:p>
          <a:p>
            <a:pPr lvl="2">
              <a:buSzPct val="60000"/>
            </a:pPr>
            <a:r>
              <a:rPr lang="en-US" sz="1600" dirty="0">
                <a:solidFill>
                  <a:schemeClr val="bg1">
                    <a:lumMod val="50000"/>
                  </a:schemeClr>
                </a:solidFill>
              </a:rPr>
              <a:t>Modular Layout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Cooling Source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Energy-Saving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Indoor Unit Solution </a:t>
            </a:r>
            <a:r>
              <a:rPr lang="en-US" sz="1600" dirty="0" smtClean="0">
                <a:solidFill>
                  <a:schemeClr val="bg1">
                    <a:lumMod val="50000"/>
                  </a:schemeClr>
                </a:solidFill>
              </a:rPr>
              <a:t>Planning</a:t>
            </a:r>
          </a:p>
          <a:p>
            <a:pPr lvl="2">
              <a:buSzPct val="60000"/>
            </a:pPr>
            <a:r>
              <a:rPr lang="en-US" sz="1600" dirty="0">
                <a:solidFill>
                  <a:schemeClr val="bg1">
                    <a:lumMod val="50000"/>
                  </a:schemeClr>
                </a:solidFill>
              </a:rPr>
              <a:t>Humidity Measurement Control </a:t>
            </a:r>
            <a:r>
              <a:rPr lang="en-US" sz="1600" dirty="0" smtClean="0">
                <a:solidFill>
                  <a:schemeClr val="bg1">
                    <a:lumMod val="50000"/>
                  </a:schemeClr>
                </a:solidFill>
              </a:rPr>
              <a:t>and </a:t>
            </a:r>
            <a:r>
              <a:rPr lang="en-US" sz="1600" dirty="0">
                <a:solidFill>
                  <a:schemeClr val="bg1">
                    <a:lumMod val="50000"/>
                  </a:schemeClr>
                </a:solidFill>
              </a:rPr>
              <a:t>Fresh Air System </a:t>
            </a:r>
            <a:r>
              <a:rPr lang="en-US" sz="1600" dirty="0" smtClean="0">
                <a:solidFill>
                  <a:schemeClr val="bg1">
                    <a:lumMod val="50000"/>
                  </a:schemeClr>
                </a:solidFill>
              </a:rPr>
              <a:t>Planning</a:t>
            </a:r>
          </a:p>
          <a:p>
            <a:pPr lvl="2">
              <a:buSzPct val="60000"/>
            </a:pPr>
            <a:r>
              <a:rPr lang="en-US" sz="1600" dirty="0"/>
              <a:t>Load Calculation and Indoor </a:t>
            </a:r>
            <a:r>
              <a:rPr lang="en-US" sz="1600" dirty="0" smtClean="0"/>
              <a:t>Unit </a:t>
            </a:r>
            <a:r>
              <a:rPr lang="en-US" sz="1600" dirty="0"/>
              <a:t>Solution </a:t>
            </a:r>
            <a:r>
              <a:rPr lang="en-US" sz="1600" dirty="0" smtClean="0"/>
              <a:t>Determination</a:t>
            </a:r>
            <a:endParaRPr lang="en-US" sz="2000" dirty="0" smtClean="0"/>
          </a:p>
          <a:p>
            <a:pPr lvl="2">
              <a:buSzPct val="60000"/>
            </a:pPr>
            <a:endParaRPr lang="en-US" dirty="0" smtClean="0">
              <a:latin typeface="Huawei Sans" panose="020C0503030203020204" pitchFamily="34" charset="0"/>
            </a:endParaRPr>
          </a:p>
          <a:p>
            <a:pPr lvl="2">
              <a:buSzPct val="60000"/>
            </a:pPr>
            <a:endParaRPr lang="en-US" dirty="0">
              <a:latin typeface="Huawei Sans" panose="020C0503030203020204" pitchFamily="34" charset="0"/>
            </a:endParaRPr>
          </a:p>
        </p:txBody>
      </p:sp>
    </p:spTree>
    <p:extLst>
      <p:ext uri="{BB962C8B-B14F-4D97-AF65-F5344CB8AC3E}">
        <p14:creationId xmlns:p14="http://schemas.microsoft.com/office/powerpoint/2010/main" val="35183088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Calculation of the Cooling Load of Air Conditioners – Determination of the Cooling Load of Air Conditioners</a:t>
            </a:r>
          </a:p>
        </p:txBody>
      </p:sp>
      <p:grpSp>
        <p:nvGrpSpPr>
          <p:cNvPr id="12" name="组合 37"/>
          <p:cNvGrpSpPr/>
          <p:nvPr/>
        </p:nvGrpSpPr>
        <p:grpSpPr>
          <a:xfrm>
            <a:off x="1510245" y="1540480"/>
            <a:ext cx="9181033" cy="4553180"/>
            <a:chOff x="-760106" y="1358931"/>
            <a:chExt cx="6932651" cy="4047875"/>
          </a:xfrm>
        </p:grpSpPr>
        <p:pic>
          <p:nvPicPr>
            <p:cNvPr id="13" name="Picture 2" descr="leave"/>
            <p:cNvPicPr>
              <a:picLocks noChangeAspect="1" noChangeArrowheads="1"/>
            </p:cNvPicPr>
            <p:nvPr/>
          </p:nvPicPr>
          <p:blipFill>
            <a:blip r:embed="rId3" cstate="email">
              <a:grayscl/>
              <a:extLst>
                <a:ext uri="{28A0092B-C50C-407E-A947-70E740481C1C}">
                  <a14:useLocalDpi xmlns:a14="http://schemas.microsoft.com/office/drawing/2010/main" val="0"/>
                </a:ext>
              </a:extLst>
            </a:blip>
            <a:srcRect/>
            <a:stretch>
              <a:fillRect/>
            </a:stretch>
          </p:blipFill>
          <p:spPr bwMode="gray">
            <a:xfrm rot="18900000">
              <a:off x="1947699" y="2535096"/>
              <a:ext cx="415514" cy="695256"/>
            </a:xfrm>
            <a:prstGeom prst="rect">
              <a:avLst/>
            </a:prstGeom>
            <a:noFill/>
            <a:ln w="9525">
              <a:noFill/>
              <a:miter lim="800000"/>
              <a:headEnd/>
              <a:tailEnd/>
            </a:ln>
          </p:spPr>
        </p:pic>
        <p:pic>
          <p:nvPicPr>
            <p:cNvPr id="14" name="Picture 3" descr="leave"/>
            <p:cNvPicPr>
              <a:picLocks noChangeAspect="1" noChangeArrowheads="1"/>
            </p:cNvPicPr>
            <p:nvPr/>
          </p:nvPicPr>
          <p:blipFill>
            <a:blip r:embed="rId4" cstate="email">
              <a:grayscl/>
              <a:extLst>
                <a:ext uri="{28A0092B-C50C-407E-A947-70E740481C1C}">
                  <a14:useLocalDpi xmlns:a14="http://schemas.microsoft.com/office/drawing/2010/main" val="0"/>
                </a:ext>
              </a:extLst>
            </a:blip>
            <a:srcRect/>
            <a:stretch>
              <a:fillRect/>
            </a:stretch>
          </p:blipFill>
          <p:spPr bwMode="gray">
            <a:xfrm rot="18900000">
              <a:off x="1834760" y="3693397"/>
              <a:ext cx="705534" cy="409459"/>
            </a:xfrm>
            <a:prstGeom prst="rect">
              <a:avLst/>
            </a:prstGeom>
            <a:noFill/>
            <a:ln w="9525">
              <a:noFill/>
              <a:miter lim="800000"/>
              <a:headEnd/>
              <a:tailEnd/>
            </a:ln>
          </p:spPr>
        </p:pic>
        <p:pic>
          <p:nvPicPr>
            <p:cNvPr id="15" name="Picture 4" descr="leave"/>
            <p:cNvPicPr>
              <a:picLocks noChangeAspect="1" noChangeArrowheads="1"/>
            </p:cNvPicPr>
            <p:nvPr/>
          </p:nvPicPr>
          <p:blipFill>
            <a:blip r:embed="rId5" cstate="email">
              <a:grayscl/>
              <a:extLst>
                <a:ext uri="{28A0092B-C50C-407E-A947-70E740481C1C}">
                  <a14:useLocalDpi xmlns:a14="http://schemas.microsoft.com/office/drawing/2010/main" val="0"/>
                </a:ext>
              </a:extLst>
            </a:blip>
            <a:srcRect/>
            <a:stretch>
              <a:fillRect/>
            </a:stretch>
          </p:blipFill>
          <p:spPr bwMode="gray">
            <a:xfrm rot="18900000">
              <a:off x="3004609" y="3630193"/>
              <a:ext cx="415514" cy="695256"/>
            </a:xfrm>
            <a:prstGeom prst="rect">
              <a:avLst/>
            </a:prstGeom>
            <a:noFill/>
            <a:ln w="9525">
              <a:noFill/>
              <a:miter lim="800000"/>
              <a:headEnd/>
              <a:tailEnd/>
            </a:ln>
          </p:spPr>
        </p:pic>
        <p:pic>
          <p:nvPicPr>
            <p:cNvPr id="16" name="Picture 6" descr="leave"/>
            <p:cNvPicPr>
              <a:picLocks noChangeAspect="1" noChangeArrowheads="1"/>
            </p:cNvPicPr>
            <p:nvPr/>
          </p:nvPicPr>
          <p:blipFill>
            <a:blip r:embed="rId6" cstate="email">
              <a:grayscl/>
              <a:extLst>
                <a:ext uri="{28A0092B-C50C-407E-A947-70E740481C1C}">
                  <a14:useLocalDpi xmlns:a14="http://schemas.microsoft.com/office/drawing/2010/main" val="0"/>
                </a:ext>
              </a:extLst>
            </a:blip>
            <a:srcRect/>
            <a:stretch>
              <a:fillRect/>
            </a:stretch>
          </p:blipFill>
          <p:spPr bwMode="gray">
            <a:xfrm rot="18900000">
              <a:off x="2941864" y="2677995"/>
              <a:ext cx="705534" cy="409459"/>
            </a:xfrm>
            <a:prstGeom prst="rect">
              <a:avLst/>
            </a:prstGeom>
            <a:noFill/>
            <a:ln w="9525">
              <a:noFill/>
              <a:miter lim="800000"/>
              <a:headEnd/>
              <a:tailEnd/>
            </a:ln>
          </p:spPr>
        </p:pic>
        <p:sp>
          <p:nvSpPr>
            <p:cNvPr id="22" name="Oval 7"/>
            <p:cNvSpPr>
              <a:spLocks noChangeArrowheads="1"/>
            </p:cNvSpPr>
            <p:nvPr/>
          </p:nvSpPr>
          <p:spPr bwMode="gray">
            <a:xfrm>
              <a:off x="2024388" y="2695857"/>
              <a:ext cx="1391548" cy="1371276"/>
            </a:xfrm>
            <a:prstGeom prst="ellipse">
              <a:avLst/>
            </a:prstGeom>
            <a:gradFill rotWithShape="1">
              <a:gsLst>
                <a:gs pos="0">
                  <a:srgbClr val="BBE0E3">
                    <a:gamma/>
                    <a:shade val="60784"/>
                    <a:invGamma/>
                    <a:alpha val="0"/>
                  </a:srgbClr>
                </a:gs>
                <a:gs pos="100000">
                  <a:srgbClr val="BBE0E3"/>
                </a:gs>
              </a:gsLst>
              <a:path path="shape">
                <a:fillToRect l="50000" t="50000" r="50000" b="50000"/>
              </a:path>
            </a:gradFill>
            <a:ln w="25400" algn="ctr">
              <a:solidFill>
                <a:srgbClr val="000000"/>
              </a:solidFill>
              <a:round/>
              <a:headEnd/>
              <a:tailEnd/>
            </a:ln>
            <a:effectLst/>
          </p:spPr>
          <p:txBody>
            <a:bodyPr wrap="none" lIns="91427" tIns="45714" rIns="91427" bIns="45714" anchor="ctr">
              <a:noAutofit/>
            </a:bodyPr>
            <a:lstStyle/>
            <a:p>
              <a:pPr algn="ctr" defTabSz="914270" fontAlgn="auto">
                <a:spcBef>
                  <a:spcPts val="0"/>
                </a:spcBef>
                <a:spcAft>
                  <a:spcPts val="0"/>
                </a:spcAft>
                <a:defRPr/>
              </a:pPr>
              <a:r>
                <a:rPr lang="en-US" sz="1200">
                  <a:solidFill>
                    <a:sysClr val="windowText" lastClr="000000"/>
                  </a:solidFill>
                  <a:latin typeface="Huawei Sans" panose="020C0503030203020204" pitchFamily="34" charset="0"/>
                  <a:ea typeface="+mn-ea"/>
                </a:rPr>
                <a:t>Load calculation</a:t>
              </a:r>
            </a:p>
          </p:txBody>
        </p:sp>
        <p:sp>
          <p:nvSpPr>
            <p:cNvPr id="23" name="AutoShape 8"/>
            <p:cNvSpPr>
              <a:spLocks noChangeArrowheads="1"/>
            </p:cNvSpPr>
            <p:nvPr/>
          </p:nvSpPr>
          <p:spPr bwMode="gray">
            <a:xfrm>
              <a:off x="-733613" y="1556792"/>
              <a:ext cx="2788677" cy="1606233"/>
            </a:xfrm>
            <a:prstGeom prst="roundRect">
              <a:avLst>
                <a:gd name="adj" fmla="val 4444"/>
              </a:avLst>
            </a:prstGeom>
            <a:gradFill rotWithShape="1">
              <a:gsLst>
                <a:gs pos="0">
                  <a:srgbClr val="BBE0E3"/>
                </a:gs>
                <a:gs pos="100000">
                  <a:srgbClr val="BBE0E3">
                    <a:gamma/>
                    <a:shade val="0"/>
                    <a:invGamma/>
                    <a:alpha val="0"/>
                  </a:srgbClr>
                </a:gs>
              </a:gsLst>
              <a:lin ang="5400000" scaled="1"/>
            </a:gradFill>
            <a:ln w="25400" algn="ctr">
              <a:solidFill>
                <a:srgbClr val="BBE0E3"/>
              </a:solidFill>
              <a:round/>
              <a:headEnd/>
              <a:tailEnd/>
            </a:ln>
            <a:effectLst/>
          </p:spPr>
          <p:txBody>
            <a:bodyPr wrap="none" lIns="91427" tIns="45714" rIns="91427" bIns="45714" anchor="ctr">
              <a:noAutofit/>
            </a:bodyPr>
            <a:lstStyle/>
            <a:p>
              <a:pPr marL="285750" indent="-285750" defTabSz="914270" eaLnBrk="0" fontAlgn="auto" hangingPunct="0">
                <a:lnSpc>
                  <a:spcPct val="150000"/>
                </a:lnSpc>
                <a:spcBef>
                  <a:spcPts val="0"/>
                </a:spcBef>
                <a:spcAft>
                  <a:spcPts val="0"/>
                </a:spcAft>
                <a:buFont typeface="Wingdings" panose="05000000000000000000" pitchFamily="2" charset="2"/>
                <a:buChar char="Ø"/>
                <a:defRPr/>
              </a:pPr>
              <a:r>
                <a:rPr lang="en-US" sz="1000" dirty="0">
                  <a:solidFill>
                    <a:sysClr val="windowText" lastClr="000000"/>
                  </a:solidFill>
                  <a:latin typeface="Huawei Sans" panose="020C0503030203020204" pitchFamily="34" charset="0"/>
                </a:rPr>
                <a:t>Understand the source of the cooling </a:t>
              </a:r>
              <a:endParaRPr lang="en-US" sz="1000" dirty="0" smtClean="0">
                <a:solidFill>
                  <a:sysClr val="windowText" lastClr="000000"/>
                </a:solidFill>
                <a:latin typeface="Huawei Sans" panose="020C0503030203020204" pitchFamily="34" charset="0"/>
              </a:endParaRPr>
            </a:p>
            <a:p>
              <a:pPr marL="279400" defTabSz="914270" eaLnBrk="0" fontAlgn="auto" hangingPunct="0">
                <a:lnSpc>
                  <a:spcPct val="150000"/>
                </a:lnSpc>
                <a:spcBef>
                  <a:spcPts val="0"/>
                </a:spcBef>
                <a:spcAft>
                  <a:spcPts val="0"/>
                </a:spcAft>
                <a:defRPr/>
              </a:pPr>
              <a:r>
                <a:rPr lang="en-US" sz="1000" dirty="0" smtClean="0">
                  <a:solidFill>
                    <a:sysClr val="windowText" lastClr="000000"/>
                  </a:solidFill>
                  <a:latin typeface="Huawei Sans" panose="020C0503030203020204" pitchFamily="34" charset="0"/>
                </a:rPr>
                <a:t>load </a:t>
              </a:r>
              <a:r>
                <a:rPr lang="en-US" sz="1000" dirty="0">
                  <a:solidFill>
                    <a:sysClr val="windowText" lastClr="000000"/>
                  </a:solidFill>
                  <a:latin typeface="Huawei Sans" panose="020C0503030203020204" pitchFamily="34" charset="0"/>
                </a:rPr>
                <a:t>of the air conditioner.</a:t>
              </a:r>
            </a:p>
            <a:p>
              <a:pPr marL="285750" indent="-285750" defTabSz="914270" eaLnBrk="0" fontAlgn="auto" hangingPunct="0">
                <a:lnSpc>
                  <a:spcPct val="150000"/>
                </a:lnSpc>
                <a:spcBef>
                  <a:spcPts val="0"/>
                </a:spcBef>
                <a:spcAft>
                  <a:spcPts val="0"/>
                </a:spcAft>
                <a:buFont typeface="Wingdings" panose="05000000000000000000" pitchFamily="2" charset="2"/>
                <a:buChar char="Ø"/>
                <a:defRPr/>
              </a:pPr>
              <a:r>
                <a:rPr lang="en-US" sz="1000" dirty="0">
                  <a:solidFill>
                    <a:sysClr val="windowText" lastClr="000000"/>
                  </a:solidFill>
                  <a:latin typeface="Huawei Sans" panose="020C0503030203020204" pitchFamily="34" charset="0"/>
                </a:rPr>
                <a:t>Understand the factors that affect </a:t>
              </a:r>
              <a:endParaRPr lang="en-US" sz="1000" dirty="0" smtClean="0">
                <a:solidFill>
                  <a:sysClr val="windowText" lastClr="000000"/>
                </a:solidFill>
                <a:latin typeface="Huawei Sans" panose="020C0503030203020204" pitchFamily="34" charset="0"/>
              </a:endParaRPr>
            </a:p>
            <a:p>
              <a:pPr marL="279400" defTabSz="914270" eaLnBrk="0" fontAlgn="auto" hangingPunct="0">
                <a:lnSpc>
                  <a:spcPct val="150000"/>
                </a:lnSpc>
                <a:spcBef>
                  <a:spcPts val="0"/>
                </a:spcBef>
                <a:spcAft>
                  <a:spcPts val="0"/>
                </a:spcAft>
                <a:defRPr/>
              </a:pPr>
              <a:r>
                <a:rPr lang="en-US" sz="1000" dirty="0" smtClean="0">
                  <a:solidFill>
                    <a:sysClr val="windowText" lastClr="000000"/>
                  </a:solidFill>
                  <a:latin typeface="Huawei Sans" panose="020C0503030203020204" pitchFamily="34" charset="0"/>
                </a:rPr>
                <a:t>the </a:t>
              </a:r>
              <a:r>
                <a:rPr lang="en-US" sz="1000" dirty="0">
                  <a:solidFill>
                    <a:sysClr val="windowText" lastClr="000000"/>
                  </a:solidFill>
                  <a:latin typeface="Huawei Sans" panose="020C0503030203020204" pitchFamily="34" charset="0"/>
                </a:rPr>
                <a:t>cooling load.</a:t>
              </a:r>
            </a:p>
            <a:p>
              <a:pPr marL="285750" indent="-285750" defTabSz="914270" eaLnBrk="0" fontAlgn="auto" hangingPunct="0">
                <a:lnSpc>
                  <a:spcPct val="150000"/>
                </a:lnSpc>
                <a:spcBef>
                  <a:spcPts val="0"/>
                </a:spcBef>
                <a:spcAft>
                  <a:spcPts val="0"/>
                </a:spcAft>
                <a:buFont typeface="Wingdings" panose="05000000000000000000" pitchFamily="2" charset="2"/>
                <a:buChar char="Ø"/>
                <a:defRPr/>
              </a:pPr>
              <a:r>
                <a:rPr lang="en-US" sz="1000" dirty="0">
                  <a:solidFill>
                    <a:sysClr val="windowText" lastClr="000000"/>
                  </a:solidFill>
                  <a:latin typeface="Huawei Sans" panose="020C0503030203020204" pitchFamily="34" charset="0"/>
                </a:rPr>
                <a:t>Understand temperature requirements </a:t>
              </a:r>
              <a:endParaRPr lang="en-US" sz="1000" dirty="0" smtClean="0">
                <a:solidFill>
                  <a:sysClr val="windowText" lastClr="000000"/>
                </a:solidFill>
                <a:latin typeface="Huawei Sans" panose="020C0503030203020204" pitchFamily="34" charset="0"/>
              </a:endParaRPr>
            </a:p>
            <a:p>
              <a:pPr marL="279400" defTabSz="914270" eaLnBrk="0" fontAlgn="auto" hangingPunct="0">
                <a:lnSpc>
                  <a:spcPct val="150000"/>
                </a:lnSpc>
                <a:spcBef>
                  <a:spcPts val="0"/>
                </a:spcBef>
                <a:spcAft>
                  <a:spcPts val="0"/>
                </a:spcAft>
                <a:defRPr/>
              </a:pPr>
              <a:r>
                <a:rPr lang="en-US" sz="1000" dirty="0" smtClean="0">
                  <a:solidFill>
                    <a:sysClr val="windowText" lastClr="000000"/>
                  </a:solidFill>
                  <a:latin typeface="Huawei Sans" panose="020C0503030203020204" pitchFamily="34" charset="0"/>
                </a:rPr>
                <a:t>for </a:t>
              </a:r>
              <a:r>
                <a:rPr lang="en-US" sz="1000" dirty="0">
                  <a:solidFill>
                    <a:sysClr val="windowText" lastClr="000000"/>
                  </a:solidFill>
                  <a:latin typeface="Huawei Sans" panose="020C0503030203020204" pitchFamily="34" charset="0"/>
                </a:rPr>
                <a:t>data centers.</a:t>
              </a:r>
            </a:p>
          </p:txBody>
        </p:sp>
        <p:sp>
          <p:nvSpPr>
            <p:cNvPr id="24" name="AutoShape 9"/>
            <p:cNvSpPr>
              <a:spLocks noChangeArrowheads="1"/>
            </p:cNvSpPr>
            <p:nvPr/>
          </p:nvSpPr>
          <p:spPr bwMode="gray">
            <a:xfrm>
              <a:off x="-760106" y="1358931"/>
              <a:ext cx="1886088" cy="395718"/>
            </a:xfrm>
            <a:prstGeom prst="roundRect">
              <a:avLst>
                <a:gd name="adj" fmla="val 50000"/>
              </a:avLst>
            </a:prstGeom>
            <a:solidFill>
              <a:srgbClr val="00B0F0"/>
            </a:solidFill>
            <a:ln w="25400" algn="ctr">
              <a:noFill/>
              <a:round/>
              <a:headEnd/>
              <a:tailEnd/>
            </a:ln>
            <a:effectLst>
              <a:outerShdw dist="17961" dir="2700000" algn="ctr" rotWithShape="0">
                <a:srgbClr val="808080"/>
              </a:outerShdw>
            </a:effectLst>
          </p:spPr>
          <p:txBody>
            <a:bodyPr wrap="none" lIns="91427" tIns="45714" rIns="91427" bIns="45714" anchor="ctr">
              <a:noAutofit/>
            </a:bodyPr>
            <a:lstStyle/>
            <a:p>
              <a:pPr marL="0" marR="0" lvl="0" indent="0" algn="ctr" defTabSz="914270" eaLnBrk="0" fontAlgn="auto" latinLnBrk="0" hangingPunct="0">
                <a:lnSpc>
                  <a:spcPct val="100000"/>
                </a:lnSpc>
                <a:spcBef>
                  <a:spcPts val="0"/>
                </a:spcBef>
                <a:spcAft>
                  <a:spcPts val="0"/>
                </a:spcAft>
                <a:buClrTx/>
                <a:buSzTx/>
                <a:buFontTx/>
                <a:buNone/>
                <a:tabLst/>
                <a:defRPr/>
              </a:pPr>
              <a:r>
                <a:rPr kumimoji="0" lang="en-US" sz="1100" i="0" u="none" strike="noStrike" cap="none" normalizeH="0" baseline="0" noProof="0" dirty="0">
                  <a:ln>
                    <a:noFill/>
                  </a:ln>
                  <a:solidFill>
                    <a:sysClr val="window" lastClr="FFFFFF"/>
                  </a:solidFill>
                  <a:uLnTx/>
                  <a:uFillTx/>
                  <a:latin typeface="Huawei Sans" panose="020C0503030203020204" pitchFamily="34" charset="0"/>
                  <a:ea typeface="+mn-ea"/>
                </a:rPr>
                <a:t>Air conditioner cooling load</a:t>
              </a:r>
            </a:p>
          </p:txBody>
        </p:sp>
        <p:sp>
          <p:nvSpPr>
            <p:cNvPr id="25" name="AutoShape 11"/>
            <p:cNvSpPr>
              <a:spLocks noChangeArrowheads="1"/>
            </p:cNvSpPr>
            <p:nvPr/>
          </p:nvSpPr>
          <p:spPr bwMode="gray">
            <a:xfrm>
              <a:off x="-733613" y="3800571"/>
              <a:ext cx="2788677" cy="1606235"/>
            </a:xfrm>
            <a:prstGeom prst="roundRect">
              <a:avLst>
                <a:gd name="adj" fmla="val 6736"/>
              </a:avLst>
            </a:prstGeom>
            <a:gradFill rotWithShape="1">
              <a:gsLst>
                <a:gs pos="0">
                  <a:srgbClr val="BBE0E3"/>
                </a:gs>
                <a:gs pos="100000">
                  <a:srgbClr val="BBE0E3">
                    <a:gamma/>
                    <a:shade val="0"/>
                    <a:invGamma/>
                    <a:alpha val="0"/>
                  </a:srgbClr>
                </a:gs>
              </a:gsLst>
              <a:lin ang="5400000" scaled="1"/>
            </a:gradFill>
            <a:ln w="25400" algn="ctr">
              <a:solidFill>
                <a:srgbClr val="BBE0E3"/>
              </a:solidFill>
              <a:round/>
              <a:headEnd/>
              <a:tailEnd/>
            </a:ln>
            <a:effectLst/>
          </p:spPr>
          <p:txBody>
            <a:bodyPr wrap="square" lIns="91427" tIns="45714" rIns="91427" bIns="45714" anchor="ctr">
              <a:noAutofit/>
            </a:bodyPr>
            <a:lstStyle/>
            <a:p>
              <a:pPr eaLnBrk="0" fontAlgn="auto" hangingPunct="0">
                <a:spcBef>
                  <a:spcPts val="0"/>
                </a:spcBef>
                <a:spcAft>
                  <a:spcPts val="0"/>
                </a:spcAft>
                <a:buFont typeface="Wingdings" pitchFamily="2" charset="2"/>
                <a:buChar char="n"/>
                <a:defRPr/>
              </a:pPr>
              <a:endParaRPr lang="en-US" altLang="ko-KR" sz="900" kern="0" dirty="0" smtClean="0">
                <a:solidFill>
                  <a:sysClr val="windowText" lastClr="000000"/>
                </a:solidFill>
                <a:latin typeface="Huawei Sans" panose="020C0503030203020204" pitchFamily="34" charset="0"/>
              </a:endParaRPr>
            </a:p>
            <a:p>
              <a:pPr marL="285750" indent="-285750" defTabSz="914270" eaLnBrk="0" hangingPunct="0">
                <a:lnSpc>
                  <a:spcPct val="150000"/>
                </a:lnSpc>
                <a:buFont typeface="Wingdings" panose="05000000000000000000" pitchFamily="2" charset="2"/>
                <a:buChar char="Ø"/>
                <a:defRPr/>
              </a:pPr>
              <a:r>
                <a:rPr lang="en-US" sz="1000">
                  <a:solidFill>
                    <a:sysClr val="windowText" lastClr="000000"/>
                  </a:solidFill>
                  <a:latin typeface="Huawei Sans" panose="020C0503030203020204" pitchFamily="34" charset="0"/>
                </a:rPr>
                <a:t>Ways to obtain the cooling load when the conditions are not met</a:t>
              </a:r>
            </a:p>
            <a:p>
              <a:pPr marL="285750" indent="-285750" defTabSz="914270" eaLnBrk="0" hangingPunct="0">
                <a:lnSpc>
                  <a:spcPct val="150000"/>
                </a:lnSpc>
                <a:buFont typeface="Wingdings" panose="05000000000000000000" pitchFamily="2" charset="2"/>
                <a:buChar char="Ø"/>
                <a:defRPr/>
              </a:pPr>
              <a:r>
                <a:rPr lang="en-US" sz="1000">
                  <a:solidFill>
                    <a:sysClr val="windowText" lastClr="000000"/>
                  </a:solidFill>
                  <a:latin typeface="Huawei Sans" panose="020C0503030203020204" pitchFamily="34" charset="0"/>
                </a:rPr>
                <a:t>Two estimation methods</a:t>
              </a:r>
            </a:p>
            <a:p>
              <a:pPr marL="285750" indent="-285750" defTabSz="914270" eaLnBrk="0" hangingPunct="0">
                <a:lnSpc>
                  <a:spcPct val="150000"/>
                </a:lnSpc>
                <a:buFont typeface="Wingdings" panose="05000000000000000000" pitchFamily="2" charset="2"/>
                <a:buChar char="Ø"/>
                <a:defRPr/>
              </a:pPr>
              <a:endParaRPr lang="en-US" altLang="zh-CN" sz="1000" kern="0" dirty="0">
                <a:solidFill>
                  <a:sysClr val="windowText" lastClr="000000"/>
                </a:solidFill>
                <a:latin typeface="Huawei Sans" panose="020C0503030203020204" pitchFamily="34" charset="0"/>
              </a:endParaRPr>
            </a:p>
          </p:txBody>
        </p:sp>
        <p:sp>
          <p:nvSpPr>
            <p:cNvPr id="26" name="AutoShape 12"/>
            <p:cNvSpPr>
              <a:spLocks noChangeArrowheads="1"/>
            </p:cNvSpPr>
            <p:nvPr/>
          </p:nvSpPr>
          <p:spPr bwMode="gray">
            <a:xfrm>
              <a:off x="-760104" y="3602713"/>
              <a:ext cx="2693206" cy="395718"/>
            </a:xfrm>
            <a:prstGeom prst="roundRect">
              <a:avLst>
                <a:gd name="adj" fmla="val 50000"/>
              </a:avLst>
            </a:prstGeom>
            <a:solidFill>
              <a:srgbClr val="00B0F0"/>
            </a:solidFill>
            <a:ln w="25400" algn="ctr">
              <a:noFill/>
              <a:round/>
              <a:headEnd/>
              <a:tailEnd/>
            </a:ln>
            <a:effectLst>
              <a:outerShdw dist="17961" dir="2700000" algn="ctr" rotWithShape="0">
                <a:srgbClr val="808080"/>
              </a:outerShdw>
            </a:effectLst>
          </p:spPr>
          <p:txBody>
            <a:bodyPr wrap="none" lIns="91427" tIns="45714" rIns="91427" bIns="45714" anchor="ctr">
              <a:noAutofit/>
            </a:bodyPr>
            <a:lstStyle/>
            <a:p>
              <a:pPr lvl="0" algn="ctr" defTabSz="914270" eaLnBrk="0" hangingPunct="0">
                <a:defRPr/>
              </a:pPr>
              <a:r>
                <a:rPr lang="en-US" sz="1100" dirty="0">
                  <a:solidFill>
                    <a:sysClr val="window" lastClr="FFFFFF"/>
                  </a:solidFill>
                  <a:latin typeface="Huawei Sans" panose="020C0503030203020204" pitchFamily="34" charset="0"/>
                </a:rPr>
                <a:t>Estimating the air conditioner cooling load</a:t>
              </a:r>
            </a:p>
          </p:txBody>
        </p:sp>
        <p:sp>
          <p:nvSpPr>
            <p:cNvPr id="27" name="AutoShape 14"/>
            <p:cNvSpPr>
              <a:spLocks noChangeArrowheads="1"/>
            </p:cNvSpPr>
            <p:nvPr/>
          </p:nvSpPr>
          <p:spPr bwMode="gray">
            <a:xfrm>
              <a:off x="3383868" y="1556792"/>
              <a:ext cx="2788677" cy="1606233"/>
            </a:xfrm>
            <a:prstGeom prst="roundRect">
              <a:avLst>
                <a:gd name="adj" fmla="val 5972"/>
              </a:avLst>
            </a:prstGeom>
            <a:gradFill rotWithShape="1">
              <a:gsLst>
                <a:gs pos="0">
                  <a:srgbClr val="BBE0E3"/>
                </a:gs>
                <a:gs pos="100000">
                  <a:srgbClr val="BBE0E3">
                    <a:gamma/>
                    <a:shade val="0"/>
                    <a:invGamma/>
                    <a:alpha val="0"/>
                  </a:srgbClr>
                </a:gs>
              </a:gsLst>
              <a:lin ang="5400000" scaled="1"/>
            </a:gradFill>
            <a:ln w="25400" algn="ctr">
              <a:solidFill>
                <a:srgbClr val="BBE0E3"/>
              </a:solidFill>
              <a:round/>
              <a:headEnd/>
              <a:tailEnd/>
            </a:ln>
            <a:effectLst/>
          </p:spPr>
          <p:txBody>
            <a:bodyPr wrap="square" lIns="91427" tIns="45714" rIns="91427" bIns="45714" anchor="ctr">
              <a:noAutofit/>
            </a:bodyPr>
            <a:lstStyle/>
            <a:p>
              <a:pPr marL="285750" indent="-285750" defTabSz="914270" eaLnBrk="0" hangingPunct="0">
                <a:lnSpc>
                  <a:spcPct val="150000"/>
                </a:lnSpc>
                <a:buFont typeface="Wingdings" panose="05000000000000000000" pitchFamily="2" charset="2"/>
                <a:buChar char="Ø"/>
                <a:defRPr/>
              </a:pPr>
              <a:r>
                <a:rPr lang="en-US" sz="1000">
                  <a:solidFill>
                    <a:sysClr val="windowText" lastClr="000000"/>
                  </a:solidFill>
                  <a:latin typeface="Huawei Sans" panose="020C0503030203020204" pitchFamily="34" charset="0"/>
                </a:rPr>
                <a:t>Understand the purpose of area division.</a:t>
              </a:r>
            </a:p>
            <a:p>
              <a:pPr marL="285750" indent="-285750" defTabSz="914270" eaLnBrk="0" hangingPunct="0">
                <a:lnSpc>
                  <a:spcPct val="150000"/>
                </a:lnSpc>
                <a:buFont typeface="Wingdings" panose="05000000000000000000" pitchFamily="2" charset="2"/>
                <a:buChar char="Ø"/>
                <a:defRPr/>
              </a:pPr>
              <a:r>
                <a:rPr lang="en-US" sz="1000">
                  <a:solidFill>
                    <a:sysClr val="windowText" lastClr="000000"/>
                  </a:solidFill>
                  <a:latin typeface="Huawei Sans" panose="020C0503030203020204" pitchFamily="34" charset="0"/>
                </a:rPr>
                <a:t>Calculate the cooling load for each area.</a:t>
              </a:r>
            </a:p>
            <a:p>
              <a:pPr marL="285750" indent="-285750" defTabSz="914270" eaLnBrk="0" hangingPunct="0">
                <a:lnSpc>
                  <a:spcPct val="150000"/>
                </a:lnSpc>
                <a:buFont typeface="Wingdings" panose="05000000000000000000" pitchFamily="2" charset="2"/>
                <a:buChar char="Ø"/>
                <a:defRPr/>
              </a:pPr>
              <a:r>
                <a:rPr lang="en-US" sz="1000">
                  <a:solidFill>
                    <a:sysClr val="windowText" lastClr="000000"/>
                  </a:solidFill>
                  <a:latin typeface="Huawei Sans" panose="020C0503030203020204" pitchFamily="34" charset="0"/>
                </a:rPr>
                <a:t>Distinguish the characteristics of air conditioning systems in different areas.</a:t>
              </a:r>
            </a:p>
          </p:txBody>
        </p:sp>
        <p:sp>
          <p:nvSpPr>
            <p:cNvPr id="28" name="AutoShape 15"/>
            <p:cNvSpPr>
              <a:spLocks noChangeArrowheads="1"/>
            </p:cNvSpPr>
            <p:nvPr/>
          </p:nvSpPr>
          <p:spPr bwMode="gray">
            <a:xfrm>
              <a:off x="3357377" y="1358931"/>
              <a:ext cx="2528237" cy="395718"/>
            </a:xfrm>
            <a:prstGeom prst="roundRect">
              <a:avLst>
                <a:gd name="adj" fmla="val 50000"/>
              </a:avLst>
            </a:prstGeom>
            <a:solidFill>
              <a:srgbClr val="00B0F0"/>
            </a:solidFill>
            <a:ln w="25400" algn="ctr">
              <a:noFill/>
              <a:round/>
              <a:headEnd/>
              <a:tailEnd/>
            </a:ln>
            <a:effectLst>
              <a:outerShdw dist="17961" dir="2700000" algn="ctr" rotWithShape="0">
                <a:srgbClr val="808080"/>
              </a:outerShdw>
            </a:effectLst>
          </p:spPr>
          <p:txBody>
            <a:bodyPr wrap="none" lIns="91427" tIns="45714" rIns="91427" bIns="45714" anchor="ctr">
              <a:noAutofit/>
            </a:bodyPr>
            <a:lstStyle/>
            <a:p>
              <a:pPr lvl="0" defTabSz="914270" eaLnBrk="0" hangingPunct="0">
                <a:defRPr/>
              </a:pPr>
              <a:r>
                <a:rPr lang="en-US" sz="1100" dirty="0">
                  <a:solidFill>
                    <a:sysClr val="window" lastClr="FFFFFF"/>
                  </a:solidFill>
                  <a:latin typeface="Huawei Sans" panose="020C0503030203020204" pitchFamily="34" charset="0"/>
                </a:rPr>
                <a:t>Collecting statistics on air </a:t>
              </a:r>
              <a:endParaRPr lang="en-US" sz="1100" dirty="0" smtClean="0">
                <a:solidFill>
                  <a:sysClr val="window" lastClr="FFFFFF"/>
                </a:solidFill>
                <a:latin typeface="Huawei Sans" panose="020C0503030203020204" pitchFamily="34" charset="0"/>
              </a:endParaRPr>
            </a:p>
            <a:p>
              <a:pPr lvl="0" defTabSz="914270" eaLnBrk="0" hangingPunct="0">
                <a:defRPr/>
              </a:pPr>
              <a:r>
                <a:rPr lang="en-US" sz="1100" dirty="0" smtClean="0">
                  <a:solidFill>
                    <a:sysClr val="window" lastClr="FFFFFF"/>
                  </a:solidFill>
                  <a:latin typeface="Huawei Sans" panose="020C0503030203020204" pitchFamily="34" charset="0"/>
                </a:rPr>
                <a:t>conditioning </a:t>
              </a:r>
              <a:r>
                <a:rPr lang="en-US" sz="1100" dirty="0">
                  <a:solidFill>
                    <a:sysClr val="window" lastClr="FFFFFF"/>
                  </a:solidFill>
                  <a:latin typeface="Huawei Sans" panose="020C0503030203020204" pitchFamily="34" charset="0"/>
                </a:rPr>
                <a:t>functional areas</a:t>
              </a:r>
            </a:p>
          </p:txBody>
        </p:sp>
        <p:sp>
          <p:nvSpPr>
            <p:cNvPr id="29" name="AutoShape 17"/>
            <p:cNvSpPr>
              <a:spLocks noChangeArrowheads="1"/>
            </p:cNvSpPr>
            <p:nvPr/>
          </p:nvSpPr>
          <p:spPr bwMode="gray">
            <a:xfrm>
              <a:off x="3365069" y="3783471"/>
              <a:ext cx="2788677" cy="1606236"/>
            </a:xfrm>
            <a:prstGeom prst="roundRect">
              <a:avLst>
                <a:gd name="adj" fmla="val 5208"/>
              </a:avLst>
            </a:prstGeom>
            <a:gradFill rotWithShape="1">
              <a:gsLst>
                <a:gs pos="0">
                  <a:srgbClr val="BBE0E3"/>
                </a:gs>
                <a:gs pos="100000">
                  <a:srgbClr val="BBE0E3">
                    <a:gamma/>
                    <a:shade val="0"/>
                    <a:invGamma/>
                    <a:alpha val="0"/>
                  </a:srgbClr>
                </a:gs>
              </a:gsLst>
              <a:lin ang="5400000" scaled="1"/>
            </a:gradFill>
            <a:ln w="25400" algn="ctr">
              <a:solidFill>
                <a:srgbClr val="BBE0E3"/>
              </a:solidFill>
              <a:round/>
              <a:headEnd/>
              <a:tailEnd/>
            </a:ln>
            <a:effectLst/>
          </p:spPr>
          <p:txBody>
            <a:bodyPr wrap="square" lIns="91427" tIns="45714" rIns="91427" bIns="45714" anchor="ctr">
              <a:noAutofit/>
            </a:bodyPr>
            <a:lstStyle/>
            <a:p>
              <a:pPr marL="285750" indent="-285750" eaLnBrk="0" fontAlgn="auto" hangingPunct="0">
                <a:spcBef>
                  <a:spcPts val="0"/>
                </a:spcBef>
                <a:spcAft>
                  <a:spcPts val="0"/>
                </a:spcAft>
                <a:buFont typeface="Wingdings" pitchFamily="2" charset="2"/>
                <a:buChar char="n"/>
                <a:defRPr/>
              </a:pPr>
              <a:endParaRPr lang="en-US" altLang="zh-CN" sz="900" kern="0" dirty="0" smtClean="0">
                <a:solidFill>
                  <a:sysClr val="windowText" lastClr="000000"/>
                </a:solidFill>
                <a:latin typeface="Huawei Sans" panose="020C0503030203020204" pitchFamily="34" charset="0"/>
              </a:endParaRPr>
            </a:p>
            <a:p>
              <a:pPr marL="285750" indent="-285750" defTabSz="914270" eaLnBrk="0" hangingPunct="0">
                <a:lnSpc>
                  <a:spcPct val="150000"/>
                </a:lnSpc>
                <a:buFont typeface="Wingdings" panose="05000000000000000000" pitchFamily="2" charset="2"/>
                <a:buChar char="Ø"/>
                <a:defRPr/>
              </a:pPr>
              <a:r>
                <a:rPr lang="en-US" sz="1000">
                  <a:solidFill>
                    <a:sysClr val="windowText" lastClr="000000"/>
                  </a:solidFill>
                  <a:latin typeface="Huawei Sans" panose="020C0503030203020204" pitchFamily="34" charset="0"/>
                </a:rPr>
                <a:t>Select the optimal power density for a data center considering devices.</a:t>
              </a:r>
            </a:p>
            <a:p>
              <a:pPr marL="285750" indent="-285750" defTabSz="914270" eaLnBrk="0" hangingPunct="0">
                <a:lnSpc>
                  <a:spcPct val="150000"/>
                </a:lnSpc>
                <a:buFont typeface="Wingdings" panose="05000000000000000000" pitchFamily="2" charset="2"/>
                <a:buChar char="Ø"/>
                <a:defRPr/>
              </a:pPr>
              <a:r>
                <a:rPr lang="en-US" sz="1000">
                  <a:solidFill>
                    <a:sysClr val="windowText" lastClr="000000"/>
                  </a:solidFill>
                  <a:latin typeface="Huawei Sans" panose="020C0503030203020204" pitchFamily="34" charset="0"/>
                </a:rPr>
                <a:t>Select quantity and power of devices in a single cabinet.</a:t>
              </a:r>
            </a:p>
          </p:txBody>
        </p:sp>
        <p:sp>
          <p:nvSpPr>
            <p:cNvPr id="30" name="AutoShape 18"/>
            <p:cNvSpPr>
              <a:spLocks noChangeArrowheads="1"/>
            </p:cNvSpPr>
            <p:nvPr/>
          </p:nvSpPr>
          <p:spPr bwMode="gray">
            <a:xfrm>
              <a:off x="3357378" y="3602713"/>
              <a:ext cx="1594450" cy="363791"/>
            </a:xfrm>
            <a:prstGeom prst="roundRect">
              <a:avLst>
                <a:gd name="adj" fmla="val 50000"/>
              </a:avLst>
            </a:prstGeom>
            <a:solidFill>
              <a:srgbClr val="00B0F0"/>
            </a:solidFill>
            <a:ln w="25400" algn="ctr">
              <a:noFill/>
              <a:round/>
              <a:headEnd/>
              <a:tailEnd/>
            </a:ln>
            <a:effectLst>
              <a:outerShdw dist="17961" dir="2700000" algn="ctr" rotWithShape="0">
                <a:srgbClr val="808080"/>
              </a:outerShdw>
            </a:effectLst>
          </p:spPr>
          <p:txBody>
            <a:bodyPr wrap="none" lIns="91427" tIns="45714" rIns="91427" bIns="45714" anchor="ctr">
              <a:noAutofit/>
            </a:bodyPr>
            <a:lstStyle/>
            <a:p>
              <a:pPr lvl="0" algn="ctr" defTabSz="914270" eaLnBrk="0" hangingPunct="0">
                <a:defRPr/>
              </a:pPr>
              <a:r>
                <a:rPr lang="en-US" sz="1100">
                  <a:solidFill>
                    <a:sysClr val="window" lastClr="FFFFFF"/>
                  </a:solidFill>
                  <a:latin typeface="Huawei Sans" panose="020C0503030203020204" pitchFamily="34" charset="0"/>
                </a:rPr>
                <a:t>Selecting IT power</a:t>
              </a:r>
            </a:p>
          </p:txBody>
        </p:sp>
      </p:grpSp>
    </p:spTree>
    <p:extLst>
      <p:ext uri="{BB962C8B-B14F-4D97-AF65-F5344CB8AC3E}">
        <p14:creationId xmlns:p14="http://schemas.microsoft.com/office/powerpoint/2010/main" val="262187111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Determining the Air Conditioner Indoor Unit Configuration</a:t>
            </a:r>
          </a:p>
        </p:txBody>
      </p:sp>
      <p:sp>
        <p:nvSpPr>
          <p:cNvPr id="24" name="文本占位符 23"/>
          <p:cNvSpPr>
            <a:spLocks noGrp="1"/>
          </p:cNvSpPr>
          <p:nvPr>
            <p:ph type="body" sz="quarter" idx="10"/>
          </p:nvPr>
        </p:nvSpPr>
        <p:spPr/>
        <p:txBody>
          <a:bodyPr>
            <a:noAutofit/>
          </a:bodyPr>
          <a:lstStyle/>
          <a:p>
            <a:r>
              <a:rPr lang="en-US" sz="1400" dirty="0">
                <a:latin typeface="Huawei Sans" panose="020C0503030203020204" pitchFamily="34" charset="0"/>
              </a:rPr>
              <a:t>Determine whether to use in-cabinet, in-row, or in-room cooling based on the power density.</a:t>
            </a:r>
          </a:p>
          <a:p>
            <a:r>
              <a:rPr lang="en-US" sz="1400" dirty="0">
                <a:latin typeface="Huawei Sans" panose="020C0503030203020204" pitchFamily="34" charset="0"/>
              </a:rPr>
              <a:t>Configure the air conditioner indoor unit capacity based on the estimated service growth rate.</a:t>
            </a:r>
          </a:p>
          <a:p>
            <a:r>
              <a:rPr lang="en-US" sz="1400" dirty="0">
                <a:latin typeface="Huawei Sans" panose="020C0503030203020204" pitchFamily="34" charset="0"/>
              </a:rPr>
              <a:t>Check whether there are raised floors, whether cold or hot aisle containment exists, whether cold and hot air is mixed, and whether air supply is blocked in different equipment room areas.</a:t>
            </a:r>
          </a:p>
          <a:p>
            <a:r>
              <a:rPr lang="en-US" sz="1400" dirty="0">
                <a:latin typeface="Huawei Sans" panose="020C0503030203020204" pitchFamily="34" charset="0"/>
              </a:rPr>
              <a:t>Determine PUE requirements, continuous cooling requirements, and reliability level requirements, and evaluate whether hot spots will occur.</a:t>
            </a:r>
          </a:p>
          <a:p>
            <a:r>
              <a:rPr lang="en-US" sz="1400" dirty="0">
                <a:latin typeface="Huawei Sans" panose="020C0503030203020204" pitchFamily="34" charset="0"/>
              </a:rPr>
              <a:t>If two or more solutions are available, you need to analyze the initial investment and OPEX.</a:t>
            </a:r>
          </a:p>
          <a:p>
            <a:endParaRPr lang="zh-CN" altLang="en-US" sz="1200" dirty="0">
              <a:latin typeface="Huawei Sans" panose="020C0503030203020204" pitchFamily="34" charset="0"/>
            </a:endParaRPr>
          </a:p>
        </p:txBody>
      </p:sp>
      <p:grpSp>
        <p:nvGrpSpPr>
          <p:cNvPr id="6" name="Group 7"/>
          <p:cNvGrpSpPr>
            <a:grpSpLocks/>
          </p:cNvGrpSpPr>
          <p:nvPr/>
        </p:nvGrpSpPr>
        <p:grpSpPr bwMode="auto">
          <a:xfrm>
            <a:off x="947351" y="3703396"/>
            <a:ext cx="10230592" cy="2395188"/>
            <a:chOff x="912" y="960"/>
            <a:chExt cx="4258" cy="700"/>
          </a:xfrm>
        </p:grpSpPr>
        <p:sp>
          <p:nvSpPr>
            <p:cNvPr id="7" name="AutoShape 8"/>
            <p:cNvSpPr>
              <a:spLocks noChangeArrowheads="1"/>
            </p:cNvSpPr>
            <p:nvPr/>
          </p:nvSpPr>
          <p:spPr bwMode="gray">
            <a:xfrm>
              <a:off x="922" y="960"/>
              <a:ext cx="4240" cy="676"/>
            </a:xfrm>
            <a:prstGeom prst="roundRect">
              <a:avLst>
                <a:gd name="adj" fmla="val 16667"/>
              </a:avLst>
            </a:prstGeom>
            <a:solidFill>
              <a:srgbClr val="FFFFFF"/>
            </a:solidFill>
            <a:ln w="9525">
              <a:solidFill>
                <a:srgbClr val="DDDDDD"/>
              </a:solidFill>
              <a:round/>
              <a:headEnd/>
              <a:tailEnd/>
            </a:ln>
          </p:spPr>
          <p:txBody>
            <a:bodyPr wrap="none" anchor="ctr">
              <a:noAutofit/>
            </a:bodyPr>
            <a:lstStyle/>
            <a:p>
              <a:endParaRPr lang="zh-CN" altLang="en-US">
                <a:latin typeface="Huawei Sans" panose="020C0503030203020204" pitchFamily="34" charset="0"/>
                <a:ea typeface="宋体" charset="-122"/>
              </a:endParaRPr>
            </a:p>
          </p:txBody>
        </p:sp>
        <p:sp>
          <p:nvSpPr>
            <p:cNvPr id="8" name="AutoShape 9"/>
            <p:cNvSpPr>
              <a:spLocks noChangeArrowheads="1"/>
            </p:cNvSpPr>
            <p:nvPr/>
          </p:nvSpPr>
          <p:spPr bwMode="gray">
            <a:xfrm>
              <a:off x="912" y="984"/>
              <a:ext cx="4258" cy="676"/>
            </a:xfrm>
            <a:prstGeom prst="roundRect">
              <a:avLst>
                <a:gd name="adj" fmla="val 16667"/>
              </a:avLst>
            </a:prstGeom>
            <a:solidFill>
              <a:srgbClr val="F5F5F5"/>
            </a:solidFill>
            <a:ln w="9525">
              <a:noFill/>
              <a:round/>
              <a:headEnd/>
              <a:tailEnd/>
            </a:ln>
            <a:effectLst>
              <a:outerShdw dist="80322" dir="4293903" algn="ctr" rotWithShape="0">
                <a:srgbClr val="808080">
                  <a:alpha val="50000"/>
                </a:srgbClr>
              </a:outerShdw>
            </a:effectLst>
          </p:spPr>
          <p:txBody>
            <a:bodyPr wrap="none" anchor="ctr">
              <a:noAutofit/>
            </a:bodyPr>
            <a:lstStyle/>
            <a:p>
              <a:pPr>
                <a:defRPr/>
              </a:pPr>
              <a:endParaRPr lang="zh-CN" altLang="en-US">
                <a:latin typeface="Huawei Sans" panose="020C0503030203020204" pitchFamily="34" charset="0"/>
                <a:ea typeface="宋体" charset="-122"/>
              </a:endParaRPr>
            </a:p>
          </p:txBody>
        </p:sp>
      </p:grpSp>
      <p:grpSp>
        <p:nvGrpSpPr>
          <p:cNvPr id="9" name="Group 10"/>
          <p:cNvGrpSpPr>
            <a:grpSpLocks/>
          </p:cNvGrpSpPr>
          <p:nvPr/>
        </p:nvGrpSpPr>
        <p:grpSpPr bwMode="auto">
          <a:xfrm>
            <a:off x="1714058" y="3702950"/>
            <a:ext cx="1847190" cy="1976155"/>
            <a:chOff x="1851" y="624"/>
            <a:chExt cx="812" cy="830"/>
          </a:xfrm>
        </p:grpSpPr>
        <p:sp>
          <p:nvSpPr>
            <p:cNvPr id="10" name="Oval 11"/>
            <p:cNvSpPr>
              <a:spLocks noChangeArrowheads="1"/>
            </p:cNvSpPr>
            <p:nvPr/>
          </p:nvSpPr>
          <p:spPr bwMode="gray">
            <a:xfrm>
              <a:off x="1851" y="652"/>
              <a:ext cx="812" cy="802"/>
            </a:xfrm>
            <a:prstGeom prst="ellipse">
              <a:avLst/>
            </a:prstGeom>
            <a:solidFill>
              <a:schemeClr val="accent1"/>
            </a:solidFill>
            <a:ln w="63500" algn="ctr">
              <a:solidFill>
                <a:srgbClr val="F8F8F8">
                  <a:alpha val="70195"/>
                </a:srgbClr>
              </a:solidFill>
              <a:round/>
              <a:headEnd/>
              <a:tailEnd/>
            </a:ln>
          </p:spPr>
          <p:txBody>
            <a:bodyPr wrap="none" anchor="ctr">
              <a:noAutofit/>
            </a:bodyPr>
            <a:lstStyle/>
            <a:p>
              <a:endParaRPr lang="zh-CN" altLang="en-US">
                <a:latin typeface="Huawei Sans" panose="020C0503030203020204" pitchFamily="34" charset="0"/>
                <a:ea typeface="宋体" charset="-122"/>
              </a:endParaRPr>
            </a:p>
          </p:txBody>
        </p:sp>
        <p:pic>
          <p:nvPicPr>
            <p:cNvPr id="11" name="Picture 12" descr="cir_lighteffect0"/>
            <p:cNvPicPr>
              <a:picLocks noChangeAspect="1" noChangeArrowheads="1"/>
            </p:cNvPicPr>
            <p:nvPr/>
          </p:nvPicPr>
          <p:blipFill>
            <a:blip r:embed="rId3">
              <a:lum bright="18000" contrast="-12000"/>
            </a:blip>
            <a:srcRect/>
            <a:stretch>
              <a:fillRect/>
            </a:stretch>
          </p:blipFill>
          <p:spPr bwMode="gray">
            <a:xfrm>
              <a:off x="1920" y="624"/>
              <a:ext cx="670" cy="670"/>
            </a:xfrm>
            <a:prstGeom prst="rect">
              <a:avLst/>
            </a:prstGeom>
            <a:noFill/>
            <a:ln w="9525">
              <a:noFill/>
              <a:miter lim="800000"/>
              <a:headEnd/>
              <a:tailEnd/>
            </a:ln>
          </p:spPr>
        </p:pic>
      </p:grpSp>
      <p:sp>
        <p:nvSpPr>
          <p:cNvPr id="12" name="Rectangle 13"/>
          <p:cNvSpPr>
            <a:spLocks noChangeArrowheads="1"/>
          </p:cNvSpPr>
          <p:nvPr/>
        </p:nvSpPr>
        <p:spPr bwMode="gray">
          <a:xfrm>
            <a:off x="2144944" y="4506706"/>
            <a:ext cx="975695" cy="2246769"/>
          </a:xfrm>
          <a:prstGeom prst="rect">
            <a:avLst/>
          </a:prstGeom>
          <a:noFill/>
          <a:ln w="9525" algn="ctr">
            <a:noFill/>
            <a:miter lim="800000"/>
            <a:headEnd/>
            <a:tailEnd/>
          </a:ln>
        </p:spPr>
        <p:txBody>
          <a:bodyPr wrap="none">
            <a:noAutofit/>
          </a:bodyPr>
          <a:lstStyle/>
          <a:p>
            <a:pPr algn="ctr"/>
            <a:r>
              <a:rPr lang="en-US" sz="1400" b="1" dirty="0">
                <a:solidFill>
                  <a:srgbClr val="F8F8F8"/>
                </a:solidFill>
                <a:latin typeface="Huawei Sans" panose="020C0503030203020204" pitchFamily="34" charset="0"/>
              </a:rPr>
              <a:t>Selection of air </a:t>
            </a:r>
            <a:endParaRPr lang="en-US" sz="1400" b="1" dirty="0" smtClean="0">
              <a:solidFill>
                <a:srgbClr val="F8F8F8"/>
              </a:solidFill>
              <a:latin typeface="Huawei Sans" panose="020C0503030203020204" pitchFamily="34" charset="0"/>
            </a:endParaRPr>
          </a:p>
          <a:p>
            <a:pPr algn="ctr"/>
            <a:r>
              <a:rPr lang="en-US" sz="1400" b="1" dirty="0" smtClean="0">
                <a:solidFill>
                  <a:srgbClr val="F8F8F8"/>
                </a:solidFill>
                <a:latin typeface="Huawei Sans" panose="020C0503030203020204" pitchFamily="34" charset="0"/>
              </a:rPr>
              <a:t>conditioner </a:t>
            </a:r>
          </a:p>
          <a:p>
            <a:pPr algn="ctr"/>
            <a:r>
              <a:rPr lang="en-US" sz="1400" b="1" dirty="0" smtClean="0">
                <a:solidFill>
                  <a:srgbClr val="F8F8F8"/>
                </a:solidFill>
                <a:latin typeface="Huawei Sans" panose="020C0503030203020204" pitchFamily="34" charset="0"/>
              </a:rPr>
              <a:t>indoor </a:t>
            </a:r>
            <a:r>
              <a:rPr lang="en-US" sz="1400" b="1" dirty="0">
                <a:solidFill>
                  <a:srgbClr val="F8F8F8"/>
                </a:solidFill>
                <a:latin typeface="Huawei Sans" panose="020C0503030203020204" pitchFamily="34" charset="0"/>
              </a:rPr>
              <a:t>units</a:t>
            </a:r>
          </a:p>
        </p:txBody>
      </p:sp>
      <p:sp>
        <p:nvSpPr>
          <p:cNvPr id="13" name="AutoShape 14"/>
          <p:cNvSpPr>
            <a:spLocks noChangeArrowheads="1"/>
          </p:cNvSpPr>
          <p:nvPr/>
        </p:nvSpPr>
        <p:spPr bwMode="gray">
          <a:xfrm>
            <a:off x="3922552" y="4363513"/>
            <a:ext cx="1039636" cy="691779"/>
          </a:xfrm>
          <a:prstGeom prst="rightArrow">
            <a:avLst>
              <a:gd name="adj1" fmla="val 49380"/>
              <a:gd name="adj2" fmla="val 38871"/>
            </a:avLst>
          </a:prstGeom>
          <a:gradFill rotWithShape="1">
            <a:gsLst>
              <a:gs pos="0">
                <a:srgbClr val="595959">
                  <a:alpha val="0"/>
                </a:srgbClr>
              </a:gs>
              <a:gs pos="100000">
                <a:srgbClr val="C0C0C0"/>
              </a:gs>
            </a:gsLst>
            <a:lin ang="0" scaled="1"/>
          </a:gradFill>
          <a:ln w="9525" algn="ctr">
            <a:noFill/>
            <a:miter lim="800000"/>
            <a:headEnd/>
            <a:tailEnd/>
          </a:ln>
        </p:spPr>
        <p:txBody>
          <a:bodyPr wrap="none" anchor="ctr">
            <a:noAutofit/>
          </a:bodyPr>
          <a:lstStyle/>
          <a:p>
            <a:endParaRPr lang="zh-CN" altLang="en-US">
              <a:latin typeface="Huawei Sans" panose="020C0503030203020204" pitchFamily="34" charset="0"/>
              <a:ea typeface="宋体" charset="-122"/>
            </a:endParaRPr>
          </a:p>
        </p:txBody>
      </p:sp>
      <p:grpSp>
        <p:nvGrpSpPr>
          <p:cNvPr id="14" name="Group 15"/>
          <p:cNvGrpSpPr>
            <a:grpSpLocks/>
          </p:cNvGrpSpPr>
          <p:nvPr/>
        </p:nvGrpSpPr>
        <p:grpSpPr bwMode="auto">
          <a:xfrm>
            <a:off x="5210994" y="3803067"/>
            <a:ext cx="1847190" cy="1976153"/>
            <a:chOff x="1851" y="624"/>
            <a:chExt cx="812" cy="830"/>
          </a:xfrm>
        </p:grpSpPr>
        <p:sp>
          <p:nvSpPr>
            <p:cNvPr id="15" name="Oval 16"/>
            <p:cNvSpPr>
              <a:spLocks noChangeArrowheads="1"/>
            </p:cNvSpPr>
            <p:nvPr/>
          </p:nvSpPr>
          <p:spPr bwMode="gray">
            <a:xfrm>
              <a:off x="1851" y="652"/>
              <a:ext cx="812" cy="802"/>
            </a:xfrm>
            <a:prstGeom prst="ellipse">
              <a:avLst/>
            </a:prstGeom>
            <a:solidFill>
              <a:schemeClr val="accent2"/>
            </a:solidFill>
            <a:ln w="63500" algn="ctr">
              <a:solidFill>
                <a:srgbClr val="F8F8F8">
                  <a:alpha val="70195"/>
                </a:srgbClr>
              </a:solidFill>
              <a:round/>
              <a:headEnd/>
              <a:tailEnd/>
            </a:ln>
          </p:spPr>
          <p:txBody>
            <a:bodyPr wrap="none" anchor="ctr">
              <a:noAutofit/>
            </a:bodyPr>
            <a:lstStyle/>
            <a:p>
              <a:endParaRPr lang="zh-CN" altLang="en-US" sz="1200">
                <a:latin typeface="Huawei Sans" panose="020C0503030203020204" pitchFamily="34" charset="0"/>
                <a:ea typeface="宋体" charset="-122"/>
              </a:endParaRPr>
            </a:p>
          </p:txBody>
        </p:sp>
        <p:pic>
          <p:nvPicPr>
            <p:cNvPr id="16" name="Picture 17" descr="cir_lighteffect0"/>
            <p:cNvPicPr>
              <a:picLocks noChangeAspect="1" noChangeArrowheads="1"/>
            </p:cNvPicPr>
            <p:nvPr/>
          </p:nvPicPr>
          <p:blipFill>
            <a:blip r:embed="rId3">
              <a:lum bright="18000" contrast="-12000"/>
            </a:blip>
            <a:srcRect/>
            <a:stretch>
              <a:fillRect/>
            </a:stretch>
          </p:blipFill>
          <p:spPr bwMode="gray">
            <a:xfrm>
              <a:off x="1920" y="624"/>
              <a:ext cx="670" cy="670"/>
            </a:xfrm>
            <a:prstGeom prst="rect">
              <a:avLst/>
            </a:prstGeom>
            <a:noFill/>
            <a:ln w="9525">
              <a:noFill/>
              <a:miter lim="800000"/>
              <a:headEnd/>
              <a:tailEnd/>
            </a:ln>
          </p:spPr>
        </p:pic>
      </p:grpSp>
      <p:sp>
        <p:nvSpPr>
          <p:cNvPr id="17" name="Rectangle 18"/>
          <p:cNvSpPr>
            <a:spLocks noChangeArrowheads="1"/>
          </p:cNvSpPr>
          <p:nvPr/>
        </p:nvSpPr>
        <p:spPr bwMode="gray">
          <a:xfrm>
            <a:off x="5651603" y="4582675"/>
            <a:ext cx="1099816" cy="2246769"/>
          </a:xfrm>
          <a:prstGeom prst="rect">
            <a:avLst/>
          </a:prstGeom>
          <a:noFill/>
          <a:ln w="9525" algn="ctr">
            <a:noFill/>
            <a:miter lim="800000"/>
            <a:headEnd/>
            <a:tailEnd/>
          </a:ln>
        </p:spPr>
        <p:txBody>
          <a:bodyPr wrap="none">
            <a:noAutofit/>
          </a:bodyPr>
          <a:lstStyle/>
          <a:p>
            <a:pPr algn="ctr"/>
            <a:r>
              <a:rPr lang="en-US" sz="1400" b="1" dirty="0">
                <a:solidFill>
                  <a:srgbClr val="F8F8F8"/>
                </a:solidFill>
                <a:latin typeface="Huawei Sans" panose="020C0503030203020204" pitchFamily="34" charset="0"/>
              </a:rPr>
              <a:t>Calculation of the </a:t>
            </a:r>
            <a:endParaRPr lang="en-US" sz="1400" b="1" dirty="0" smtClean="0">
              <a:solidFill>
                <a:srgbClr val="F8F8F8"/>
              </a:solidFill>
              <a:latin typeface="Huawei Sans" panose="020C0503030203020204" pitchFamily="34" charset="0"/>
            </a:endParaRPr>
          </a:p>
          <a:p>
            <a:pPr algn="ctr"/>
            <a:r>
              <a:rPr lang="en-US" sz="1400" b="1" dirty="0" smtClean="0">
                <a:solidFill>
                  <a:srgbClr val="F8F8F8"/>
                </a:solidFill>
                <a:latin typeface="Huawei Sans" panose="020C0503030203020204" pitchFamily="34" charset="0"/>
              </a:rPr>
              <a:t>number </a:t>
            </a:r>
            <a:r>
              <a:rPr lang="en-US" sz="1400" b="1" dirty="0">
                <a:solidFill>
                  <a:srgbClr val="F8F8F8"/>
                </a:solidFill>
                <a:latin typeface="Huawei Sans" panose="020C0503030203020204" pitchFamily="34" charset="0"/>
              </a:rPr>
              <a:t>of </a:t>
            </a:r>
            <a:endParaRPr lang="en-US" sz="1400" b="1" dirty="0" smtClean="0">
              <a:solidFill>
                <a:srgbClr val="F8F8F8"/>
              </a:solidFill>
              <a:latin typeface="Huawei Sans" panose="020C0503030203020204" pitchFamily="34" charset="0"/>
            </a:endParaRPr>
          </a:p>
          <a:p>
            <a:pPr algn="ctr"/>
            <a:r>
              <a:rPr lang="en-US" sz="1400" b="1" dirty="0" smtClean="0">
                <a:solidFill>
                  <a:srgbClr val="F8F8F8"/>
                </a:solidFill>
                <a:latin typeface="Huawei Sans" panose="020C0503030203020204" pitchFamily="34" charset="0"/>
              </a:rPr>
              <a:t>indoor </a:t>
            </a:r>
            <a:r>
              <a:rPr lang="en-US" sz="1400" b="1" dirty="0">
                <a:solidFill>
                  <a:srgbClr val="F8F8F8"/>
                </a:solidFill>
                <a:latin typeface="Huawei Sans" panose="020C0503030203020204" pitchFamily="34" charset="0"/>
              </a:rPr>
              <a:t>units</a:t>
            </a:r>
          </a:p>
        </p:txBody>
      </p:sp>
      <p:sp>
        <p:nvSpPr>
          <p:cNvPr id="18" name="AutoShape 19"/>
          <p:cNvSpPr>
            <a:spLocks noChangeArrowheads="1"/>
          </p:cNvSpPr>
          <p:nvPr/>
        </p:nvSpPr>
        <p:spPr bwMode="gray">
          <a:xfrm>
            <a:off x="7306990" y="4370073"/>
            <a:ext cx="1039637" cy="689298"/>
          </a:xfrm>
          <a:prstGeom prst="rightArrow">
            <a:avLst>
              <a:gd name="adj1" fmla="val 49380"/>
              <a:gd name="adj2" fmla="val 39011"/>
            </a:avLst>
          </a:prstGeom>
          <a:gradFill rotWithShape="1">
            <a:gsLst>
              <a:gs pos="0">
                <a:srgbClr val="595959">
                  <a:alpha val="0"/>
                </a:srgbClr>
              </a:gs>
              <a:gs pos="100000">
                <a:srgbClr val="C0C0C0"/>
              </a:gs>
            </a:gsLst>
            <a:lin ang="0" scaled="1"/>
          </a:gradFill>
          <a:ln w="9525" algn="ctr">
            <a:noFill/>
            <a:miter lim="800000"/>
            <a:headEnd/>
            <a:tailEnd/>
          </a:ln>
        </p:spPr>
        <p:txBody>
          <a:bodyPr wrap="none" anchor="ctr">
            <a:noAutofit/>
          </a:bodyPr>
          <a:lstStyle/>
          <a:p>
            <a:endParaRPr lang="zh-CN" altLang="en-US">
              <a:latin typeface="Huawei Sans" panose="020C0503030203020204" pitchFamily="34" charset="0"/>
              <a:ea typeface="宋体" charset="-122"/>
            </a:endParaRPr>
          </a:p>
        </p:txBody>
      </p:sp>
      <p:grpSp>
        <p:nvGrpSpPr>
          <p:cNvPr id="19" name="Group 20"/>
          <p:cNvGrpSpPr>
            <a:grpSpLocks/>
          </p:cNvGrpSpPr>
          <p:nvPr/>
        </p:nvGrpSpPr>
        <p:grpSpPr bwMode="auto">
          <a:xfrm>
            <a:off x="8505244" y="3803067"/>
            <a:ext cx="1844823" cy="1976153"/>
            <a:chOff x="1851" y="624"/>
            <a:chExt cx="812" cy="830"/>
          </a:xfrm>
        </p:grpSpPr>
        <p:sp>
          <p:nvSpPr>
            <p:cNvPr id="20" name="Oval 21"/>
            <p:cNvSpPr>
              <a:spLocks noChangeArrowheads="1"/>
            </p:cNvSpPr>
            <p:nvPr/>
          </p:nvSpPr>
          <p:spPr bwMode="gray">
            <a:xfrm>
              <a:off x="1851" y="652"/>
              <a:ext cx="812" cy="802"/>
            </a:xfrm>
            <a:prstGeom prst="ellipse">
              <a:avLst/>
            </a:prstGeom>
            <a:solidFill>
              <a:srgbClr val="00B050"/>
            </a:solidFill>
            <a:ln w="63500" algn="ctr">
              <a:solidFill>
                <a:srgbClr val="F8F8F8">
                  <a:alpha val="70195"/>
                </a:srgbClr>
              </a:solidFill>
              <a:round/>
              <a:headEnd/>
              <a:tailEnd/>
            </a:ln>
          </p:spPr>
          <p:txBody>
            <a:bodyPr wrap="none" anchor="ctr">
              <a:noAutofit/>
            </a:bodyPr>
            <a:lstStyle/>
            <a:p>
              <a:endParaRPr lang="zh-CN" altLang="en-US">
                <a:latin typeface="Huawei Sans" panose="020C0503030203020204" pitchFamily="34" charset="0"/>
                <a:ea typeface="宋体" charset="-122"/>
              </a:endParaRPr>
            </a:p>
          </p:txBody>
        </p:sp>
        <p:pic>
          <p:nvPicPr>
            <p:cNvPr id="21" name="Picture 22" descr="cir_lighteffect0"/>
            <p:cNvPicPr>
              <a:picLocks noChangeAspect="1" noChangeArrowheads="1"/>
            </p:cNvPicPr>
            <p:nvPr/>
          </p:nvPicPr>
          <p:blipFill>
            <a:blip r:embed="rId3">
              <a:lum bright="18000" contrast="-12000"/>
            </a:blip>
            <a:srcRect/>
            <a:stretch>
              <a:fillRect/>
            </a:stretch>
          </p:blipFill>
          <p:spPr bwMode="gray">
            <a:xfrm>
              <a:off x="1920" y="624"/>
              <a:ext cx="670" cy="670"/>
            </a:xfrm>
            <a:prstGeom prst="rect">
              <a:avLst/>
            </a:prstGeom>
            <a:noFill/>
            <a:ln w="9525">
              <a:noFill/>
              <a:miter lim="800000"/>
              <a:headEnd/>
              <a:tailEnd/>
            </a:ln>
          </p:spPr>
        </p:pic>
      </p:grpSp>
      <p:sp>
        <p:nvSpPr>
          <p:cNvPr id="23" name="矩形 22"/>
          <p:cNvSpPr/>
          <p:nvPr/>
        </p:nvSpPr>
        <p:spPr>
          <a:xfrm>
            <a:off x="8616900" y="4432963"/>
            <a:ext cx="1733167" cy="1938992"/>
          </a:xfrm>
          <a:prstGeom prst="rect">
            <a:avLst/>
          </a:prstGeom>
          <a:noFill/>
          <a:ln w="9525" algn="ctr">
            <a:noFill/>
            <a:miter lim="800000"/>
            <a:headEnd/>
            <a:tailEnd/>
          </a:ln>
        </p:spPr>
        <p:txBody>
          <a:bodyPr wrap="none">
            <a:noAutofit/>
          </a:bodyPr>
          <a:lstStyle/>
          <a:p>
            <a:pPr algn="ctr"/>
            <a:r>
              <a:rPr lang="en-US" sz="1400" b="1" dirty="0">
                <a:solidFill>
                  <a:srgbClr val="F8F8F8"/>
                </a:solidFill>
                <a:latin typeface="Huawei Sans" panose="020C0503030203020204" pitchFamily="34" charset="0"/>
              </a:rPr>
              <a:t>Indoor unit </a:t>
            </a:r>
            <a:endParaRPr lang="en-US" sz="1400" b="1" dirty="0" smtClean="0">
              <a:solidFill>
                <a:srgbClr val="F8F8F8"/>
              </a:solidFill>
              <a:latin typeface="Huawei Sans" panose="020C0503030203020204" pitchFamily="34" charset="0"/>
            </a:endParaRPr>
          </a:p>
          <a:p>
            <a:pPr algn="ctr"/>
            <a:r>
              <a:rPr lang="en-US" sz="1400" b="1" dirty="0" smtClean="0">
                <a:solidFill>
                  <a:srgbClr val="F8F8F8"/>
                </a:solidFill>
                <a:latin typeface="Huawei Sans" panose="020C0503030203020204" pitchFamily="34" charset="0"/>
              </a:rPr>
              <a:t>layout </a:t>
            </a:r>
            <a:r>
              <a:rPr lang="en-US" sz="1400" b="1" dirty="0">
                <a:solidFill>
                  <a:srgbClr val="F8F8F8"/>
                </a:solidFill>
                <a:latin typeface="Huawei Sans" panose="020C0503030203020204" pitchFamily="34" charset="0"/>
              </a:rPr>
              <a:t>of the </a:t>
            </a:r>
            <a:endParaRPr lang="en-US" sz="1400" b="1" dirty="0" smtClean="0">
              <a:solidFill>
                <a:srgbClr val="F8F8F8"/>
              </a:solidFill>
              <a:latin typeface="Huawei Sans" panose="020C0503030203020204" pitchFamily="34" charset="0"/>
            </a:endParaRPr>
          </a:p>
          <a:p>
            <a:pPr algn="ctr"/>
            <a:r>
              <a:rPr lang="en-US" sz="1400" b="1" dirty="0" smtClean="0">
                <a:solidFill>
                  <a:srgbClr val="F8F8F8"/>
                </a:solidFill>
                <a:latin typeface="Huawei Sans" panose="020C0503030203020204" pitchFamily="34" charset="0"/>
              </a:rPr>
              <a:t>air </a:t>
            </a:r>
            <a:r>
              <a:rPr lang="en-US" sz="1400" b="1" dirty="0">
                <a:solidFill>
                  <a:srgbClr val="F8F8F8"/>
                </a:solidFill>
                <a:latin typeface="Huawei Sans" panose="020C0503030203020204" pitchFamily="34" charset="0"/>
              </a:rPr>
              <a:t>conditioning </a:t>
            </a:r>
            <a:endParaRPr lang="en-US" sz="1400" b="1" dirty="0" smtClean="0">
              <a:solidFill>
                <a:srgbClr val="F8F8F8"/>
              </a:solidFill>
              <a:latin typeface="Huawei Sans" panose="020C0503030203020204" pitchFamily="34" charset="0"/>
            </a:endParaRPr>
          </a:p>
          <a:p>
            <a:pPr algn="ctr"/>
            <a:r>
              <a:rPr lang="en-US" sz="1400" b="1" dirty="0" smtClean="0">
                <a:solidFill>
                  <a:srgbClr val="F8F8F8"/>
                </a:solidFill>
                <a:latin typeface="Huawei Sans" panose="020C0503030203020204" pitchFamily="34" charset="0"/>
              </a:rPr>
              <a:t>functional </a:t>
            </a:r>
            <a:r>
              <a:rPr lang="en-US" sz="1400" b="1" dirty="0">
                <a:solidFill>
                  <a:srgbClr val="F8F8F8"/>
                </a:solidFill>
                <a:latin typeface="Huawei Sans" panose="020C0503030203020204" pitchFamily="34" charset="0"/>
              </a:rPr>
              <a:t>area</a:t>
            </a:r>
          </a:p>
        </p:txBody>
      </p:sp>
    </p:spTree>
    <p:extLst>
      <p:ext uri="{BB962C8B-B14F-4D97-AF65-F5344CB8AC3E}">
        <p14:creationId xmlns:p14="http://schemas.microsoft.com/office/powerpoint/2010/main" val="338920039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sz="quarter" idx="10"/>
          </p:nvPr>
        </p:nvSpPr>
        <p:spPr/>
        <p:txBody>
          <a:bodyPr>
            <a:noAutofit/>
          </a:bodyPr>
          <a:lstStyle/>
          <a:p>
            <a:r>
              <a:rPr lang="en-US">
                <a:latin typeface="Huawei Sans" panose="020C0503030203020204" pitchFamily="34" charset="0"/>
              </a:rPr>
              <a:t>Floor Plan</a:t>
            </a:r>
          </a:p>
          <a:p>
            <a:r>
              <a:rPr lang="en-US">
                <a:latin typeface="Huawei Sans" panose="020C0503030203020204" pitchFamily="34" charset="0"/>
              </a:rPr>
              <a:t>Modular Layout Planning</a:t>
            </a:r>
          </a:p>
          <a:p>
            <a:r>
              <a:rPr lang="en-US">
                <a:latin typeface="Huawei Sans" panose="020C0503030203020204" pitchFamily="34" charset="0"/>
              </a:rPr>
              <a:t>Key Points of System Planning</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6375361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pPr marL="0" indent="0">
              <a:buNone/>
            </a:pPr>
            <a:r>
              <a:rPr lang="en-US" altLang="zh-CN" dirty="0"/>
              <a:t>True or </a:t>
            </a:r>
            <a:r>
              <a:rPr lang="en-US" altLang="zh-CN" dirty="0" smtClean="0"/>
              <a:t>False</a:t>
            </a:r>
          </a:p>
          <a:p>
            <a:r>
              <a:rPr lang="en-US" altLang="zh-CN" dirty="0"/>
              <a:t>For air-side free </a:t>
            </a:r>
            <a:r>
              <a:rPr lang="en-US" altLang="zh-CN" dirty="0" smtClean="0"/>
              <a:t>cooling </a:t>
            </a:r>
            <a:r>
              <a:rPr lang="en-US" altLang="zh-CN" dirty="0"/>
              <a:t>data center, mountain fire, salt field, and hazardous chemical explosion may affect the running of the cooling system</a:t>
            </a:r>
            <a:r>
              <a:rPr lang="en-US" altLang="zh-CN" dirty="0" smtClean="0"/>
              <a:t>.</a:t>
            </a:r>
          </a:p>
          <a:p>
            <a:r>
              <a:rPr lang="en-US" altLang="zh-CN" dirty="0" smtClean="0"/>
              <a:t>Only </a:t>
            </a:r>
            <a:r>
              <a:rPr lang="en-US" altLang="zh-CN" dirty="0"/>
              <a:t>using direct air free cooling does not meet the Tier III standard.</a:t>
            </a:r>
            <a:endParaRPr lang="zh-CN" altLang="en-US" dirty="0"/>
          </a:p>
        </p:txBody>
      </p:sp>
    </p:spTree>
    <p:extLst>
      <p:ext uri="{BB962C8B-B14F-4D97-AF65-F5344CB8AC3E}">
        <p14:creationId xmlns:p14="http://schemas.microsoft.com/office/powerpoint/2010/main" val="3557483392"/>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文本占位符 33"/>
          <p:cNvSpPr>
            <a:spLocks noGrp="1"/>
          </p:cNvSpPr>
          <p:nvPr>
            <p:ph type="body" sz="quarter" idx="17"/>
          </p:nvPr>
        </p:nvSpPr>
        <p:spPr/>
        <p:txBody>
          <a:bodyPr/>
          <a:lstStyle/>
          <a:p>
            <a:r>
              <a:rPr lang="en-US" altLang="zh-CN" dirty="0" smtClean="0"/>
              <a:t>HCIE-DCF-Design</a:t>
            </a:r>
            <a:endParaRPr lang="zh-CN" altLang="en-US" dirty="0"/>
          </a:p>
        </p:txBody>
      </p:sp>
      <p:sp>
        <p:nvSpPr>
          <p:cNvPr id="36" name="文本占位符 35"/>
          <p:cNvSpPr>
            <a:spLocks noGrp="1"/>
          </p:cNvSpPr>
          <p:nvPr>
            <p:ph type="body" sz="quarter" idx="18"/>
          </p:nvPr>
        </p:nvSpPr>
        <p:spPr/>
        <p:txBody>
          <a:bodyPr/>
          <a:lstStyle/>
          <a:p>
            <a:r>
              <a:rPr lang="en-US" altLang="zh-CN" dirty="0" smtClean="0"/>
              <a:t>V1.0</a:t>
            </a:r>
            <a:endParaRPr lang="zh-CN" altLang="en-US" dirty="0"/>
          </a:p>
        </p:txBody>
      </p:sp>
      <p:sp>
        <p:nvSpPr>
          <p:cNvPr id="2" name="文本占位符 1"/>
          <p:cNvSpPr>
            <a:spLocks noGrp="1"/>
          </p:cNvSpPr>
          <p:nvPr>
            <p:ph type="body" sz="quarter" idx="19"/>
          </p:nvPr>
        </p:nvSpPr>
        <p:spPr/>
        <p:txBody>
          <a:bodyPr/>
          <a:lstStyle/>
          <a:p>
            <a:endParaRPr lang="zh-CN" altLang="en-US"/>
          </a:p>
        </p:txBody>
      </p:sp>
      <p:sp>
        <p:nvSpPr>
          <p:cNvPr id="3" name="文本占位符 2"/>
          <p:cNvSpPr>
            <a:spLocks noGrp="1"/>
          </p:cNvSpPr>
          <p:nvPr>
            <p:ph type="body" sz="quarter" idx="20"/>
          </p:nvPr>
        </p:nvSpPr>
        <p:spPr/>
        <p:txBody>
          <a:bodyPr/>
          <a:lstStyle/>
          <a:p>
            <a:endParaRPr lang="zh-CN" altLang="en-US"/>
          </a:p>
        </p:txBody>
      </p:sp>
      <p:sp>
        <p:nvSpPr>
          <p:cNvPr id="30" name="文本占位符 29"/>
          <p:cNvSpPr>
            <a:spLocks noGrp="1"/>
          </p:cNvSpPr>
          <p:nvPr>
            <p:ph type="body" sz="quarter" idx="13"/>
          </p:nvPr>
        </p:nvSpPr>
        <p:spPr/>
        <p:txBody>
          <a:bodyPr/>
          <a:lstStyle/>
          <a:p>
            <a:r>
              <a:rPr lang="en-US" altLang="zh-CN" dirty="0" err="1" smtClean="0"/>
              <a:t>Yuewenjun</a:t>
            </a:r>
            <a:r>
              <a:rPr lang="en-US" altLang="zh-CN" dirty="0" smtClean="0"/>
              <a:t>/wx507858</a:t>
            </a:r>
          </a:p>
        </p:txBody>
      </p:sp>
      <p:sp>
        <p:nvSpPr>
          <p:cNvPr id="31" name="文本占位符 30"/>
          <p:cNvSpPr>
            <a:spLocks noGrp="1"/>
          </p:cNvSpPr>
          <p:nvPr>
            <p:ph type="body" sz="quarter" idx="14"/>
          </p:nvPr>
        </p:nvSpPr>
        <p:spPr/>
        <p:txBody>
          <a:bodyPr/>
          <a:lstStyle/>
          <a:p>
            <a:r>
              <a:rPr lang="en-US" altLang="zh-CN" dirty="0" smtClean="0"/>
              <a:t>2020/10/7</a:t>
            </a:r>
            <a:endParaRPr lang="zh-CN" altLang="en-US" dirty="0"/>
          </a:p>
        </p:txBody>
      </p:sp>
      <p:sp>
        <p:nvSpPr>
          <p:cNvPr id="32" name="文本占位符 31"/>
          <p:cNvSpPr>
            <a:spLocks noGrp="1"/>
          </p:cNvSpPr>
          <p:nvPr>
            <p:ph type="body" sz="quarter" idx="15"/>
          </p:nvPr>
        </p:nvSpPr>
        <p:spPr/>
        <p:txBody>
          <a:bodyPr/>
          <a:lstStyle/>
          <a:p>
            <a:r>
              <a:rPr lang="en-US" altLang="zh-CN" dirty="0"/>
              <a:t>Lishaofeng/00486775</a:t>
            </a:r>
            <a:endParaRPr lang="zh-CN" altLang="en-US" dirty="0"/>
          </a:p>
        </p:txBody>
      </p:sp>
      <p:sp>
        <p:nvSpPr>
          <p:cNvPr id="33" name="文本占位符 32"/>
          <p:cNvSpPr>
            <a:spLocks noGrp="1"/>
          </p:cNvSpPr>
          <p:nvPr>
            <p:ph type="body" sz="quarter" idx="16"/>
          </p:nvPr>
        </p:nvSpPr>
        <p:spPr/>
        <p:txBody>
          <a:bodyPr/>
          <a:lstStyle/>
          <a:p>
            <a:r>
              <a:rPr lang="en-US" altLang="zh-CN" dirty="0" smtClean="0"/>
              <a:t>2020/12/7</a:t>
            </a:r>
            <a:endParaRPr lang="en-US" altLang="zh-CN" dirty="0"/>
          </a:p>
        </p:txBody>
      </p:sp>
      <p:sp>
        <p:nvSpPr>
          <p:cNvPr id="4" name="文本占位符 3"/>
          <p:cNvSpPr>
            <a:spLocks noGrp="1"/>
          </p:cNvSpPr>
          <p:nvPr>
            <p:ph type="body" sz="quarter" idx="21"/>
          </p:nvPr>
        </p:nvSpPr>
        <p:spPr/>
        <p:txBody>
          <a:bodyPr/>
          <a:lstStyle/>
          <a:p>
            <a:endParaRPr lang="zh-CN" altLang="en-US"/>
          </a:p>
        </p:txBody>
      </p:sp>
      <p:sp>
        <p:nvSpPr>
          <p:cNvPr id="5" name="文本占位符 4"/>
          <p:cNvSpPr>
            <a:spLocks noGrp="1"/>
          </p:cNvSpPr>
          <p:nvPr>
            <p:ph type="body" sz="quarter" idx="22"/>
          </p:nvPr>
        </p:nvSpPr>
        <p:spPr/>
        <p:txBody>
          <a:bodyPr/>
          <a:lstStyle/>
          <a:p>
            <a:endParaRPr lang="zh-CN" altLang="en-US"/>
          </a:p>
        </p:txBody>
      </p:sp>
      <p:sp>
        <p:nvSpPr>
          <p:cNvPr id="6" name="文本占位符 5"/>
          <p:cNvSpPr>
            <a:spLocks noGrp="1"/>
          </p:cNvSpPr>
          <p:nvPr>
            <p:ph type="body" sz="quarter" idx="23"/>
          </p:nvPr>
        </p:nvSpPr>
        <p:spPr/>
        <p:txBody>
          <a:bodyPr/>
          <a:lstStyle/>
          <a:p>
            <a:endParaRPr lang="zh-CN" altLang="en-US"/>
          </a:p>
        </p:txBody>
      </p:sp>
      <p:sp>
        <p:nvSpPr>
          <p:cNvPr id="7" name="文本占位符 6"/>
          <p:cNvSpPr>
            <a:spLocks noGrp="1"/>
          </p:cNvSpPr>
          <p:nvPr>
            <p:ph type="body" sz="quarter" idx="24"/>
          </p:nvPr>
        </p:nvSpPr>
        <p:spPr/>
        <p:txBody>
          <a:bodyPr/>
          <a:lstStyle/>
          <a:p>
            <a:endParaRPr lang="zh-CN" altLang="en-US"/>
          </a:p>
        </p:txBody>
      </p:sp>
      <p:sp>
        <p:nvSpPr>
          <p:cNvPr id="8" name="文本占位符 7"/>
          <p:cNvSpPr>
            <a:spLocks noGrp="1"/>
          </p:cNvSpPr>
          <p:nvPr>
            <p:ph type="body" sz="quarter" idx="25"/>
          </p:nvPr>
        </p:nvSpPr>
        <p:spPr/>
        <p:txBody>
          <a:bodyPr/>
          <a:lstStyle/>
          <a:p>
            <a:endParaRPr lang="zh-CN" altLang="en-US"/>
          </a:p>
        </p:txBody>
      </p:sp>
      <p:sp>
        <p:nvSpPr>
          <p:cNvPr id="9" name="文本占位符 8"/>
          <p:cNvSpPr>
            <a:spLocks noGrp="1"/>
          </p:cNvSpPr>
          <p:nvPr>
            <p:ph type="body" sz="quarter" idx="26"/>
          </p:nvPr>
        </p:nvSpPr>
        <p:spPr/>
        <p:txBody>
          <a:bodyPr/>
          <a:lstStyle/>
          <a:p>
            <a:endParaRPr lang="zh-CN" altLang="en-US"/>
          </a:p>
        </p:txBody>
      </p:sp>
      <p:sp>
        <p:nvSpPr>
          <p:cNvPr id="10" name="文本占位符 9"/>
          <p:cNvSpPr>
            <a:spLocks noGrp="1"/>
          </p:cNvSpPr>
          <p:nvPr>
            <p:ph type="body" sz="quarter" idx="27"/>
          </p:nvPr>
        </p:nvSpPr>
        <p:spPr/>
        <p:txBody>
          <a:bodyPr/>
          <a:lstStyle/>
          <a:p>
            <a:endParaRPr lang="zh-CN" altLang="en-US"/>
          </a:p>
        </p:txBody>
      </p:sp>
      <p:sp>
        <p:nvSpPr>
          <p:cNvPr id="11" name="文本占位符 10"/>
          <p:cNvSpPr>
            <a:spLocks noGrp="1"/>
          </p:cNvSpPr>
          <p:nvPr>
            <p:ph type="body" sz="quarter" idx="28"/>
          </p:nvPr>
        </p:nvSpPr>
        <p:spPr/>
        <p:txBody>
          <a:bodyPr/>
          <a:lstStyle/>
          <a:p>
            <a:endParaRPr lang="zh-CN" altLang="en-US"/>
          </a:p>
        </p:txBody>
      </p:sp>
      <p:sp>
        <p:nvSpPr>
          <p:cNvPr id="12" name="文本占位符 11"/>
          <p:cNvSpPr>
            <a:spLocks noGrp="1"/>
          </p:cNvSpPr>
          <p:nvPr>
            <p:ph type="body" sz="quarter" idx="29"/>
          </p:nvPr>
        </p:nvSpPr>
        <p:spPr/>
        <p:txBody>
          <a:bodyPr/>
          <a:lstStyle/>
          <a:p>
            <a:endParaRPr lang="zh-CN" altLang="en-US"/>
          </a:p>
        </p:txBody>
      </p:sp>
      <p:sp>
        <p:nvSpPr>
          <p:cNvPr id="13" name="文本占位符 12"/>
          <p:cNvSpPr>
            <a:spLocks noGrp="1"/>
          </p:cNvSpPr>
          <p:nvPr>
            <p:ph type="body" sz="quarter" idx="30"/>
          </p:nvPr>
        </p:nvSpPr>
        <p:spPr/>
        <p:txBody>
          <a:bodyPr/>
          <a:lstStyle/>
          <a:p>
            <a:endParaRPr lang="zh-CN" altLang="en-US"/>
          </a:p>
        </p:txBody>
      </p:sp>
      <p:sp>
        <p:nvSpPr>
          <p:cNvPr id="14" name="文本占位符 13"/>
          <p:cNvSpPr>
            <a:spLocks noGrp="1"/>
          </p:cNvSpPr>
          <p:nvPr>
            <p:ph type="body" sz="quarter" idx="31"/>
          </p:nvPr>
        </p:nvSpPr>
        <p:spPr/>
        <p:txBody>
          <a:bodyPr/>
          <a:lstStyle/>
          <a:p>
            <a:endParaRPr lang="zh-CN" altLang="en-US"/>
          </a:p>
        </p:txBody>
      </p:sp>
      <p:sp>
        <p:nvSpPr>
          <p:cNvPr id="15" name="文本占位符 14"/>
          <p:cNvSpPr>
            <a:spLocks noGrp="1"/>
          </p:cNvSpPr>
          <p:nvPr>
            <p:ph type="body" sz="quarter" idx="32"/>
          </p:nvPr>
        </p:nvSpPr>
        <p:spPr/>
        <p:txBody>
          <a:bodyPr/>
          <a:lstStyle/>
          <a:p>
            <a:endParaRPr lang="zh-CN" altLang="en-US"/>
          </a:p>
        </p:txBody>
      </p:sp>
      <p:sp>
        <p:nvSpPr>
          <p:cNvPr id="16" name="文本占位符 15"/>
          <p:cNvSpPr>
            <a:spLocks noGrp="1"/>
          </p:cNvSpPr>
          <p:nvPr>
            <p:ph type="body" sz="quarter" idx="33"/>
          </p:nvPr>
        </p:nvSpPr>
        <p:spPr/>
        <p:txBody>
          <a:bodyPr/>
          <a:lstStyle/>
          <a:p>
            <a:endParaRPr lang="zh-CN" altLang="en-US"/>
          </a:p>
        </p:txBody>
      </p:sp>
      <p:sp>
        <p:nvSpPr>
          <p:cNvPr id="17" name="文本占位符 16"/>
          <p:cNvSpPr>
            <a:spLocks noGrp="1"/>
          </p:cNvSpPr>
          <p:nvPr>
            <p:ph type="body" sz="quarter" idx="34"/>
          </p:nvPr>
        </p:nvSpPr>
        <p:spPr/>
        <p:txBody>
          <a:bodyPr/>
          <a:lstStyle/>
          <a:p>
            <a:endParaRPr lang="zh-CN" altLang="en-US"/>
          </a:p>
        </p:txBody>
      </p:sp>
      <p:sp>
        <p:nvSpPr>
          <p:cNvPr id="18" name="文本占位符 17"/>
          <p:cNvSpPr>
            <a:spLocks noGrp="1"/>
          </p:cNvSpPr>
          <p:nvPr>
            <p:ph type="body" sz="quarter" idx="35"/>
          </p:nvPr>
        </p:nvSpPr>
        <p:spPr/>
        <p:txBody>
          <a:bodyPr/>
          <a:lstStyle/>
          <a:p>
            <a:endParaRPr lang="zh-CN" altLang="en-US"/>
          </a:p>
        </p:txBody>
      </p:sp>
      <p:sp>
        <p:nvSpPr>
          <p:cNvPr id="19" name="文本占位符 18"/>
          <p:cNvSpPr>
            <a:spLocks noGrp="1"/>
          </p:cNvSpPr>
          <p:nvPr>
            <p:ph type="body" sz="quarter" idx="36"/>
          </p:nvPr>
        </p:nvSpPr>
        <p:spPr/>
        <p:txBody>
          <a:bodyPr/>
          <a:lstStyle/>
          <a:p>
            <a:endParaRPr lang="zh-CN" altLang="en-US"/>
          </a:p>
        </p:txBody>
      </p:sp>
      <p:sp>
        <p:nvSpPr>
          <p:cNvPr id="20" name="文本占位符 19"/>
          <p:cNvSpPr>
            <a:spLocks noGrp="1"/>
          </p:cNvSpPr>
          <p:nvPr>
            <p:ph type="body" sz="quarter" idx="37"/>
          </p:nvPr>
        </p:nvSpPr>
        <p:spPr/>
        <p:txBody>
          <a:bodyPr/>
          <a:lstStyle/>
          <a:p>
            <a:endParaRPr lang="zh-CN" altLang="en-US"/>
          </a:p>
        </p:txBody>
      </p:sp>
      <p:sp>
        <p:nvSpPr>
          <p:cNvPr id="21" name="文本占位符 20"/>
          <p:cNvSpPr>
            <a:spLocks noGrp="1"/>
          </p:cNvSpPr>
          <p:nvPr>
            <p:ph type="body" sz="quarter" idx="38"/>
          </p:nvPr>
        </p:nvSpPr>
        <p:spPr/>
        <p:txBody>
          <a:bodyPr/>
          <a:lstStyle/>
          <a:p>
            <a:endParaRPr lang="zh-CN" altLang="en-US"/>
          </a:p>
        </p:txBody>
      </p:sp>
      <p:sp>
        <p:nvSpPr>
          <p:cNvPr id="22" name="文本占位符 21"/>
          <p:cNvSpPr>
            <a:spLocks noGrp="1"/>
          </p:cNvSpPr>
          <p:nvPr>
            <p:ph type="body" sz="quarter" idx="39"/>
          </p:nvPr>
        </p:nvSpPr>
        <p:spPr/>
        <p:txBody>
          <a:bodyPr/>
          <a:lstStyle/>
          <a:p>
            <a:endParaRPr lang="zh-CN" altLang="en-US"/>
          </a:p>
        </p:txBody>
      </p:sp>
      <p:sp>
        <p:nvSpPr>
          <p:cNvPr id="23" name="文本占位符 22"/>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1914830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r>
              <a:rPr lang="en-US" b="1">
                <a:latin typeface="Huawei Sans" panose="020C0503030203020204" pitchFamily="34" charset="0"/>
              </a:rPr>
              <a:t>Data Center Cooling System Planning Introduction</a:t>
            </a:r>
          </a:p>
          <a:p>
            <a:pPr lvl="1"/>
            <a:r>
              <a:rPr lang="en-US">
                <a:solidFill>
                  <a:schemeClr val="bg1">
                    <a:lumMod val="50000"/>
                  </a:schemeClr>
                </a:solidFill>
                <a:latin typeface="Huawei Sans" panose="020C0503030203020204" pitchFamily="34" charset="0"/>
              </a:rPr>
              <a:t>Data Center Cooling System Planning, Design, and Life Cycle Overview</a:t>
            </a:r>
          </a:p>
          <a:p>
            <a:pPr lvl="1">
              <a:buSzPct val="60000"/>
              <a:buFont typeface="Wingdings" panose="05000000000000000000" pitchFamily="2" charset="2"/>
              <a:buChar char="n"/>
            </a:pPr>
            <a:r>
              <a:rPr lang="en-US">
                <a:latin typeface="Huawei Sans" panose="020C0503030203020204" pitchFamily="34" charset="0"/>
              </a:rPr>
              <a:t>Data Center Planning Process</a:t>
            </a:r>
          </a:p>
          <a:p>
            <a:r>
              <a:rPr lang="en-US">
                <a:solidFill>
                  <a:schemeClr val="bg1">
                    <a:lumMod val="50000"/>
                  </a:schemeClr>
                </a:solidFill>
                <a:latin typeface="Huawei Sans" panose="020C0503030203020204" pitchFamily="34" charset="0"/>
              </a:rPr>
              <a:t>Implementation of the Data Center Cooling System Planning Process</a:t>
            </a:r>
          </a:p>
        </p:txBody>
      </p:sp>
    </p:spTree>
    <p:extLst>
      <p:ext uri="{BB962C8B-B14F-4D97-AF65-F5344CB8AC3E}">
        <p14:creationId xmlns:p14="http://schemas.microsoft.com/office/powerpoint/2010/main" val="45408659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Input for </a:t>
            </a:r>
            <a:r>
              <a:rPr lang="en-US"/>
              <a:t>Requirement </a:t>
            </a:r>
            <a:r>
              <a:rPr lang="en-US" smtClean="0"/>
              <a:t>Planning</a:t>
            </a:r>
            <a:endParaRPr lang="en-US" dirty="0"/>
          </a:p>
        </p:txBody>
      </p:sp>
      <p:sp>
        <p:nvSpPr>
          <p:cNvPr id="15" name="燕尾形 14"/>
          <p:cNvSpPr/>
          <p:nvPr/>
        </p:nvSpPr>
        <p:spPr>
          <a:xfrm>
            <a:off x="891885" y="5256397"/>
            <a:ext cx="2128087" cy="44005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dirty="0">
                <a:solidFill>
                  <a:schemeClr val="bg1"/>
                </a:solidFill>
                <a:latin typeface="Huawei Sans" panose="020C0503030203020204" pitchFamily="34" charset="0"/>
              </a:rPr>
              <a:t>Facility requirements</a:t>
            </a:r>
          </a:p>
        </p:txBody>
      </p:sp>
      <p:sp>
        <p:nvSpPr>
          <p:cNvPr id="24" name="圆角矩形 23"/>
          <p:cNvSpPr/>
          <p:nvPr/>
        </p:nvSpPr>
        <p:spPr>
          <a:xfrm>
            <a:off x="1211517" y="3023651"/>
            <a:ext cx="1488831" cy="586154"/>
          </a:xfrm>
          <a:prstGeom prst="roundRect">
            <a:avLst/>
          </a:prstGeom>
          <a:gradFill>
            <a:gsLst>
              <a:gs pos="0">
                <a:srgbClr val="0B9CE5"/>
              </a:gs>
              <a:gs pos="74000">
                <a:schemeClr val="accent1">
                  <a:lumMod val="60000"/>
                  <a:lumOff val="40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dirty="0">
                <a:latin typeface="Huawei Sans" panose="020C0503030203020204" pitchFamily="34" charset="0"/>
              </a:rPr>
              <a:t>Total cooling capacity</a:t>
            </a:r>
          </a:p>
        </p:txBody>
      </p:sp>
      <p:sp>
        <p:nvSpPr>
          <p:cNvPr id="25" name="圆角矩形 24"/>
          <p:cNvSpPr/>
          <p:nvPr/>
        </p:nvSpPr>
        <p:spPr>
          <a:xfrm>
            <a:off x="1211517" y="3686160"/>
            <a:ext cx="1488831" cy="586154"/>
          </a:xfrm>
          <a:prstGeom prst="roundRect">
            <a:avLst/>
          </a:prstGeom>
          <a:gradFill>
            <a:gsLst>
              <a:gs pos="0">
                <a:srgbClr val="0B9CE5"/>
              </a:gs>
              <a:gs pos="74000">
                <a:schemeClr val="accent1">
                  <a:lumMod val="60000"/>
                  <a:lumOff val="40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dirty="0">
                <a:latin typeface="Huawei Sans" panose="020C0503030203020204" pitchFamily="34" charset="0"/>
              </a:rPr>
              <a:t>Spatial layout</a:t>
            </a:r>
          </a:p>
        </p:txBody>
      </p:sp>
      <p:sp>
        <p:nvSpPr>
          <p:cNvPr id="26" name="圆角矩形 25"/>
          <p:cNvSpPr/>
          <p:nvPr/>
        </p:nvSpPr>
        <p:spPr>
          <a:xfrm>
            <a:off x="1211517" y="4348546"/>
            <a:ext cx="1488831" cy="586154"/>
          </a:xfrm>
          <a:prstGeom prst="roundRect">
            <a:avLst/>
          </a:prstGeom>
          <a:gradFill>
            <a:gsLst>
              <a:gs pos="0">
                <a:srgbClr val="0B9CE5"/>
              </a:gs>
              <a:gs pos="74000">
                <a:schemeClr val="accent1">
                  <a:lumMod val="60000"/>
                  <a:lumOff val="40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dirty="0">
                <a:latin typeface="Huawei Sans" panose="020C0503030203020204" pitchFamily="34" charset="0"/>
              </a:rPr>
              <a:t>Scalability</a:t>
            </a:r>
          </a:p>
        </p:txBody>
      </p:sp>
      <p:sp>
        <p:nvSpPr>
          <p:cNvPr id="27" name="圆角矩形 26"/>
          <p:cNvSpPr/>
          <p:nvPr/>
        </p:nvSpPr>
        <p:spPr>
          <a:xfrm>
            <a:off x="1211514" y="2361142"/>
            <a:ext cx="1488831" cy="586154"/>
          </a:xfrm>
          <a:prstGeom prst="roundRect">
            <a:avLst/>
          </a:prstGeom>
          <a:gradFill>
            <a:gsLst>
              <a:gs pos="0">
                <a:srgbClr val="0B9CE5"/>
              </a:gs>
              <a:gs pos="74000">
                <a:schemeClr val="accent1">
                  <a:lumMod val="60000"/>
                  <a:lumOff val="40000"/>
                </a:schemeClr>
              </a:gs>
              <a:gs pos="83000">
                <a:schemeClr val="accent1">
                  <a:lumMod val="45000"/>
                  <a:lumOff val="55000"/>
                </a:schemeClr>
              </a:gs>
              <a:gs pos="100000">
                <a:schemeClr val="accent1">
                  <a:lumMod val="30000"/>
                  <a:lumOff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dirty="0">
                <a:latin typeface="Huawei Sans" panose="020C0503030203020204" pitchFamily="34" charset="0"/>
              </a:rPr>
              <a:t>Power density</a:t>
            </a:r>
          </a:p>
        </p:txBody>
      </p:sp>
      <p:sp>
        <p:nvSpPr>
          <p:cNvPr id="10" name="椭圆 9"/>
          <p:cNvSpPr/>
          <p:nvPr/>
        </p:nvSpPr>
        <p:spPr>
          <a:xfrm>
            <a:off x="9807504" y="2785709"/>
            <a:ext cx="1614434" cy="899189"/>
          </a:xfrm>
          <a:prstGeom prst="ellipse">
            <a:avLst/>
          </a:prstGeom>
          <a:gradFill flip="none" rotWithShape="1">
            <a:gsLst>
              <a:gs pos="0">
                <a:srgbClr val="FF0000">
                  <a:shade val="30000"/>
                  <a:satMod val="115000"/>
                  <a:alpha val="52000"/>
                </a:srgbClr>
              </a:gs>
              <a:gs pos="50000">
                <a:srgbClr val="FF0000">
                  <a:shade val="67500"/>
                  <a:satMod val="115000"/>
                </a:srgbClr>
              </a:gs>
              <a:gs pos="100000">
                <a:srgbClr val="FF00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Standards and specifications</a:t>
            </a:r>
          </a:p>
        </p:txBody>
      </p:sp>
      <p:sp>
        <p:nvSpPr>
          <p:cNvPr id="29" name="椭圆 28"/>
          <p:cNvSpPr/>
          <p:nvPr/>
        </p:nvSpPr>
        <p:spPr>
          <a:xfrm>
            <a:off x="9840991" y="3686160"/>
            <a:ext cx="1580947" cy="899189"/>
          </a:xfrm>
          <a:prstGeom prst="ellipse">
            <a:avLst/>
          </a:prstGeom>
          <a:gradFill flip="none" rotWithShape="1">
            <a:gsLst>
              <a:gs pos="0">
                <a:srgbClr val="00B0F0">
                  <a:shade val="30000"/>
                  <a:satMod val="115000"/>
                  <a:alpha val="50000"/>
                </a:srgbClr>
              </a:gs>
              <a:gs pos="50000">
                <a:srgbClr val="00B0F0">
                  <a:shade val="67500"/>
                  <a:satMod val="115000"/>
                </a:srgbClr>
              </a:gs>
              <a:gs pos="100000">
                <a:srgbClr val="00B0F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latin typeface="Huawei Sans" panose="020C0503030203020204" pitchFamily="34" charset="0"/>
              </a:rPr>
              <a:t>Project requirements</a:t>
            </a:r>
          </a:p>
        </p:txBody>
      </p:sp>
      <p:sp>
        <p:nvSpPr>
          <p:cNvPr id="33" name="圆角矩形 32"/>
          <p:cNvSpPr/>
          <p:nvPr/>
        </p:nvSpPr>
        <p:spPr bwMode="auto">
          <a:xfrm>
            <a:off x="825031" y="1847912"/>
            <a:ext cx="2266959" cy="3996486"/>
          </a:xfrm>
          <a:prstGeom prst="roundRect">
            <a:avLst/>
          </a:prstGeom>
          <a:noFill/>
          <a:ln w="25400">
            <a:solidFill>
              <a:srgbClr val="00B0F0"/>
            </a:solidFill>
            <a:prstDash val="sys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dirty="0" smtClean="0">
              <a:ln>
                <a:noFill/>
              </a:ln>
              <a:solidFill>
                <a:schemeClr val="tx1"/>
              </a:solidFill>
              <a:effectLst/>
              <a:latin typeface="Huawei Sans" panose="020C0503030203020204" pitchFamily="34" charset="0"/>
              <a:ea typeface="+mn-ea"/>
            </a:endParaRPr>
          </a:p>
        </p:txBody>
      </p:sp>
      <p:sp>
        <p:nvSpPr>
          <p:cNvPr id="37" name="圆角矩形 36"/>
          <p:cNvSpPr/>
          <p:nvPr/>
        </p:nvSpPr>
        <p:spPr>
          <a:xfrm>
            <a:off x="3537386" y="2141050"/>
            <a:ext cx="5271877" cy="2937509"/>
          </a:xfrm>
          <a:prstGeom prst="roundRect">
            <a:avLst>
              <a:gd name="adj" fmla="val 8023"/>
            </a:avLst>
          </a:prstGeom>
          <a:gradFill>
            <a:gsLst>
              <a:gs pos="0">
                <a:schemeClr val="accent1">
                  <a:lumMod val="40000"/>
                  <a:lumOff val="60000"/>
                </a:schemeClr>
              </a:gs>
              <a:gs pos="35000">
                <a:schemeClr val="accent1">
                  <a:lumMod val="20000"/>
                  <a:lumOff val="80000"/>
                </a:schemeClr>
              </a:gs>
              <a:gs pos="100000">
                <a:schemeClr val="accent1">
                  <a:tint val="15000"/>
                  <a:satMod val="350000"/>
                </a:schemeClr>
              </a:gs>
            </a:gsLst>
          </a:gradFill>
        </p:spPr>
        <p:style>
          <a:lnRef idx="1">
            <a:schemeClr val="accent1"/>
          </a:lnRef>
          <a:fillRef idx="2">
            <a:schemeClr val="accent1"/>
          </a:fillRef>
          <a:effectRef idx="1">
            <a:schemeClr val="accent1"/>
          </a:effectRef>
          <a:fontRef idx="minor">
            <a:schemeClr val="dk1"/>
          </a:fontRef>
        </p:style>
        <p:txBody>
          <a:bodyPr rtlCol="0" anchor="ctr">
            <a:noAutofit/>
          </a:bodyPr>
          <a:lstStyle/>
          <a:p>
            <a:r>
              <a:rPr lang="en-US" sz="1400" b="1" dirty="0">
                <a:latin typeface="Huawei Sans" panose="020C0503030203020204" pitchFamily="34" charset="0"/>
                <a:ea typeface="微软雅黑" pitchFamily="34" charset="-122"/>
              </a:rPr>
              <a:t>Requirement planning</a:t>
            </a:r>
          </a:p>
          <a:p>
            <a:pPr marL="285750" indent="-285750">
              <a:buFont typeface="Arial" panose="020B0604020202020204" pitchFamily="34" charset="0"/>
              <a:buChar char="•"/>
            </a:pPr>
            <a:r>
              <a:rPr lang="en-US" sz="1400" dirty="0">
                <a:latin typeface="Huawei Sans" panose="020C0503030203020204" pitchFamily="34" charset="0"/>
                <a:ea typeface="微软雅黑" pitchFamily="34" charset="-122"/>
              </a:rPr>
              <a:t>Determine the reliability level of a data center cooling system based on the importance of services.</a:t>
            </a:r>
          </a:p>
          <a:p>
            <a:pPr marL="285750" indent="-285750">
              <a:buFont typeface="Arial" panose="020B0604020202020204" pitchFamily="34" charset="0"/>
              <a:buChar char="•"/>
            </a:pPr>
            <a:r>
              <a:rPr lang="en-US" sz="1400" dirty="0">
                <a:latin typeface="Huawei Sans" panose="020C0503030203020204" pitchFamily="34" charset="0"/>
                <a:ea typeface="微软雅黑" pitchFamily="34" charset="-122"/>
              </a:rPr>
              <a:t>Estimate the IT device power, space, power, and cooling requirements when the data center is fully loaded to determine the total cooling capacity.</a:t>
            </a:r>
          </a:p>
          <a:p>
            <a:pPr marL="285750" indent="-285750">
              <a:buFont typeface="Arial" panose="020B0604020202020204" pitchFamily="34" charset="0"/>
              <a:buChar char="•"/>
            </a:pPr>
            <a:r>
              <a:rPr lang="en-US" sz="1400" dirty="0">
                <a:latin typeface="Huawei Sans" panose="020C0503030203020204" pitchFamily="34" charset="0"/>
                <a:ea typeface="微软雅黑" pitchFamily="34" charset="-122"/>
              </a:rPr>
              <a:t>Analyze the space planning requirements of the data center to be constructed, and preliminarily discuss and determine the spatial layout.</a:t>
            </a:r>
          </a:p>
          <a:p>
            <a:pPr marL="285750" indent="-285750">
              <a:buFont typeface="Arial" panose="020B0604020202020204" pitchFamily="34" charset="0"/>
              <a:buChar char="•"/>
            </a:pPr>
            <a:r>
              <a:rPr lang="en-US" sz="1400" dirty="0">
                <a:latin typeface="Huawei Sans" panose="020C0503030203020204" pitchFamily="34" charset="0"/>
                <a:ea typeface="微软雅黑" pitchFamily="34" charset="-122"/>
              </a:rPr>
              <a:t>Predict the requirement change and growth of cooling throughout the entire life cycle of a data center in the future based on the scalability requirements.</a:t>
            </a:r>
          </a:p>
        </p:txBody>
      </p:sp>
      <p:sp>
        <p:nvSpPr>
          <p:cNvPr id="39" name="燕尾形 38"/>
          <p:cNvSpPr/>
          <p:nvPr/>
        </p:nvSpPr>
        <p:spPr>
          <a:xfrm>
            <a:off x="9500971" y="5256397"/>
            <a:ext cx="2128087" cy="44005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a:solidFill>
                  <a:schemeClr val="bg1"/>
                </a:solidFill>
                <a:latin typeface="Huawei Sans" panose="020C0503030203020204" pitchFamily="34" charset="0"/>
              </a:rPr>
              <a:t>Requirement determination</a:t>
            </a:r>
          </a:p>
        </p:txBody>
      </p:sp>
      <p:sp>
        <p:nvSpPr>
          <p:cNvPr id="40" name="燕尾形 39"/>
          <p:cNvSpPr/>
          <p:nvPr/>
        </p:nvSpPr>
        <p:spPr>
          <a:xfrm>
            <a:off x="5232437" y="5256397"/>
            <a:ext cx="2128087" cy="44005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a:solidFill>
                  <a:schemeClr val="bg1"/>
                </a:solidFill>
                <a:latin typeface="Huawei Sans" panose="020C0503030203020204" pitchFamily="34" charset="0"/>
              </a:rPr>
              <a:t>Process</a:t>
            </a:r>
          </a:p>
        </p:txBody>
      </p:sp>
    </p:spTree>
    <p:extLst>
      <p:ext uri="{BB962C8B-B14F-4D97-AF65-F5344CB8AC3E}">
        <p14:creationId xmlns:p14="http://schemas.microsoft.com/office/powerpoint/2010/main" val="42771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Cooling System Requirement Planning Process</a:t>
            </a:r>
          </a:p>
        </p:txBody>
      </p:sp>
      <p:pic>
        <p:nvPicPr>
          <p:cNvPr id="3" name="Picture 2" descr="C:\Users\hk\Desktop\图标美化\终稿\3\4.png"/>
          <p:cNvPicPr>
            <a:picLocks noChangeAspect="1" noChangeArrowheads="1"/>
          </p:cNvPicPr>
          <p:nvPr/>
        </p:nvPicPr>
        <p:blipFill>
          <a:blip r:embed="rId3" cstate="print"/>
          <a:srcRect/>
          <a:stretch>
            <a:fillRect/>
          </a:stretch>
        </p:blipFill>
        <p:spPr bwMode="auto">
          <a:xfrm>
            <a:off x="1148556" y="5099137"/>
            <a:ext cx="1479550" cy="1079500"/>
          </a:xfrm>
          <a:prstGeom prst="rect">
            <a:avLst/>
          </a:prstGeom>
          <a:noFill/>
          <a:ln w="9525">
            <a:noFill/>
            <a:miter lim="800000"/>
            <a:headEnd/>
            <a:tailEnd/>
          </a:ln>
        </p:spPr>
      </p:pic>
      <p:pic>
        <p:nvPicPr>
          <p:cNvPr id="4" name="Picture 3" descr="C:\Users\hk\Desktop\图标美化\终稿\3\5.png"/>
          <p:cNvPicPr>
            <a:picLocks noChangeAspect="1" noChangeArrowheads="1"/>
          </p:cNvPicPr>
          <p:nvPr/>
        </p:nvPicPr>
        <p:blipFill>
          <a:blip r:embed="rId4" cstate="print"/>
          <a:srcRect/>
          <a:stretch>
            <a:fillRect/>
          </a:stretch>
        </p:blipFill>
        <p:spPr bwMode="auto">
          <a:xfrm>
            <a:off x="984091" y="3127275"/>
            <a:ext cx="1568450" cy="1387475"/>
          </a:xfrm>
          <a:prstGeom prst="rect">
            <a:avLst/>
          </a:prstGeom>
          <a:noFill/>
          <a:ln w="9525">
            <a:noFill/>
            <a:miter lim="800000"/>
            <a:headEnd/>
            <a:tailEnd/>
          </a:ln>
        </p:spPr>
      </p:pic>
      <p:pic>
        <p:nvPicPr>
          <p:cNvPr id="5" name="Picture 4" descr="C:\Users\hk\Desktop\图标美化\终稿\3\1.png"/>
          <p:cNvPicPr>
            <a:picLocks noChangeAspect="1" noChangeArrowheads="1"/>
          </p:cNvPicPr>
          <p:nvPr/>
        </p:nvPicPr>
        <p:blipFill>
          <a:blip r:embed="rId5" cstate="print"/>
          <a:srcRect/>
          <a:stretch>
            <a:fillRect/>
          </a:stretch>
        </p:blipFill>
        <p:spPr bwMode="auto">
          <a:xfrm>
            <a:off x="984091" y="1317308"/>
            <a:ext cx="1479550" cy="919162"/>
          </a:xfrm>
          <a:prstGeom prst="rect">
            <a:avLst/>
          </a:prstGeom>
          <a:noFill/>
          <a:ln w="9525">
            <a:noFill/>
            <a:miter lim="800000"/>
            <a:headEnd/>
            <a:tailEnd/>
          </a:ln>
        </p:spPr>
      </p:pic>
      <p:pic>
        <p:nvPicPr>
          <p:cNvPr id="6" name="Picture 6" descr="C:\Users\hk\Desktop\图标美化\终稿\3\3.png"/>
          <p:cNvPicPr>
            <a:picLocks noChangeAspect="1" noChangeArrowheads="1"/>
          </p:cNvPicPr>
          <p:nvPr/>
        </p:nvPicPr>
        <p:blipFill>
          <a:blip r:embed="rId6" cstate="print"/>
          <a:srcRect/>
          <a:stretch>
            <a:fillRect/>
          </a:stretch>
        </p:blipFill>
        <p:spPr bwMode="auto">
          <a:xfrm>
            <a:off x="1226661" y="3082102"/>
            <a:ext cx="1198562" cy="393700"/>
          </a:xfrm>
          <a:prstGeom prst="rect">
            <a:avLst/>
          </a:prstGeom>
          <a:noFill/>
          <a:ln w="9525">
            <a:noFill/>
            <a:miter lim="800000"/>
            <a:headEnd/>
            <a:tailEnd/>
          </a:ln>
        </p:spPr>
      </p:pic>
      <p:pic>
        <p:nvPicPr>
          <p:cNvPr id="10" name="Picture 18" descr="F:\2012项目\美化图标\项目\4\新文件夹\11\14.png"/>
          <p:cNvPicPr>
            <a:picLocks noChangeAspect="1" noChangeArrowheads="1"/>
          </p:cNvPicPr>
          <p:nvPr/>
        </p:nvPicPr>
        <p:blipFill>
          <a:blip r:embed="rId7" cstate="print"/>
          <a:srcRect/>
          <a:stretch>
            <a:fillRect/>
          </a:stretch>
        </p:blipFill>
        <p:spPr bwMode="auto">
          <a:xfrm>
            <a:off x="1594177" y="2423795"/>
            <a:ext cx="319088" cy="577850"/>
          </a:xfrm>
          <a:prstGeom prst="rect">
            <a:avLst/>
          </a:prstGeom>
          <a:noFill/>
          <a:ln w="9525">
            <a:noFill/>
            <a:miter lim="800000"/>
            <a:headEnd/>
            <a:tailEnd/>
          </a:ln>
        </p:spPr>
      </p:pic>
      <p:pic>
        <p:nvPicPr>
          <p:cNvPr id="11" name="Picture 18" descr="F:\2012项目\美化图标\项目\4\新文件夹\11\14.png"/>
          <p:cNvPicPr>
            <a:picLocks noChangeAspect="1" noChangeArrowheads="1"/>
          </p:cNvPicPr>
          <p:nvPr/>
        </p:nvPicPr>
        <p:blipFill>
          <a:blip r:embed="rId7" cstate="print"/>
          <a:srcRect/>
          <a:stretch>
            <a:fillRect/>
          </a:stretch>
        </p:blipFill>
        <p:spPr bwMode="auto">
          <a:xfrm>
            <a:off x="1723866" y="4486893"/>
            <a:ext cx="319088" cy="577850"/>
          </a:xfrm>
          <a:prstGeom prst="rect">
            <a:avLst/>
          </a:prstGeom>
          <a:noFill/>
          <a:ln w="9525">
            <a:noFill/>
            <a:miter lim="800000"/>
            <a:headEnd/>
            <a:tailEnd/>
          </a:ln>
        </p:spPr>
      </p:pic>
      <p:sp>
        <p:nvSpPr>
          <p:cNvPr id="9" name="TextBox 333"/>
          <p:cNvSpPr txBox="1">
            <a:spLocks noChangeArrowheads="1"/>
          </p:cNvSpPr>
          <p:nvPr/>
        </p:nvSpPr>
        <p:spPr bwMode="auto">
          <a:xfrm>
            <a:off x="4714875" y="1317308"/>
            <a:ext cx="6278699" cy="2613023"/>
          </a:xfrm>
          <a:prstGeom prst="rect">
            <a:avLst/>
          </a:prstGeom>
          <a:noFill/>
          <a:ln w="9525">
            <a:noFill/>
            <a:miter lim="800000"/>
            <a:headEnd/>
            <a:tailEnd/>
          </a:ln>
        </p:spPr>
        <p:txBody>
          <a:bodyPr wrap="square">
            <a:spAutoFit/>
          </a:bodyPr>
          <a:lstStyle/>
          <a:p>
            <a:pPr>
              <a:lnSpc>
                <a:spcPct val="140000"/>
              </a:lnSpc>
              <a:spcAft>
                <a:spcPts val="0"/>
              </a:spcAft>
            </a:pPr>
            <a:r>
              <a:rPr lang="en-US" sz="1200" dirty="0">
                <a:solidFill>
                  <a:srgbClr val="C00000"/>
                </a:solidFill>
                <a:latin typeface="Huawei Sans" panose="020C0503030203020204" pitchFamily="34" charset="0"/>
                <a:cs typeface="Times New Roman" panose="02020603050405020304" pitchFamily="18" charset="0"/>
              </a:rPr>
              <a:t>Determine project specifications.</a:t>
            </a:r>
          </a:p>
          <a:p>
            <a:pPr marL="285750" indent="-285750">
              <a:lnSpc>
                <a:spcPct val="140000"/>
              </a:lnSpc>
              <a:spcAft>
                <a:spcPts val="0"/>
              </a:spcAft>
              <a:buFont typeface="Wingdings" panose="05000000000000000000" pitchFamily="2" charset="2"/>
              <a:buChar char="Ø"/>
            </a:pPr>
            <a:r>
              <a:rPr lang="en-US" sz="1050" dirty="0">
                <a:latin typeface="Huawei Sans" panose="020C0503030203020204" pitchFamily="34" charset="0"/>
                <a:cs typeface="Times New Roman" panose="02020603050405020304" pitchFamily="18" charset="0"/>
              </a:rPr>
              <a:t>Tier requirement: Refer to data center specifications, such as Uptime, GB 50174, and TIA-942. Pay special attention to service types on the customer side.</a:t>
            </a:r>
          </a:p>
          <a:p>
            <a:pPr marL="285750" indent="-285750">
              <a:lnSpc>
                <a:spcPct val="140000"/>
              </a:lnSpc>
              <a:spcAft>
                <a:spcPts val="0"/>
              </a:spcAft>
              <a:buFont typeface="Wingdings" panose="05000000000000000000" pitchFamily="2" charset="2"/>
              <a:buChar char="Ø"/>
            </a:pPr>
            <a:r>
              <a:rPr lang="en-US" sz="1050" dirty="0">
                <a:latin typeface="Huawei Sans" panose="020C0503030203020204" pitchFamily="34" charset="0"/>
                <a:cs typeface="宋体" panose="02010600030101010101" pitchFamily="2" charset="-122"/>
              </a:rPr>
              <a:t>Capacity requirement: The maximum IT load supported by the data center physical infrastructure (DCPI) is determined by the IT side.</a:t>
            </a:r>
          </a:p>
          <a:p>
            <a:pPr marL="285750" indent="-285750">
              <a:lnSpc>
                <a:spcPct val="140000"/>
              </a:lnSpc>
              <a:spcAft>
                <a:spcPts val="0"/>
              </a:spcAft>
              <a:buFont typeface="Wingdings" panose="05000000000000000000" pitchFamily="2" charset="2"/>
              <a:buChar char="Ø"/>
            </a:pPr>
            <a:r>
              <a:rPr lang="en-US" sz="1050" dirty="0">
                <a:latin typeface="Huawei Sans" panose="020C0503030203020204" pitchFamily="34" charset="0"/>
                <a:cs typeface="宋体" panose="02010600030101010101" pitchFamily="2" charset="-122"/>
              </a:rPr>
              <a:t>Power density: Whether cabinets with high, medium, or low power density are considered.</a:t>
            </a:r>
          </a:p>
          <a:p>
            <a:pPr marL="285750" indent="-285750">
              <a:lnSpc>
                <a:spcPct val="140000"/>
              </a:lnSpc>
              <a:spcAft>
                <a:spcPts val="0"/>
              </a:spcAft>
              <a:buFont typeface="Wingdings" panose="05000000000000000000" pitchFamily="2" charset="2"/>
              <a:buChar char="Ø"/>
            </a:pPr>
            <a:r>
              <a:rPr lang="en-US" sz="1050" dirty="0">
                <a:latin typeface="Huawei Sans" panose="020C0503030203020204" pitchFamily="34" charset="0"/>
                <a:cs typeface="宋体" panose="02010600030101010101" pitchFamily="2" charset="-122"/>
              </a:rPr>
              <a:t>Energy efficiency requirements: Currently, the PUE recommended by the Chinese GB standard is lower than 1.4.</a:t>
            </a:r>
          </a:p>
          <a:p>
            <a:pPr marL="285750" indent="-285750">
              <a:lnSpc>
                <a:spcPct val="140000"/>
              </a:lnSpc>
              <a:spcAft>
                <a:spcPts val="0"/>
              </a:spcAft>
              <a:buFont typeface="Wingdings" panose="05000000000000000000" pitchFamily="2" charset="2"/>
              <a:buChar char="Ø"/>
            </a:pPr>
            <a:r>
              <a:rPr lang="en-US" sz="1050" dirty="0">
                <a:latin typeface="Huawei Sans" panose="020C0503030203020204" pitchFamily="34" charset="0"/>
                <a:cs typeface="宋体" panose="02010600030101010101" pitchFamily="2" charset="-122"/>
              </a:rPr>
              <a:t>Future plan: The future development plan of a data center is divided into several phases.</a:t>
            </a:r>
          </a:p>
          <a:p>
            <a:pPr marL="285750" indent="-285750">
              <a:lnSpc>
                <a:spcPct val="140000"/>
              </a:lnSpc>
              <a:spcAft>
                <a:spcPts val="0"/>
              </a:spcAft>
              <a:buFont typeface="Wingdings" panose="05000000000000000000" pitchFamily="2" charset="2"/>
              <a:buChar char="Ø"/>
            </a:pPr>
            <a:r>
              <a:rPr lang="en-US" sz="1050" dirty="0">
                <a:latin typeface="Huawei Sans" panose="020C0503030203020204" pitchFamily="34" charset="0"/>
                <a:cs typeface="宋体" panose="02010600030101010101" pitchFamily="2" charset="-122"/>
              </a:rPr>
              <a:t>Budget: from the budget plan of the overall project</a:t>
            </a:r>
          </a:p>
          <a:p>
            <a:pPr marL="285750" indent="-285750">
              <a:lnSpc>
                <a:spcPct val="140000"/>
              </a:lnSpc>
              <a:spcAft>
                <a:spcPts val="0"/>
              </a:spcAft>
              <a:buFont typeface="Wingdings" panose="05000000000000000000" pitchFamily="2" charset="2"/>
              <a:buChar char="Ø"/>
            </a:pPr>
            <a:endParaRPr lang="zh-CN" sz="1050" dirty="0">
              <a:solidFill>
                <a:srgbClr val="C00000"/>
              </a:solidFill>
              <a:effectLst/>
              <a:latin typeface="Huawei Sans" panose="020C0503030203020204" pitchFamily="34" charset="0"/>
              <a:cs typeface="宋体" panose="02010600030101010101" pitchFamily="2" charset="-122"/>
            </a:endParaRPr>
          </a:p>
        </p:txBody>
      </p:sp>
      <p:sp>
        <p:nvSpPr>
          <p:cNvPr id="12" name="TextBox 333"/>
          <p:cNvSpPr txBox="1">
            <a:spLocks noChangeArrowheads="1"/>
          </p:cNvSpPr>
          <p:nvPr/>
        </p:nvSpPr>
        <p:spPr bwMode="auto">
          <a:xfrm>
            <a:off x="4704714" y="5539504"/>
            <a:ext cx="6377760" cy="437043"/>
          </a:xfrm>
          <a:prstGeom prst="rect">
            <a:avLst/>
          </a:prstGeom>
          <a:noFill/>
          <a:ln w="9525">
            <a:noFill/>
            <a:miter lim="800000"/>
            <a:headEnd/>
            <a:tailEnd/>
          </a:ln>
        </p:spPr>
        <p:txBody>
          <a:bodyPr wrap="square">
            <a:noAutofit/>
          </a:bodyPr>
          <a:lstStyle/>
          <a:p>
            <a:pPr>
              <a:lnSpc>
                <a:spcPct val="140000"/>
              </a:lnSpc>
              <a:spcAft>
                <a:spcPts val="0"/>
              </a:spcAft>
            </a:pPr>
            <a:r>
              <a:rPr lang="en-US" sz="1200" dirty="0">
                <a:solidFill>
                  <a:srgbClr val="C00000"/>
                </a:solidFill>
                <a:latin typeface="Huawei Sans" panose="020C0503030203020204" pitchFamily="34" charset="0"/>
                <a:cs typeface="Times New Roman" panose="02020603050405020304" pitchFamily="18" charset="0"/>
              </a:rPr>
              <a:t>Consider special requirements and restrictions.</a:t>
            </a:r>
          </a:p>
        </p:txBody>
      </p:sp>
      <p:sp>
        <p:nvSpPr>
          <p:cNvPr id="13" name="TextBox 333"/>
          <p:cNvSpPr txBox="1">
            <a:spLocks noChangeArrowheads="1"/>
          </p:cNvSpPr>
          <p:nvPr/>
        </p:nvSpPr>
        <p:spPr bwMode="auto">
          <a:xfrm>
            <a:off x="4704714" y="3619613"/>
            <a:ext cx="6377760" cy="781752"/>
          </a:xfrm>
          <a:prstGeom prst="rect">
            <a:avLst/>
          </a:prstGeom>
          <a:noFill/>
          <a:ln w="9525">
            <a:noFill/>
            <a:miter lim="800000"/>
            <a:headEnd/>
            <a:tailEnd/>
          </a:ln>
        </p:spPr>
        <p:txBody>
          <a:bodyPr wrap="square">
            <a:noAutofit/>
          </a:bodyPr>
          <a:lstStyle/>
          <a:p>
            <a:pPr>
              <a:lnSpc>
                <a:spcPct val="140000"/>
              </a:lnSpc>
              <a:spcAft>
                <a:spcPts val="0"/>
              </a:spcAft>
            </a:pPr>
            <a:r>
              <a:rPr lang="en-US" sz="1200" dirty="0">
                <a:solidFill>
                  <a:srgbClr val="C00000"/>
                </a:solidFill>
                <a:latin typeface="Huawei Sans" panose="020C0503030203020204" pitchFamily="34" charset="0"/>
                <a:cs typeface="Times New Roman" panose="02020603050405020304" pitchFamily="18" charset="0"/>
              </a:rPr>
              <a:t>Analyze and refer to existing documents to optimize project specifications.</a:t>
            </a:r>
          </a:p>
        </p:txBody>
      </p:sp>
      <p:pic>
        <p:nvPicPr>
          <p:cNvPr id="14" name="Picture 25" descr="F:\2012项目\美化图标\项目\2\小丹\修改项目\14\分点（灰).png"/>
          <p:cNvPicPr/>
          <p:nvPr/>
        </p:nvPicPr>
        <p:blipFill>
          <a:blip r:embed="rId8" cstate="print"/>
          <a:srcRect/>
          <a:stretch>
            <a:fillRect/>
          </a:stretch>
        </p:blipFill>
        <p:spPr bwMode="auto">
          <a:xfrm>
            <a:off x="2751614" y="1520156"/>
            <a:ext cx="1898650" cy="219075"/>
          </a:xfrm>
          <a:prstGeom prst="rect">
            <a:avLst/>
          </a:prstGeom>
          <a:noFill/>
          <a:ln w="9525">
            <a:noFill/>
            <a:miter lim="800000"/>
            <a:headEnd/>
            <a:tailEnd/>
          </a:ln>
        </p:spPr>
      </p:pic>
      <p:pic>
        <p:nvPicPr>
          <p:cNvPr id="15" name="Picture 25" descr="F:\2012项目\美化图标\项目\2\小丹\修改项目\14\分点（灰).png"/>
          <p:cNvPicPr/>
          <p:nvPr/>
        </p:nvPicPr>
        <p:blipFill>
          <a:blip r:embed="rId8" cstate="print"/>
          <a:srcRect/>
          <a:stretch>
            <a:fillRect/>
          </a:stretch>
        </p:blipFill>
        <p:spPr bwMode="auto">
          <a:xfrm>
            <a:off x="2816225" y="5543638"/>
            <a:ext cx="1898650" cy="219075"/>
          </a:xfrm>
          <a:prstGeom prst="rect">
            <a:avLst/>
          </a:prstGeom>
          <a:noFill/>
          <a:ln w="9525">
            <a:noFill/>
            <a:miter lim="800000"/>
            <a:headEnd/>
            <a:tailEnd/>
          </a:ln>
        </p:spPr>
      </p:pic>
      <p:pic>
        <p:nvPicPr>
          <p:cNvPr id="16" name="Picture 25" descr="F:\2012项目\美化图标\项目\2\小丹\修改项目\14\分点（灰).png"/>
          <p:cNvPicPr/>
          <p:nvPr/>
        </p:nvPicPr>
        <p:blipFill>
          <a:blip r:embed="rId8" cstate="print"/>
          <a:srcRect/>
          <a:stretch>
            <a:fillRect/>
          </a:stretch>
        </p:blipFill>
        <p:spPr bwMode="auto">
          <a:xfrm>
            <a:off x="2795905" y="3658365"/>
            <a:ext cx="1898650" cy="219075"/>
          </a:xfrm>
          <a:prstGeom prst="rect">
            <a:avLst/>
          </a:prstGeom>
          <a:noFill/>
          <a:ln w="9525">
            <a:noFill/>
            <a:miter lim="800000"/>
            <a:headEnd/>
            <a:tailEnd/>
          </a:ln>
        </p:spPr>
      </p:pic>
      <p:sp>
        <p:nvSpPr>
          <p:cNvPr id="7" name="右大括号 6"/>
          <p:cNvSpPr/>
          <p:nvPr/>
        </p:nvSpPr>
        <p:spPr>
          <a:xfrm>
            <a:off x="11082474" y="2181951"/>
            <a:ext cx="309244" cy="1203616"/>
          </a:xfrm>
          <a:prstGeom prst="rightBrace">
            <a:avLst>
              <a:gd name="adj1" fmla="val 210868"/>
              <a:gd name="adj2" fmla="val 54156"/>
            </a:avLst>
          </a:prstGeom>
          <a:ln w="28575"/>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latin typeface="Huawei Sans" panose="020C0503030203020204" pitchFamily="34" charset="0"/>
            </a:endParaRPr>
          </a:p>
        </p:txBody>
      </p:sp>
      <p:sp>
        <p:nvSpPr>
          <p:cNvPr id="8" name="矩形 7"/>
          <p:cNvSpPr/>
          <p:nvPr/>
        </p:nvSpPr>
        <p:spPr>
          <a:xfrm>
            <a:off x="11450337" y="1956392"/>
            <a:ext cx="305420" cy="1812887"/>
          </a:xfrm>
          <a:prstGeom prst="rect">
            <a:avLst/>
          </a:prstGeom>
        </p:spPr>
        <p:txBody>
          <a:bodyPr vert="vert270" wrap="square">
            <a:noAutofit/>
          </a:bodyPr>
          <a:lstStyle/>
          <a:p>
            <a:r>
              <a:rPr lang="en-US" sz="1200" dirty="0">
                <a:solidFill>
                  <a:srgbClr val="00B0F0"/>
                </a:solidFill>
                <a:latin typeface="Huawei Sans" panose="020C0503030203020204" pitchFamily="34" charset="0"/>
              </a:rPr>
              <a:t>From requirement input</a:t>
            </a:r>
          </a:p>
        </p:txBody>
      </p:sp>
      <p:sp>
        <p:nvSpPr>
          <p:cNvPr id="17" name="矩形 16"/>
          <p:cNvSpPr/>
          <p:nvPr/>
        </p:nvSpPr>
        <p:spPr>
          <a:xfrm>
            <a:off x="1013569" y="1587060"/>
            <a:ext cx="2032929" cy="369332"/>
          </a:xfrm>
          <a:prstGeom prst="rect">
            <a:avLst/>
          </a:prstGeom>
        </p:spPr>
        <p:txBody>
          <a:bodyPr wrap="none">
            <a:noAutofit/>
          </a:bodyPr>
          <a:lstStyle/>
          <a:p>
            <a:r>
              <a:rPr lang="en-US" sz="1200" dirty="0">
                <a:latin typeface="Huawei Sans" panose="020C0503030203020204" pitchFamily="34" charset="0"/>
              </a:rPr>
              <a:t>Key specifications</a:t>
            </a:r>
          </a:p>
        </p:txBody>
      </p:sp>
      <p:sp>
        <p:nvSpPr>
          <p:cNvPr id="18" name="矩形 17"/>
          <p:cNvSpPr/>
          <p:nvPr/>
        </p:nvSpPr>
        <p:spPr>
          <a:xfrm>
            <a:off x="1023936" y="3700351"/>
            <a:ext cx="1502051" cy="369332"/>
          </a:xfrm>
          <a:prstGeom prst="rect">
            <a:avLst/>
          </a:prstGeom>
        </p:spPr>
        <p:txBody>
          <a:bodyPr wrap="none">
            <a:noAutofit/>
          </a:bodyPr>
          <a:lstStyle/>
          <a:p>
            <a:pPr algn="ctr"/>
            <a:r>
              <a:rPr lang="en-US" sz="1200" dirty="0">
                <a:latin typeface="Huawei Sans" panose="020C0503030203020204" pitchFamily="34" charset="0"/>
              </a:rPr>
              <a:t>Initial solution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selection</a:t>
            </a:r>
            <a:endParaRPr lang="en-US" sz="1200" dirty="0">
              <a:latin typeface="Huawei Sans" panose="020C0503030203020204" pitchFamily="34" charset="0"/>
            </a:endParaRPr>
          </a:p>
        </p:txBody>
      </p:sp>
      <p:sp>
        <p:nvSpPr>
          <p:cNvPr id="19" name="矩形 18"/>
          <p:cNvSpPr/>
          <p:nvPr/>
        </p:nvSpPr>
        <p:spPr>
          <a:xfrm>
            <a:off x="1075497" y="5533247"/>
            <a:ext cx="1655336" cy="369332"/>
          </a:xfrm>
          <a:prstGeom prst="rect">
            <a:avLst/>
          </a:prstGeom>
        </p:spPr>
        <p:txBody>
          <a:bodyPr wrap="none">
            <a:noAutofit/>
          </a:bodyPr>
          <a:lstStyle/>
          <a:p>
            <a:pPr algn="ctr"/>
            <a:r>
              <a:rPr lang="en-US" sz="1200" dirty="0">
                <a:latin typeface="Huawei Sans" panose="020C0503030203020204" pitchFamily="34" charset="0"/>
              </a:rPr>
              <a:t>Special requirements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and </a:t>
            </a:r>
            <a:r>
              <a:rPr lang="en-US" sz="1200" dirty="0">
                <a:latin typeface="Huawei Sans" panose="020C0503030203020204" pitchFamily="34" charset="0"/>
              </a:rPr>
              <a:t>restrictions</a:t>
            </a:r>
          </a:p>
        </p:txBody>
      </p:sp>
      <p:sp>
        <p:nvSpPr>
          <p:cNvPr id="20" name="TextBox 333"/>
          <p:cNvSpPr txBox="1">
            <a:spLocks noChangeArrowheads="1"/>
          </p:cNvSpPr>
          <p:nvPr/>
        </p:nvSpPr>
        <p:spPr bwMode="auto">
          <a:xfrm>
            <a:off x="4694556" y="3880089"/>
            <a:ext cx="6153554" cy="1675843"/>
          </a:xfrm>
          <a:prstGeom prst="rect">
            <a:avLst/>
          </a:prstGeom>
          <a:noFill/>
          <a:ln w="9525">
            <a:noFill/>
            <a:miter lim="800000"/>
            <a:headEnd/>
            <a:tailEnd/>
          </a:ln>
        </p:spPr>
        <p:txBody>
          <a:bodyPr wrap="square">
            <a:spAutoFit/>
          </a:bodyPr>
          <a:lstStyle/>
          <a:p>
            <a:pPr marL="285750" indent="-285750">
              <a:lnSpc>
                <a:spcPct val="140000"/>
              </a:lnSpc>
              <a:spcAft>
                <a:spcPts val="0"/>
              </a:spcAft>
              <a:buFont typeface="Wingdings" panose="05000000000000000000" pitchFamily="2" charset="2"/>
              <a:buChar char="Ø"/>
            </a:pPr>
            <a:r>
              <a:rPr lang="en-US" sz="1050" dirty="0">
                <a:latin typeface="Huawei Sans" panose="020C0503030203020204" pitchFamily="34" charset="0"/>
                <a:cs typeface="Times New Roman" panose="02020603050405020304" pitchFamily="18" charset="0"/>
              </a:rPr>
              <a:t>Obtain project materials that are similar to the preceding six project elements. Compare the materials with the six elements and use the comparison result as the basic input source of the solution.</a:t>
            </a:r>
          </a:p>
          <a:p>
            <a:pPr marL="285750" indent="-285750">
              <a:lnSpc>
                <a:spcPct val="140000"/>
              </a:lnSpc>
              <a:spcAft>
                <a:spcPts val="0"/>
              </a:spcAft>
              <a:buFont typeface="Wingdings" panose="05000000000000000000" pitchFamily="2" charset="2"/>
              <a:buChar char="Ø"/>
            </a:pPr>
            <a:r>
              <a:rPr lang="en-US" sz="1050" dirty="0">
                <a:latin typeface="Huawei Sans" panose="020C0503030203020204" pitchFamily="34" charset="0"/>
                <a:cs typeface="Times New Roman" panose="02020603050405020304" pitchFamily="18" charset="0"/>
              </a:rPr>
              <a:t>Reference design includes the following key indicators: overall IT load, power supply and cooling redundancy, and power density.</a:t>
            </a:r>
          </a:p>
          <a:p>
            <a:pPr marL="285750" indent="-285750">
              <a:lnSpc>
                <a:spcPct val="140000"/>
              </a:lnSpc>
              <a:spcAft>
                <a:spcPts val="0"/>
              </a:spcAft>
              <a:buFont typeface="Wingdings" panose="05000000000000000000" pitchFamily="2" charset="2"/>
              <a:buChar char="Ø"/>
            </a:pPr>
            <a:r>
              <a:rPr lang="en-US" sz="1050" dirty="0">
                <a:latin typeface="Huawei Sans" panose="020C0503030203020204" pitchFamily="34" charset="0"/>
                <a:cs typeface="Times New Roman" panose="02020603050405020304" pitchFamily="18" charset="0"/>
              </a:rPr>
              <a:t>Recommended sources: Reference solutions are obtained by end users and data center operators, or from mature DCPI suppliers such as Huawei and Schneider.</a:t>
            </a:r>
          </a:p>
        </p:txBody>
      </p:sp>
      <p:sp>
        <p:nvSpPr>
          <p:cNvPr id="21" name="TextBox 333"/>
          <p:cNvSpPr txBox="1">
            <a:spLocks noChangeArrowheads="1"/>
          </p:cNvSpPr>
          <p:nvPr/>
        </p:nvSpPr>
        <p:spPr bwMode="auto">
          <a:xfrm>
            <a:off x="4650264" y="5886645"/>
            <a:ext cx="6352259" cy="350865"/>
          </a:xfrm>
          <a:prstGeom prst="rect">
            <a:avLst/>
          </a:prstGeom>
          <a:noFill/>
          <a:ln w="9525">
            <a:noFill/>
            <a:miter lim="800000"/>
            <a:headEnd/>
            <a:tailEnd/>
          </a:ln>
        </p:spPr>
        <p:txBody>
          <a:bodyPr wrap="square">
            <a:noAutofit/>
          </a:bodyPr>
          <a:lstStyle/>
          <a:p>
            <a:pPr marL="285750" indent="-285750">
              <a:lnSpc>
                <a:spcPct val="140000"/>
              </a:lnSpc>
              <a:spcAft>
                <a:spcPts val="0"/>
              </a:spcAft>
              <a:buFont typeface="Wingdings" panose="05000000000000000000" pitchFamily="2" charset="2"/>
              <a:buChar char="Ø"/>
            </a:pPr>
            <a:r>
              <a:rPr lang="en-US" sz="1050" dirty="0">
                <a:latin typeface="Huawei Sans" panose="020C0503030203020204" pitchFamily="34" charset="0"/>
                <a:cs typeface="Times New Roman" panose="02020603050405020304" pitchFamily="18" charset="0"/>
              </a:rPr>
              <a:t>Consider special requirements and restrictions.</a:t>
            </a:r>
          </a:p>
        </p:txBody>
      </p:sp>
    </p:spTree>
    <p:extLst>
      <p:ext uri="{BB962C8B-B14F-4D97-AF65-F5344CB8AC3E}">
        <p14:creationId xmlns:p14="http://schemas.microsoft.com/office/powerpoint/2010/main" val="822578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GYQLmp.5wECJoBRetBtfnQ"/>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FC99A01-FB62-4B5D-8A6E-098DF9BC70D5}"/>
</file>

<file path=customXml/itemProps2.xml><?xml version="1.0" encoding="utf-8"?>
<ds:datastoreItem xmlns:ds="http://schemas.openxmlformats.org/officeDocument/2006/customXml" ds:itemID="{C2FF8E16-F674-48BE-99EC-6FC566C180AD}"/>
</file>

<file path=customXml/itemProps3.xml><?xml version="1.0" encoding="utf-8"?>
<ds:datastoreItem xmlns:ds="http://schemas.openxmlformats.org/officeDocument/2006/customXml" ds:itemID="{C038D2F8-DCF0-429A-9450-5094B927D95D}"/>
</file>

<file path=docProps/app.xml><?xml version="1.0" encoding="utf-8"?>
<Properties xmlns="http://schemas.openxmlformats.org/officeDocument/2006/extended-properties" xmlns:vt="http://schemas.openxmlformats.org/officeDocument/2006/docPropsVTypes">
  <Template/>
  <TotalTime>1931</TotalTime>
  <Words>9541</Words>
  <Application>Microsoft Office PowerPoint</Application>
  <PresentationFormat>宽屏</PresentationFormat>
  <Paragraphs>948</Paragraphs>
  <Slides>69</Slides>
  <Notes>68</Notes>
  <HiddenSlides>3</HiddenSlides>
  <MMClips>0</MMClips>
  <ScaleCrop>false</ScaleCrop>
  <HeadingPairs>
    <vt:vector size="8" baseType="variant">
      <vt:variant>
        <vt:lpstr>已用的字体</vt:lpstr>
      </vt:variant>
      <vt:variant>
        <vt:i4>12</vt:i4>
      </vt:variant>
      <vt:variant>
        <vt:lpstr>主题</vt:lpstr>
      </vt:variant>
      <vt:variant>
        <vt:i4>4</vt:i4>
      </vt:variant>
      <vt:variant>
        <vt:lpstr>嵌入 OLE 服务器</vt:lpstr>
      </vt:variant>
      <vt:variant>
        <vt:i4>4</vt:i4>
      </vt:variant>
      <vt:variant>
        <vt:lpstr>幻灯片标题</vt:lpstr>
      </vt:variant>
      <vt:variant>
        <vt:i4>69</vt:i4>
      </vt:variant>
    </vt:vector>
  </HeadingPairs>
  <TitlesOfParts>
    <vt:vector size="89" baseType="lpstr">
      <vt:lpstr>Arial Unicode MS</vt:lpstr>
      <vt:lpstr>方正兰亭黑简体</vt:lpstr>
      <vt:lpstr>黑体</vt:lpstr>
      <vt:lpstr>华文细黑</vt:lpstr>
      <vt:lpstr>宋体</vt:lpstr>
      <vt:lpstr>Microsoft YaHei</vt:lpstr>
      <vt:lpstr>Microsoft YaHei</vt:lpstr>
      <vt:lpstr>Arial</vt:lpstr>
      <vt:lpstr>Arial Bold</vt:lpstr>
      <vt:lpstr>Huawei Sans</vt:lpstr>
      <vt:lpstr>Times New Roman</vt:lpstr>
      <vt:lpstr>Wingdings</vt:lpstr>
      <vt:lpstr>1_标题页模板</vt:lpstr>
      <vt:lpstr>2_自功能页模板</vt:lpstr>
      <vt:lpstr>3_内容页模板</vt:lpstr>
      <vt:lpstr>4_感谢页模板</vt:lpstr>
      <vt:lpstr>Drawing</vt:lpstr>
      <vt:lpstr>AutoCAD Drawing</vt:lpstr>
      <vt:lpstr>工作表</vt:lpstr>
      <vt:lpstr>Acrobat Document</vt:lpstr>
      <vt:lpstr>Data Center Cooling System Planning</vt:lpstr>
      <vt:lpstr>PowerPoint 演示文稿</vt:lpstr>
      <vt:lpstr>PowerPoint 演示文稿</vt:lpstr>
      <vt:lpstr>PowerPoint 演示文稿</vt:lpstr>
      <vt:lpstr>Planning and Design of a Data Center Cooling System</vt:lpstr>
      <vt:lpstr>Phases in the Life Cycle of a Data Center Cooling System</vt:lpstr>
      <vt:lpstr>PowerPoint 演示文稿</vt:lpstr>
      <vt:lpstr>Input for Requirement Planning</vt:lpstr>
      <vt:lpstr>Cooling System Requirement Planning Process</vt:lpstr>
      <vt:lpstr>PowerPoint 演示文稿</vt:lpstr>
      <vt:lpstr>System Planning Analysis Input of a Data Center</vt:lpstr>
      <vt:lpstr>Cooling System Planning Process</vt:lpstr>
      <vt:lpstr>PowerPoint 演示文稿</vt:lpstr>
      <vt:lpstr>Determining Key Planning Specifications that Affect the Cooling System</vt:lpstr>
      <vt:lpstr>Considering Special Requirements and Restrictions</vt:lpstr>
      <vt:lpstr>Considering Special Requirements and Restrictions</vt:lpstr>
      <vt:lpstr>PowerPoint 演示文稿</vt:lpstr>
      <vt:lpstr>Data Center Reconstruction(1)</vt:lpstr>
      <vt:lpstr>Data Center Reconstruction(2)</vt:lpstr>
      <vt:lpstr>Impact of Site Selection on a Cooling System – Climate(1)</vt:lpstr>
      <vt:lpstr>Impact of Site Selection on a Cooling System – Climate(2)</vt:lpstr>
      <vt:lpstr>Impact of Site Selection on a Cooling System – Air Quality</vt:lpstr>
      <vt:lpstr>Impact of Site Selection on a Cooling System – Environmental Factors</vt:lpstr>
      <vt:lpstr>PowerPoint 演示文稿</vt:lpstr>
      <vt:lpstr>Influence of a Floor Plan on Cooling Planning of Data Centers</vt:lpstr>
      <vt:lpstr>Data Center Floor Plan and Area Division</vt:lpstr>
      <vt:lpstr>Influence of a Floor Plan on a Cooling System</vt:lpstr>
      <vt:lpstr>Floor Plan Example</vt:lpstr>
      <vt:lpstr>Layout Principles for a Cooling System</vt:lpstr>
      <vt:lpstr>PowerPoint 演示文稿</vt:lpstr>
      <vt:lpstr>Problems That Can Be Solved by a Modular Architecture Layout</vt:lpstr>
      <vt:lpstr>Planning a Data Center Project Using the Modular Method</vt:lpstr>
      <vt:lpstr>Floor Plan Comparison</vt:lpstr>
      <vt:lpstr>Huawei Ulanqab Cloud Modular Data Center</vt:lpstr>
      <vt:lpstr>First-Layer Layout</vt:lpstr>
      <vt:lpstr>Standard Layer Layout</vt:lpstr>
      <vt:lpstr>Modular Data Center</vt:lpstr>
      <vt:lpstr>Typical Layout of Cold Aisle In-row Air-Cooled Air Conditioner Indoor Units</vt:lpstr>
      <vt:lpstr>Power Configurations for Cold Aisle In-row Air-Cooled Air Conditioner Indoor Units</vt:lpstr>
      <vt:lpstr>Typical Layout of Tier IV Cold Aisle In-row Air-Cooled Air Conditioner Indoor Units</vt:lpstr>
      <vt:lpstr>Power Configurations for Tier IV Cold Aisle In-row Air-Cooled Air Conditioner Indoor Units</vt:lpstr>
      <vt:lpstr>PowerPoint 演示文稿</vt:lpstr>
      <vt:lpstr>Cooling Source Solution Planning for the Cooling System</vt:lpstr>
      <vt:lpstr>Data Center Cooling System Solution – DX Air Conditioning System</vt:lpstr>
      <vt:lpstr>Data Center Cooling System Solution – CW Air Conditioning System</vt:lpstr>
      <vt:lpstr>Air Conditioner Cooling Source Solution – Continuous Cooling</vt:lpstr>
      <vt:lpstr>PowerPoint 演示文稿</vt:lpstr>
      <vt:lpstr>Data Center Cooling System Solution – FC</vt:lpstr>
      <vt:lpstr>Data Center Cooling System Solution – Direct Ventilation FC</vt:lpstr>
      <vt:lpstr>Data Center Cooling System Solution – Other FC Modes</vt:lpstr>
      <vt:lpstr>Air Conditioner Energy-Saving Solution – Evaporative Cooling Solution</vt:lpstr>
      <vt:lpstr>Key Points for Selecting an Energy-Saving Solution</vt:lpstr>
      <vt:lpstr>PowerPoint 演示文稿</vt:lpstr>
      <vt:lpstr>Key Points of Indoor Unit Solution Planning</vt:lpstr>
      <vt:lpstr>Indoor Unit Solution – High-Density Data Center In-cabinet Cooling</vt:lpstr>
      <vt:lpstr>Indoor Unit Solution – High-Density Data Center In-cabinet Cooling</vt:lpstr>
      <vt:lpstr>PowerPoint 演示文稿</vt:lpstr>
      <vt:lpstr>PowerPoint 演示文稿</vt:lpstr>
      <vt:lpstr>Humidity Control Planning in a Data Center</vt:lpstr>
      <vt:lpstr>Humidity Control Policy</vt:lpstr>
      <vt:lpstr>Humidification Mode Selection and Recommendation</vt:lpstr>
      <vt:lpstr>Fresh Air System Solution</vt:lpstr>
      <vt:lpstr>PowerPoint 演示文稿</vt:lpstr>
      <vt:lpstr>Calculation of the Cooling Load of Air Conditioners – Determination of the Cooling Load of Air Conditioners</vt:lpstr>
      <vt:lpstr>Determining the Air Conditioner Indoor Unit Configuration</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yuewenjunzjhw</cp:lastModifiedBy>
  <cp:revision>219</cp:revision>
  <dcterms:created xsi:type="dcterms:W3CDTF">2018-11-29T10:16:29Z</dcterms:created>
  <dcterms:modified xsi:type="dcterms:W3CDTF">2020-12-27T04:19:24Z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(3)pCfbOXmZvYXlm+9HTTTs1MBeUAz6xRQ9f8DHsAnI/lEemGA+Bt7w0g4pop/XQCxLe6SFgT9L
FB36XoqtkdsV2pmbFsYbR2P9WcokNdDN5HwOXLUCEjyI8IajcSykzbYjlq3jOHL0RrNDfrao
0VrRlPsWuwIpImcbzup8C148+qmCPzcDCKckKET3KpilvPc2HpeOp2FGTiux83QvB0kIkeNg
VMPiPuRZZfIPzDn2Lx</vt:lpwstr>
  </property>
  <property fmtid="{D5CDD505-2E9C-101B-9397-08002B2CF9AE}" pid="3" name="_2015_ms_pID_7253431">
    <vt:lpwstr>wEZabRtX86bXYSf/jXH73Nv/squcRmG99LAwft/LprvUBKhxnvTDXX
cpU+VB9t6wHTc60Oz8cIl7aMe2exBVOAwwJaY5P6xyMNTXx6lsKszwDbSmStvUa3pFpl1j5G
1LLBz+2g5uHGBTyYCJDllRX1dk3t15eAyKaaBtFxZaqJR+uxz3LkZGekeUM0x39KRt38mU0P
iS56gllcqw0DA5Ph7FVT4cBJmQkoFLdbtBOR</vt:lpwstr>
  </property>
  <property fmtid="{D5CDD505-2E9C-101B-9397-08002B2CF9AE}" pid="4" name="_2015_ms_pID_7253432">
    <vt:lpwstr>eg==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1575248629</vt:lpwstr>
  </property>
  <property fmtid="{D5CDD505-2E9C-101B-9397-08002B2CF9AE}" pid="9" name="ContentTypeId">
    <vt:lpwstr>0x010100AD93DE70F6445D429FB5DD775D88EADA</vt:lpwstr>
  </property>
</Properties>
</file>