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44"/>
  </p:notesMasterIdLst>
  <p:handoutMasterIdLst>
    <p:handoutMasterId r:id="rId45"/>
  </p:handoutMasterIdLst>
  <p:sldIdLst>
    <p:sldId id="272" r:id="rId8"/>
    <p:sldId id="288" r:id="rId9"/>
    <p:sldId id="289" r:id="rId10"/>
    <p:sldId id="290" r:id="rId11"/>
    <p:sldId id="291" r:id="rId12"/>
    <p:sldId id="292" r:id="rId13"/>
    <p:sldId id="293" r:id="rId14"/>
    <p:sldId id="318" r:id="rId15"/>
    <p:sldId id="294" r:id="rId16"/>
    <p:sldId id="319" r:id="rId17"/>
    <p:sldId id="295" r:id="rId18"/>
    <p:sldId id="296" r:id="rId19"/>
    <p:sldId id="297" r:id="rId20"/>
    <p:sldId id="298" r:id="rId21"/>
    <p:sldId id="299" r:id="rId22"/>
    <p:sldId id="300" r:id="rId23"/>
    <p:sldId id="301" r:id="rId24"/>
    <p:sldId id="302" r:id="rId25"/>
    <p:sldId id="303" r:id="rId26"/>
    <p:sldId id="304" r:id="rId27"/>
    <p:sldId id="305" r:id="rId28"/>
    <p:sldId id="306" r:id="rId29"/>
    <p:sldId id="307" r:id="rId30"/>
    <p:sldId id="308" r:id="rId31"/>
    <p:sldId id="309" r:id="rId32"/>
    <p:sldId id="320" r:id="rId33"/>
    <p:sldId id="310" r:id="rId34"/>
    <p:sldId id="311" r:id="rId35"/>
    <p:sldId id="312" r:id="rId36"/>
    <p:sldId id="313" r:id="rId37"/>
    <p:sldId id="314" r:id="rId38"/>
    <p:sldId id="315" r:id="rId39"/>
    <p:sldId id="317" r:id="rId40"/>
    <p:sldId id="316" r:id="rId41"/>
    <p:sldId id="285" r:id="rId42"/>
    <p:sldId id="271" r:id="rId4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AFAFA"/>
    <a:srgbClr val="1F5596"/>
    <a:srgbClr val="1B4E8E"/>
    <a:srgbClr val="22569B"/>
    <a:srgbClr val="1E5898"/>
    <a:srgbClr val="5DA5E2"/>
    <a:srgbClr val="1E498C"/>
    <a:srgbClr val="25A0CD"/>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045" autoAdjust="0"/>
  </p:normalViewPr>
  <p:slideViewPr>
    <p:cSldViewPr snapToGrid="0" snapToObjects="1">
      <p:cViewPr varScale="1">
        <p:scale>
          <a:sx n="96" d="100"/>
          <a:sy n="96" d="100"/>
        </p:scale>
        <p:origin x="984" y="90"/>
      </p:cViewPr>
      <p:guideLst/>
    </p:cSldViewPr>
  </p:slideViewPr>
  <p:outlineViewPr>
    <p:cViewPr>
      <p:scale>
        <a:sx n="33" d="100"/>
        <a:sy n="33" d="100"/>
      </p:scale>
      <p:origin x="0" y="-16842"/>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81" d="100"/>
          <a:sy n="81" d="100"/>
        </p:scale>
        <p:origin x="3996" y="11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heme" Target="theme/theme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1" Type="http://schemas.openxmlformats.org/officeDocument/2006/relationships/customXml" Target="../customXml/item1.xml"/><Relationship Id="rId6"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303099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30278"/>
            <a:ext cx="5580063" cy="5418958"/>
          </a:xfrm>
        </p:spPr>
        <p:txBody>
          <a:bodyPr/>
          <a:lstStyle/>
          <a:p>
            <a:r>
              <a:rPr lang="en-US" altLang="zh-CN" dirty="0" smtClean="0"/>
              <a:t>Maintenance tool framework:</a:t>
            </a:r>
          </a:p>
          <a:p>
            <a:pPr lvl="1"/>
            <a:r>
              <a:rPr lang="en-US" altLang="zh-CN" dirty="0" smtClean="0"/>
              <a:t>Installation and deployment: Maintenance tools should be able to install and deploy the DCIM software.</a:t>
            </a:r>
          </a:p>
          <a:p>
            <a:pPr lvl="1"/>
            <a:r>
              <a:rPr lang="en-US" altLang="zh-CN" dirty="0" smtClean="0"/>
              <a:t>Backup and restoration: Maintenance tools should be able to perform system backup and restoration.</a:t>
            </a:r>
          </a:p>
          <a:p>
            <a:pPr lvl="1"/>
            <a:r>
              <a:rPr lang="en-US" altLang="zh-CN" dirty="0" smtClean="0"/>
              <a:t>System monitoring: The DCIM software can be monitored and managed by maintenance tools.</a:t>
            </a:r>
          </a:p>
          <a:p>
            <a:pPr lvl="1"/>
            <a:r>
              <a:rPr lang="en-US" altLang="zh-CN" dirty="0" smtClean="0"/>
              <a:t>Component management: DCIM software functions and services can be added or deleted through maintenance tools.</a:t>
            </a:r>
          </a:p>
          <a:p>
            <a:r>
              <a:rPr lang="en-US" altLang="zh-CN" dirty="0" smtClean="0"/>
              <a:t>Platform interfaces:</a:t>
            </a:r>
          </a:p>
          <a:p>
            <a:pPr lvl="1"/>
            <a:r>
              <a:rPr lang="en-US" altLang="zh-CN" dirty="0" smtClean="0"/>
              <a:t>Open API: An API is an application programming interface. In the Internet era, services of websites or software are encapsulated into a series of data interfaces that can be easily identified by computers and opened to third-party developers. This behavior is called open API. The platform that provides open APIs is called an open platform.</a:t>
            </a:r>
          </a:p>
          <a:p>
            <a:pPr lvl="1"/>
            <a:r>
              <a:rPr lang="en-US" altLang="zh-CN" dirty="0" smtClean="0"/>
              <a:t>Northbound service: Interconnects with northbound third-party management systems.</a:t>
            </a:r>
          </a:p>
          <a:p>
            <a:endParaRPr lang="zh-CN" altLang="en-US" dirty="0"/>
          </a:p>
        </p:txBody>
      </p:sp>
    </p:spTree>
    <p:extLst>
      <p:ext uri="{BB962C8B-B14F-4D97-AF65-F5344CB8AC3E}">
        <p14:creationId xmlns:p14="http://schemas.microsoft.com/office/powerpoint/2010/main" val="4083882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458058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738664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sym typeface="+mn-lt"/>
              </a:rPr>
              <a:t>From the perspective of operation management, the main differences between the DCIM system and the power and environment monitoring system lie in data association, analysis, and optimization capabilities. The power and environment monitoring system focuses on real-time signals and alarms of key infrastructure, such as the method to converge and manage alarms timely after a fault occurs. The DCIM system focuses more on the integrity of O&amp;M business. In addition to basic functions, the DCIM system supports comprehensive analysis of data center infrastructure based on collected data and provides service assistance and support from multiple dimensions, such as planning, optimization, prediction, and change.</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5112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BMS: Building Management System.</a:t>
            </a:r>
          </a:p>
          <a:p>
            <a:r>
              <a:rPr lang="en-US" smtClean="0"/>
              <a:t>ITSM: IT Service Management.</a:t>
            </a:r>
          </a:p>
          <a:p>
            <a:r>
              <a:rPr lang="en-US" smtClean="0">
                <a:sym typeface="+mn-lt"/>
              </a:rPr>
              <a:t>The DCIM system provides data center floor plan and asset capacity managements that are not involved in traditional BMS and ITSM, integrates multiple separated subsystems in a data center, and provides a unified management platform.</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03005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6715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pPr lvl="0"/>
            <a:r>
              <a:rPr lang="en-US" smtClean="0"/>
              <a:t>Cloud services: They are adding, usage, and interaction models of Internet-based services. Cloud services are used to provide dynamically scalable and virtualized resources over the Internet. The term "cloud" is a metaphor for networks and the Internet. In the past, it was used to represent telecommunication networks. Later, it was also used to represent the Internet and an abstraction of underlying infrastructure. Cloud services refer to on-demand and scalable services obtained through networks. The services can be related to IT, software, and the Internet, and can also be other services.</a:t>
            </a:r>
          </a:p>
          <a:p>
            <a:pPr lvl="0"/>
            <a:r>
              <a:rPr lang="en-US" smtClean="0"/>
              <a:t>A cloud service agent is embedded in the DCIM server. Based on cloud technologies, the DCIM cloud service platform provides remote maintenance and management for DCIM. In this way, functions of the DCIM server can be released as cloud services. Authorized maintenance personnel can log in to the DCIM cloud service platform anytime and anywhere. From the perspective of maintenance personnel, it is as convenient as operating or viewing local equipment, and has high security and traceability. The cloud service agent builds management and data transmission channels between the data center target equipment and the DCIM cloud service platform. Users can configure the list of equipment that needs to be managed and controlled in the cloud service agent.</a:t>
            </a:r>
          </a:p>
          <a:p>
            <a:pPr lvl="0"/>
            <a:endParaRPr lang="en-US" altLang="zh-CN" smtClean="0"/>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92787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95291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407253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1992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3054992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PLC: Programmable Logic Controller.</a:t>
            </a:r>
            <a:endParaRPr 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589147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08309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endParaRPr lang="zh-CN" altLang="en-US" dirty="0" smtClean="0"/>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0794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The availability design of systems must match the availability level of data center infrastructure. The availability design of the DCIM system should be greater than or equal to the availability level of the data center infrastructure.</a:t>
            </a:r>
          </a:p>
          <a:p>
            <a:r>
              <a:rPr lang="en-US" dirty="0" smtClean="0"/>
              <a:t>Redundancy: Some or all components of the system are repeatedly configured. When a fault occurs in the system, the redundant components take over the work of the faulty components, thereby prolonging the mean time between failures (MTBF) of the system.</a:t>
            </a:r>
          </a:p>
          <a:p>
            <a:r>
              <a:rPr lang="en-US" dirty="0" smtClean="0"/>
              <a:t>Fault tolerance: There are two or more systems. At least one system is working properly at the same time. The infrastructure configured based on the fault tolerance system can still meet basic requirements for the normal running of electronic information equipment after a serious equipment fault or </a:t>
            </a:r>
            <a:r>
              <a:rPr lang="en-US" dirty="0" err="1" smtClean="0"/>
              <a:t>misoperation</a:t>
            </a:r>
            <a:r>
              <a:rPr lang="en-US" dirty="0" smtClean="0"/>
              <a:t>.</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722508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Data center infrastructure O&amp;M teams should discuss with the owner management, IT department, and related business departments to determine O&amp;M management objectives. O&amp;M management objectives can be set for different levels of data center infrastructure based on availability objectives of different applications.</a:t>
            </a:r>
          </a:p>
          <a:p>
            <a:pPr lvl="0"/>
            <a:endParaRPr lang="en-US" altLang="zh-CN"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704483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EDC features:</a:t>
            </a:r>
          </a:p>
          <a:p>
            <a:pPr lvl="1"/>
            <a:r>
              <a:rPr lang="en-US" dirty="0" smtClean="0"/>
              <a:t>EDCs include data centers of enterprises and institutions such as finance, electric power, oil, and research institutes, and government data centers. EDCs are constructed, managed, and used by organizations, and use self-built or leased network resources to form a relatively closed private wide area network (WAN) (also called internal network) to provide an information-based support platform for services and management of the respective organizations. One or more data centers can be deployed based on the service scale. Data centers can be deployed in a centralized or hierarchical manner.</a:t>
            </a:r>
          </a:p>
          <a:p>
            <a:pPr lvl="1"/>
            <a:r>
              <a:rPr lang="en-US" dirty="0" smtClean="0"/>
              <a:t>An organization can have a data center. A large organization usually has multiple data centers that are distributed in different regions and has certain management relationships because its services or management scopes cover the whole country or even the world. Based on the management architecture (decision-making layer, management layer, execution layer), EDCs can be classified into data centers, sub-data centers, level-1 data centers, level-2 data centers, level-3 data centers ...</a:t>
            </a:r>
          </a:p>
          <a:p>
            <a:pPr lvl="1"/>
            <a:r>
              <a:rPr lang="en-US" dirty="0" smtClean="0"/>
              <a:t>An EDC of a large organization is usually deployed in a pyramid hierarchy to match the organization management architecture. Data centers in a lower level are more in number with a smaller scale.</a:t>
            </a:r>
          </a:p>
          <a:p>
            <a:endParaRPr lang="zh-CN" altLang="en-US" dirty="0" smtClean="0"/>
          </a:p>
          <a:p>
            <a:endParaRPr lang="zh-CN" altLang="en-US" dirty="0" smtClean="0"/>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48210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0278"/>
            <a:ext cx="5580063" cy="3130522"/>
          </a:xfrm>
        </p:spPr>
        <p:txBody>
          <a:bodyPr/>
          <a:lstStyle/>
          <a:p>
            <a:r>
              <a:rPr lang="en-US" altLang="zh-CN" dirty="0" smtClean="0"/>
              <a:t>IDC features:</a:t>
            </a:r>
          </a:p>
          <a:p>
            <a:pPr lvl="1"/>
            <a:r>
              <a:rPr lang="en-US" altLang="zh-CN" dirty="0" smtClean="0"/>
              <a:t>For enterprises, IDCs lease software and hardware resources related to data centers, such as equipment room sites, networks, storage, and computing resources, to make profits. They also provide infrastructure-as-a-service (</a:t>
            </a:r>
            <a:r>
              <a:rPr lang="en-US" altLang="zh-CN" dirty="0" err="1" smtClean="0"/>
              <a:t>laaS</a:t>
            </a:r>
            <a:r>
              <a:rPr lang="en-US" altLang="zh-CN" dirty="0" smtClean="0"/>
              <a:t>), such as IT equipment hosting, and value-added services, such as IT system running monitoring, maintenance, and O&amp;M management.</a:t>
            </a:r>
          </a:p>
          <a:p>
            <a:pPr lvl="1"/>
            <a:r>
              <a:rPr lang="en-US" altLang="zh-CN" dirty="0" smtClean="0"/>
              <a:t>For mass market customers, IDCs provide Internet-based information services. Currently, there are two types of enterprises that have IDCs in China. One type is telecommunication operators that have (wired and wireless) network resources, and the other type is third-party IDC service providers.</a:t>
            </a:r>
          </a:p>
          <a:p>
            <a:endParaRPr lang="zh-CN" altLang="en-US" dirty="0"/>
          </a:p>
        </p:txBody>
      </p:sp>
    </p:spTree>
    <p:extLst>
      <p:ext uri="{BB962C8B-B14F-4D97-AF65-F5344CB8AC3E}">
        <p14:creationId xmlns:p14="http://schemas.microsoft.com/office/powerpoint/2010/main" val="1447559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Generally, ultra-large and large IDCs are used. An ultra-large or large data center consists of multiple buildings. Each building contains multiple equipment rooms, and each equipment room contains multiple smart modules, virtual equipment rooms, and cabinets. The minimum management domain of objects managed by DCIM can be an U space of a cabinet.</a:t>
            </a:r>
          </a:p>
          <a:p>
            <a:r>
              <a:rPr lang="en-US" dirty="0" smtClean="0"/>
              <a:t>An ultra-large data center can consist of multiple buildings. Each building contains multiple equipment room modules, and each equipment room contains multiple smart modules, virtual equipment rooms, and rows. The minimum management domain of data center monitoring management can be a cabinet.</a:t>
            </a:r>
          </a:p>
          <a:p>
            <a:r>
              <a:rPr lang="en-US" dirty="0" smtClean="0"/>
              <a:t>An ultra-large data center consisting of multiple equipment rooms can consist of equipment rooms of different levels. This meets users' requirements for different availability levels with reasonable construction and O&amp;M costs.</a:t>
            </a:r>
          </a:p>
          <a:p>
            <a:r>
              <a:rPr lang="en-US" dirty="0" smtClean="0"/>
              <a:t>Micro and small data centers are mainly access layer equipment rooms (such as equipment rooms of banks, securities outlets, and service offices of government departments) and aggregation-layer equipment rooms of organizations.</a:t>
            </a:r>
          </a:p>
          <a:p>
            <a:r>
              <a:rPr lang="en-US" dirty="0" smtClean="0"/>
              <a:t>Attendance modes: Based on the importance and operation management costs of data centers, onsite attendance is not arranged for independent small and ultra-small equipment rooms. For medium data centers, onsite attendance is arranged based on service requirements. 24/7 attendance is arranged for data center clusters, ultra-large and large data centers that are managed online.</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88029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83475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Applicability: Mature and stable products or solutions should be used.</a:t>
            </a:r>
          </a:p>
          <a:p>
            <a:r>
              <a:rPr lang="en-US" dirty="0" smtClean="0"/>
              <a:t>Advancement: High-value new technologies are used to ensure that the system can keep technologically advanced and have good scalability in a certain period of time to meet requirements for future technology upgrade.</a:t>
            </a:r>
          </a:p>
          <a:p>
            <a:r>
              <a:rPr lang="en-US" dirty="0" smtClean="0"/>
              <a:t>Reliability: To ensure service continuity, the system must have extremely high physical and network security and reliability.</a:t>
            </a:r>
          </a:p>
          <a:p>
            <a:r>
              <a:rPr lang="en-US" dirty="0" smtClean="0"/>
              <a:t>Flexibility: The system capacity and processing capability can be easily expanded based on development requirements. In addition to supporting the access of multiple monitored objects, the system can be flexibly and quickly adjusted based on capacity expansion requirements to implement quick deployment.</a:t>
            </a:r>
          </a:p>
          <a:p>
            <a:r>
              <a:rPr lang="en-US" dirty="0" smtClean="0"/>
              <a:t>Commonality: The system must use interfaces and protocols that are commonly used in China or around the world. A unified platform should be used to support cluster or distributed network architecture and multi-level management, and should feature integration, development, and scalability.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75057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00743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328819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418341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163820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60944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Answer:</a:t>
            </a:r>
          </a:p>
          <a:p>
            <a:pPr lvl="1"/>
            <a:r>
              <a:rPr lang="en-US" smtClean="0"/>
              <a:t>A.</a:t>
            </a:r>
          </a:p>
          <a:p>
            <a:pPr lvl="1"/>
            <a:endParaRPr lang="en-US" altLang="zh-CN" smtClean="0"/>
          </a:p>
          <a:p>
            <a:pPr lvl="1"/>
            <a:endParaRPr lang="zh-CN" altLang="en-US" smtClean="0"/>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41778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001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330919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sym typeface="+mn-lt"/>
              </a:rPr>
              <a:t>DCIM is a hot topic in the data center operation and management field in recent years. It originated from countries outside China. Different organizations have different definitions of DCIM. However, it is widely recognized that the DCIM system or tool can build a bridge between data center infrastructure and IT equipment to help operators manage data centers and improve operation efficiency.</a:t>
            </a:r>
          </a:p>
          <a:p>
            <a:pPr lvl="1"/>
            <a:r>
              <a:rPr lang="en-US" dirty="0" smtClean="0">
                <a:sym typeface="+mn-lt"/>
              </a:rPr>
              <a:t>Gartner defines DCIM as follows: DCIM tools monitor, measure, manage, and/or control data center utilization and energy consumption of all IT-related equipment (such as servers, storage and network switches) and facility infrastructure components (such as power distribution units and computer room air conditioners [CRACs]).</a:t>
            </a:r>
          </a:p>
          <a:p>
            <a:pPr lvl="1"/>
            <a:r>
              <a:rPr lang="en-US" dirty="0" smtClean="0">
                <a:sym typeface="+mn-lt"/>
              </a:rPr>
              <a:t>Wikipedia defines DCIM as follows: DCIM is the integration of information technology (IT) and facility management disciplines to centralize monitoring, management and intelligent capacity planning of a data center's critical systems. Achieved through the implementation of specialized software, hardware and sensors, DCIM enables common, real-time monitoring and management platform for all interdependent systems across IT and facility infrastructures.</a:t>
            </a:r>
          </a:p>
          <a:p>
            <a:pPr lvl="0"/>
            <a:r>
              <a:rPr lang="en-US" dirty="0" smtClean="0"/>
              <a:t>Gartner: Gartner Group is the first company to conduct information technology research and analysis, providing specialized services for technology users in need.</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6042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sym typeface="+mn-lt"/>
              </a:rPr>
              <a:t>Problems in O&amp;M of traditional data center infrastructure</a:t>
            </a:r>
          </a:p>
          <a:p>
            <a:pPr lvl="1"/>
            <a:r>
              <a:rPr lang="en-US" smtClean="0">
                <a:sym typeface="+mn-lt"/>
              </a:rPr>
              <a:t>With the development of industrial technologies, introduction of advanced management concepts, and service convergence, the traditional power and environment monitoring mode that focuses on infrastructure management cannot meet O&amp;M requirements of enterprises and organizations for data centers.</a:t>
            </a:r>
          </a:p>
          <a:p>
            <a:pPr lvl="1"/>
            <a:r>
              <a:rPr lang="en-US" smtClean="0">
                <a:sym typeface="+mn-lt"/>
              </a:rPr>
              <a:t>According to an Internet Data Corporation (IDC) report, 84% of data centers in the market face problems in cooling, power supply, space, and load bearing. These problems include prolonged application rollout time, increased operational expenditure (OPEX), and service interruption.</a:t>
            </a:r>
          </a:p>
          <a:p>
            <a:pPr lvl="1"/>
            <a:r>
              <a:rPr lang="en-US" smtClean="0">
                <a:sym typeface="+mn-lt"/>
              </a:rPr>
              <a:t>In a traditional data center, IT equipment and infrastructure are managed by different departments. Manual organization structure division facilitates personnel management and division of rights and responsibilities to some extent, but it increases communication costs between departments, reduces the O&amp;M efficiency of a data center, and increases the risk of data center accidents to some extent.</a:t>
            </a:r>
          </a:p>
          <a:p>
            <a:pPr lvl="0"/>
            <a:r>
              <a:rPr lang="en-US" smtClean="0"/>
              <a:t>IDC: International Data Corporation, a world-renowned market consultation and event service provider in IT, telecommunications, and consumer technology. Its market tracking data in IT has become an industry standard.</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066248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CAPEX = Strategic investment + Rolling investment.</a:t>
            </a:r>
          </a:p>
          <a:p>
            <a:r>
              <a:rPr lang="en-US" dirty="0" smtClean="0"/>
              <a:t>OPEX = Maintenance costs + Marketing costs + Labor costs (+ Depreciation).</a:t>
            </a:r>
          </a:p>
          <a:p>
            <a:r>
              <a:rPr lang="en-US" dirty="0" smtClean="0"/>
              <a:t>Reduces CAPEX:</a:t>
            </a:r>
          </a:p>
          <a:p>
            <a:pPr lvl="1"/>
            <a:r>
              <a:rPr lang="en-US" dirty="0" smtClean="0">
                <a:sym typeface="+mn-lt"/>
              </a:rPr>
              <a:t>Improved resource utilization and increased revenues: For data centers, each U space is a valuable resource. The ROI can be increased by improving equipment utilization and prolonging the service life of a data center.</a:t>
            </a:r>
          </a:p>
          <a:p>
            <a:pPr lvl="1"/>
            <a:r>
              <a:rPr lang="en-US" dirty="0" smtClean="0">
                <a:sym typeface="+mn-lt"/>
              </a:rPr>
              <a:t>Visualized modeling and quantitative monitoring of SPC: DCIM can perform visualized modeling for a data center and monitor its capacities, such as power, cooling, and space. In the design of a data center, redundancy is considered to improve reliability. In addition, the power consumption of a server cannot reach its nameplate specifications. Therefore, the actual capacity of each rack cannot be fully used. DCIM provides real-time and refined management, which enables users to learn about the resource usage of each rack and the entire data center in real time, thereby improving asset utilization, prolonging the service life of the data center, and saving investment.</a:t>
            </a:r>
          </a:p>
          <a:p>
            <a:r>
              <a:rPr lang="en-US" altLang="zh-CN" dirty="0" smtClean="0"/>
              <a:t>CAPEX: Capital Expenditure.</a:t>
            </a:r>
          </a:p>
          <a:p>
            <a:r>
              <a:rPr lang="en-US" altLang="zh-CN" dirty="0" smtClean="0"/>
              <a:t>OPEX: Operating Expense.</a:t>
            </a:r>
          </a:p>
          <a:p>
            <a:r>
              <a:rPr lang="en-US" altLang="zh-CN" dirty="0" smtClean="0"/>
              <a:t>PUE: Power Usage Effectiveness.</a:t>
            </a:r>
          </a:p>
          <a:p>
            <a:r>
              <a:rPr lang="en-US" altLang="zh-CN" dirty="0" smtClean="0"/>
              <a:t>WUE: Water Usage Effectiveness.</a:t>
            </a:r>
          </a:p>
          <a:p>
            <a:r>
              <a:rPr lang="en-US" altLang="zh-CN" dirty="0" smtClean="0"/>
              <a:t>CUE: Carbon Usage Effectiveness.</a:t>
            </a:r>
          </a:p>
          <a:p>
            <a:pPr lvl="0"/>
            <a:endParaRPr lang="zh-CN" altLang="en-US" dirty="0" smtClean="0">
              <a:sym typeface="+mn-lt"/>
            </a:endParaRPr>
          </a:p>
          <a:p>
            <a:pPr lvl="0"/>
            <a:endParaRPr lang="en-US" altLang="zh-CN" dirty="0" smtClean="0">
              <a:sym typeface="+mn-lt"/>
            </a:endParaRP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02749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0278"/>
            <a:ext cx="5580063" cy="5418958"/>
          </a:xfrm>
        </p:spPr>
        <p:txBody>
          <a:bodyPr/>
          <a:lstStyle/>
          <a:p>
            <a:pPr lvl="0"/>
            <a:r>
              <a:rPr lang="en-US" altLang="zh-CN" dirty="0" smtClean="0">
                <a:sym typeface="+mn-lt"/>
              </a:rPr>
              <a:t>Reduces OPEX:</a:t>
            </a:r>
          </a:p>
          <a:p>
            <a:pPr lvl="1"/>
            <a:r>
              <a:rPr lang="en-US" altLang="zh-CN" dirty="0" smtClean="0">
                <a:sym typeface="+mn-lt"/>
              </a:rPr>
              <a:t>Data centers are energy-hungry. Electricity costs account for a large proportion of O&amp;M costs. Therefore, the DCIM system must monitor key energy consumption indicators such as the power usage effectiveness (PUE) of a data center and display energy consumption of IT equipment and infrastructure equipment in real time. In the future, it should also be able to monitor the water usage effectiveness (WUE) and carbon usage effectiveness (CUE).</a:t>
            </a:r>
          </a:p>
          <a:p>
            <a:pPr lvl="1"/>
            <a:r>
              <a:rPr lang="en-US" altLang="zh-CN" dirty="0" smtClean="0">
                <a:sym typeface="+mn-lt"/>
              </a:rPr>
              <a:t>The DCIM system can collect information such as server power consumption and CPU usage to identify low-load and no-load servers in a data center. These servers are consolidated or removed from racks to improve equipment utilization and reduce power consumption of the data center. In addition, by combining life cycles of IT equipment and energy consumption information of servers, the DCIM system can eliminate some old servers with weak computing capabilities but high energy consumption to further save energy and improve efficiency.</a:t>
            </a:r>
          </a:p>
          <a:p>
            <a:endParaRPr lang="zh-CN" altLang="en-US" dirty="0"/>
          </a:p>
        </p:txBody>
      </p:sp>
    </p:spTree>
    <p:extLst>
      <p:ext uri="{BB962C8B-B14F-4D97-AF65-F5344CB8AC3E}">
        <p14:creationId xmlns:p14="http://schemas.microsoft.com/office/powerpoint/2010/main" val="3462752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dirty="0" smtClean="0"/>
              <a:t>Basic framework:</a:t>
            </a:r>
          </a:p>
          <a:p>
            <a:pPr lvl="1"/>
            <a:r>
              <a:rPr lang="en-US" dirty="0" smtClean="0"/>
              <a:t>Communication bus: refers to communication trunk lines that transmit information among functional components of the DCIM software.</a:t>
            </a:r>
          </a:p>
          <a:p>
            <a:pPr lvl="1"/>
            <a:r>
              <a:rPr lang="en-US" dirty="0" smtClean="0"/>
              <a:t>Distributed partition management: The system framework provides multiple processing threads and service partitions.</a:t>
            </a:r>
          </a:p>
          <a:p>
            <a:pPr lvl="1"/>
            <a:r>
              <a:rPr lang="en-US" dirty="0" smtClean="0"/>
              <a:t>Persistence layer service: allows users to query, insert, update, and delete data.</a:t>
            </a:r>
          </a:p>
          <a:p>
            <a:pPr lvl="1"/>
            <a:r>
              <a:rPr lang="en-US" dirty="0" smtClean="0"/>
              <a:t>Web UI component: a component of the web user interface (UI).</a:t>
            </a:r>
          </a:p>
          <a:p>
            <a:r>
              <a:rPr lang="en-US" dirty="0" smtClean="0"/>
              <a:t>Application framework and web integration framework:</a:t>
            </a:r>
          </a:p>
          <a:p>
            <a:pPr lvl="1"/>
            <a:r>
              <a:rPr lang="en-US" dirty="0" smtClean="0"/>
              <a:t>Common applications: involve fault management, topology management, equipment access management, security management, and performance management.</a:t>
            </a:r>
          </a:p>
          <a:p>
            <a:pPr lvl="1"/>
            <a:r>
              <a:rPr lang="en-US" dirty="0" smtClean="0"/>
              <a:t>Operation management: includes asset management and capacity management.</a:t>
            </a:r>
          </a:p>
          <a:p>
            <a:pPr lvl="1"/>
            <a:r>
              <a:rPr lang="en-US" dirty="0" smtClean="0"/>
              <a:t>Energy efficiency management: manages the energy efficiency of managed objects or regions.</a:t>
            </a:r>
          </a:p>
          <a:p>
            <a:endParaRPr lang="zh-CN" altLang="en-US" dirty="0"/>
          </a:p>
        </p:txBody>
      </p:sp>
      <p:sp>
        <p:nvSpPr>
          <p:cNvPr id="3" name="幻灯片图像占位符 2"/>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490762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timing>
    <p:tnLst>
      <p:par>
        <p:cTn id="1" dur="indefinite" restart="never" nodeType="tmRoot"/>
      </p:par>
    </p:tnLst>
  </p:timing>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16.png"/><Relationship Id="rId7"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jpg"/><Relationship Id="rId10" Type="http://schemas.openxmlformats.org/officeDocument/2006/relationships/image" Target="../media/image34.png"/><Relationship Id="rId4" Type="http://schemas.openxmlformats.org/officeDocument/2006/relationships/image" Target="../media/image28.jpeg"/><Relationship Id="rId9" Type="http://schemas.openxmlformats.org/officeDocument/2006/relationships/image" Target="../media/image3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20.xml"/><Relationship Id="rId7" Type="http://schemas.openxmlformats.org/officeDocument/2006/relationships/image" Target="../media/image39.png"/><Relationship Id="rId2" Type="http://schemas.openxmlformats.org/officeDocument/2006/relationships/slideLayout" Target="../slideLayouts/slideLayout13.xml"/><Relationship Id="rId1" Type="http://schemas.openxmlformats.org/officeDocument/2006/relationships/tags" Target="../tags/tag1.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xml"/><Relationship Id="rId5" Type="http://schemas.openxmlformats.org/officeDocument/2006/relationships/image" Target="../media/image47.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en-US" altLang="zh-CN" dirty="0" smtClean="0"/>
              <a:t>DCIM System Planning Overview</a:t>
            </a:r>
            <a:endParaRPr lang="zh-CN" alt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4065509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60527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DCIM Hardware Components</a:t>
            </a:r>
          </a:p>
        </p:txBody>
      </p:sp>
      <p:sp>
        <p:nvSpPr>
          <p:cNvPr id="4" name="文本占位符 2"/>
          <p:cNvSpPr>
            <a:spLocks noGrp="1"/>
          </p:cNvSpPr>
          <p:nvPr>
            <p:ph type="body" sz="quarter" idx="10"/>
          </p:nvPr>
        </p:nvSpPr>
        <p:spPr/>
        <p:txBody>
          <a:bodyPr/>
          <a:lstStyle/>
          <a:p>
            <a:r>
              <a:rPr lang="en-US" sz="1800" dirty="0">
                <a:latin typeface="+mn-lt"/>
                <a:ea typeface="+mn-ea"/>
                <a:cs typeface="+mn-ea"/>
                <a:sym typeface="+mn-lt"/>
              </a:rPr>
              <a:t>DCIM hardware consists of intelligent interfaces, sensors, collection devices, servers (processing and storage), network transmission devices, and display devices.</a:t>
            </a:r>
          </a:p>
        </p:txBody>
      </p:sp>
      <p:grpSp>
        <p:nvGrpSpPr>
          <p:cNvPr id="34" name="组合 33"/>
          <p:cNvGrpSpPr/>
          <p:nvPr/>
        </p:nvGrpSpPr>
        <p:grpSpPr>
          <a:xfrm>
            <a:off x="611410" y="4107976"/>
            <a:ext cx="3293466" cy="1728787"/>
            <a:chOff x="3860683" y="4548027"/>
            <a:chExt cx="3293466" cy="1728787"/>
          </a:xfrm>
        </p:grpSpPr>
        <p:sp>
          <p:nvSpPr>
            <p:cNvPr id="7" name="文本2"/>
            <p:cNvSpPr/>
            <p:nvPr/>
          </p:nvSpPr>
          <p:spPr bwMode="auto">
            <a:xfrm>
              <a:off x="3860683" y="4548027"/>
              <a:ext cx="3293466" cy="17287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1" i="0" u="none" strike="noStrike" cap="none" normalizeH="0" baseline="0" noProof="0" dirty="0">
                  <a:ln>
                    <a:noFill/>
                  </a:ln>
                  <a:solidFill>
                    <a:srgbClr val="4D4D4D"/>
                  </a:solidFill>
                  <a:uLnTx/>
                  <a:uFillTx/>
                  <a:cs typeface="+mn-ea"/>
                  <a:sym typeface="+mn-lt"/>
                </a:rPr>
                <a:t>Collection </a:t>
              </a:r>
              <a:r>
                <a:rPr kumimoji="0" lang="en-US" sz="1200" b="1" i="0" u="none" strike="noStrike" cap="none" normalizeH="0" baseline="0" noProof="0" dirty="0" smtClean="0">
                  <a:ln>
                    <a:noFill/>
                  </a:ln>
                  <a:solidFill>
                    <a:srgbClr val="4D4D4D"/>
                  </a:solidFill>
                  <a:uLnTx/>
                  <a:uFillTx/>
                  <a:cs typeface="+mn-ea"/>
                  <a:sym typeface="+mn-lt"/>
                </a:rPr>
                <a:t>device</a:t>
              </a:r>
              <a:endParaRPr kumimoji="0" lang="en-US" sz="1200" b="1" i="0" u="none" strike="noStrike" cap="none" normalizeH="0" baseline="0" noProof="0" dirty="0">
                <a:ln>
                  <a:noFill/>
                </a:ln>
                <a:solidFill>
                  <a:srgbClr val="4D4D4D"/>
                </a:solidFill>
                <a:uLnTx/>
                <a:uFillTx/>
                <a:cs typeface="+mn-ea"/>
                <a:sym typeface="+mn-lt"/>
              </a:endParaRPr>
            </a:p>
          </p:txBody>
        </p:sp>
        <p:pic>
          <p:nvPicPr>
            <p:cNvPr id="13" name="图片 12"/>
            <p:cNvPicPr>
              <a:picLocks noChangeAspect="1"/>
            </p:cNvPicPr>
            <p:nvPr/>
          </p:nvPicPr>
          <p:blipFill>
            <a:blip r:embed="rId3"/>
            <a:stretch>
              <a:fillRect/>
            </a:stretch>
          </p:blipFill>
          <p:spPr>
            <a:xfrm>
              <a:off x="3969899" y="5252859"/>
              <a:ext cx="3075033" cy="327529"/>
            </a:xfrm>
            <a:prstGeom prst="rect">
              <a:avLst/>
            </a:prstGeom>
          </p:spPr>
        </p:pic>
      </p:grpSp>
      <p:grpSp>
        <p:nvGrpSpPr>
          <p:cNvPr id="33" name="组合 32"/>
          <p:cNvGrpSpPr/>
          <p:nvPr/>
        </p:nvGrpSpPr>
        <p:grpSpPr>
          <a:xfrm>
            <a:off x="8586966" y="4011565"/>
            <a:ext cx="2959179" cy="2257544"/>
            <a:chOff x="591924" y="4451616"/>
            <a:chExt cx="2959179" cy="2257544"/>
          </a:xfrm>
        </p:grpSpPr>
        <p:sp>
          <p:nvSpPr>
            <p:cNvPr id="9" name="文本3"/>
            <p:cNvSpPr/>
            <p:nvPr/>
          </p:nvSpPr>
          <p:spPr bwMode="auto">
            <a:xfrm>
              <a:off x="591924" y="4548027"/>
              <a:ext cx="2921080" cy="17287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1" i="0" u="none" strike="noStrike" cap="none" normalizeH="0" baseline="0" noProof="0">
                  <a:ln>
                    <a:noFill/>
                  </a:ln>
                  <a:solidFill>
                    <a:srgbClr val="4D4D4D"/>
                  </a:solidFill>
                  <a:uLnTx/>
                  <a:uFillTx/>
                  <a:cs typeface="+mn-ea"/>
                  <a:sym typeface="+mn-lt"/>
                </a:rPr>
                <a:t>Server</a:t>
              </a:r>
            </a:p>
          </p:txBody>
        </p:sp>
        <p:pic>
          <p:nvPicPr>
            <p:cNvPr id="15" name="图片 14"/>
            <p:cNvPicPr>
              <a:picLocks noChangeAspect="1"/>
            </p:cNvPicPr>
            <p:nvPr/>
          </p:nvPicPr>
          <p:blipFill>
            <a:blip r:embed="rId4"/>
            <a:stretch>
              <a:fillRect/>
            </a:stretch>
          </p:blipFill>
          <p:spPr>
            <a:xfrm>
              <a:off x="630023" y="4451616"/>
              <a:ext cx="2921080" cy="2257544"/>
            </a:xfrm>
            <a:prstGeom prst="rect">
              <a:avLst/>
            </a:prstGeom>
          </p:spPr>
        </p:pic>
      </p:grpSp>
      <p:grpSp>
        <p:nvGrpSpPr>
          <p:cNvPr id="35" name="组合 34"/>
          <p:cNvGrpSpPr/>
          <p:nvPr/>
        </p:nvGrpSpPr>
        <p:grpSpPr>
          <a:xfrm>
            <a:off x="4323061" y="4109815"/>
            <a:ext cx="3851039" cy="1727187"/>
            <a:chOff x="7457896" y="4551215"/>
            <a:chExt cx="3851039" cy="1727187"/>
          </a:xfrm>
        </p:grpSpPr>
        <p:sp>
          <p:nvSpPr>
            <p:cNvPr id="8" name="文本4"/>
            <p:cNvSpPr/>
            <p:nvPr/>
          </p:nvSpPr>
          <p:spPr bwMode="auto">
            <a:xfrm>
              <a:off x="7457896" y="4551215"/>
              <a:ext cx="3851039" cy="17271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1" i="0" u="none" strike="noStrike" cap="none" normalizeH="0" baseline="0" noProof="0">
                  <a:ln>
                    <a:noFill/>
                  </a:ln>
                  <a:solidFill>
                    <a:srgbClr val="4D4D4D"/>
                  </a:solidFill>
                  <a:uLnTx/>
                  <a:uFillTx/>
                  <a:cs typeface="+mn-ea"/>
                  <a:sym typeface="+mn-lt"/>
                </a:rPr>
                <a:t>Network transmission devices</a:t>
              </a:r>
            </a:p>
          </p:txBody>
        </p:sp>
        <p:pic>
          <p:nvPicPr>
            <p:cNvPr id="17" name="图片 16"/>
            <p:cNvPicPr>
              <a:picLocks noChangeAspect="1"/>
            </p:cNvPicPr>
            <p:nvPr/>
          </p:nvPicPr>
          <p:blipFill>
            <a:blip r:embed="rId5"/>
            <a:srcRect l="156"/>
            <a:stretch>
              <a:fillRect/>
            </a:stretch>
          </p:blipFill>
          <p:spPr>
            <a:xfrm>
              <a:off x="7474905" y="5172394"/>
              <a:ext cx="2114189" cy="480052"/>
            </a:xfrm>
            <a:custGeom>
              <a:avLst/>
              <a:gdLst>
                <a:gd name="connsiteX0" fmla="*/ 2891638 w 5131507"/>
                <a:gd name="connsiteY0" fmla="*/ 0 h 1165170"/>
                <a:gd name="connsiteX1" fmla="*/ 4352655 w 5131507"/>
                <a:gd name="connsiteY1" fmla="*/ 0 h 1165170"/>
                <a:gd name="connsiteX2" fmla="*/ 5131507 w 5131507"/>
                <a:gd name="connsiteY2" fmla="*/ 676860 h 1165170"/>
                <a:gd name="connsiteX3" fmla="*/ 5131507 w 5131507"/>
                <a:gd name="connsiteY3" fmla="*/ 999102 h 1165170"/>
                <a:gd name="connsiteX4" fmla="*/ 5125120 w 5131507"/>
                <a:gd name="connsiteY4" fmla="*/ 1165170 h 1165170"/>
                <a:gd name="connsiteX5" fmla="*/ 18758 w 5131507"/>
                <a:gd name="connsiteY5" fmla="*/ 1165170 h 1165170"/>
                <a:gd name="connsiteX6" fmla="*/ 0 w 5131507"/>
                <a:gd name="connsiteY6" fmla="*/ 658707 h 1165170"/>
                <a:gd name="connsiteX7" fmla="*/ 904875 w 5131507"/>
                <a:gd name="connsiteY7" fmla="*/ 11007 h 1165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1507" h="1165170">
                  <a:moveTo>
                    <a:pt x="2891638" y="0"/>
                  </a:moveTo>
                  <a:lnTo>
                    <a:pt x="4352655" y="0"/>
                  </a:lnTo>
                  <a:lnTo>
                    <a:pt x="5131507" y="676860"/>
                  </a:lnTo>
                  <a:lnTo>
                    <a:pt x="5131507" y="999102"/>
                  </a:lnTo>
                  <a:lnTo>
                    <a:pt x="5125120" y="1165170"/>
                  </a:lnTo>
                  <a:lnTo>
                    <a:pt x="18758" y="1165170"/>
                  </a:lnTo>
                  <a:lnTo>
                    <a:pt x="0" y="658707"/>
                  </a:lnTo>
                  <a:lnTo>
                    <a:pt x="904875" y="11007"/>
                  </a:lnTo>
                  <a:close/>
                </a:path>
              </a:pathLst>
            </a:custGeom>
          </p:spPr>
        </p:pic>
        <p:pic>
          <p:nvPicPr>
            <p:cNvPr id="21" name="图片 20"/>
            <p:cNvPicPr>
              <a:picLocks noChangeAspect="1"/>
            </p:cNvPicPr>
            <p:nvPr/>
          </p:nvPicPr>
          <p:blipFill>
            <a:blip r:embed="rId6"/>
            <a:srcRect l="260" t="1041" r="1125" b="846"/>
            <a:stretch>
              <a:fillRect/>
            </a:stretch>
          </p:blipFill>
          <p:spPr>
            <a:xfrm>
              <a:off x="9659607" y="4993066"/>
              <a:ext cx="1649328" cy="985805"/>
            </a:xfrm>
            <a:custGeom>
              <a:avLst/>
              <a:gdLst>
                <a:gd name="connsiteX0" fmla="*/ 3286125 w 7458075"/>
                <a:gd name="connsiteY0" fmla="*/ 0 h 4457700"/>
                <a:gd name="connsiteX1" fmla="*/ 3724275 w 7458075"/>
                <a:gd name="connsiteY1" fmla="*/ 19050 h 4457700"/>
                <a:gd name="connsiteX2" fmla="*/ 4219575 w 7458075"/>
                <a:gd name="connsiteY2" fmla="*/ 85725 h 4457700"/>
                <a:gd name="connsiteX3" fmla="*/ 4933950 w 7458075"/>
                <a:gd name="connsiteY3" fmla="*/ 276225 h 4457700"/>
                <a:gd name="connsiteX4" fmla="*/ 5743575 w 7458075"/>
                <a:gd name="connsiteY4" fmla="*/ 571500 h 4457700"/>
                <a:gd name="connsiteX5" fmla="*/ 6553200 w 7458075"/>
                <a:gd name="connsiteY5" fmla="*/ 981075 h 4457700"/>
                <a:gd name="connsiteX6" fmla="*/ 7458075 w 7458075"/>
                <a:gd name="connsiteY6" fmla="*/ 1552575 h 4457700"/>
                <a:gd name="connsiteX7" fmla="*/ 7429500 w 7458075"/>
                <a:gd name="connsiteY7" fmla="*/ 1762125 h 4457700"/>
                <a:gd name="connsiteX8" fmla="*/ 7229475 w 7458075"/>
                <a:gd name="connsiteY8" fmla="*/ 1990725 h 4457700"/>
                <a:gd name="connsiteX9" fmla="*/ 4705350 w 7458075"/>
                <a:gd name="connsiteY9" fmla="*/ 4143375 h 4457700"/>
                <a:gd name="connsiteX10" fmla="*/ 4343400 w 7458075"/>
                <a:gd name="connsiteY10" fmla="*/ 4429125 h 4457700"/>
                <a:gd name="connsiteX11" fmla="*/ 4267200 w 7458075"/>
                <a:gd name="connsiteY11" fmla="*/ 4457700 h 4457700"/>
                <a:gd name="connsiteX12" fmla="*/ 3124200 w 7458075"/>
                <a:gd name="connsiteY12" fmla="*/ 3933825 h 4457700"/>
                <a:gd name="connsiteX13" fmla="*/ 2971800 w 7458075"/>
                <a:gd name="connsiteY13" fmla="*/ 3543300 h 4457700"/>
                <a:gd name="connsiteX14" fmla="*/ 2533650 w 7458075"/>
                <a:gd name="connsiteY14" fmla="*/ 3267075 h 4457700"/>
                <a:gd name="connsiteX15" fmla="*/ 1743075 w 7458075"/>
                <a:gd name="connsiteY15" fmla="*/ 2847975 h 4457700"/>
                <a:gd name="connsiteX16" fmla="*/ 1362075 w 7458075"/>
                <a:gd name="connsiteY16" fmla="*/ 2981325 h 4457700"/>
                <a:gd name="connsiteX17" fmla="*/ 1295400 w 7458075"/>
                <a:gd name="connsiteY17" fmla="*/ 2981325 h 4457700"/>
                <a:gd name="connsiteX18" fmla="*/ 800100 w 7458075"/>
                <a:gd name="connsiteY18" fmla="*/ 2743200 h 4457700"/>
                <a:gd name="connsiteX19" fmla="*/ 371475 w 7458075"/>
                <a:gd name="connsiteY19" fmla="*/ 2514600 h 4457700"/>
                <a:gd name="connsiteX20" fmla="*/ 47625 w 7458075"/>
                <a:gd name="connsiteY20" fmla="*/ 2200275 h 4457700"/>
                <a:gd name="connsiteX21" fmla="*/ 0 w 7458075"/>
                <a:gd name="connsiteY21" fmla="*/ 2028825 h 4457700"/>
                <a:gd name="connsiteX22" fmla="*/ 57150 w 7458075"/>
                <a:gd name="connsiteY22" fmla="*/ 1924050 h 4457700"/>
                <a:gd name="connsiteX23" fmla="*/ 723900 w 7458075"/>
                <a:gd name="connsiteY23" fmla="*/ 1314450 h 4457700"/>
                <a:gd name="connsiteX24" fmla="*/ 1266825 w 7458075"/>
                <a:gd name="connsiteY24" fmla="*/ 914400 h 4457700"/>
                <a:gd name="connsiteX25" fmla="*/ 1990725 w 7458075"/>
                <a:gd name="connsiteY25" fmla="*/ 466725 h 4457700"/>
                <a:gd name="connsiteX26" fmla="*/ 2457450 w 7458075"/>
                <a:gd name="connsiteY26" fmla="*/ 257175 h 4457700"/>
                <a:gd name="connsiteX27" fmla="*/ 3286125 w 7458075"/>
                <a:gd name="connsiteY27" fmla="*/ 0 h 445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458075" h="4457700">
                  <a:moveTo>
                    <a:pt x="3286125" y="0"/>
                  </a:moveTo>
                  <a:lnTo>
                    <a:pt x="3724275" y="19050"/>
                  </a:lnTo>
                  <a:lnTo>
                    <a:pt x="4219575" y="85725"/>
                  </a:lnTo>
                  <a:lnTo>
                    <a:pt x="4933950" y="276225"/>
                  </a:lnTo>
                  <a:lnTo>
                    <a:pt x="5743575" y="571500"/>
                  </a:lnTo>
                  <a:lnTo>
                    <a:pt x="6553200" y="981075"/>
                  </a:lnTo>
                  <a:lnTo>
                    <a:pt x="7458075" y="1552575"/>
                  </a:lnTo>
                  <a:lnTo>
                    <a:pt x="7429500" y="1762125"/>
                  </a:lnTo>
                  <a:lnTo>
                    <a:pt x="7229475" y="1990725"/>
                  </a:lnTo>
                  <a:lnTo>
                    <a:pt x="4705350" y="4143375"/>
                  </a:lnTo>
                  <a:lnTo>
                    <a:pt x="4343400" y="4429125"/>
                  </a:lnTo>
                  <a:lnTo>
                    <a:pt x="4267200" y="4457700"/>
                  </a:lnTo>
                  <a:lnTo>
                    <a:pt x="3124200" y="3933825"/>
                  </a:lnTo>
                  <a:lnTo>
                    <a:pt x="2971800" y="3543300"/>
                  </a:lnTo>
                  <a:lnTo>
                    <a:pt x="2533650" y="3267075"/>
                  </a:lnTo>
                  <a:lnTo>
                    <a:pt x="1743075" y="2847975"/>
                  </a:lnTo>
                  <a:lnTo>
                    <a:pt x="1362075" y="2981325"/>
                  </a:lnTo>
                  <a:lnTo>
                    <a:pt x="1295400" y="2981325"/>
                  </a:lnTo>
                  <a:lnTo>
                    <a:pt x="800100" y="2743200"/>
                  </a:lnTo>
                  <a:lnTo>
                    <a:pt x="371475" y="2514600"/>
                  </a:lnTo>
                  <a:lnTo>
                    <a:pt x="47625" y="2200275"/>
                  </a:lnTo>
                  <a:lnTo>
                    <a:pt x="0" y="2028825"/>
                  </a:lnTo>
                  <a:lnTo>
                    <a:pt x="57150" y="1924050"/>
                  </a:lnTo>
                  <a:lnTo>
                    <a:pt x="723900" y="1314450"/>
                  </a:lnTo>
                  <a:lnTo>
                    <a:pt x="1266825" y="914400"/>
                  </a:lnTo>
                  <a:lnTo>
                    <a:pt x="1990725" y="466725"/>
                  </a:lnTo>
                  <a:lnTo>
                    <a:pt x="2457450" y="257175"/>
                  </a:lnTo>
                  <a:lnTo>
                    <a:pt x="3286125" y="0"/>
                  </a:lnTo>
                  <a:close/>
                </a:path>
              </a:pathLst>
            </a:custGeom>
          </p:spPr>
        </p:pic>
      </p:grpSp>
      <p:grpSp>
        <p:nvGrpSpPr>
          <p:cNvPr id="31" name="组合 30"/>
          <p:cNvGrpSpPr/>
          <p:nvPr/>
        </p:nvGrpSpPr>
        <p:grpSpPr>
          <a:xfrm>
            <a:off x="1726790" y="2072049"/>
            <a:ext cx="3852031" cy="1728787"/>
            <a:chOff x="1640726" y="2502369"/>
            <a:chExt cx="3852031" cy="1728787"/>
          </a:xfrm>
        </p:grpSpPr>
        <p:sp>
          <p:nvSpPr>
            <p:cNvPr id="6" name="文本1"/>
            <p:cNvSpPr/>
            <p:nvPr/>
          </p:nvSpPr>
          <p:spPr bwMode="auto">
            <a:xfrm>
              <a:off x="1640726" y="2502369"/>
              <a:ext cx="3852031" cy="17287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sz="1200" b="1" i="0" u="none" strike="noStrike" cap="none" normalizeH="0" baseline="0" noProof="0" dirty="0">
                  <a:ln>
                    <a:noFill/>
                  </a:ln>
                  <a:solidFill>
                    <a:srgbClr val="4D4D4D"/>
                  </a:solidFill>
                  <a:uLnTx/>
                  <a:uFillTx/>
                  <a:cs typeface="+mn-ea"/>
                  <a:sym typeface="+mn-lt"/>
                </a:rPr>
                <a:t>Intelligent interfaces and sensors</a:t>
              </a:r>
            </a:p>
          </p:txBody>
        </p:sp>
        <p:pic>
          <p:nvPicPr>
            <p:cNvPr id="10" name="图片 9"/>
            <p:cNvPicPr>
              <a:picLocks noChangeAspect="1" noChangeArrowheads="1"/>
            </p:cNvPicPr>
            <p:nvPr/>
          </p:nvPicPr>
          <p:blipFill>
            <a:blip r:embed="rId7" cstate="screen"/>
            <a:srcRect l="2637" t="789" r="2145" b="1230"/>
            <a:stretch>
              <a:fillRect/>
            </a:stretch>
          </p:blipFill>
          <p:spPr bwMode="auto">
            <a:xfrm>
              <a:off x="1751134" y="2781351"/>
              <a:ext cx="841890" cy="648845"/>
            </a:xfrm>
            <a:custGeom>
              <a:avLst/>
              <a:gdLst>
                <a:gd name="connsiteX0" fmla="*/ 3248025 w 5981700"/>
                <a:gd name="connsiteY0" fmla="*/ 0 h 4610100"/>
                <a:gd name="connsiteX1" fmla="*/ 3543300 w 5981700"/>
                <a:gd name="connsiteY1" fmla="*/ 19050 h 4610100"/>
                <a:gd name="connsiteX2" fmla="*/ 5924550 w 5981700"/>
                <a:gd name="connsiteY2" fmla="*/ 1352550 h 4610100"/>
                <a:gd name="connsiteX3" fmla="*/ 5981700 w 5981700"/>
                <a:gd name="connsiteY3" fmla="*/ 1609725 h 4610100"/>
                <a:gd name="connsiteX4" fmla="*/ 5848350 w 5981700"/>
                <a:gd name="connsiteY4" fmla="*/ 3143250 h 4610100"/>
                <a:gd name="connsiteX5" fmla="*/ 5495925 w 5981700"/>
                <a:gd name="connsiteY5" fmla="*/ 3324225 h 4610100"/>
                <a:gd name="connsiteX6" fmla="*/ 5476875 w 5981700"/>
                <a:gd name="connsiteY6" fmla="*/ 3486150 h 4610100"/>
                <a:gd name="connsiteX7" fmla="*/ 2524125 w 5981700"/>
                <a:gd name="connsiteY7" fmla="*/ 4610100 h 4610100"/>
                <a:gd name="connsiteX8" fmla="*/ 2343150 w 5981700"/>
                <a:gd name="connsiteY8" fmla="*/ 4600575 h 4610100"/>
                <a:gd name="connsiteX9" fmla="*/ 457200 w 5981700"/>
                <a:gd name="connsiteY9" fmla="*/ 2990850 h 4610100"/>
                <a:gd name="connsiteX10" fmla="*/ 466725 w 5981700"/>
                <a:gd name="connsiteY10" fmla="*/ 2924175 h 4610100"/>
                <a:gd name="connsiteX11" fmla="*/ 85725 w 5981700"/>
                <a:gd name="connsiteY11" fmla="*/ 2581275 h 4610100"/>
                <a:gd name="connsiteX12" fmla="*/ 0 w 5981700"/>
                <a:gd name="connsiteY12" fmla="*/ 1104900 h 4610100"/>
                <a:gd name="connsiteX13" fmla="*/ 257175 w 5981700"/>
                <a:gd name="connsiteY13" fmla="*/ 819150 h 461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81700" h="4610100">
                  <a:moveTo>
                    <a:pt x="3248025" y="0"/>
                  </a:moveTo>
                  <a:lnTo>
                    <a:pt x="3543300" y="19050"/>
                  </a:lnTo>
                  <a:lnTo>
                    <a:pt x="5924550" y="1352550"/>
                  </a:lnTo>
                  <a:lnTo>
                    <a:pt x="5981700" y="1609725"/>
                  </a:lnTo>
                  <a:lnTo>
                    <a:pt x="5848350" y="3143250"/>
                  </a:lnTo>
                  <a:lnTo>
                    <a:pt x="5495925" y="3324225"/>
                  </a:lnTo>
                  <a:lnTo>
                    <a:pt x="5476875" y="3486150"/>
                  </a:lnTo>
                  <a:lnTo>
                    <a:pt x="2524125" y="4610100"/>
                  </a:lnTo>
                  <a:lnTo>
                    <a:pt x="2343150" y="4600575"/>
                  </a:lnTo>
                  <a:lnTo>
                    <a:pt x="457200" y="2990850"/>
                  </a:lnTo>
                  <a:lnTo>
                    <a:pt x="466725" y="2924175"/>
                  </a:lnTo>
                  <a:lnTo>
                    <a:pt x="85725" y="2581275"/>
                  </a:lnTo>
                  <a:lnTo>
                    <a:pt x="0" y="1104900"/>
                  </a:lnTo>
                  <a:lnTo>
                    <a:pt x="257175" y="819150"/>
                  </a:lnTo>
                  <a:close/>
                </a:path>
              </a:pathLst>
            </a:custGeom>
            <a:noFill/>
            <a:ln w="9525">
              <a:noFill/>
              <a:miter lim="800000"/>
              <a:headEnd/>
              <a:tailEnd/>
            </a:ln>
          </p:spPr>
        </p:pic>
        <p:pic>
          <p:nvPicPr>
            <p:cNvPr id="11" name="图片 10"/>
            <p:cNvPicPr>
              <a:picLocks noChangeAspect="1"/>
            </p:cNvPicPr>
            <p:nvPr/>
          </p:nvPicPr>
          <p:blipFill>
            <a:blip r:embed="rId8"/>
            <a:srcRect l="3218" t="1164" b="1538"/>
            <a:stretch>
              <a:fillRect/>
            </a:stretch>
          </p:blipFill>
          <p:spPr>
            <a:xfrm>
              <a:off x="2442475" y="3366762"/>
              <a:ext cx="823472" cy="820468"/>
            </a:xfrm>
            <a:custGeom>
              <a:avLst/>
              <a:gdLst>
                <a:gd name="connsiteX0" fmla="*/ 1581150 w 3097399"/>
                <a:gd name="connsiteY0" fmla="*/ 0 h 3086100"/>
                <a:gd name="connsiteX1" fmla="*/ 2295525 w 3097399"/>
                <a:gd name="connsiteY1" fmla="*/ 133350 h 3086100"/>
                <a:gd name="connsiteX2" fmla="*/ 2819400 w 3097399"/>
                <a:gd name="connsiteY2" fmla="*/ 695325 h 3086100"/>
                <a:gd name="connsiteX3" fmla="*/ 3097399 w 3097399"/>
                <a:gd name="connsiteY3" fmla="*/ 1330751 h 3086100"/>
                <a:gd name="connsiteX4" fmla="*/ 3097399 w 3097399"/>
                <a:gd name="connsiteY4" fmla="*/ 1597791 h 3086100"/>
                <a:gd name="connsiteX5" fmla="*/ 2762250 w 3097399"/>
                <a:gd name="connsiteY5" fmla="*/ 2447925 h 3086100"/>
                <a:gd name="connsiteX6" fmla="*/ 2085975 w 3097399"/>
                <a:gd name="connsiteY6" fmla="*/ 2962275 h 3086100"/>
                <a:gd name="connsiteX7" fmla="*/ 1362075 w 3097399"/>
                <a:gd name="connsiteY7" fmla="*/ 3086100 h 3086100"/>
                <a:gd name="connsiteX8" fmla="*/ 685800 w 3097399"/>
                <a:gd name="connsiteY8" fmla="*/ 2809875 h 3086100"/>
                <a:gd name="connsiteX9" fmla="*/ 228600 w 3097399"/>
                <a:gd name="connsiteY9" fmla="*/ 2343150 h 3086100"/>
                <a:gd name="connsiteX10" fmla="*/ 0 w 3097399"/>
                <a:gd name="connsiteY10" fmla="*/ 1743075 h 3086100"/>
                <a:gd name="connsiteX11" fmla="*/ 123825 w 3097399"/>
                <a:gd name="connsiteY11" fmla="*/ 714375 h 3086100"/>
                <a:gd name="connsiteX12" fmla="*/ 847725 w 3097399"/>
                <a:gd name="connsiteY12" fmla="*/ 66675 h 3086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7399" h="3086100">
                  <a:moveTo>
                    <a:pt x="1581150" y="0"/>
                  </a:moveTo>
                  <a:lnTo>
                    <a:pt x="2295525" y="133350"/>
                  </a:lnTo>
                  <a:lnTo>
                    <a:pt x="2819400" y="695325"/>
                  </a:lnTo>
                  <a:lnTo>
                    <a:pt x="3097399" y="1330751"/>
                  </a:lnTo>
                  <a:lnTo>
                    <a:pt x="3097399" y="1597791"/>
                  </a:lnTo>
                  <a:lnTo>
                    <a:pt x="2762250" y="2447925"/>
                  </a:lnTo>
                  <a:lnTo>
                    <a:pt x="2085975" y="2962275"/>
                  </a:lnTo>
                  <a:lnTo>
                    <a:pt x="1362075" y="3086100"/>
                  </a:lnTo>
                  <a:lnTo>
                    <a:pt x="685800" y="2809875"/>
                  </a:lnTo>
                  <a:lnTo>
                    <a:pt x="228600" y="2343150"/>
                  </a:lnTo>
                  <a:lnTo>
                    <a:pt x="0" y="1743075"/>
                  </a:lnTo>
                  <a:lnTo>
                    <a:pt x="123825" y="714375"/>
                  </a:lnTo>
                  <a:lnTo>
                    <a:pt x="847725" y="66675"/>
                  </a:lnTo>
                  <a:close/>
                </a:path>
              </a:pathLst>
            </a:custGeom>
          </p:spPr>
        </p:pic>
        <p:pic>
          <p:nvPicPr>
            <p:cNvPr id="12" name="图片 11"/>
            <p:cNvPicPr>
              <a:picLocks noChangeAspect="1"/>
            </p:cNvPicPr>
            <p:nvPr/>
          </p:nvPicPr>
          <p:blipFill>
            <a:blip r:embed="rId9"/>
            <a:srcRect l="2528" t="8350" r="6037" b="16601"/>
            <a:stretch>
              <a:fillRect/>
            </a:stretch>
          </p:blipFill>
          <p:spPr>
            <a:xfrm>
              <a:off x="2905131" y="2865554"/>
              <a:ext cx="1073761" cy="462953"/>
            </a:xfrm>
            <a:custGeom>
              <a:avLst/>
              <a:gdLst>
                <a:gd name="connsiteX0" fmla="*/ 6924675 w 8439150"/>
                <a:gd name="connsiteY0" fmla="*/ 0 h 3638550"/>
                <a:gd name="connsiteX1" fmla="*/ 8324850 w 8439150"/>
                <a:gd name="connsiteY1" fmla="*/ 200025 h 3638550"/>
                <a:gd name="connsiteX2" fmla="*/ 8439150 w 8439150"/>
                <a:gd name="connsiteY2" fmla="*/ 1638300 h 3638550"/>
                <a:gd name="connsiteX3" fmla="*/ 8029575 w 8439150"/>
                <a:gd name="connsiteY3" fmla="*/ 2114550 h 3638550"/>
                <a:gd name="connsiteX4" fmla="*/ 6600825 w 8439150"/>
                <a:gd name="connsiteY4" fmla="*/ 2276475 h 3638550"/>
                <a:gd name="connsiteX5" fmla="*/ 7019925 w 8439150"/>
                <a:gd name="connsiteY5" fmla="*/ 2819400 h 3638550"/>
                <a:gd name="connsiteX6" fmla="*/ 6819900 w 8439150"/>
                <a:gd name="connsiteY6" fmla="*/ 2924175 h 3638550"/>
                <a:gd name="connsiteX7" fmla="*/ 447675 w 8439150"/>
                <a:gd name="connsiteY7" fmla="*/ 3638550 h 3638550"/>
                <a:gd name="connsiteX8" fmla="*/ 0 w 8439150"/>
                <a:gd name="connsiteY8" fmla="*/ 3133725 h 3638550"/>
                <a:gd name="connsiteX9" fmla="*/ 923925 w 8439150"/>
                <a:gd name="connsiteY9" fmla="*/ 2933700 h 3638550"/>
                <a:gd name="connsiteX10" fmla="*/ 933450 w 8439150"/>
                <a:gd name="connsiteY10" fmla="*/ 2590800 h 3638550"/>
                <a:gd name="connsiteX11" fmla="*/ 228600 w 8439150"/>
                <a:gd name="connsiteY11" fmla="*/ 1876425 h 3638550"/>
                <a:gd name="connsiteX12" fmla="*/ 247650 w 8439150"/>
                <a:gd name="connsiteY12" fmla="*/ 485775 h 3638550"/>
                <a:gd name="connsiteX13" fmla="*/ 438150 w 8439150"/>
                <a:gd name="connsiteY13" fmla="*/ 361950 h 363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439150" h="3638550">
                  <a:moveTo>
                    <a:pt x="6924675" y="0"/>
                  </a:moveTo>
                  <a:lnTo>
                    <a:pt x="8324850" y="200025"/>
                  </a:lnTo>
                  <a:lnTo>
                    <a:pt x="8439150" y="1638300"/>
                  </a:lnTo>
                  <a:lnTo>
                    <a:pt x="8029575" y="2114550"/>
                  </a:lnTo>
                  <a:lnTo>
                    <a:pt x="6600825" y="2276475"/>
                  </a:lnTo>
                  <a:lnTo>
                    <a:pt x="7019925" y="2819400"/>
                  </a:lnTo>
                  <a:lnTo>
                    <a:pt x="6819900" y="2924175"/>
                  </a:lnTo>
                  <a:lnTo>
                    <a:pt x="447675" y="3638550"/>
                  </a:lnTo>
                  <a:lnTo>
                    <a:pt x="0" y="3133725"/>
                  </a:lnTo>
                  <a:lnTo>
                    <a:pt x="923925" y="2933700"/>
                  </a:lnTo>
                  <a:lnTo>
                    <a:pt x="933450" y="2590800"/>
                  </a:lnTo>
                  <a:lnTo>
                    <a:pt x="228600" y="1876425"/>
                  </a:lnTo>
                  <a:lnTo>
                    <a:pt x="247650" y="485775"/>
                  </a:lnTo>
                  <a:lnTo>
                    <a:pt x="438150" y="361950"/>
                  </a:lnTo>
                  <a:close/>
                </a:path>
              </a:pathLst>
            </a:custGeom>
          </p:spPr>
        </p:pic>
        <p:pic>
          <p:nvPicPr>
            <p:cNvPr id="26" name="图片 25"/>
            <p:cNvPicPr>
              <a:picLocks noChangeAspect="1"/>
            </p:cNvPicPr>
            <p:nvPr/>
          </p:nvPicPr>
          <p:blipFill>
            <a:blip r:embed="rId10"/>
            <a:srcRect/>
            <a:stretch>
              <a:fillRect/>
            </a:stretch>
          </p:blipFill>
          <p:spPr>
            <a:xfrm>
              <a:off x="4891167" y="2847268"/>
              <a:ext cx="381977" cy="1314450"/>
            </a:xfrm>
            <a:custGeom>
              <a:avLst/>
              <a:gdLst>
                <a:gd name="connsiteX0" fmla="*/ 486367 w 1633615"/>
                <a:gd name="connsiteY0" fmla="*/ 0 h 5621554"/>
                <a:gd name="connsiteX1" fmla="*/ 869319 w 1633615"/>
                <a:gd name="connsiteY1" fmla="*/ 0 h 5621554"/>
                <a:gd name="connsiteX2" fmla="*/ 1191217 w 1633615"/>
                <a:gd name="connsiteY2" fmla="*/ 8700 h 5621554"/>
                <a:gd name="connsiteX3" fmla="*/ 1295992 w 1633615"/>
                <a:gd name="connsiteY3" fmla="*/ 103950 h 5621554"/>
                <a:gd name="connsiteX4" fmla="*/ 1315042 w 1633615"/>
                <a:gd name="connsiteY4" fmla="*/ 1151700 h 5621554"/>
                <a:gd name="connsiteX5" fmla="*/ 1457917 w 1633615"/>
                <a:gd name="connsiteY5" fmla="*/ 1151700 h 5621554"/>
                <a:gd name="connsiteX6" fmla="*/ 1633615 w 1633615"/>
                <a:gd name="connsiteY6" fmla="*/ 2048685 h 5621554"/>
                <a:gd name="connsiteX7" fmla="*/ 1633615 w 1633615"/>
                <a:gd name="connsiteY7" fmla="*/ 2088290 h 5621554"/>
                <a:gd name="connsiteX8" fmla="*/ 1305517 w 1633615"/>
                <a:gd name="connsiteY8" fmla="*/ 2875725 h 5621554"/>
                <a:gd name="connsiteX9" fmla="*/ 1162642 w 1633615"/>
                <a:gd name="connsiteY9" fmla="*/ 3847275 h 5621554"/>
                <a:gd name="connsiteX10" fmla="*/ 924517 w 1633615"/>
                <a:gd name="connsiteY10" fmla="*/ 3856800 h 5621554"/>
                <a:gd name="connsiteX11" fmla="*/ 905643 w 1633615"/>
                <a:gd name="connsiteY11" fmla="*/ 5621554 h 5621554"/>
                <a:gd name="connsiteX12" fmla="*/ 257805 w 1633615"/>
                <a:gd name="connsiteY12" fmla="*/ 5621554 h 5621554"/>
                <a:gd name="connsiteX13" fmla="*/ 267292 w 1633615"/>
                <a:gd name="connsiteY13" fmla="*/ 3885375 h 5621554"/>
                <a:gd name="connsiteX14" fmla="*/ 86317 w 1633615"/>
                <a:gd name="connsiteY14" fmla="*/ 3866325 h 5621554"/>
                <a:gd name="connsiteX15" fmla="*/ 0 w 1633615"/>
                <a:gd name="connsiteY15" fmla="*/ 3285647 h 5621554"/>
                <a:gd name="connsiteX16" fmla="*/ 0 w 1633615"/>
                <a:gd name="connsiteY16" fmla="*/ 1412445 h 5621554"/>
                <a:gd name="connsiteX17" fmla="*/ 48217 w 1633615"/>
                <a:gd name="connsiteY17" fmla="*/ 1380300 h 5621554"/>
                <a:gd name="connsiteX18" fmla="*/ 67267 w 1633615"/>
                <a:gd name="connsiteY18" fmla="*/ 103950 h 5621554"/>
                <a:gd name="connsiteX19" fmla="*/ 486367 w 1633615"/>
                <a:gd name="connsiteY19" fmla="*/ 75375 h 56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33615" h="5621554">
                  <a:moveTo>
                    <a:pt x="486367" y="0"/>
                  </a:moveTo>
                  <a:lnTo>
                    <a:pt x="869319" y="0"/>
                  </a:lnTo>
                  <a:lnTo>
                    <a:pt x="1191217" y="8700"/>
                  </a:lnTo>
                  <a:lnTo>
                    <a:pt x="1295992" y="103950"/>
                  </a:lnTo>
                  <a:lnTo>
                    <a:pt x="1315042" y="1151700"/>
                  </a:lnTo>
                  <a:lnTo>
                    <a:pt x="1457917" y="1151700"/>
                  </a:lnTo>
                  <a:lnTo>
                    <a:pt x="1633615" y="2048685"/>
                  </a:lnTo>
                  <a:lnTo>
                    <a:pt x="1633615" y="2088290"/>
                  </a:lnTo>
                  <a:lnTo>
                    <a:pt x="1305517" y="2875725"/>
                  </a:lnTo>
                  <a:lnTo>
                    <a:pt x="1162642" y="3847275"/>
                  </a:lnTo>
                  <a:lnTo>
                    <a:pt x="924517" y="3856800"/>
                  </a:lnTo>
                  <a:lnTo>
                    <a:pt x="905643" y="5621554"/>
                  </a:lnTo>
                  <a:lnTo>
                    <a:pt x="257805" y="5621554"/>
                  </a:lnTo>
                  <a:lnTo>
                    <a:pt x="267292" y="3885375"/>
                  </a:lnTo>
                  <a:lnTo>
                    <a:pt x="86317" y="3866325"/>
                  </a:lnTo>
                  <a:lnTo>
                    <a:pt x="0" y="3285647"/>
                  </a:lnTo>
                  <a:lnTo>
                    <a:pt x="0" y="1412445"/>
                  </a:lnTo>
                  <a:lnTo>
                    <a:pt x="48217" y="1380300"/>
                  </a:lnTo>
                  <a:lnTo>
                    <a:pt x="67267" y="103950"/>
                  </a:lnTo>
                  <a:lnTo>
                    <a:pt x="486367" y="75375"/>
                  </a:lnTo>
                  <a:close/>
                </a:path>
              </a:pathLst>
            </a:custGeom>
          </p:spPr>
        </p:pic>
        <p:pic>
          <p:nvPicPr>
            <p:cNvPr id="27" name="图片 26"/>
            <p:cNvPicPr>
              <a:picLocks noChangeAspect="1"/>
            </p:cNvPicPr>
            <p:nvPr/>
          </p:nvPicPr>
          <p:blipFill>
            <a:blip r:embed="rId11"/>
            <a:stretch>
              <a:fillRect/>
            </a:stretch>
          </p:blipFill>
          <p:spPr>
            <a:xfrm>
              <a:off x="4138651" y="2941012"/>
              <a:ext cx="592757" cy="978368"/>
            </a:xfrm>
            <a:prstGeom prst="rect">
              <a:avLst/>
            </a:prstGeom>
          </p:spPr>
        </p:pic>
      </p:grpSp>
      <p:grpSp>
        <p:nvGrpSpPr>
          <p:cNvPr id="32" name="组合 31"/>
          <p:cNvGrpSpPr/>
          <p:nvPr/>
        </p:nvGrpSpPr>
        <p:grpSpPr>
          <a:xfrm>
            <a:off x="5873274" y="2072049"/>
            <a:ext cx="3852031" cy="1728787"/>
            <a:chOff x="5787210" y="2502369"/>
            <a:chExt cx="3852031" cy="1728787"/>
          </a:xfrm>
        </p:grpSpPr>
        <p:sp>
          <p:nvSpPr>
            <p:cNvPr id="25" name="文本1"/>
            <p:cNvSpPr/>
            <p:nvPr/>
          </p:nvSpPr>
          <p:spPr bwMode="auto">
            <a:xfrm>
              <a:off x="5787210" y="2502369"/>
              <a:ext cx="3852031" cy="1728787"/>
            </a:xfrm>
            <a:prstGeom prst="rect">
              <a:avLst/>
            </a:prstGeom>
            <a:gradFill>
              <a:gsLst>
                <a:gs pos="33000">
                  <a:srgbClr val="F9F9F9"/>
                </a:gs>
                <a:gs pos="100000">
                  <a:srgbClr val="D7D7D7"/>
                </a:gs>
              </a:gsLst>
              <a:lin ang="5400000" scaled="0"/>
            </a:gradFill>
            <a:ln w="25400" cap="flat" cmpd="sng" algn="ctr">
              <a:noFill/>
              <a:prstDash val="solid"/>
            </a:ln>
            <a:effectLst>
              <a:outerShdw blurRad="50800" dist="38100" dir="2700000" algn="tl" rotWithShape="0">
                <a:prstClr val="black">
                  <a:alpha val="40000"/>
                </a:prstClr>
              </a:outerShdw>
            </a:effectLst>
          </p:spPr>
          <p:txBody>
            <a:bodyPr lIns="180000" rIns="180000" anchor="t"/>
            <a:lstStyle/>
            <a:p>
              <a:pPr marL="0" marR="0" lvl="0" indent="0" algn="ctr" defTabSz="914400" eaLnBrk="1" fontAlgn="auto" latinLnBrk="0" hangingPunct="1">
                <a:lnSpc>
                  <a:spcPct val="150000"/>
                </a:lnSpc>
                <a:spcBef>
                  <a:spcPts val="0"/>
                </a:spcBef>
                <a:spcAft>
                  <a:spcPts val="0"/>
                </a:spcAft>
                <a:buClrTx/>
                <a:buSzTx/>
                <a:buFontTx/>
                <a:buNone/>
                <a:tabLst/>
                <a:defRPr/>
              </a:pPr>
              <a:r>
                <a:rPr lang="en-US" sz="1200" b="1">
                  <a:solidFill>
                    <a:srgbClr val="4D4D4D"/>
                  </a:solidFill>
                  <a:cs typeface="+mn-ea"/>
                  <a:sym typeface="+mn-lt"/>
                </a:rPr>
                <a:t>Display devices</a:t>
              </a:r>
            </a:p>
          </p:txBody>
        </p:sp>
        <p:pic>
          <p:nvPicPr>
            <p:cNvPr id="28" name="图片 27"/>
            <p:cNvPicPr>
              <a:picLocks noChangeAspect="1"/>
            </p:cNvPicPr>
            <p:nvPr/>
          </p:nvPicPr>
          <p:blipFill>
            <a:blip r:embed="rId12"/>
            <a:stretch>
              <a:fillRect/>
            </a:stretch>
          </p:blipFill>
          <p:spPr>
            <a:xfrm>
              <a:off x="8149694" y="2994037"/>
              <a:ext cx="1362787" cy="895620"/>
            </a:xfrm>
            <a:prstGeom prst="rect">
              <a:avLst/>
            </a:prstGeom>
          </p:spPr>
        </p:pic>
        <p:pic>
          <p:nvPicPr>
            <p:cNvPr id="29" name="图片 28"/>
            <p:cNvPicPr>
              <a:picLocks noChangeAspect="1"/>
            </p:cNvPicPr>
            <p:nvPr/>
          </p:nvPicPr>
          <p:blipFill>
            <a:blip r:embed="rId13"/>
            <a:stretch>
              <a:fillRect/>
            </a:stretch>
          </p:blipFill>
          <p:spPr>
            <a:xfrm>
              <a:off x="7571287" y="3003032"/>
              <a:ext cx="398573" cy="877630"/>
            </a:xfrm>
            <a:prstGeom prst="rect">
              <a:avLst/>
            </a:prstGeom>
          </p:spPr>
        </p:pic>
        <p:pic>
          <p:nvPicPr>
            <p:cNvPr id="30" name="图片 29"/>
            <p:cNvPicPr>
              <a:picLocks noChangeAspect="1"/>
            </p:cNvPicPr>
            <p:nvPr/>
          </p:nvPicPr>
          <p:blipFill>
            <a:blip r:embed="rId14"/>
            <a:stretch>
              <a:fillRect/>
            </a:stretch>
          </p:blipFill>
          <p:spPr>
            <a:xfrm>
              <a:off x="5878583" y="2956882"/>
              <a:ext cx="1449095" cy="941036"/>
            </a:xfrm>
            <a:prstGeom prst="rect">
              <a:avLst/>
            </a:prstGeom>
          </p:spPr>
        </p:pic>
      </p:grpSp>
    </p:spTree>
    <p:extLst>
      <p:ext uri="{BB962C8B-B14F-4D97-AF65-F5344CB8AC3E}">
        <p14:creationId xmlns:p14="http://schemas.microsoft.com/office/powerpoint/2010/main" val="292926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randombar(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randombar(horizontal)">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down)">
                                      <p:cBhvr>
                                        <p:cTn id="22" dur="500"/>
                                        <p:tgtEl>
                                          <p:spTgt spid="3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down)">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olidFill>
                  <a:schemeClr val="bg1">
                    <a:lumMod val="50000"/>
                  </a:schemeClr>
                </a:solidFill>
                <a:cs typeface="+mn-ea"/>
                <a:sym typeface="+mn-lt"/>
              </a:rPr>
              <a:t>DCIM System Overview</a:t>
            </a:r>
          </a:p>
          <a:p>
            <a:r>
              <a:rPr lang="en-US" b="1" dirty="0">
                <a:cs typeface="+mn-ea"/>
                <a:sym typeface="+mn-lt"/>
              </a:rPr>
              <a:t>Relationship </a:t>
            </a:r>
            <a:r>
              <a:rPr lang="en-US" b="1" dirty="0" smtClean="0">
                <a:cs typeface="+mn-ea"/>
                <a:sym typeface="+mn-lt"/>
              </a:rPr>
              <a:t>Between DCIM, </a:t>
            </a:r>
            <a:r>
              <a:rPr lang="en-US" b="1" dirty="0">
                <a:cs typeface="+mn-ea"/>
                <a:sym typeface="+mn-lt"/>
              </a:rPr>
              <a:t>Power and Environment </a:t>
            </a:r>
            <a:r>
              <a:rPr lang="en-US" b="1" dirty="0" smtClean="0">
                <a:cs typeface="+mn-ea"/>
                <a:sym typeface="+mn-lt"/>
              </a:rPr>
              <a:t>Monitoring, </a:t>
            </a:r>
            <a:r>
              <a:rPr lang="en-US" b="1" dirty="0">
                <a:cs typeface="+mn-ea"/>
                <a:sym typeface="+mn-lt"/>
              </a:rPr>
              <a:t>BMS, and ITSM</a:t>
            </a:r>
          </a:p>
          <a:p>
            <a:r>
              <a:rPr lang="en-US" dirty="0">
                <a:solidFill>
                  <a:schemeClr val="bg1">
                    <a:lumMod val="50000"/>
                  </a:schemeClr>
                </a:solidFill>
                <a:cs typeface="+mn-ea"/>
                <a:sym typeface="+mn-lt"/>
              </a:rPr>
              <a:t>DCIM Development Trend</a:t>
            </a:r>
          </a:p>
          <a:p>
            <a:r>
              <a:rPr lang="en-US" dirty="0">
                <a:solidFill>
                  <a:schemeClr val="bg1">
                    <a:lumMod val="50000"/>
                  </a:schemeClr>
                </a:solidFill>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24128270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标题 57"/>
          <p:cNvSpPr>
            <a:spLocks noGrp="1"/>
          </p:cNvSpPr>
          <p:nvPr>
            <p:ph type="title"/>
          </p:nvPr>
        </p:nvSpPr>
        <p:spPr/>
        <p:txBody>
          <a:bodyPr/>
          <a:lstStyle/>
          <a:p>
            <a:r>
              <a:rPr lang="en-US" smtClean="0">
                <a:sym typeface="+mn-lt"/>
              </a:rPr>
              <a:t>Relationship Between DCIM and Power and Environment Monitoring</a:t>
            </a:r>
            <a:endParaRPr lang="en-US" dirty="0">
              <a:sym typeface="+mn-lt"/>
            </a:endParaRPr>
          </a:p>
        </p:txBody>
      </p:sp>
      <p:sp>
        <p:nvSpPr>
          <p:cNvPr id="32" name="文本占位符 1"/>
          <p:cNvSpPr>
            <a:spLocks noGrp="1"/>
          </p:cNvSpPr>
          <p:nvPr>
            <p:ph type="body" sz="quarter" idx="10"/>
          </p:nvPr>
        </p:nvSpPr>
        <p:spPr>
          <a:xfrm>
            <a:off x="455613" y="1484312"/>
            <a:ext cx="5640388" cy="4443243"/>
          </a:xfrm>
        </p:spPr>
        <p:txBody>
          <a:bodyPr/>
          <a:lstStyle/>
          <a:p>
            <a:r>
              <a:rPr lang="en-US" sz="1600" dirty="0" smtClean="0">
                <a:sym typeface="+mn-lt"/>
              </a:rPr>
              <a:t>A data center consists of a power supply and distribution system, cooling system, fire extinguishing system, power and environment monitoring system, integrated cabling system, lightning protection and grounding system, cabinet system, and decoration system.</a:t>
            </a:r>
          </a:p>
          <a:p>
            <a:r>
              <a:rPr lang="en-US" sz="1600" dirty="0" smtClean="0">
                <a:sym typeface="+mn-lt"/>
              </a:rPr>
              <a:t>A power and environment monitoring system monitors and controls power and environment equipment. A DCIM system implements unified management and dynamic optimization of all infrastructure in a data center. The DCIM system is an upgraded version of the power and environment monitoring system.</a:t>
            </a:r>
            <a:endParaRPr lang="en-US" sz="1600" dirty="0">
              <a:sym typeface="+mn-lt"/>
            </a:endParaRPr>
          </a:p>
        </p:txBody>
      </p:sp>
      <p:graphicFrame>
        <p:nvGraphicFramePr>
          <p:cNvPr id="29" name="表格 28"/>
          <p:cNvGraphicFramePr>
            <a:graphicFrameLocks noGrp="1"/>
          </p:cNvGraphicFramePr>
          <p:nvPr>
            <p:extLst>
              <p:ext uri="{D42A27DB-BD31-4B8C-83A1-F6EECF244321}">
                <p14:modId xmlns:p14="http://schemas.microsoft.com/office/powerpoint/2010/main" val="3339317874"/>
              </p:ext>
            </p:extLst>
          </p:nvPr>
        </p:nvGraphicFramePr>
        <p:xfrm>
          <a:off x="6251666" y="1519336"/>
          <a:ext cx="5379056" cy="4624289"/>
        </p:xfrm>
        <a:graphic>
          <a:graphicData uri="http://schemas.openxmlformats.org/drawingml/2006/table">
            <a:tbl>
              <a:tblPr>
                <a:tableStyleId>{616DA210-FB5B-4158-B5E0-FEB733F419BA}</a:tableStyleId>
              </a:tblPr>
              <a:tblGrid>
                <a:gridCol w="1810666"/>
                <a:gridCol w="1952022"/>
                <a:gridCol w="1616368"/>
              </a:tblGrid>
              <a:tr h="69055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System Functions</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Traditional Power and Environment Monitoring System</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1"/>
                          </a:solidFill>
                          <a:latin typeface="+mn-lt"/>
                          <a:ea typeface="+mn-ea"/>
                          <a:cs typeface="+mn-ea"/>
                          <a:sym typeface="+mn-lt"/>
                        </a:rPr>
                        <a:t>DCIM System</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Real-time signals</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Alarm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397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mn-lt"/>
                          <a:ea typeface="+mn-ea"/>
                          <a:cs typeface="+mn-ea"/>
                          <a:sym typeface="+mn-lt"/>
                        </a:rPr>
                        <a:t>Access control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Battery monitoring</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System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Video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Report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Capacity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Asset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Personnel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3977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Energy efficiency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Process management</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Cooling optimization</a:t>
                      </a: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tcPr>
                </a:tc>
              </a:tr>
              <a:tr h="2615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Tenant management</a:t>
                      </a: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mn-lt"/>
                          <a:ea typeface="+mn-ea"/>
                          <a:cs typeface="+mn-ea"/>
                          <a:sym typeface="+mn-lt"/>
                        </a:rPr>
                        <a:t>√</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832130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
                                            <p:txEl>
                                              <p:pRg st="0" end="0"/>
                                            </p:txEl>
                                          </p:spTgt>
                                        </p:tgtEl>
                                        <p:attrNameLst>
                                          <p:attrName>style.visibility</p:attrName>
                                        </p:attrNameLst>
                                      </p:cBhvr>
                                      <p:to>
                                        <p:strVal val="visible"/>
                                      </p:to>
                                    </p:set>
                                    <p:anim calcmode="lin" valueType="num">
                                      <p:cBhvr additive="base">
                                        <p:cTn id="7" dur="500" fill="hold"/>
                                        <p:tgtEl>
                                          <p:spTgt spid="3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
                                            <p:txEl>
                                              <p:pRg st="1" end="1"/>
                                            </p:txEl>
                                          </p:spTgt>
                                        </p:tgtEl>
                                        <p:attrNameLst>
                                          <p:attrName>style.visibility</p:attrName>
                                        </p:attrNameLst>
                                      </p:cBhvr>
                                      <p:to>
                                        <p:strVal val="visible"/>
                                      </p:to>
                                    </p:set>
                                    <p:anim calcmode="lin" valueType="num">
                                      <p:cBhvr additive="base">
                                        <p:cTn id="13" dur="500" fill="hold"/>
                                        <p:tgtEl>
                                          <p:spTgt spid="3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barn(inVertical)">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en-US">
                <a:latin typeface="+mn-lt"/>
                <a:ea typeface="+mn-ea"/>
                <a:cs typeface="+mn-ea"/>
                <a:sym typeface="+mn-lt"/>
              </a:rPr>
              <a:t>Relationship Between DCIM, BMS, and ITSM</a:t>
            </a:r>
          </a:p>
        </p:txBody>
      </p:sp>
      <p:sp>
        <p:nvSpPr>
          <p:cNvPr id="4" name="文本占位符 1"/>
          <p:cNvSpPr>
            <a:spLocks noGrp="1"/>
          </p:cNvSpPr>
          <p:nvPr>
            <p:ph type="body" sz="quarter" idx="10"/>
          </p:nvPr>
        </p:nvSpPr>
        <p:spPr/>
        <p:txBody>
          <a:bodyPr/>
          <a:lstStyle/>
          <a:p>
            <a:r>
              <a:rPr lang="en-US" sz="1800" dirty="0">
                <a:latin typeface="+mn-lt"/>
                <a:ea typeface="+mn-ea"/>
                <a:cs typeface="+mn-ea"/>
                <a:sym typeface="+mn-lt"/>
              </a:rPr>
              <a:t>Relationship between DCIM and BMS:</a:t>
            </a:r>
          </a:p>
          <a:p>
            <a:pPr lvl="1"/>
            <a:r>
              <a:rPr lang="en-US" sz="1600" dirty="0">
                <a:latin typeface="+mn-lt"/>
                <a:ea typeface="+mn-ea"/>
                <a:cs typeface="+mn-ea"/>
                <a:sym typeface="+mn-lt"/>
              </a:rPr>
              <a:t>In the early stage, a building management system (BMS) was used to implement power and environment monitoring for data </a:t>
            </a:r>
            <a:r>
              <a:rPr lang="en-US" sz="1600" dirty="0" smtClean="0">
                <a:latin typeface="+mn-lt"/>
                <a:ea typeface="+mn-ea"/>
                <a:cs typeface="+mn-ea"/>
                <a:sym typeface="+mn-lt"/>
              </a:rPr>
              <a:t>center. </a:t>
            </a:r>
            <a:r>
              <a:rPr lang="en-US" sz="1600" dirty="0">
                <a:latin typeface="+mn-lt"/>
                <a:ea typeface="+mn-ea"/>
                <a:cs typeface="+mn-ea"/>
                <a:sym typeface="+mn-lt"/>
              </a:rPr>
              <a:t>In addition, subsystems such as access control management, video surveillance, and lighting control were integrated.</a:t>
            </a:r>
          </a:p>
          <a:p>
            <a:pPr lvl="1"/>
            <a:r>
              <a:rPr lang="en-US" sz="1600" dirty="0">
                <a:latin typeface="+mn-lt"/>
                <a:ea typeface="+mn-ea"/>
                <a:cs typeface="+mn-ea"/>
                <a:sym typeface="+mn-lt"/>
              </a:rPr>
              <a:t>The DCIM and BMS have same functions in critical infrastructure monitoring. However, in addition to that, the DCIM focuses more on monitoring, analysis, and comprehensive view display of key equipment such as cooling and power supply and distribution equipment.</a:t>
            </a:r>
          </a:p>
          <a:p>
            <a:r>
              <a:rPr lang="en-US" sz="1800" dirty="0">
                <a:cs typeface="+mn-ea"/>
                <a:sym typeface="+mn-lt"/>
              </a:rPr>
              <a:t>Relationship between DCIM and ITSM:</a:t>
            </a:r>
          </a:p>
          <a:p>
            <a:pPr lvl="1"/>
            <a:r>
              <a:rPr lang="en-US" sz="1600" dirty="0">
                <a:cs typeface="+mn-ea"/>
                <a:sym typeface="+mn-lt"/>
              </a:rPr>
              <a:t>With changes of data center O&amp;M requirements, the traditional power and environment monitoring system gradually evolves to the DCIM system. IT monitoring management gradually evolves from traditional network monitoring to IT service management (ITSM).</a:t>
            </a:r>
          </a:p>
          <a:p>
            <a:pPr lvl="1"/>
            <a:r>
              <a:rPr lang="en-US" sz="1600" dirty="0">
                <a:cs typeface="+mn-ea"/>
                <a:sym typeface="+mn-lt"/>
              </a:rPr>
              <a:t>ITSM focuses on logical infrastructure (such as operating systems, applications, and networks) management, while DCIM focuses on physical infrastructure management.</a:t>
            </a:r>
          </a:p>
          <a:p>
            <a:endParaRPr lang="en-US" altLang="zh-CN" sz="1800" dirty="0" smtClean="0">
              <a:latin typeface="+mn-lt"/>
              <a:ea typeface="+mn-ea"/>
              <a:cs typeface="+mn-ea"/>
              <a:sym typeface="+mn-lt"/>
            </a:endParaRPr>
          </a:p>
        </p:txBody>
      </p:sp>
    </p:spTree>
    <p:extLst>
      <p:ext uri="{BB962C8B-B14F-4D97-AF65-F5344CB8AC3E}">
        <p14:creationId xmlns:p14="http://schemas.microsoft.com/office/powerpoint/2010/main" val="285880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a:solidFill>
                  <a:schemeClr val="bg1">
                    <a:lumMod val="50000"/>
                  </a:schemeClr>
                </a:solidFill>
                <a:cs typeface="+mn-ea"/>
                <a:sym typeface="+mn-lt"/>
              </a:rPr>
              <a:t>DCIM System Overview</a:t>
            </a:r>
          </a:p>
          <a:p>
            <a:r>
              <a:rPr lang="en-US" dirty="0">
                <a:solidFill>
                  <a:schemeClr val="bg1">
                    <a:lumMod val="50000"/>
                  </a:schemeClr>
                </a:solidFill>
                <a:cs typeface="+mn-ea"/>
                <a:sym typeface="+mn-lt"/>
              </a:rPr>
              <a:t>Relationship </a:t>
            </a:r>
            <a:r>
              <a:rPr lang="en-US" dirty="0" smtClean="0">
                <a:solidFill>
                  <a:schemeClr val="bg1">
                    <a:lumMod val="50000"/>
                  </a:schemeClr>
                </a:solidFill>
                <a:cs typeface="+mn-ea"/>
                <a:sym typeface="+mn-lt"/>
              </a:rPr>
              <a:t>Between DCIM, </a:t>
            </a:r>
            <a:r>
              <a:rPr lang="en-US" dirty="0">
                <a:solidFill>
                  <a:schemeClr val="bg1">
                    <a:lumMod val="50000"/>
                  </a:schemeClr>
                </a:solidFill>
                <a:cs typeface="+mn-ea"/>
                <a:sym typeface="+mn-lt"/>
              </a:rPr>
              <a:t>Power and Environment </a:t>
            </a:r>
            <a:r>
              <a:rPr lang="en-US" dirty="0" smtClean="0">
                <a:solidFill>
                  <a:schemeClr val="bg1">
                    <a:lumMod val="50000"/>
                  </a:schemeClr>
                </a:solidFill>
                <a:cs typeface="+mn-ea"/>
                <a:sym typeface="+mn-lt"/>
              </a:rPr>
              <a:t>Monitoring, </a:t>
            </a:r>
            <a:r>
              <a:rPr lang="en-US" dirty="0">
                <a:solidFill>
                  <a:schemeClr val="bg1">
                    <a:lumMod val="50000"/>
                  </a:schemeClr>
                </a:solidFill>
                <a:cs typeface="+mn-ea"/>
                <a:sym typeface="+mn-lt"/>
              </a:rPr>
              <a:t>BMS, and ITSM</a:t>
            </a:r>
          </a:p>
          <a:p>
            <a:r>
              <a:rPr lang="en-US" b="1" dirty="0">
                <a:cs typeface="+mn-ea"/>
                <a:sym typeface="+mn-lt"/>
              </a:rPr>
              <a:t>DCIM Development Trend</a:t>
            </a:r>
          </a:p>
          <a:p>
            <a:r>
              <a:rPr lang="en-US" dirty="0">
                <a:solidFill>
                  <a:schemeClr val="bg1">
                    <a:lumMod val="50000"/>
                  </a:schemeClr>
                </a:solidFill>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14882738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DCIM Development Trend </a:t>
            </a:r>
            <a:r>
              <a:rPr lang="en-US" dirty="0" smtClean="0">
                <a:latin typeface="+mn-lt"/>
                <a:ea typeface="+mn-ea"/>
                <a:cs typeface="+mn-ea"/>
                <a:sym typeface="+mn-lt"/>
              </a:rPr>
              <a:t>- </a:t>
            </a:r>
            <a:r>
              <a:rPr lang="en-US" dirty="0">
                <a:latin typeface="+mn-lt"/>
                <a:ea typeface="+mn-ea"/>
                <a:cs typeface="+mn-ea"/>
                <a:sym typeface="+mn-lt"/>
              </a:rPr>
              <a:t>Cloud Convergence</a:t>
            </a:r>
          </a:p>
        </p:txBody>
      </p:sp>
      <p:sp>
        <p:nvSpPr>
          <p:cNvPr id="5" name="文本占位符 1"/>
          <p:cNvSpPr>
            <a:spLocks noGrp="1"/>
          </p:cNvSpPr>
          <p:nvPr>
            <p:ph type="body" sz="quarter" idx="10"/>
          </p:nvPr>
        </p:nvSpPr>
        <p:spPr/>
        <p:txBody>
          <a:bodyPr/>
          <a:lstStyle/>
          <a:p>
            <a:r>
              <a:rPr lang="en-US" sz="1400" dirty="0">
                <a:latin typeface="+mn-lt"/>
                <a:ea typeface="+mn-ea"/>
                <a:cs typeface="+mn-ea"/>
                <a:sym typeface="+mn-lt"/>
              </a:rPr>
              <a:t>As the data center construction scale increases, O&amp;M management becomes more complex and professional requirements for it become higher. Cloud services can be used to provide cloud-based capabilities of the DCIM system for more efficient, quick, and professional O&amp;M management of data centers and sharing of O&amp;M resources.</a:t>
            </a:r>
          </a:p>
          <a:p>
            <a:pPr lvl="1"/>
            <a:r>
              <a:rPr lang="en-US" sz="1200" dirty="0">
                <a:latin typeface="+mn-lt"/>
                <a:ea typeface="+mn-ea"/>
                <a:cs typeface="+mn-ea"/>
                <a:sym typeface="+mn-lt"/>
              </a:rPr>
              <a:t>Implementation mode: A cloud service agent is embedded in the DCIM server. Based on cloud technologies, the DCIM cloud service platform provides remote maintenance and management services for DCIM.</a:t>
            </a:r>
          </a:p>
          <a:p>
            <a:pPr lvl="1"/>
            <a:r>
              <a:rPr lang="en-US" sz="1200" dirty="0">
                <a:latin typeface="+mn-lt"/>
                <a:ea typeface="+mn-ea"/>
                <a:cs typeface="+mn-ea"/>
                <a:sym typeface="+mn-lt"/>
              </a:rPr>
              <a:t>Maintenance tools: The virtualization technology is used to release IT tools required by maintenance projects on the cloud for engineers to use anytime and anywhere, simplifying O&amp;M.</a:t>
            </a:r>
          </a:p>
          <a:p>
            <a:endParaRPr lang="zh-CN" altLang="en-US" sz="1400" dirty="0">
              <a:latin typeface="+mn-lt"/>
              <a:ea typeface="+mn-ea"/>
              <a:cs typeface="+mn-ea"/>
              <a:sym typeface="+mn-lt"/>
            </a:endParaRPr>
          </a:p>
        </p:txBody>
      </p:sp>
      <p:sp>
        <p:nvSpPr>
          <p:cNvPr id="6" name="云形 5"/>
          <p:cNvSpPr/>
          <p:nvPr/>
        </p:nvSpPr>
        <p:spPr bwMode="auto">
          <a:xfrm>
            <a:off x="4970861" y="4088388"/>
            <a:ext cx="2484276" cy="1694456"/>
          </a:xfrm>
          <a:prstGeom prst="cloud">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cs typeface="+mn-ea"/>
                <a:sym typeface="+mn-lt"/>
              </a:rPr>
              <a:t>Cloud service platform</a:t>
            </a:r>
          </a:p>
        </p:txBody>
      </p:sp>
      <p:sp>
        <p:nvSpPr>
          <p:cNvPr id="7" name="圆角矩形 6"/>
          <p:cNvSpPr/>
          <p:nvPr/>
        </p:nvSpPr>
        <p:spPr bwMode="auto">
          <a:xfrm>
            <a:off x="5360114" y="4916478"/>
            <a:ext cx="1794075" cy="288032"/>
          </a:xfrm>
          <a:prstGeom prst="roundRect">
            <a:avLst/>
          </a:prstGeom>
          <a:solidFill>
            <a:srgbClr val="CCECFF"/>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r" defTabSz="914400" rtl="0" eaLnBrk="1" fontAlgn="t"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cs typeface="+mn-ea"/>
                <a:sym typeface="+mn-lt"/>
              </a:rPr>
              <a:t>Maintenance tools</a:t>
            </a:r>
          </a:p>
        </p:txBody>
      </p:sp>
      <p:sp>
        <p:nvSpPr>
          <p:cNvPr id="8" name="圆角矩形 7"/>
          <p:cNvSpPr/>
          <p:nvPr/>
        </p:nvSpPr>
        <p:spPr bwMode="auto">
          <a:xfrm>
            <a:off x="4866761" y="4555015"/>
            <a:ext cx="447283" cy="950767"/>
          </a:xfrm>
          <a:prstGeom prst="roundRect">
            <a:avLst/>
          </a:prstGeom>
          <a:solidFill>
            <a:srgbClr val="CCECFF"/>
          </a:solidFill>
          <a:ln w="9525" cap="flat" cmpd="sng" algn="ctr">
            <a:noFill/>
            <a:prstDash val="solid"/>
            <a:round/>
            <a:headEnd type="none" w="med" len="med"/>
            <a:tailEnd type="none" w="med" len="med"/>
          </a:ln>
          <a:effectLst/>
        </p:spPr>
        <p:txBody>
          <a:bodyPr vert="vert270" wrap="square" lIns="91440" tIns="45720" rIns="91440" bIns="45720" numCol="1" rtlCol="0" anchor="ctr" anchorCtr="1" compatLnSpc="1">
            <a:prstTxWarp prst="textNoShape">
              <a:avLst/>
            </a:prstTxWarp>
          </a:bodyPr>
          <a:lstStyle/>
          <a:p>
            <a:pPr marL="0" marR="0" indent="0" algn="ctr"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cs typeface="+mn-ea"/>
                <a:sym typeface="+mn-lt"/>
              </a:rPr>
              <a:t>Access portal</a:t>
            </a:r>
          </a:p>
        </p:txBody>
      </p:sp>
      <p:pic>
        <p:nvPicPr>
          <p:cNvPr id="10" name="图片 9"/>
          <p:cNvPicPr>
            <a:picLocks noChangeAspect="1"/>
          </p:cNvPicPr>
          <p:nvPr/>
        </p:nvPicPr>
        <p:blipFill>
          <a:blip r:embed="rId3"/>
          <a:stretch>
            <a:fillRect/>
          </a:stretch>
        </p:blipFill>
        <p:spPr>
          <a:xfrm>
            <a:off x="3430274" y="5187194"/>
            <a:ext cx="927414" cy="609494"/>
          </a:xfrm>
          <a:prstGeom prst="rect">
            <a:avLst/>
          </a:prstGeom>
        </p:spPr>
      </p:pic>
      <p:sp>
        <p:nvSpPr>
          <p:cNvPr id="11" name="文本框 10"/>
          <p:cNvSpPr txBox="1"/>
          <p:nvPr/>
        </p:nvSpPr>
        <p:spPr bwMode="auto">
          <a:xfrm>
            <a:off x="2871294" y="5818496"/>
            <a:ext cx="1585149"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dirty="0">
                <a:cs typeface="+mn-ea"/>
                <a:sym typeface="+mn-lt"/>
              </a:rPr>
              <a:t>Mobile terminals</a:t>
            </a:r>
          </a:p>
        </p:txBody>
      </p:sp>
      <p:sp>
        <p:nvSpPr>
          <p:cNvPr id="12" name="文本框 11"/>
          <p:cNvSpPr txBox="1"/>
          <p:nvPr/>
        </p:nvSpPr>
        <p:spPr bwMode="auto">
          <a:xfrm>
            <a:off x="2979483" y="4770801"/>
            <a:ext cx="137527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dirty="0">
                <a:cs typeface="+mn-ea"/>
                <a:sym typeface="+mn-lt"/>
              </a:rPr>
              <a:t>Web terminals</a:t>
            </a:r>
          </a:p>
        </p:txBody>
      </p:sp>
      <p:pic>
        <p:nvPicPr>
          <p:cNvPr id="13" name="图片 12"/>
          <p:cNvPicPr>
            <a:picLocks noChangeAspect="1"/>
          </p:cNvPicPr>
          <p:nvPr/>
        </p:nvPicPr>
        <p:blipFill>
          <a:blip r:embed="rId4"/>
          <a:stretch>
            <a:fillRect/>
          </a:stretch>
        </p:blipFill>
        <p:spPr>
          <a:xfrm>
            <a:off x="2803221" y="4092312"/>
            <a:ext cx="707275" cy="694953"/>
          </a:xfrm>
          <a:prstGeom prst="rect">
            <a:avLst/>
          </a:prstGeom>
        </p:spPr>
      </p:pic>
      <p:pic>
        <p:nvPicPr>
          <p:cNvPr id="14" name="图片 13"/>
          <p:cNvPicPr>
            <a:picLocks noChangeAspect="1"/>
          </p:cNvPicPr>
          <p:nvPr/>
        </p:nvPicPr>
        <p:blipFill>
          <a:blip r:embed="rId5"/>
          <a:stretch>
            <a:fillRect/>
          </a:stretch>
        </p:blipFill>
        <p:spPr>
          <a:xfrm>
            <a:off x="3658608" y="4082817"/>
            <a:ext cx="709200" cy="704448"/>
          </a:xfrm>
          <a:prstGeom prst="rect">
            <a:avLst/>
          </a:prstGeom>
        </p:spPr>
      </p:pic>
      <p:pic>
        <p:nvPicPr>
          <p:cNvPr id="15" name="图片 14"/>
          <p:cNvPicPr>
            <a:picLocks noChangeAspect="1"/>
          </p:cNvPicPr>
          <p:nvPr/>
        </p:nvPicPr>
        <p:blipFill>
          <a:blip r:embed="rId6"/>
          <a:stretch>
            <a:fillRect/>
          </a:stretch>
        </p:blipFill>
        <p:spPr>
          <a:xfrm>
            <a:off x="3030992" y="5193315"/>
            <a:ext cx="271240" cy="597251"/>
          </a:xfrm>
          <a:prstGeom prst="rect">
            <a:avLst/>
          </a:prstGeom>
        </p:spPr>
      </p:pic>
      <p:sp>
        <p:nvSpPr>
          <p:cNvPr id="16" name="文本框 15"/>
          <p:cNvSpPr txBox="1"/>
          <p:nvPr/>
        </p:nvSpPr>
        <p:spPr bwMode="auto">
          <a:xfrm>
            <a:off x="1375721" y="5369120"/>
            <a:ext cx="110923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dirty="0">
                <a:cs typeface="+mn-ea"/>
                <a:sym typeface="+mn-lt"/>
              </a:rPr>
              <a:t>O&amp;M teams</a:t>
            </a:r>
          </a:p>
        </p:txBody>
      </p:sp>
      <p:grpSp>
        <p:nvGrpSpPr>
          <p:cNvPr id="17" name="组合 16"/>
          <p:cNvGrpSpPr/>
          <p:nvPr/>
        </p:nvGrpSpPr>
        <p:grpSpPr>
          <a:xfrm>
            <a:off x="1343472" y="4628465"/>
            <a:ext cx="1169899" cy="686309"/>
            <a:chOff x="572939" y="4771553"/>
            <a:chExt cx="1976436" cy="1323976"/>
          </a:xfrm>
        </p:grpSpPr>
        <p:sp>
          <p:nvSpPr>
            <p:cNvPr id="18" name="Freeform 689"/>
            <p:cNvSpPr>
              <a:spLocks/>
            </p:cNvSpPr>
            <p:nvPr/>
          </p:nvSpPr>
          <p:spPr bwMode="auto">
            <a:xfrm>
              <a:off x="1182538" y="4789016"/>
              <a:ext cx="125412" cy="207963"/>
            </a:xfrm>
            <a:custGeom>
              <a:avLst/>
              <a:gdLst>
                <a:gd name="T0" fmla="*/ 39 w 104"/>
                <a:gd name="T1" fmla="*/ 13 h 175"/>
                <a:gd name="T2" fmla="*/ 12 w 104"/>
                <a:gd name="T3" fmla="*/ 0 h 175"/>
                <a:gd name="T4" fmla="*/ 48 w 104"/>
                <a:gd name="T5" fmla="*/ 64 h 175"/>
                <a:gd name="T6" fmla="*/ 0 w 104"/>
                <a:gd name="T7" fmla="*/ 111 h 175"/>
                <a:gd name="T8" fmla="*/ 0 w 104"/>
                <a:gd name="T9" fmla="*/ 175 h 175"/>
                <a:gd name="T10" fmla="*/ 12 w 104"/>
                <a:gd name="T11" fmla="*/ 175 h 175"/>
                <a:gd name="T12" fmla="*/ 12 w 104"/>
                <a:gd name="T13" fmla="*/ 130 h 175"/>
                <a:gd name="T14" fmla="*/ 81 w 104"/>
                <a:gd name="T15" fmla="*/ 78 h 175"/>
                <a:gd name="T16" fmla="*/ 87 w 104"/>
                <a:gd name="T17" fmla="*/ 93 h 175"/>
                <a:gd name="T18" fmla="*/ 98 w 104"/>
                <a:gd name="T19" fmla="*/ 61 h 175"/>
                <a:gd name="T20" fmla="*/ 39 w 104"/>
                <a:gd name="T21" fmla="*/ 1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175">
                  <a:moveTo>
                    <a:pt x="39" y="13"/>
                  </a:moveTo>
                  <a:cubicBezTo>
                    <a:pt x="30" y="7"/>
                    <a:pt x="21" y="3"/>
                    <a:pt x="12" y="0"/>
                  </a:cubicBezTo>
                  <a:cubicBezTo>
                    <a:pt x="46" y="21"/>
                    <a:pt x="57" y="43"/>
                    <a:pt x="48" y="64"/>
                  </a:cubicBezTo>
                  <a:cubicBezTo>
                    <a:pt x="0" y="111"/>
                    <a:pt x="0" y="111"/>
                    <a:pt x="0" y="111"/>
                  </a:cubicBezTo>
                  <a:cubicBezTo>
                    <a:pt x="0" y="175"/>
                    <a:pt x="0" y="175"/>
                    <a:pt x="0" y="175"/>
                  </a:cubicBezTo>
                  <a:cubicBezTo>
                    <a:pt x="12" y="175"/>
                    <a:pt x="12" y="175"/>
                    <a:pt x="12" y="175"/>
                  </a:cubicBezTo>
                  <a:cubicBezTo>
                    <a:pt x="12" y="130"/>
                    <a:pt x="12" y="130"/>
                    <a:pt x="12" y="130"/>
                  </a:cubicBezTo>
                  <a:cubicBezTo>
                    <a:pt x="33" y="93"/>
                    <a:pt x="56" y="76"/>
                    <a:pt x="81" y="78"/>
                  </a:cubicBezTo>
                  <a:cubicBezTo>
                    <a:pt x="87" y="93"/>
                    <a:pt x="87" y="93"/>
                    <a:pt x="87" y="93"/>
                  </a:cubicBezTo>
                  <a:cubicBezTo>
                    <a:pt x="100" y="86"/>
                    <a:pt x="104" y="75"/>
                    <a:pt x="98" y="61"/>
                  </a:cubicBezTo>
                  <a:cubicBezTo>
                    <a:pt x="83" y="37"/>
                    <a:pt x="64" y="21"/>
                    <a:pt x="39"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9" name="Freeform 690"/>
            <p:cNvSpPr>
              <a:spLocks noEditPoints="1"/>
            </p:cNvSpPr>
            <p:nvPr/>
          </p:nvSpPr>
          <p:spPr bwMode="auto">
            <a:xfrm>
              <a:off x="1014263" y="4771553"/>
              <a:ext cx="236537" cy="249238"/>
            </a:xfrm>
            <a:custGeom>
              <a:avLst/>
              <a:gdLst>
                <a:gd name="T0" fmla="*/ 189 w 198"/>
                <a:gd name="T1" fmla="*/ 78 h 208"/>
                <a:gd name="T2" fmla="*/ 153 w 198"/>
                <a:gd name="T3" fmla="*/ 14 h 208"/>
                <a:gd name="T4" fmla="*/ 47 w 198"/>
                <a:gd name="T5" fmla="*/ 54 h 208"/>
                <a:gd name="T6" fmla="*/ 18 w 198"/>
                <a:gd name="T7" fmla="*/ 196 h 208"/>
                <a:gd name="T8" fmla="*/ 73 w 198"/>
                <a:gd name="T9" fmla="*/ 159 h 208"/>
                <a:gd name="T10" fmla="*/ 92 w 198"/>
                <a:gd name="T11" fmla="*/ 134 h 208"/>
                <a:gd name="T12" fmla="*/ 113 w 198"/>
                <a:gd name="T13" fmla="*/ 145 h 208"/>
                <a:gd name="T14" fmla="*/ 141 w 198"/>
                <a:gd name="T15" fmla="*/ 189 h 208"/>
                <a:gd name="T16" fmla="*/ 141 w 198"/>
                <a:gd name="T17" fmla="*/ 125 h 208"/>
                <a:gd name="T18" fmla="*/ 189 w 198"/>
                <a:gd name="T19" fmla="*/ 78 h 208"/>
                <a:gd name="T20" fmla="*/ 32 w 198"/>
                <a:gd name="T21" fmla="*/ 190 h 208"/>
                <a:gd name="T22" fmla="*/ 23 w 198"/>
                <a:gd name="T23" fmla="*/ 190 h 208"/>
                <a:gd name="T24" fmla="*/ 51 w 198"/>
                <a:gd name="T25" fmla="*/ 62 h 208"/>
                <a:gd name="T26" fmla="*/ 87 w 198"/>
                <a:gd name="T27" fmla="*/ 27 h 208"/>
                <a:gd name="T28" fmla="*/ 90 w 198"/>
                <a:gd name="T29" fmla="*/ 26 h 208"/>
                <a:gd name="T30" fmla="*/ 167 w 198"/>
                <a:gd name="T31" fmla="*/ 31 h 208"/>
                <a:gd name="T32" fmla="*/ 167 w 198"/>
                <a:gd name="T33" fmla="*/ 42 h 208"/>
                <a:gd name="T34" fmla="*/ 56 w 198"/>
                <a:gd name="T35" fmla="*/ 64 h 208"/>
                <a:gd name="T36" fmla="*/ 32 w 198"/>
                <a:gd name="T37" fmla="*/ 19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8" h="208">
                  <a:moveTo>
                    <a:pt x="189" y="78"/>
                  </a:moveTo>
                  <a:cubicBezTo>
                    <a:pt x="198" y="57"/>
                    <a:pt x="187" y="35"/>
                    <a:pt x="153" y="14"/>
                  </a:cubicBezTo>
                  <a:cubicBezTo>
                    <a:pt x="112" y="0"/>
                    <a:pt x="77" y="13"/>
                    <a:pt x="47" y="54"/>
                  </a:cubicBezTo>
                  <a:cubicBezTo>
                    <a:pt x="10" y="69"/>
                    <a:pt x="0" y="116"/>
                    <a:pt x="18" y="196"/>
                  </a:cubicBezTo>
                  <a:cubicBezTo>
                    <a:pt x="51" y="208"/>
                    <a:pt x="69" y="196"/>
                    <a:pt x="73" y="159"/>
                  </a:cubicBezTo>
                  <a:cubicBezTo>
                    <a:pt x="73" y="141"/>
                    <a:pt x="79" y="132"/>
                    <a:pt x="92" y="134"/>
                  </a:cubicBezTo>
                  <a:cubicBezTo>
                    <a:pt x="113" y="145"/>
                    <a:pt x="113" y="145"/>
                    <a:pt x="113" y="145"/>
                  </a:cubicBezTo>
                  <a:cubicBezTo>
                    <a:pt x="125" y="155"/>
                    <a:pt x="134" y="170"/>
                    <a:pt x="141" y="189"/>
                  </a:cubicBezTo>
                  <a:cubicBezTo>
                    <a:pt x="141" y="125"/>
                    <a:pt x="141" y="125"/>
                    <a:pt x="141" y="125"/>
                  </a:cubicBezTo>
                  <a:cubicBezTo>
                    <a:pt x="189" y="78"/>
                    <a:pt x="189" y="78"/>
                    <a:pt x="189" y="78"/>
                  </a:cubicBezTo>
                  <a:close/>
                  <a:moveTo>
                    <a:pt x="32" y="190"/>
                  </a:moveTo>
                  <a:cubicBezTo>
                    <a:pt x="23" y="190"/>
                    <a:pt x="23" y="190"/>
                    <a:pt x="23" y="190"/>
                  </a:cubicBezTo>
                  <a:cubicBezTo>
                    <a:pt x="7" y="115"/>
                    <a:pt x="16" y="72"/>
                    <a:pt x="51" y="62"/>
                  </a:cubicBezTo>
                  <a:cubicBezTo>
                    <a:pt x="57" y="46"/>
                    <a:pt x="69" y="34"/>
                    <a:pt x="87" y="27"/>
                  </a:cubicBezTo>
                  <a:cubicBezTo>
                    <a:pt x="88" y="26"/>
                    <a:pt x="89" y="26"/>
                    <a:pt x="90" y="26"/>
                  </a:cubicBezTo>
                  <a:cubicBezTo>
                    <a:pt x="115" y="13"/>
                    <a:pt x="140" y="14"/>
                    <a:pt x="167" y="31"/>
                  </a:cubicBezTo>
                  <a:cubicBezTo>
                    <a:pt x="167" y="42"/>
                    <a:pt x="167" y="42"/>
                    <a:pt x="167" y="42"/>
                  </a:cubicBezTo>
                  <a:cubicBezTo>
                    <a:pt x="125" y="15"/>
                    <a:pt x="88" y="22"/>
                    <a:pt x="56" y="64"/>
                  </a:cubicBezTo>
                  <a:cubicBezTo>
                    <a:pt x="19" y="83"/>
                    <a:pt x="11" y="125"/>
                    <a:pt x="32" y="19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0" name="Freeform 691"/>
            <p:cNvSpPr>
              <a:spLocks/>
            </p:cNvSpPr>
            <p:nvPr/>
          </p:nvSpPr>
          <p:spPr bwMode="auto">
            <a:xfrm>
              <a:off x="1023788" y="4787428"/>
              <a:ext cx="190500" cy="211138"/>
            </a:xfrm>
            <a:custGeom>
              <a:avLst/>
              <a:gdLst>
                <a:gd name="T0" fmla="*/ 16 w 160"/>
                <a:gd name="T1" fmla="*/ 177 h 177"/>
                <a:gd name="T2" fmla="*/ 25 w 160"/>
                <a:gd name="T3" fmla="*/ 177 h 177"/>
                <a:gd name="T4" fmla="*/ 49 w 160"/>
                <a:gd name="T5" fmla="*/ 51 h 177"/>
                <a:gd name="T6" fmla="*/ 160 w 160"/>
                <a:gd name="T7" fmla="*/ 29 h 177"/>
                <a:gd name="T8" fmla="*/ 160 w 160"/>
                <a:gd name="T9" fmla="*/ 18 h 177"/>
                <a:gd name="T10" fmla="*/ 83 w 160"/>
                <a:gd name="T11" fmla="*/ 13 h 177"/>
                <a:gd name="T12" fmla="*/ 80 w 160"/>
                <a:gd name="T13" fmla="*/ 14 h 177"/>
                <a:gd name="T14" fmla="*/ 44 w 160"/>
                <a:gd name="T15" fmla="*/ 49 h 177"/>
                <a:gd name="T16" fmla="*/ 16 w 160"/>
                <a:gd name="T17"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77">
                  <a:moveTo>
                    <a:pt x="16" y="177"/>
                  </a:moveTo>
                  <a:cubicBezTo>
                    <a:pt x="25" y="177"/>
                    <a:pt x="25" y="177"/>
                    <a:pt x="25" y="177"/>
                  </a:cubicBezTo>
                  <a:cubicBezTo>
                    <a:pt x="4" y="112"/>
                    <a:pt x="12" y="70"/>
                    <a:pt x="49" y="51"/>
                  </a:cubicBezTo>
                  <a:cubicBezTo>
                    <a:pt x="81" y="9"/>
                    <a:pt x="118" y="2"/>
                    <a:pt x="160" y="29"/>
                  </a:cubicBezTo>
                  <a:cubicBezTo>
                    <a:pt x="160" y="18"/>
                    <a:pt x="160" y="18"/>
                    <a:pt x="160" y="18"/>
                  </a:cubicBezTo>
                  <a:cubicBezTo>
                    <a:pt x="133" y="1"/>
                    <a:pt x="108" y="0"/>
                    <a:pt x="83" y="13"/>
                  </a:cubicBezTo>
                  <a:cubicBezTo>
                    <a:pt x="82" y="13"/>
                    <a:pt x="81" y="13"/>
                    <a:pt x="80" y="14"/>
                  </a:cubicBezTo>
                  <a:cubicBezTo>
                    <a:pt x="62" y="21"/>
                    <a:pt x="50" y="33"/>
                    <a:pt x="44" y="49"/>
                  </a:cubicBezTo>
                  <a:cubicBezTo>
                    <a:pt x="9" y="59"/>
                    <a:pt x="0" y="102"/>
                    <a:pt x="16" y="177"/>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692"/>
            <p:cNvSpPr>
              <a:spLocks/>
            </p:cNvSpPr>
            <p:nvPr/>
          </p:nvSpPr>
          <p:spPr bwMode="auto">
            <a:xfrm>
              <a:off x="1036488" y="4928716"/>
              <a:ext cx="112712" cy="125413"/>
            </a:xfrm>
            <a:custGeom>
              <a:avLst/>
              <a:gdLst>
                <a:gd name="T0" fmla="*/ 95 w 95"/>
                <a:gd name="T1" fmla="*/ 13 h 104"/>
                <a:gd name="T2" fmla="*/ 74 w 95"/>
                <a:gd name="T3" fmla="*/ 2 h 104"/>
                <a:gd name="T4" fmla="*/ 55 w 95"/>
                <a:gd name="T5" fmla="*/ 27 h 104"/>
                <a:gd name="T6" fmla="*/ 0 w 95"/>
                <a:gd name="T7" fmla="*/ 64 h 104"/>
                <a:gd name="T8" fmla="*/ 5 w 95"/>
                <a:gd name="T9" fmla="*/ 85 h 104"/>
                <a:gd name="T10" fmla="*/ 42 w 95"/>
                <a:gd name="T11" fmla="*/ 104 h 104"/>
                <a:gd name="T12" fmla="*/ 75 w 95"/>
                <a:gd name="T13" fmla="*/ 83 h 104"/>
                <a:gd name="T14" fmla="*/ 83 w 95"/>
                <a:gd name="T15" fmla="*/ 72 h 104"/>
                <a:gd name="T16" fmla="*/ 95 w 95"/>
                <a:gd name="T17" fmla="*/ 1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04">
                  <a:moveTo>
                    <a:pt x="95" y="13"/>
                  </a:moveTo>
                  <a:cubicBezTo>
                    <a:pt x="74" y="2"/>
                    <a:pt x="74" y="2"/>
                    <a:pt x="74" y="2"/>
                  </a:cubicBezTo>
                  <a:cubicBezTo>
                    <a:pt x="61" y="0"/>
                    <a:pt x="55" y="9"/>
                    <a:pt x="55" y="27"/>
                  </a:cubicBezTo>
                  <a:cubicBezTo>
                    <a:pt x="51" y="64"/>
                    <a:pt x="33" y="76"/>
                    <a:pt x="0" y="64"/>
                  </a:cubicBezTo>
                  <a:cubicBezTo>
                    <a:pt x="2" y="71"/>
                    <a:pt x="3" y="78"/>
                    <a:pt x="5" y="85"/>
                  </a:cubicBezTo>
                  <a:cubicBezTo>
                    <a:pt x="42" y="104"/>
                    <a:pt x="42" y="104"/>
                    <a:pt x="42" y="104"/>
                  </a:cubicBezTo>
                  <a:cubicBezTo>
                    <a:pt x="54" y="103"/>
                    <a:pt x="65" y="96"/>
                    <a:pt x="75" y="83"/>
                  </a:cubicBezTo>
                  <a:cubicBezTo>
                    <a:pt x="78" y="80"/>
                    <a:pt x="80" y="76"/>
                    <a:pt x="83" y="72"/>
                  </a:cubicBezTo>
                  <a:cubicBezTo>
                    <a:pt x="62" y="33"/>
                    <a:pt x="67" y="13"/>
                    <a:pt x="95" y="1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693"/>
            <p:cNvSpPr>
              <a:spLocks/>
            </p:cNvSpPr>
            <p:nvPr/>
          </p:nvSpPr>
          <p:spPr bwMode="auto">
            <a:xfrm>
              <a:off x="1196826" y="4879503"/>
              <a:ext cx="130175" cy="230188"/>
            </a:xfrm>
            <a:custGeom>
              <a:avLst/>
              <a:gdLst>
                <a:gd name="T0" fmla="*/ 0 w 109"/>
                <a:gd name="T1" fmla="*/ 54 h 193"/>
                <a:gd name="T2" fmla="*/ 0 w 109"/>
                <a:gd name="T3" fmla="*/ 99 h 193"/>
                <a:gd name="T4" fmla="*/ 42 w 109"/>
                <a:gd name="T5" fmla="*/ 23 h 193"/>
                <a:gd name="T6" fmla="*/ 64 w 109"/>
                <a:gd name="T7" fmla="*/ 23 h 193"/>
                <a:gd name="T8" fmla="*/ 64 w 109"/>
                <a:gd name="T9" fmla="*/ 59 h 193"/>
                <a:gd name="T10" fmla="*/ 81 w 109"/>
                <a:gd name="T11" fmla="*/ 95 h 193"/>
                <a:gd name="T12" fmla="*/ 68 w 109"/>
                <a:gd name="T13" fmla="*/ 112 h 193"/>
                <a:gd name="T14" fmla="*/ 68 w 109"/>
                <a:gd name="T15" fmla="*/ 163 h 193"/>
                <a:gd name="T16" fmla="*/ 7 w 109"/>
                <a:gd name="T17" fmla="*/ 181 h 193"/>
                <a:gd name="T18" fmla="*/ 86 w 109"/>
                <a:gd name="T19" fmla="*/ 151 h 193"/>
                <a:gd name="T20" fmla="*/ 86 w 109"/>
                <a:gd name="T21" fmla="*/ 114 h 193"/>
                <a:gd name="T22" fmla="*/ 101 w 109"/>
                <a:gd name="T23" fmla="*/ 92 h 193"/>
                <a:gd name="T24" fmla="*/ 75 w 109"/>
                <a:gd name="T25" fmla="*/ 57 h 193"/>
                <a:gd name="T26" fmla="*/ 85 w 109"/>
                <a:gd name="T27" fmla="*/ 41 h 193"/>
                <a:gd name="T28" fmla="*/ 75 w 109"/>
                <a:gd name="T29" fmla="*/ 17 h 193"/>
                <a:gd name="T30" fmla="*/ 69 w 109"/>
                <a:gd name="T31" fmla="*/ 2 h 193"/>
                <a:gd name="T32" fmla="*/ 0 w 109"/>
                <a:gd name="T33" fmla="*/ 5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9" h="193">
                  <a:moveTo>
                    <a:pt x="0" y="54"/>
                  </a:moveTo>
                  <a:cubicBezTo>
                    <a:pt x="0" y="99"/>
                    <a:pt x="0" y="99"/>
                    <a:pt x="0" y="99"/>
                  </a:cubicBezTo>
                  <a:cubicBezTo>
                    <a:pt x="2" y="66"/>
                    <a:pt x="16" y="40"/>
                    <a:pt x="42" y="23"/>
                  </a:cubicBezTo>
                  <a:cubicBezTo>
                    <a:pt x="64" y="23"/>
                    <a:pt x="64" y="23"/>
                    <a:pt x="64" y="23"/>
                  </a:cubicBezTo>
                  <a:cubicBezTo>
                    <a:pt x="64" y="59"/>
                    <a:pt x="64" y="59"/>
                    <a:pt x="64" y="59"/>
                  </a:cubicBezTo>
                  <a:cubicBezTo>
                    <a:pt x="81" y="95"/>
                    <a:pt x="81" y="95"/>
                    <a:pt x="81" y="95"/>
                  </a:cubicBezTo>
                  <a:cubicBezTo>
                    <a:pt x="68" y="112"/>
                    <a:pt x="68" y="112"/>
                    <a:pt x="68" y="112"/>
                  </a:cubicBezTo>
                  <a:cubicBezTo>
                    <a:pt x="68" y="163"/>
                    <a:pt x="68" y="163"/>
                    <a:pt x="68" y="163"/>
                  </a:cubicBezTo>
                  <a:cubicBezTo>
                    <a:pt x="7" y="181"/>
                    <a:pt x="7" y="181"/>
                    <a:pt x="7" y="181"/>
                  </a:cubicBezTo>
                  <a:cubicBezTo>
                    <a:pt x="59" y="193"/>
                    <a:pt x="86" y="183"/>
                    <a:pt x="86" y="151"/>
                  </a:cubicBezTo>
                  <a:cubicBezTo>
                    <a:pt x="86" y="114"/>
                    <a:pt x="86" y="114"/>
                    <a:pt x="86" y="114"/>
                  </a:cubicBezTo>
                  <a:cubicBezTo>
                    <a:pt x="104" y="110"/>
                    <a:pt x="109" y="102"/>
                    <a:pt x="101" y="92"/>
                  </a:cubicBezTo>
                  <a:cubicBezTo>
                    <a:pt x="75" y="57"/>
                    <a:pt x="75" y="57"/>
                    <a:pt x="75" y="57"/>
                  </a:cubicBezTo>
                  <a:cubicBezTo>
                    <a:pt x="85" y="41"/>
                    <a:pt x="85" y="41"/>
                    <a:pt x="85" y="41"/>
                  </a:cubicBezTo>
                  <a:cubicBezTo>
                    <a:pt x="75" y="17"/>
                    <a:pt x="75" y="17"/>
                    <a:pt x="75" y="17"/>
                  </a:cubicBezTo>
                  <a:cubicBezTo>
                    <a:pt x="69" y="2"/>
                    <a:pt x="69" y="2"/>
                    <a:pt x="69" y="2"/>
                  </a:cubicBezTo>
                  <a:cubicBezTo>
                    <a:pt x="44" y="0"/>
                    <a:pt x="21" y="17"/>
                    <a:pt x="0" y="54"/>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694"/>
            <p:cNvSpPr>
              <a:spLocks noEditPoints="1"/>
            </p:cNvSpPr>
            <p:nvPr/>
          </p:nvSpPr>
          <p:spPr bwMode="auto">
            <a:xfrm>
              <a:off x="1111101" y="4906491"/>
              <a:ext cx="182562" cy="188913"/>
            </a:xfrm>
            <a:custGeom>
              <a:avLst/>
              <a:gdLst>
                <a:gd name="T0" fmla="*/ 73 w 154"/>
                <a:gd name="T1" fmla="*/ 76 h 158"/>
                <a:gd name="T2" fmla="*/ 61 w 154"/>
                <a:gd name="T3" fmla="*/ 76 h 158"/>
                <a:gd name="T4" fmla="*/ 33 w 154"/>
                <a:gd name="T5" fmla="*/ 32 h 158"/>
                <a:gd name="T6" fmla="*/ 21 w 154"/>
                <a:gd name="T7" fmla="*/ 91 h 158"/>
                <a:gd name="T8" fmla="*/ 80 w 154"/>
                <a:gd name="T9" fmla="*/ 158 h 158"/>
                <a:gd name="T10" fmla="*/ 141 w 154"/>
                <a:gd name="T11" fmla="*/ 140 h 158"/>
                <a:gd name="T12" fmla="*/ 141 w 154"/>
                <a:gd name="T13" fmla="*/ 89 h 158"/>
                <a:gd name="T14" fmla="*/ 154 w 154"/>
                <a:gd name="T15" fmla="*/ 72 h 158"/>
                <a:gd name="T16" fmla="*/ 137 w 154"/>
                <a:gd name="T17" fmla="*/ 36 h 158"/>
                <a:gd name="T18" fmla="*/ 137 w 154"/>
                <a:gd name="T19" fmla="*/ 0 h 158"/>
                <a:gd name="T20" fmla="*/ 115 w 154"/>
                <a:gd name="T21" fmla="*/ 0 h 158"/>
                <a:gd name="T22" fmla="*/ 73 w 154"/>
                <a:gd name="T23" fmla="*/ 76 h 158"/>
                <a:gd name="T24" fmla="*/ 33 w 154"/>
                <a:gd name="T25" fmla="*/ 38 h 158"/>
                <a:gd name="T26" fmla="*/ 30 w 154"/>
                <a:gd name="T27" fmla="*/ 62 h 158"/>
                <a:gd name="T28" fmla="*/ 77 w 154"/>
                <a:gd name="T29" fmla="*/ 150 h 158"/>
                <a:gd name="T30" fmla="*/ 14 w 154"/>
                <a:gd name="T31" fmla="*/ 56 h 158"/>
                <a:gd name="T32" fmla="*/ 33 w 154"/>
                <a:gd name="T33" fmla="*/ 3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58">
                  <a:moveTo>
                    <a:pt x="73" y="76"/>
                  </a:moveTo>
                  <a:cubicBezTo>
                    <a:pt x="61" y="76"/>
                    <a:pt x="61" y="76"/>
                    <a:pt x="61" y="76"/>
                  </a:cubicBezTo>
                  <a:cubicBezTo>
                    <a:pt x="54" y="57"/>
                    <a:pt x="45" y="42"/>
                    <a:pt x="33" y="32"/>
                  </a:cubicBezTo>
                  <a:cubicBezTo>
                    <a:pt x="5" y="32"/>
                    <a:pt x="0" y="52"/>
                    <a:pt x="21" y="91"/>
                  </a:cubicBezTo>
                  <a:cubicBezTo>
                    <a:pt x="34" y="118"/>
                    <a:pt x="53" y="140"/>
                    <a:pt x="80" y="158"/>
                  </a:cubicBezTo>
                  <a:cubicBezTo>
                    <a:pt x="141" y="140"/>
                    <a:pt x="141" y="140"/>
                    <a:pt x="141" y="140"/>
                  </a:cubicBezTo>
                  <a:cubicBezTo>
                    <a:pt x="141" y="89"/>
                    <a:pt x="141" y="89"/>
                    <a:pt x="141" y="89"/>
                  </a:cubicBezTo>
                  <a:cubicBezTo>
                    <a:pt x="154" y="72"/>
                    <a:pt x="154" y="72"/>
                    <a:pt x="154" y="72"/>
                  </a:cubicBezTo>
                  <a:cubicBezTo>
                    <a:pt x="137" y="36"/>
                    <a:pt x="137" y="36"/>
                    <a:pt x="137" y="36"/>
                  </a:cubicBezTo>
                  <a:cubicBezTo>
                    <a:pt x="137" y="0"/>
                    <a:pt x="137" y="0"/>
                    <a:pt x="137" y="0"/>
                  </a:cubicBezTo>
                  <a:cubicBezTo>
                    <a:pt x="115" y="0"/>
                    <a:pt x="115" y="0"/>
                    <a:pt x="115" y="0"/>
                  </a:cubicBezTo>
                  <a:cubicBezTo>
                    <a:pt x="89" y="17"/>
                    <a:pt x="75" y="43"/>
                    <a:pt x="73" y="76"/>
                  </a:cubicBezTo>
                  <a:close/>
                  <a:moveTo>
                    <a:pt x="33" y="38"/>
                  </a:moveTo>
                  <a:cubicBezTo>
                    <a:pt x="22" y="44"/>
                    <a:pt x="21" y="52"/>
                    <a:pt x="30" y="62"/>
                  </a:cubicBezTo>
                  <a:cubicBezTo>
                    <a:pt x="39" y="93"/>
                    <a:pt x="55" y="122"/>
                    <a:pt x="77" y="150"/>
                  </a:cubicBezTo>
                  <a:cubicBezTo>
                    <a:pt x="45" y="121"/>
                    <a:pt x="24" y="89"/>
                    <a:pt x="14" y="56"/>
                  </a:cubicBezTo>
                  <a:cubicBezTo>
                    <a:pt x="14" y="40"/>
                    <a:pt x="21" y="34"/>
                    <a:pt x="33" y="38"/>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695"/>
            <p:cNvSpPr>
              <a:spLocks/>
            </p:cNvSpPr>
            <p:nvPr/>
          </p:nvSpPr>
          <p:spPr bwMode="auto">
            <a:xfrm>
              <a:off x="1126976" y="4947766"/>
              <a:ext cx="74612" cy="138113"/>
            </a:xfrm>
            <a:custGeom>
              <a:avLst/>
              <a:gdLst>
                <a:gd name="T0" fmla="*/ 16 w 63"/>
                <a:gd name="T1" fmla="*/ 28 h 116"/>
                <a:gd name="T2" fmla="*/ 19 w 63"/>
                <a:gd name="T3" fmla="*/ 4 h 116"/>
                <a:gd name="T4" fmla="*/ 0 w 63"/>
                <a:gd name="T5" fmla="*/ 22 h 116"/>
                <a:gd name="T6" fmla="*/ 63 w 63"/>
                <a:gd name="T7" fmla="*/ 116 h 116"/>
                <a:gd name="T8" fmla="*/ 16 w 63"/>
                <a:gd name="T9" fmla="*/ 28 h 116"/>
              </a:gdLst>
              <a:ahLst/>
              <a:cxnLst>
                <a:cxn ang="0">
                  <a:pos x="T0" y="T1"/>
                </a:cxn>
                <a:cxn ang="0">
                  <a:pos x="T2" y="T3"/>
                </a:cxn>
                <a:cxn ang="0">
                  <a:pos x="T4" y="T5"/>
                </a:cxn>
                <a:cxn ang="0">
                  <a:pos x="T6" y="T7"/>
                </a:cxn>
                <a:cxn ang="0">
                  <a:pos x="T8" y="T9"/>
                </a:cxn>
              </a:cxnLst>
              <a:rect l="0" t="0" r="r" b="b"/>
              <a:pathLst>
                <a:path w="63" h="116">
                  <a:moveTo>
                    <a:pt x="16" y="28"/>
                  </a:moveTo>
                  <a:cubicBezTo>
                    <a:pt x="7" y="18"/>
                    <a:pt x="8" y="10"/>
                    <a:pt x="19" y="4"/>
                  </a:cubicBezTo>
                  <a:cubicBezTo>
                    <a:pt x="7" y="0"/>
                    <a:pt x="0" y="6"/>
                    <a:pt x="0" y="22"/>
                  </a:cubicBezTo>
                  <a:cubicBezTo>
                    <a:pt x="10" y="55"/>
                    <a:pt x="31" y="87"/>
                    <a:pt x="63" y="116"/>
                  </a:cubicBezTo>
                  <a:cubicBezTo>
                    <a:pt x="41" y="88"/>
                    <a:pt x="25" y="59"/>
                    <a:pt x="16" y="28"/>
                  </a:cubicBez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Freeform 696"/>
            <p:cNvSpPr>
              <a:spLocks noEditPoints="1"/>
            </p:cNvSpPr>
            <p:nvPr/>
          </p:nvSpPr>
          <p:spPr bwMode="auto">
            <a:xfrm>
              <a:off x="858688" y="5030316"/>
              <a:ext cx="428625" cy="484188"/>
            </a:xfrm>
            <a:custGeom>
              <a:avLst/>
              <a:gdLst>
                <a:gd name="T0" fmla="*/ 1 w 359"/>
                <a:gd name="T1" fmla="*/ 153 h 405"/>
                <a:gd name="T2" fmla="*/ 0 w 359"/>
                <a:gd name="T3" fmla="*/ 171 h 405"/>
                <a:gd name="T4" fmla="*/ 38 w 359"/>
                <a:gd name="T5" fmla="*/ 342 h 405"/>
                <a:gd name="T6" fmla="*/ 57 w 359"/>
                <a:gd name="T7" fmla="*/ 385 h 405"/>
                <a:gd name="T8" fmla="*/ 218 w 359"/>
                <a:gd name="T9" fmla="*/ 405 h 405"/>
                <a:gd name="T10" fmla="*/ 271 w 359"/>
                <a:gd name="T11" fmla="*/ 371 h 405"/>
                <a:gd name="T12" fmla="*/ 329 w 359"/>
                <a:gd name="T13" fmla="*/ 378 h 405"/>
                <a:gd name="T14" fmla="*/ 327 w 359"/>
                <a:gd name="T15" fmla="*/ 369 h 405"/>
                <a:gd name="T16" fmla="*/ 359 w 359"/>
                <a:gd name="T17" fmla="*/ 369 h 405"/>
                <a:gd name="T18" fmla="*/ 345 w 359"/>
                <a:gd name="T19" fmla="*/ 345 h 405"/>
                <a:gd name="T20" fmla="*/ 353 w 359"/>
                <a:gd name="T21" fmla="*/ 204 h 405"/>
                <a:gd name="T22" fmla="*/ 347 w 359"/>
                <a:gd name="T23" fmla="*/ 162 h 405"/>
                <a:gd name="T24" fmla="*/ 300 w 359"/>
                <a:gd name="T25" fmla="*/ 82 h 405"/>
                <a:gd name="T26" fmla="*/ 328 w 359"/>
                <a:gd name="T27" fmla="*/ 152 h 405"/>
                <a:gd name="T28" fmla="*/ 318 w 359"/>
                <a:gd name="T29" fmla="*/ 355 h 405"/>
                <a:gd name="T30" fmla="*/ 310 w 359"/>
                <a:gd name="T31" fmla="*/ 353 h 405"/>
                <a:gd name="T32" fmla="*/ 310 w 359"/>
                <a:gd name="T33" fmla="*/ 147 h 405"/>
                <a:gd name="T34" fmla="*/ 291 w 359"/>
                <a:gd name="T35" fmla="*/ 133 h 405"/>
                <a:gd name="T36" fmla="*/ 306 w 359"/>
                <a:gd name="T37" fmla="*/ 123 h 405"/>
                <a:gd name="T38" fmla="*/ 287 w 359"/>
                <a:gd name="T39" fmla="*/ 74 h 405"/>
                <a:gd name="T40" fmla="*/ 283 w 359"/>
                <a:gd name="T41" fmla="*/ 66 h 405"/>
                <a:gd name="T42" fmla="*/ 276 w 359"/>
                <a:gd name="T43" fmla="*/ 77 h 405"/>
                <a:gd name="T44" fmla="*/ 280 w 359"/>
                <a:gd name="T45" fmla="*/ 123 h 405"/>
                <a:gd name="T46" fmla="*/ 288 w 359"/>
                <a:gd name="T47" fmla="*/ 213 h 405"/>
                <a:gd name="T48" fmla="*/ 293 w 359"/>
                <a:gd name="T49" fmla="*/ 351 h 405"/>
                <a:gd name="T50" fmla="*/ 285 w 359"/>
                <a:gd name="T51" fmla="*/ 349 h 405"/>
                <a:gd name="T52" fmla="*/ 244 w 359"/>
                <a:gd name="T53" fmla="*/ 342 h 405"/>
                <a:gd name="T54" fmla="*/ 245 w 359"/>
                <a:gd name="T55" fmla="*/ 327 h 405"/>
                <a:gd name="T56" fmla="*/ 246 w 359"/>
                <a:gd name="T57" fmla="*/ 301 h 405"/>
                <a:gd name="T58" fmla="*/ 247 w 359"/>
                <a:gd name="T59" fmla="*/ 250 h 405"/>
                <a:gd name="T60" fmla="*/ 242 w 359"/>
                <a:gd name="T61" fmla="*/ 195 h 405"/>
                <a:gd name="T62" fmla="*/ 235 w 359"/>
                <a:gd name="T63" fmla="*/ 152 h 405"/>
                <a:gd name="T64" fmla="*/ 233 w 359"/>
                <a:gd name="T65" fmla="*/ 143 h 405"/>
                <a:gd name="T66" fmla="*/ 191 w 359"/>
                <a:gd name="T67" fmla="*/ 19 h 405"/>
                <a:gd name="T68" fmla="*/ 154 w 359"/>
                <a:gd name="T69" fmla="*/ 0 h 405"/>
                <a:gd name="T70" fmla="*/ 133 w 359"/>
                <a:gd name="T71" fmla="*/ 17 h 405"/>
                <a:gd name="T72" fmla="*/ 169 w 359"/>
                <a:gd name="T73" fmla="*/ 82 h 405"/>
                <a:gd name="T74" fmla="*/ 198 w 359"/>
                <a:gd name="T75" fmla="*/ 82 h 405"/>
                <a:gd name="T76" fmla="*/ 180 w 359"/>
                <a:gd name="T77" fmla="*/ 99 h 405"/>
                <a:gd name="T78" fmla="*/ 229 w 359"/>
                <a:gd name="T79" fmla="*/ 340 h 405"/>
                <a:gd name="T80" fmla="*/ 210 w 359"/>
                <a:gd name="T81" fmla="*/ 337 h 405"/>
                <a:gd name="T82" fmla="*/ 319 w 359"/>
                <a:gd name="T83" fmla="*/ 358 h 405"/>
                <a:gd name="T84" fmla="*/ 319 w 359"/>
                <a:gd name="T85" fmla="*/ 367 h 405"/>
                <a:gd name="T86" fmla="*/ 112 w 359"/>
                <a:gd name="T87" fmla="*/ 332 h 405"/>
                <a:gd name="T88" fmla="*/ 118 w 359"/>
                <a:gd name="T89" fmla="*/ 319 h 405"/>
                <a:gd name="T90" fmla="*/ 150 w 359"/>
                <a:gd name="T91" fmla="*/ 326 h 405"/>
                <a:gd name="T92" fmla="*/ 121 w 359"/>
                <a:gd name="T93" fmla="*/ 316 h 405"/>
                <a:gd name="T94" fmla="*/ 58 w 359"/>
                <a:gd name="T95" fmla="*/ 52 h 405"/>
                <a:gd name="T96" fmla="*/ 1 w 359"/>
                <a:gd name="T97" fmla="*/ 150 h 405"/>
                <a:gd name="T98" fmla="*/ 1 w 359"/>
                <a:gd name="T99" fmla="*/ 153 h 405"/>
                <a:gd name="T100" fmla="*/ 143 w 359"/>
                <a:gd name="T101" fmla="*/ 18 h 405"/>
                <a:gd name="T102" fmla="*/ 154 w 359"/>
                <a:gd name="T103" fmla="*/ 8 h 405"/>
                <a:gd name="T104" fmla="*/ 169 w 359"/>
                <a:gd name="T105" fmla="*/ 14 h 405"/>
                <a:gd name="T106" fmla="*/ 147 w 359"/>
                <a:gd name="T107" fmla="*/ 31 h 405"/>
                <a:gd name="T108" fmla="*/ 143 w 359"/>
                <a:gd name="T109" fmla="*/ 18 h 405"/>
                <a:gd name="T110" fmla="*/ 55 w 359"/>
                <a:gd name="T111" fmla="*/ 73 h 405"/>
                <a:gd name="T112" fmla="*/ 26 w 359"/>
                <a:gd name="T113" fmla="*/ 171 h 405"/>
                <a:gd name="T114" fmla="*/ 63 w 359"/>
                <a:gd name="T115" fmla="*/ 366 h 405"/>
                <a:gd name="T116" fmla="*/ 13 w 359"/>
                <a:gd name="T117" fmla="*/ 173 h 405"/>
                <a:gd name="T118" fmla="*/ 55 w 359"/>
                <a:gd name="T119" fmla="*/ 73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9" h="405">
                  <a:moveTo>
                    <a:pt x="1" y="153"/>
                  </a:moveTo>
                  <a:cubicBezTo>
                    <a:pt x="0" y="159"/>
                    <a:pt x="0" y="165"/>
                    <a:pt x="0" y="171"/>
                  </a:cubicBezTo>
                  <a:cubicBezTo>
                    <a:pt x="38" y="342"/>
                    <a:pt x="38" y="342"/>
                    <a:pt x="38" y="342"/>
                  </a:cubicBezTo>
                  <a:cubicBezTo>
                    <a:pt x="57" y="385"/>
                    <a:pt x="57" y="385"/>
                    <a:pt x="57" y="385"/>
                  </a:cubicBezTo>
                  <a:cubicBezTo>
                    <a:pt x="218" y="405"/>
                    <a:pt x="218" y="405"/>
                    <a:pt x="218" y="405"/>
                  </a:cubicBezTo>
                  <a:cubicBezTo>
                    <a:pt x="222" y="380"/>
                    <a:pt x="240" y="368"/>
                    <a:pt x="271" y="371"/>
                  </a:cubicBezTo>
                  <a:cubicBezTo>
                    <a:pt x="329" y="378"/>
                    <a:pt x="329" y="378"/>
                    <a:pt x="329" y="378"/>
                  </a:cubicBezTo>
                  <a:cubicBezTo>
                    <a:pt x="327" y="369"/>
                    <a:pt x="327" y="369"/>
                    <a:pt x="327" y="369"/>
                  </a:cubicBezTo>
                  <a:cubicBezTo>
                    <a:pt x="359" y="369"/>
                    <a:pt x="359" y="369"/>
                    <a:pt x="359" y="369"/>
                  </a:cubicBezTo>
                  <a:cubicBezTo>
                    <a:pt x="345" y="345"/>
                    <a:pt x="345" y="345"/>
                    <a:pt x="345" y="345"/>
                  </a:cubicBezTo>
                  <a:cubicBezTo>
                    <a:pt x="353" y="204"/>
                    <a:pt x="353" y="204"/>
                    <a:pt x="353" y="204"/>
                  </a:cubicBezTo>
                  <a:cubicBezTo>
                    <a:pt x="347" y="162"/>
                    <a:pt x="347" y="162"/>
                    <a:pt x="347" y="162"/>
                  </a:cubicBezTo>
                  <a:cubicBezTo>
                    <a:pt x="339" y="125"/>
                    <a:pt x="323" y="98"/>
                    <a:pt x="300" y="82"/>
                  </a:cubicBezTo>
                  <a:cubicBezTo>
                    <a:pt x="328" y="152"/>
                    <a:pt x="328" y="152"/>
                    <a:pt x="328" y="152"/>
                  </a:cubicBezTo>
                  <a:cubicBezTo>
                    <a:pt x="337" y="225"/>
                    <a:pt x="334" y="293"/>
                    <a:pt x="318" y="355"/>
                  </a:cubicBezTo>
                  <a:cubicBezTo>
                    <a:pt x="310" y="353"/>
                    <a:pt x="310" y="353"/>
                    <a:pt x="310" y="353"/>
                  </a:cubicBezTo>
                  <a:cubicBezTo>
                    <a:pt x="316" y="284"/>
                    <a:pt x="316" y="216"/>
                    <a:pt x="310" y="147"/>
                  </a:cubicBezTo>
                  <a:cubicBezTo>
                    <a:pt x="291" y="133"/>
                    <a:pt x="291" y="133"/>
                    <a:pt x="291" y="133"/>
                  </a:cubicBezTo>
                  <a:cubicBezTo>
                    <a:pt x="306" y="123"/>
                    <a:pt x="306" y="123"/>
                    <a:pt x="306" y="123"/>
                  </a:cubicBezTo>
                  <a:cubicBezTo>
                    <a:pt x="287" y="74"/>
                    <a:pt x="287" y="74"/>
                    <a:pt x="287" y="74"/>
                  </a:cubicBezTo>
                  <a:cubicBezTo>
                    <a:pt x="283" y="66"/>
                    <a:pt x="283" y="66"/>
                    <a:pt x="283" y="66"/>
                  </a:cubicBezTo>
                  <a:cubicBezTo>
                    <a:pt x="276" y="77"/>
                    <a:pt x="276" y="77"/>
                    <a:pt x="276" y="77"/>
                  </a:cubicBezTo>
                  <a:cubicBezTo>
                    <a:pt x="280" y="123"/>
                    <a:pt x="280" y="123"/>
                    <a:pt x="280" y="123"/>
                  </a:cubicBezTo>
                  <a:cubicBezTo>
                    <a:pt x="288" y="213"/>
                    <a:pt x="288" y="213"/>
                    <a:pt x="288" y="213"/>
                  </a:cubicBezTo>
                  <a:cubicBezTo>
                    <a:pt x="293" y="351"/>
                    <a:pt x="293" y="351"/>
                    <a:pt x="293" y="351"/>
                  </a:cubicBezTo>
                  <a:cubicBezTo>
                    <a:pt x="285" y="349"/>
                    <a:pt x="285" y="349"/>
                    <a:pt x="285" y="349"/>
                  </a:cubicBezTo>
                  <a:cubicBezTo>
                    <a:pt x="244" y="342"/>
                    <a:pt x="244" y="342"/>
                    <a:pt x="244" y="342"/>
                  </a:cubicBezTo>
                  <a:cubicBezTo>
                    <a:pt x="245" y="327"/>
                    <a:pt x="245" y="327"/>
                    <a:pt x="245" y="327"/>
                  </a:cubicBezTo>
                  <a:cubicBezTo>
                    <a:pt x="246" y="301"/>
                    <a:pt x="246" y="301"/>
                    <a:pt x="246" y="301"/>
                  </a:cubicBezTo>
                  <a:cubicBezTo>
                    <a:pt x="247" y="284"/>
                    <a:pt x="247" y="267"/>
                    <a:pt x="247" y="250"/>
                  </a:cubicBezTo>
                  <a:cubicBezTo>
                    <a:pt x="246" y="231"/>
                    <a:pt x="245" y="213"/>
                    <a:pt x="242" y="195"/>
                  </a:cubicBezTo>
                  <a:cubicBezTo>
                    <a:pt x="240" y="180"/>
                    <a:pt x="238" y="166"/>
                    <a:pt x="235" y="152"/>
                  </a:cubicBezTo>
                  <a:cubicBezTo>
                    <a:pt x="235" y="149"/>
                    <a:pt x="234" y="146"/>
                    <a:pt x="233" y="143"/>
                  </a:cubicBezTo>
                  <a:cubicBezTo>
                    <a:pt x="224" y="101"/>
                    <a:pt x="210" y="60"/>
                    <a:pt x="191" y="19"/>
                  </a:cubicBezTo>
                  <a:cubicBezTo>
                    <a:pt x="154" y="0"/>
                    <a:pt x="154" y="0"/>
                    <a:pt x="154" y="0"/>
                  </a:cubicBezTo>
                  <a:cubicBezTo>
                    <a:pt x="133" y="17"/>
                    <a:pt x="133" y="17"/>
                    <a:pt x="133" y="17"/>
                  </a:cubicBezTo>
                  <a:cubicBezTo>
                    <a:pt x="169" y="82"/>
                    <a:pt x="169" y="82"/>
                    <a:pt x="169" y="82"/>
                  </a:cubicBezTo>
                  <a:cubicBezTo>
                    <a:pt x="198" y="82"/>
                    <a:pt x="198" y="82"/>
                    <a:pt x="198" y="82"/>
                  </a:cubicBezTo>
                  <a:cubicBezTo>
                    <a:pt x="180" y="99"/>
                    <a:pt x="180" y="99"/>
                    <a:pt x="180" y="99"/>
                  </a:cubicBezTo>
                  <a:cubicBezTo>
                    <a:pt x="217" y="171"/>
                    <a:pt x="233" y="252"/>
                    <a:pt x="229" y="340"/>
                  </a:cubicBezTo>
                  <a:cubicBezTo>
                    <a:pt x="210" y="337"/>
                    <a:pt x="210" y="337"/>
                    <a:pt x="210" y="337"/>
                  </a:cubicBezTo>
                  <a:cubicBezTo>
                    <a:pt x="319" y="358"/>
                    <a:pt x="319" y="358"/>
                    <a:pt x="319" y="358"/>
                  </a:cubicBezTo>
                  <a:cubicBezTo>
                    <a:pt x="319" y="367"/>
                    <a:pt x="319" y="367"/>
                    <a:pt x="319" y="367"/>
                  </a:cubicBezTo>
                  <a:cubicBezTo>
                    <a:pt x="112" y="332"/>
                    <a:pt x="112" y="332"/>
                    <a:pt x="112" y="332"/>
                  </a:cubicBezTo>
                  <a:cubicBezTo>
                    <a:pt x="118" y="319"/>
                    <a:pt x="118" y="319"/>
                    <a:pt x="118" y="319"/>
                  </a:cubicBezTo>
                  <a:cubicBezTo>
                    <a:pt x="150" y="326"/>
                    <a:pt x="150" y="326"/>
                    <a:pt x="150" y="326"/>
                  </a:cubicBezTo>
                  <a:cubicBezTo>
                    <a:pt x="121" y="316"/>
                    <a:pt x="121" y="316"/>
                    <a:pt x="121" y="316"/>
                  </a:cubicBezTo>
                  <a:cubicBezTo>
                    <a:pt x="132" y="172"/>
                    <a:pt x="111" y="84"/>
                    <a:pt x="58" y="52"/>
                  </a:cubicBezTo>
                  <a:cubicBezTo>
                    <a:pt x="24" y="77"/>
                    <a:pt x="5" y="110"/>
                    <a:pt x="1" y="150"/>
                  </a:cubicBezTo>
                  <a:cubicBezTo>
                    <a:pt x="1" y="151"/>
                    <a:pt x="1" y="152"/>
                    <a:pt x="1" y="153"/>
                  </a:cubicBezTo>
                  <a:close/>
                  <a:moveTo>
                    <a:pt x="143" y="18"/>
                  </a:moveTo>
                  <a:cubicBezTo>
                    <a:pt x="154" y="8"/>
                    <a:pt x="154" y="8"/>
                    <a:pt x="154" y="8"/>
                  </a:cubicBezTo>
                  <a:cubicBezTo>
                    <a:pt x="169" y="14"/>
                    <a:pt x="169" y="14"/>
                    <a:pt x="169" y="14"/>
                  </a:cubicBezTo>
                  <a:cubicBezTo>
                    <a:pt x="157" y="17"/>
                    <a:pt x="150" y="22"/>
                    <a:pt x="147" y="31"/>
                  </a:cubicBezTo>
                  <a:cubicBezTo>
                    <a:pt x="143" y="18"/>
                    <a:pt x="143" y="18"/>
                    <a:pt x="143" y="18"/>
                  </a:cubicBezTo>
                  <a:close/>
                  <a:moveTo>
                    <a:pt x="55" y="73"/>
                  </a:moveTo>
                  <a:cubicBezTo>
                    <a:pt x="34" y="97"/>
                    <a:pt x="25" y="130"/>
                    <a:pt x="26" y="171"/>
                  </a:cubicBezTo>
                  <a:cubicBezTo>
                    <a:pt x="63" y="366"/>
                    <a:pt x="63" y="366"/>
                    <a:pt x="63" y="366"/>
                  </a:cubicBezTo>
                  <a:cubicBezTo>
                    <a:pt x="13" y="173"/>
                    <a:pt x="13" y="173"/>
                    <a:pt x="13" y="173"/>
                  </a:cubicBezTo>
                  <a:cubicBezTo>
                    <a:pt x="17" y="112"/>
                    <a:pt x="30" y="79"/>
                    <a:pt x="55" y="7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697"/>
            <p:cNvSpPr>
              <a:spLocks/>
            </p:cNvSpPr>
            <p:nvPr/>
          </p:nvSpPr>
          <p:spPr bwMode="auto">
            <a:xfrm>
              <a:off x="1028551" y="5039841"/>
              <a:ext cx="31750" cy="28575"/>
            </a:xfrm>
            <a:custGeom>
              <a:avLst/>
              <a:gdLst>
                <a:gd name="T0" fmla="*/ 11 w 26"/>
                <a:gd name="T1" fmla="*/ 0 h 23"/>
                <a:gd name="T2" fmla="*/ 0 w 26"/>
                <a:gd name="T3" fmla="*/ 10 h 23"/>
                <a:gd name="T4" fmla="*/ 4 w 26"/>
                <a:gd name="T5" fmla="*/ 23 h 23"/>
                <a:gd name="T6" fmla="*/ 26 w 26"/>
                <a:gd name="T7" fmla="*/ 6 h 23"/>
                <a:gd name="T8" fmla="*/ 11 w 26"/>
                <a:gd name="T9" fmla="*/ 0 h 23"/>
              </a:gdLst>
              <a:ahLst/>
              <a:cxnLst>
                <a:cxn ang="0">
                  <a:pos x="T0" y="T1"/>
                </a:cxn>
                <a:cxn ang="0">
                  <a:pos x="T2" y="T3"/>
                </a:cxn>
                <a:cxn ang="0">
                  <a:pos x="T4" y="T5"/>
                </a:cxn>
                <a:cxn ang="0">
                  <a:pos x="T6" y="T7"/>
                </a:cxn>
                <a:cxn ang="0">
                  <a:pos x="T8" y="T9"/>
                </a:cxn>
              </a:cxnLst>
              <a:rect l="0" t="0" r="r" b="b"/>
              <a:pathLst>
                <a:path w="26" h="23">
                  <a:moveTo>
                    <a:pt x="11" y="0"/>
                  </a:moveTo>
                  <a:cubicBezTo>
                    <a:pt x="0" y="10"/>
                    <a:pt x="0" y="10"/>
                    <a:pt x="0" y="10"/>
                  </a:cubicBezTo>
                  <a:cubicBezTo>
                    <a:pt x="4" y="23"/>
                    <a:pt x="4" y="23"/>
                    <a:pt x="4" y="23"/>
                  </a:cubicBezTo>
                  <a:cubicBezTo>
                    <a:pt x="7" y="14"/>
                    <a:pt x="14" y="9"/>
                    <a:pt x="26" y="6"/>
                  </a:cubicBezTo>
                  <a:cubicBezTo>
                    <a:pt x="11" y="0"/>
                    <a:pt x="11" y="0"/>
                    <a:pt x="1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698"/>
            <p:cNvSpPr>
              <a:spLocks/>
            </p:cNvSpPr>
            <p:nvPr/>
          </p:nvSpPr>
          <p:spPr bwMode="auto">
            <a:xfrm>
              <a:off x="874563" y="5117628"/>
              <a:ext cx="58737" cy="349250"/>
            </a:xfrm>
            <a:custGeom>
              <a:avLst/>
              <a:gdLst>
                <a:gd name="T0" fmla="*/ 13 w 50"/>
                <a:gd name="T1" fmla="*/ 98 h 293"/>
                <a:gd name="T2" fmla="*/ 42 w 50"/>
                <a:gd name="T3" fmla="*/ 0 h 293"/>
                <a:gd name="T4" fmla="*/ 0 w 50"/>
                <a:gd name="T5" fmla="*/ 100 h 293"/>
                <a:gd name="T6" fmla="*/ 50 w 50"/>
                <a:gd name="T7" fmla="*/ 293 h 293"/>
                <a:gd name="T8" fmla="*/ 13 w 50"/>
                <a:gd name="T9" fmla="*/ 98 h 293"/>
              </a:gdLst>
              <a:ahLst/>
              <a:cxnLst>
                <a:cxn ang="0">
                  <a:pos x="T0" y="T1"/>
                </a:cxn>
                <a:cxn ang="0">
                  <a:pos x="T2" y="T3"/>
                </a:cxn>
                <a:cxn ang="0">
                  <a:pos x="T4" y="T5"/>
                </a:cxn>
                <a:cxn ang="0">
                  <a:pos x="T6" y="T7"/>
                </a:cxn>
                <a:cxn ang="0">
                  <a:pos x="T8" y="T9"/>
                </a:cxn>
              </a:cxnLst>
              <a:rect l="0" t="0" r="r" b="b"/>
              <a:pathLst>
                <a:path w="50" h="293">
                  <a:moveTo>
                    <a:pt x="13" y="98"/>
                  </a:moveTo>
                  <a:cubicBezTo>
                    <a:pt x="12" y="57"/>
                    <a:pt x="21" y="24"/>
                    <a:pt x="42" y="0"/>
                  </a:cubicBezTo>
                  <a:cubicBezTo>
                    <a:pt x="17" y="6"/>
                    <a:pt x="4" y="39"/>
                    <a:pt x="0" y="100"/>
                  </a:cubicBezTo>
                  <a:cubicBezTo>
                    <a:pt x="50" y="293"/>
                    <a:pt x="50" y="293"/>
                    <a:pt x="50" y="293"/>
                  </a:cubicBezTo>
                  <a:cubicBezTo>
                    <a:pt x="13" y="98"/>
                    <a:pt x="13" y="98"/>
                    <a:pt x="13" y="98"/>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8" name="Freeform 699"/>
            <p:cNvSpPr>
              <a:spLocks/>
            </p:cNvSpPr>
            <p:nvPr/>
          </p:nvSpPr>
          <p:spPr bwMode="auto">
            <a:xfrm>
              <a:off x="850751" y="5212878"/>
              <a:ext cx="268287" cy="339725"/>
            </a:xfrm>
            <a:custGeom>
              <a:avLst/>
              <a:gdLst>
                <a:gd name="T0" fmla="*/ 6 w 224"/>
                <a:gd name="T1" fmla="*/ 18 h 284"/>
                <a:gd name="T2" fmla="*/ 7 w 224"/>
                <a:gd name="T3" fmla="*/ 0 h 284"/>
                <a:gd name="T4" fmla="*/ 0 w 224"/>
                <a:gd name="T5" fmla="*/ 34 h 284"/>
                <a:gd name="T6" fmla="*/ 0 w 224"/>
                <a:gd name="T7" fmla="*/ 136 h 284"/>
                <a:gd name="T8" fmla="*/ 42 w 224"/>
                <a:gd name="T9" fmla="*/ 278 h 284"/>
                <a:gd name="T10" fmla="*/ 82 w 224"/>
                <a:gd name="T11" fmla="*/ 275 h 284"/>
                <a:gd name="T12" fmla="*/ 174 w 224"/>
                <a:gd name="T13" fmla="*/ 284 h 284"/>
                <a:gd name="T14" fmla="*/ 224 w 224"/>
                <a:gd name="T15" fmla="*/ 281 h 284"/>
                <a:gd name="T16" fmla="*/ 224 w 224"/>
                <a:gd name="T17" fmla="*/ 280 h 284"/>
                <a:gd name="T18" fmla="*/ 224 w 224"/>
                <a:gd name="T19" fmla="*/ 252 h 284"/>
                <a:gd name="T20" fmla="*/ 63 w 224"/>
                <a:gd name="T21" fmla="*/ 232 h 284"/>
                <a:gd name="T22" fmla="*/ 44 w 224"/>
                <a:gd name="T23" fmla="*/ 189 h 284"/>
                <a:gd name="T24" fmla="*/ 6 w 224"/>
                <a:gd name="T25" fmla="*/ 18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4" h="284">
                  <a:moveTo>
                    <a:pt x="6" y="18"/>
                  </a:moveTo>
                  <a:cubicBezTo>
                    <a:pt x="6" y="12"/>
                    <a:pt x="6" y="6"/>
                    <a:pt x="7" y="0"/>
                  </a:cubicBezTo>
                  <a:cubicBezTo>
                    <a:pt x="0" y="34"/>
                    <a:pt x="0" y="34"/>
                    <a:pt x="0" y="34"/>
                  </a:cubicBezTo>
                  <a:cubicBezTo>
                    <a:pt x="3" y="68"/>
                    <a:pt x="3" y="102"/>
                    <a:pt x="0" y="136"/>
                  </a:cubicBezTo>
                  <a:cubicBezTo>
                    <a:pt x="42" y="278"/>
                    <a:pt x="42" y="278"/>
                    <a:pt x="42" y="278"/>
                  </a:cubicBezTo>
                  <a:cubicBezTo>
                    <a:pt x="55" y="277"/>
                    <a:pt x="68" y="276"/>
                    <a:pt x="82" y="275"/>
                  </a:cubicBezTo>
                  <a:cubicBezTo>
                    <a:pt x="174" y="284"/>
                    <a:pt x="174" y="284"/>
                    <a:pt x="174" y="284"/>
                  </a:cubicBezTo>
                  <a:cubicBezTo>
                    <a:pt x="224" y="281"/>
                    <a:pt x="224" y="281"/>
                    <a:pt x="224" y="281"/>
                  </a:cubicBezTo>
                  <a:cubicBezTo>
                    <a:pt x="224" y="281"/>
                    <a:pt x="224" y="280"/>
                    <a:pt x="224" y="280"/>
                  </a:cubicBezTo>
                  <a:cubicBezTo>
                    <a:pt x="223" y="269"/>
                    <a:pt x="223" y="260"/>
                    <a:pt x="224" y="252"/>
                  </a:cubicBezTo>
                  <a:cubicBezTo>
                    <a:pt x="63" y="232"/>
                    <a:pt x="63" y="232"/>
                    <a:pt x="63" y="232"/>
                  </a:cubicBezTo>
                  <a:cubicBezTo>
                    <a:pt x="44" y="189"/>
                    <a:pt x="44" y="189"/>
                    <a:pt x="44" y="189"/>
                  </a:cubicBezTo>
                  <a:cubicBezTo>
                    <a:pt x="6" y="18"/>
                    <a:pt x="6" y="18"/>
                    <a:pt x="6"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Freeform 700"/>
            <p:cNvSpPr>
              <a:spLocks/>
            </p:cNvSpPr>
            <p:nvPr/>
          </p:nvSpPr>
          <p:spPr bwMode="auto">
            <a:xfrm>
              <a:off x="572939" y="5392266"/>
              <a:ext cx="85725" cy="196850"/>
            </a:xfrm>
            <a:custGeom>
              <a:avLst/>
              <a:gdLst>
                <a:gd name="T0" fmla="*/ 18 w 72"/>
                <a:gd name="T1" fmla="*/ 0 h 165"/>
                <a:gd name="T2" fmla="*/ 0 w 72"/>
                <a:gd name="T3" fmla="*/ 25 h 165"/>
                <a:gd name="T4" fmla="*/ 51 w 72"/>
                <a:gd name="T5" fmla="*/ 165 h 165"/>
                <a:gd name="T6" fmla="*/ 72 w 72"/>
                <a:gd name="T7" fmla="*/ 158 h 165"/>
                <a:gd name="T8" fmla="*/ 18 w 72"/>
                <a:gd name="T9" fmla="*/ 0 h 165"/>
              </a:gdLst>
              <a:ahLst/>
              <a:cxnLst>
                <a:cxn ang="0">
                  <a:pos x="T0" y="T1"/>
                </a:cxn>
                <a:cxn ang="0">
                  <a:pos x="T2" y="T3"/>
                </a:cxn>
                <a:cxn ang="0">
                  <a:pos x="T4" y="T5"/>
                </a:cxn>
                <a:cxn ang="0">
                  <a:pos x="T6" y="T7"/>
                </a:cxn>
                <a:cxn ang="0">
                  <a:pos x="T8" y="T9"/>
                </a:cxn>
              </a:cxnLst>
              <a:rect l="0" t="0" r="r" b="b"/>
              <a:pathLst>
                <a:path w="72" h="165">
                  <a:moveTo>
                    <a:pt x="18" y="0"/>
                  </a:moveTo>
                  <a:cubicBezTo>
                    <a:pt x="0" y="25"/>
                    <a:pt x="0" y="25"/>
                    <a:pt x="0" y="25"/>
                  </a:cubicBezTo>
                  <a:cubicBezTo>
                    <a:pt x="51" y="165"/>
                    <a:pt x="51" y="165"/>
                    <a:pt x="51" y="165"/>
                  </a:cubicBezTo>
                  <a:cubicBezTo>
                    <a:pt x="57" y="163"/>
                    <a:pt x="64" y="160"/>
                    <a:pt x="72" y="158"/>
                  </a:cubicBezTo>
                  <a:cubicBezTo>
                    <a:pt x="18" y="0"/>
                    <a:pt x="18" y="0"/>
                    <a:pt x="18" y="0"/>
                  </a:cubicBezTo>
                  <a:close/>
                </a:path>
              </a:pathLst>
            </a:custGeom>
            <a:solidFill>
              <a:srgbClr val="54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701"/>
            <p:cNvSpPr>
              <a:spLocks noEditPoints="1"/>
            </p:cNvSpPr>
            <p:nvPr/>
          </p:nvSpPr>
          <p:spPr bwMode="auto">
            <a:xfrm>
              <a:off x="822176" y="5374803"/>
              <a:ext cx="79375" cy="177800"/>
            </a:xfrm>
            <a:custGeom>
              <a:avLst/>
              <a:gdLst>
                <a:gd name="T0" fmla="*/ 25 w 67"/>
                <a:gd name="T1" fmla="*/ 0 h 148"/>
                <a:gd name="T2" fmla="*/ 25 w 67"/>
                <a:gd name="T3" fmla="*/ 2 h 148"/>
                <a:gd name="T4" fmla="*/ 0 w 67"/>
                <a:gd name="T5" fmla="*/ 148 h 148"/>
                <a:gd name="T6" fmla="*/ 67 w 67"/>
                <a:gd name="T7" fmla="*/ 142 h 148"/>
                <a:gd name="T8" fmla="*/ 25 w 67"/>
                <a:gd name="T9" fmla="*/ 0 h 148"/>
                <a:gd name="T10" fmla="*/ 26 w 67"/>
                <a:gd name="T11" fmla="*/ 28 h 148"/>
                <a:gd name="T12" fmla="*/ 31 w 67"/>
                <a:gd name="T13" fmla="*/ 36 h 148"/>
                <a:gd name="T14" fmla="*/ 22 w 67"/>
                <a:gd name="T15" fmla="*/ 136 h 148"/>
                <a:gd name="T16" fmla="*/ 7 w 67"/>
                <a:gd name="T17" fmla="*/ 143 h 148"/>
                <a:gd name="T18" fmla="*/ 26 w 67"/>
                <a:gd name="T19" fmla="*/ 2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 h="148">
                  <a:moveTo>
                    <a:pt x="25" y="0"/>
                  </a:moveTo>
                  <a:cubicBezTo>
                    <a:pt x="25" y="1"/>
                    <a:pt x="25" y="1"/>
                    <a:pt x="25" y="2"/>
                  </a:cubicBezTo>
                  <a:cubicBezTo>
                    <a:pt x="22" y="51"/>
                    <a:pt x="13" y="99"/>
                    <a:pt x="0" y="148"/>
                  </a:cubicBezTo>
                  <a:cubicBezTo>
                    <a:pt x="21" y="145"/>
                    <a:pt x="43" y="143"/>
                    <a:pt x="67" y="142"/>
                  </a:cubicBezTo>
                  <a:cubicBezTo>
                    <a:pt x="25" y="0"/>
                    <a:pt x="25" y="0"/>
                    <a:pt x="25" y="0"/>
                  </a:cubicBezTo>
                  <a:close/>
                  <a:moveTo>
                    <a:pt x="26" y="28"/>
                  </a:moveTo>
                  <a:cubicBezTo>
                    <a:pt x="31" y="36"/>
                    <a:pt x="31" y="36"/>
                    <a:pt x="31" y="36"/>
                  </a:cubicBezTo>
                  <a:cubicBezTo>
                    <a:pt x="22" y="136"/>
                    <a:pt x="22" y="136"/>
                    <a:pt x="22" y="136"/>
                  </a:cubicBezTo>
                  <a:cubicBezTo>
                    <a:pt x="7" y="143"/>
                    <a:pt x="7" y="143"/>
                    <a:pt x="7" y="143"/>
                  </a:cubicBezTo>
                  <a:cubicBezTo>
                    <a:pt x="26" y="28"/>
                    <a:pt x="26" y="28"/>
                    <a:pt x="26"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702"/>
            <p:cNvSpPr>
              <a:spLocks/>
            </p:cNvSpPr>
            <p:nvPr/>
          </p:nvSpPr>
          <p:spPr bwMode="auto">
            <a:xfrm>
              <a:off x="830113" y="5409728"/>
              <a:ext cx="28575" cy="136525"/>
            </a:xfrm>
            <a:custGeom>
              <a:avLst/>
              <a:gdLst>
                <a:gd name="T0" fmla="*/ 18 w 18"/>
                <a:gd name="T1" fmla="*/ 6 h 86"/>
                <a:gd name="T2" fmla="*/ 14 w 18"/>
                <a:gd name="T3" fmla="*/ 0 h 86"/>
                <a:gd name="T4" fmla="*/ 0 w 18"/>
                <a:gd name="T5" fmla="*/ 86 h 86"/>
                <a:gd name="T6" fmla="*/ 11 w 18"/>
                <a:gd name="T7" fmla="*/ 81 h 86"/>
                <a:gd name="T8" fmla="*/ 18 w 18"/>
                <a:gd name="T9" fmla="*/ 6 h 86"/>
                <a:gd name="T10" fmla="*/ 18 w 18"/>
                <a:gd name="T11" fmla="*/ 6 h 86"/>
              </a:gdLst>
              <a:ahLst/>
              <a:cxnLst>
                <a:cxn ang="0">
                  <a:pos x="T0" y="T1"/>
                </a:cxn>
                <a:cxn ang="0">
                  <a:pos x="T2" y="T3"/>
                </a:cxn>
                <a:cxn ang="0">
                  <a:pos x="T4" y="T5"/>
                </a:cxn>
                <a:cxn ang="0">
                  <a:pos x="T6" y="T7"/>
                </a:cxn>
                <a:cxn ang="0">
                  <a:pos x="T8" y="T9"/>
                </a:cxn>
                <a:cxn ang="0">
                  <a:pos x="T10" y="T11"/>
                </a:cxn>
              </a:cxnLst>
              <a:rect l="0" t="0" r="r" b="b"/>
              <a:pathLst>
                <a:path w="18" h="86">
                  <a:moveTo>
                    <a:pt x="18" y="6"/>
                  </a:moveTo>
                  <a:lnTo>
                    <a:pt x="14" y="0"/>
                  </a:lnTo>
                  <a:lnTo>
                    <a:pt x="0" y="86"/>
                  </a:lnTo>
                  <a:lnTo>
                    <a:pt x="11" y="81"/>
                  </a:lnTo>
                  <a:lnTo>
                    <a:pt x="18" y="6"/>
                  </a:lnTo>
                  <a:lnTo>
                    <a:pt x="18" y="6"/>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703"/>
            <p:cNvSpPr>
              <a:spLocks noEditPoints="1"/>
            </p:cNvSpPr>
            <p:nvPr/>
          </p:nvSpPr>
          <p:spPr bwMode="auto">
            <a:xfrm>
              <a:off x="595163" y="5377978"/>
              <a:ext cx="255587" cy="203200"/>
            </a:xfrm>
            <a:custGeom>
              <a:avLst/>
              <a:gdLst>
                <a:gd name="T0" fmla="*/ 215 w 215"/>
                <a:gd name="T1" fmla="*/ 0 h 170"/>
                <a:gd name="T2" fmla="*/ 0 w 215"/>
                <a:gd name="T3" fmla="*/ 12 h 170"/>
                <a:gd name="T4" fmla="*/ 54 w 215"/>
                <a:gd name="T5" fmla="*/ 170 h 170"/>
                <a:gd name="T6" fmla="*/ 190 w 215"/>
                <a:gd name="T7" fmla="*/ 146 h 170"/>
                <a:gd name="T8" fmla="*/ 215 w 215"/>
                <a:gd name="T9" fmla="*/ 0 h 170"/>
                <a:gd name="T10" fmla="*/ 199 w 215"/>
                <a:gd name="T11" fmla="*/ 13 h 170"/>
                <a:gd name="T12" fmla="*/ 54 w 215"/>
                <a:gd name="T13" fmla="*/ 51 h 170"/>
                <a:gd name="T14" fmla="*/ 64 w 215"/>
                <a:gd name="T15" fmla="*/ 153 h 170"/>
                <a:gd name="T16" fmla="*/ 20 w 215"/>
                <a:gd name="T17" fmla="*/ 27 h 170"/>
                <a:gd name="T18" fmla="*/ 199 w 215"/>
                <a:gd name="T19"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5" h="170">
                  <a:moveTo>
                    <a:pt x="215" y="0"/>
                  </a:moveTo>
                  <a:cubicBezTo>
                    <a:pt x="0" y="12"/>
                    <a:pt x="0" y="12"/>
                    <a:pt x="0" y="12"/>
                  </a:cubicBezTo>
                  <a:cubicBezTo>
                    <a:pt x="54" y="170"/>
                    <a:pt x="54" y="170"/>
                    <a:pt x="54" y="170"/>
                  </a:cubicBezTo>
                  <a:cubicBezTo>
                    <a:pt x="86" y="160"/>
                    <a:pt x="132" y="152"/>
                    <a:pt x="190" y="146"/>
                  </a:cubicBezTo>
                  <a:cubicBezTo>
                    <a:pt x="203" y="97"/>
                    <a:pt x="212" y="49"/>
                    <a:pt x="215" y="0"/>
                  </a:cubicBezTo>
                  <a:close/>
                  <a:moveTo>
                    <a:pt x="199" y="13"/>
                  </a:moveTo>
                  <a:cubicBezTo>
                    <a:pt x="54" y="51"/>
                    <a:pt x="54" y="51"/>
                    <a:pt x="54" y="51"/>
                  </a:cubicBezTo>
                  <a:cubicBezTo>
                    <a:pt x="64" y="153"/>
                    <a:pt x="64" y="153"/>
                    <a:pt x="64" y="153"/>
                  </a:cubicBezTo>
                  <a:cubicBezTo>
                    <a:pt x="20" y="27"/>
                    <a:pt x="20" y="27"/>
                    <a:pt x="20" y="27"/>
                  </a:cubicBezTo>
                  <a:cubicBezTo>
                    <a:pt x="199" y="13"/>
                    <a:pt x="199" y="13"/>
                    <a:pt x="199" y="13"/>
                  </a:cubicBezTo>
                  <a:close/>
                </a:path>
              </a:pathLst>
            </a:custGeom>
            <a:solidFill>
              <a:srgbClr val="86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704"/>
            <p:cNvSpPr>
              <a:spLocks/>
            </p:cNvSpPr>
            <p:nvPr/>
          </p:nvSpPr>
          <p:spPr bwMode="auto">
            <a:xfrm>
              <a:off x="618976" y="5393853"/>
              <a:ext cx="212725" cy="166688"/>
            </a:xfrm>
            <a:custGeom>
              <a:avLst/>
              <a:gdLst>
                <a:gd name="T0" fmla="*/ 25 w 134"/>
                <a:gd name="T1" fmla="*/ 28 h 105"/>
                <a:gd name="T2" fmla="*/ 134 w 134"/>
                <a:gd name="T3" fmla="*/ 0 h 105"/>
                <a:gd name="T4" fmla="*/ 0 w 134"/>
                <a:gd name="T5" fmla="*/ 10 h 105"/>
                <a:gd name="T6" fmla="*/ 33 w 134"/>
                <a:gd name="T7" fmla="*/ 105 h 105"/>
                <a:gd name="T8" fmla="*/ 25 w 134"/>
                <a:gd name="T9" fmla="*/ 28 h 105"/>
                <a:gd name="T10" fmla="*/ 25 w 134"/>
                <a:gd name="T11" fmla="*/ 28 h 105"/>
              </a:gdLst>
              <a:ahLst/>
              <a:cxnLst>
                <a:cxn ang="0">
                  <a:pos x="T0" y="T1"/>
                </a:cxn>
                <a:cxn ang="0">
                  <a:pos x="T2" y="T3"/>
                </a:cxn>
                <a:cxn ang="0">
                  <a:pos x="T4" y="T5"/>
                </a:cxn>
                <a:cxn ang="0">
                  <a:pos x="T6" y="T7"/>
                </a:cxn>
                <a:cxn ang="0">
                  <a:pos x="T8" y="T9"/>
                </a:cxn>
                <a:cxn ang="0">
                  <a:pos x="T10" y="T11"/>
                </a:cxn>
              </a:cxnLst>
              <a:rect l="0" t="0" r="r" b="b"/>
              <a:pathLst>
                <a:path w="134" h="105">
                  <a:moveTo>
                    <a:pt x="25" y="28"/>
                  </a:moveTo>
                  <a:lnTo>
                    <a:pt x="134" y="0"/>
                  </a:lnTo>
                  <a:lnTo>
                    <a:pt x="0" y="10"/>
                  </a:lnTo>
                  <a:lnTo>
                    <a:pt x="33" y="105"/>
                  </a:lnTo>
                  <a:lnTo>
                    <a:pt x="25" y="28"/>
                  </a:lnTo>
                  <a:lnTo>
                    <a:pt x="25" y="28"/>
                  </a:ln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705"/>
            <p:cNvSpPr>
              <a:spLocks/>
            </p:cNvSpPr>
            <p:nvPr/>
          </p:nvSpPr>
          <p:spPr bwMode="auto">
            <a:xfrm>
              <a:off x="1125388" y="5016028"/>
              <a:ext cx="80962" cy="133350"/>
            </a:xfrm>
            <a:custGeom>
              <a:avLst/>
              <a:gdLst>
                <a:gd name="T0" fmla="*/ 52 w 67"/>
                <a:gd name="T1" fmla="*/ 90 h 113"/>
                <a:gd name="T2" fmla="*/ 59 w 67"/>
                <a:gd name="T3" fmla="*/ 79 h 113"/>
                <a:gd name="T4" fmla="*/ 67 w 67"/>
                <a:gd name="T5" fmla="*/ 67 h 113"/>
                <a:gd name="T6" fmla="*/ 8 w 67"/>
                <a:gd name="T7" fmla="*/ 0 h 113"/>
                <a:gd name="T8" fmla="*/ 0 w 67"/>
                <a:gd name="T9" fmla="*/ 11 h 113"/>
                <a:gd name="T10" fmla="*/ 39 w 67"/>
                <a:gd name="T11" fmla="*/ 67 h 113"/>
                <a:gd name="T12" fmla="*/ 24 w 67"/>
                <a:gd name="T13" fmla="*/ 99 h 113"/>
                <a:gd name="T14" fmla="*/ 36 w 67"/>
                <a:gd name="T15" fmla="*/ 113 h 113"/>
                <a:gd name="T16" fmla="*/ 52 w 67"/>
                <a:gd name="T17" fmla="*/ 9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113">
                  <a:moveTo>
                    <a:pt x="52" y="90"/>
                  </a:moveTo>
                  <a:cubicBezTo>
                    <a:pt x="59" y="79"/>
                    <a:pt x="59" y="79"/>
                    <a:pt x="59" y="79"/>
                  </a:cubicBezTo>
                  <a:cubicBezTo>
                    <a:pt x="67" y="67"/>
                    <a:pt x="67" y="67"/>
                    <a:pt x="67" y="67"/>
                  </a:cubicBezTo>
                  <a:cubicBezTo>
                    <a:pt x="40" y="49"/>
                    <a:pt x="21" y="27"/>
                    <a:pt x="8" y="0"/>
                  </a:cubicBezTo>
                  <a:cubicBezTo>
                    <a:pt x="5" y="4"/>
                    <a:pt x="3" y="8"/>
                    <a:pt x="0" y="11"/>
                  </a:cubicBezTo>
                  <a:cubicBezTo>
                    <a:pt x="39" y="67"/>
                    <a:pt x="39" y="67"/>
                    <a:pt x="39" y="67"/>
                  </a:cubicBezTo>
                  <a:cubicBezTo>
                    <a:pt x="24" y="99"/>
                    <a:pt x="24" y="99"/>
                    <a:pt x="24" y="99"/>
                  </a:cubicBezTo>
                  <a:cubicBezTo>
                    <a:pt x="36" y="113"/>
                    <a:pt x="36" y="113"/>
                    <a:pt x="36" y="113"/>
                  </a:cubicBezTo>
                  <a:cubicBezTo>
                    <a:pt x="52" y="90"/>
                    <a:pt x="52" y="90"/>
                    <a:pt x="52" y="90"/>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706"/>
            <p:cNvSpPr>
              <a:spLocks/>
            </p:cNvSpPr>
            <p:nvPr/>
          </p:nvSpPr>
          <p:spPr bwMode="auto">
            <a:xfrm>
              <a:off x="1085701" y="5028728"/>
              <a:ext cx="87312" cy="104775"/>
            </a:xfrm>
            <a:custGeom>
              <a:avLst/>
              <a:gdLst>
                <a:gd name="T0" fmla="*/ 33 w 72"/>
                <a:gd name="T1" fmla="*/ 0 h 88"/>
                <a:gd name="T2" fmla="*/ 0 w 72"/>
                <a:gd name="T3" fmla="*/ 21 h 88"/>
                <a:gd name="T4" fmla="*/ 5 w 72"/>
                <a:gd name="T5" fmla="*/ 28 h 88"/>
                <a:gd name="T6" fmla="*/ 32 w 72"/>
                <a:gd name="T7" fmla="*/ 10 h 88"/>
                <a:gd name="T8" fmla="*/ 42 w 72"/>
                <a:gd name="T9" fmla="*/ 19 h 88"/>
                <a:gd name="T10" fmla="*/ 18 w 72"/>
                <a:gd name="T11" fmla="*/ 34 h 88"/>
                <a:gd name="T12" fmla="*/ 5 w 72"/>
                <a:gd name="T13" fmla="*/ 28 h 88"/>
                <a:gd name="T14" fmla="*/ 57 w 72"/>
                <a:gd name="T15" fmla="*/ 88 h 88"/>
                <a:gd name="T16" fmla="*/ 72 w 72"/>
                <a:gd name="T17" fmla="*/ 56 h 88"/>
                <a:gd name="T18" fmla="*/ 33 w 72"/>
                <a:gd name="T1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 h="88">
                  <a:moveTo>
                    <a:pt x="33" y="0"/>
                  </a:moveTo>
                  <a:cubicBezTo>
                    <a:pt x="23" y="13"/>
                    <a:pt x="12" y="20"/>
                    <a:pt x="0" y="21"/>
                  </a:cubicBezTo>
                  <a:cubicBezTo>
                    <a:pt x="5" y="28"/>
                    <a:pt x="5" y="28"/>
                    <a:pt x="5" y="28"/>
                  </a:cubicBezTo>
                  <a:cubicBezTo>
                    <a:pt x="32" y="10"/>
                    <a:pt x="32" y="10"/>
                    <a:pt x="32" y="10"/>
                  </a:cubicBezTo>
                  <a:cubicBezTo>
                    <a:pt x="42" y="19"/>
                    <a:pt x="42" y="19"/>
                    <a:pt x="42" y="19"/>
                  </a:cubicBezTo>
                  <a:cubicBezTo>
                    <a:pt x="18" y="34"/>
                    <a:pt x="18" y="34"/>
                    <a:pt x="18" y="34"/>
                  </a:cubicBezTo>
                  <a:cubicBezTo>
                    <a:pt x="5" y="28"/>
                    <a:pt x="5" y="28"/>
                    <a:pt x="5" y="28"/>
                  </a:cubicBezTo>
                  <a:cubicBezTo>
                    <a:pt x="57" y="88"/>
                    <a:pt x="57" y="88"/>
                    <a:pt x="57" y="88"/>
                  </a:cubicBezTo>
                  <a:cubicBezTo>
                    <a:pt x="72" y="56"/>
                    <a:pt x="72" y="56"/>
                    <a:pt x="72" y="56"/>
                  </a:cubicBezTo>
                  <a:cubicBezTo>
                    <a:pt x="33" y="0"/>
                    <a:pt x="33" y="0"/>
                    <a:pt x="33"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707"/>
            <p:cNvSpPr>
              <a:spLocks/>
            </p:cNvSpPr>
            <p:nvPr/>
          </p:nvSpPr>
          <p:spPr bwMode="auto">
            <a:xfrm>
              <a:off x="1092051" y="5039841"/>
              <a:ext cx="44450" cy="28575"/>
            </a:xfrm>
            <a:custGeom>
              <a:avLst/>
              <a:gdLst>
                <a:gd name="T0" fmla="*/ 0 w 28"/>
                <a:gd name="T1" fmla="*/ 14 h 18"/>
                <a:gd name="T2" fmla="*/ 10 w 28"/>
                <a:gd name="T3" fmla="*/ 18 h 18"/>
                <a:gd name="T4" fmla="*/ 28 w 28"/>
                <a:gd name="T5" fmla="*/ 7 h 18"/>
                <a:gd name="T6" fmla="*/ 21 w 28"/>
                <a:gd name="T7" fmla="*/ 0 h 18"/>
                <a:gd name="T8" fmla="*/ 0 w 28"/>
                <a:gd name="T9" fmla="*/ 14 h 18"/>
                <a:gd name="T10" fmla="*/ 0 w 28"/>
                <a:gd name="T11" fmla="*/ 14 h 18"/>
              </a:gdLst>
              <a:ahLst/>
              <a:cxnLst>
                <a:cxn ang="0">
                  <a:pos x="T0" y="T1"/>
                </a:cxn>
                <a:cxn ang="0">
                  <a:pos x="T2" y="T3"/>
                </a:cxn>
                <a:cxn ang="0">
                  <a:pos x="T4" y="T5"/>
                </a:cxn>
                <a:cxn ang="0">
                  <a:pos x="T6" y="T7"/>
                </a:cxn>
                <a:cxn ang="0">
                  <a:pos x="T8" y="T9"/>
                </a:cxn>
                <a:cxn ang="0">
                  <a:pos x="T10" y="T11"/>
                </a:cxn>
              </a:cxnLst>
              <a:rect l="0" t="0" r="r" b="b"/>
              <a:pathLst>
                <a:path w="28" h="18">
                  <a:moveTo>
                    <a:pt x="0" y="14"/>
                  </a:moveTo>
                  <a:lnTo>
                    <a:pt x="10" y="18"/>
                  </a:lnTo>
                  <a:lnTo>
                    <a:pt x="28" y="7"/>
                  </a:lnTo>
                  <a:lnTo>
                    <a:pt x="21" y="0"/>
                  </a:lnTo>
                  <a:lnTo>
                    <a:pt x="0" y="14"/>
                  </a:lnTo>
                  <a:lnTo>
                    <a:pt x="0" y="14"/>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708"/>
            <p:cNvSpPr>
              <a:spLocks/>
            </p:cNvSpPr>
            <p:nvPr/>
          </p:nvSpPr>
          <p:spPr bwMode="auto">
            <a:xfrm>
              <a:off x="1085701" y="5054128"/>
              <a:ext cx="106362" cy="147638"/>
            </a:xfrm>
            <a:custGeom>
              <a:avLst/>
              <a:gdLst>
                <a:gd name="T0" fmla="*/ 5 w 89"/>
                <a:gd name="T1" fmla="*/ 7 h 124"/>
                <a:gd name="T2" fmla="*/ 0 w 89"/>
                <a:gd name="T3" fmla="*/ 0 h 124"/>
                <a:gd name="T4" fmla="*/ 42 w 89"/>
                <a:gd name="T5" fmla="*/ 124 h 124"/>
                <a:gd name="T6" fmla="*/ 52 w 89"/>
                <a:gd name="T7" fmla="*/ 115 h 124"/>
                <a:gd name="T8" fmla="*/ 65 w 89"/>
                <a:gd name="T9" fmla="*/ 105 h 124"/>
                <a:gd name="T10" fmla="*/ 78 w 89"/>
                <a:gd name="T11" fmla="*/ 92 h 124"/>
                <a:gd name="T12" fmla="*/ 89 w 89"/>
                <a:gd name="T13" fmla="*/ 104 h 124"/>
                <a:gd name="T14" fmla="*/ 85 w 89"/>
                <a:gd name="T15" fmla="*/ 58 h 124"/>
                <a:gd name="T16" fmla="*/ 69 w 89"/>
                <a:gd name="T17" fmla="*/ 81 h 124"/>
                <a:gd name="T18" fmla="*/ 57 w 89"/>
                <a:gd name="T19" fmla="*/ 67 h 124"/>
                <a:gd name="T20" fmla="*/ 5 w 89"/>
                <a:gd name="T21" fmla="*/ 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124">
                  <a:moveTo>
                    <a:pt x="5" y="7"/>
                  </a:moveTo>
                  <a:cubicBezTo>
                    <a:pt x="0" y="0"/>
                    <a:pt x="0" y="0"/>
                    <a:pt x="0" y="0"/>
                  </a:cubicBezTo>
                  <a:cubicBezTo>
                    <a:pt x="19" y="41"/>
                    <a:pt x="33" y="82"/>
                    <a:pt x="42" y="124"/>
                  </a:cubicBezTo>
                  <a:cubicBezTo>
                    <a:pt x="52" y="115"/>
                    <a:pt x="52" y="115"/>
                    <a:pt x="52" y="115"/>
                  </a:cubicBezTo>
                  <a:cubicBezTo>
                    <a:pt x="65" y="105"/>
                    <a:pt x="65" y="105"/>
                    <a:pt x="65" y="105"/>
                  </a:cubicBezTo>
                  <a:cubicBezTo>
                    <a:pt x="78" y="92"/>
                    <a:pt x="78" y="92"/>
                    <a:pt x="78" y="92"/>
                  </a:cubicBezTo>
                  <a:cubicBezTo>
                    <a:pt x="89" y="104"/>
                    <a:pt x="89" y="104"/>
                    <a:pt x="89" y="104"/>
                  </a:cubicBezTo>
                  <a:cubicBezTo>
                    <a:pt x="85" y="58"/>
                    <a:pt x="85" y="58"/>
                    <a:pt x="85" y="58"/>
                  </a:cubicBezTo>
                  <a:cubicBezTo>
                    <a:pt x="69" y="81"/>
                    <a:pt x="69" y="81"/>
                    <a:pt x="69" y="81"/>
                  </a:cubicBezTo>
                  <a:cubicBezTo>
                    <a:pt x="57" y="67"/>
                    <a:pt x="57" y="67"/>
                    <a:pt x="57" y="67"/>
                  </a:cubicBezTo>
                  <a:cubicBezTo>
                    <a:pt x="5" y="7"/>
                    <a:pt x="5" y="7"/>
                    <a:pt x="5" y="7"/>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709"/>
            <p:cNvSpPr>
              <a:spLocks/>
            </p:cNvSpPr>
            <p:nvPr/>
          </p:nvSpPr>
          <p:spPr bwMode="auto">
            <a:xfrm>
              <a:off x="1139676" y="5198591"/>
              <a:ext cx="22225" cy="65088"/>
            </a:xfrm>
            <a:custGeom>
              <a:avLst/>
              <a:gdLst>
                <a:gd name="T0" fmla="*/ 12 w 19"/>
                <a:gd name="T1" fmla="*/ 0 h 54"/>
                <a:gd name="T2" fmla="*/ 0 w 19"/>
                <a:gd name="T3" fmla="*/ 11 h 54"/>
                <a:gd name="T4" fmla="*/ 7 w 19"/>
                <a:gd name="T5" fmla="*/ 54 h 54"/>
                <a:gd name="T6" fmla="*/ 19 w 19"/>
                <a:gd name="T7" fmla="*/ 10 h 54"/>
                <a:gd name="T8" fmla="*/ 12 w 19"/>
                <a:gd name="T9" fmla="*/ 0 h 54"/>
              </a:gdLst>
              <a:ahLst/>
              <a:cxnLst>
                <a:cxn ang="0">
                  <a:pos x="T0" y="T1"/>
                </a:cxn>
                <a:cxn ang="0">
                  <a:pos x="T2" y="T3"/>
                </a:cxn>
                <a:cxn ang="0">
                  <a:pos x="T4" y="T5"/>
                </a:cxn>
                <a:cxn ang="0">
                  <a:pos x="T6" y="T7"/>
                </a:cxn>
                <a:cxn ang="0">
                  <a:pos x="T8" y="T9"/>
                </a:cxn>
              </a:cxnLst>
              <a:rect l="0" t="0" r="r" b="b"/>
              <a:pathLst>
                <a:path w="19" h="54">
                  <a:moveTo>
                    <a:pt x="12" y="0"/>
                  </a:moveTo>
                  <a:cubicBezTo>
                    <a:pt x="0" y="11"/>
                    <a:pt x="0" y="11"/>
                    <a:pt x="0" y="11"/>
                  </a:cubicBezTo>
                  <a:cubicBezTo>
                    <a:pt x="3" y="25"/>
                    <a:pt x="5" y="39"/>
                    <a:pt x="7" y="54"/>
                  </a:cubicBezTo>
                  <a:cubicBezTo>
                    <a:pt x="19" y="10"/>
                    <a:pt x="19" y="10"/>
                    <a:pt x="19" y="10"/>
                  </a:cubicBezTo>
                  <a:cubicBezTo>
                    <a:pt x="12" y="0"/>
                    <a:pt x="12" y="0"/>
                    <a:pt x="12" y="0"/>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Freeform 710"/>
            <p:cNvSpPr>
              <a:spLocks/>
            </p:cNvSpPr>
            <p:nvPr/>
          </p:nvSpPr>
          <p:spPr bwMode="auto">
            <a:xfrm>
              <a:off x="1136501" y="5190653"/>
              <a:ext cx="17462" cy="22225"/>
            </a:xfrm>
            <a:custGeom>
              <a:avLst/>
              <a:gdLst>
                <a:gd name="T0" fmla="*/ 2 w 14"/>
                <a:gd name="T1" fmla="*/ 18 h 18"/>
                <a:gd name="T2" fmla="*/ 14 w 14"/>
                <a:gd name="T3" fmla="*/ 7 h 18"/>
                <a:gd name="T4" fmla="*/ 10 w 14"/>
                <a:gd name="T5" fmla="*/ 0 h 18"/>
                <a:gd name="T6" fmla="*/ 0 w 14"/>
                <a:gd name="T7" fmla="*/ 9 h 18"/>
                <a:gd name="T8" fmla="*/ 2 w 14"/>
                <a:gd name="T9" fmla="*/ 18 h 18"/>
              </a:gdLst>
              <a:ahLst/>
              <a:cxnLst>
                <a:cxn ang="0">
                  <a:pos x="T0" y="T1"/>
                </a:cxn>
                <a:cxn ang="0">
                  <a:pos x="T2" y="T3"/>
                </a:cxn>
                <a:cxn ang="0">
                  <a:pos x="T4" y="T5"/>
                </a:cxn>
                <a:cxn ang="0">
                  <a:pos x="T6" y="T7"/>
                </a:cxn>
                <a:cxn ang="0">
                  <a:pos x="T8" y="T9"/>
                </a:cxn>
              </a:cxnLst>
              <a:rect l="0" t="0" r="r" b="b"/>
              <a:pathLst>
                <a:path w="14" h="18">
                  <a:moveTo>
                    <a:pt x="2" y="18"/>
                  </a:moveTo>
                  <a:cubicBezTo>
                    <a:pt x="14" y="7"/>
                    <a:pt x="14" y="7"/>
                    <a:pt x="14" y="7"/>
                  </a:cubicBezTo>
                  <a:cubicBezTo>
                    <a:pt x="10" y="0"/>
                    <a:pt x="10" y="0"/>
                    <a:pt x="10" y="0"/>
                  </a:cubicBezTo>
                  <a:cubicBezTo>
                    <a:pt x="0" y="9"/>
                    <a:pt x="0" y="9"/>
                    <a:pt x="0" y="9"/>
                  </a:cubicBezTo>
                  <a:cubicBezTo>
                    <a:pt x="1" y="12"/>
                    <a:pt x="2" y="15"/>
                    <a:pt x="2" y="18"/>
                  </a:cubicBezTo>
                  <a:close/>
                </a:path>
              </a:pathLst>
            </a:custGeom>
            <a:solidFill>
              <a:srgbClr val="C4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711"/>
            <p:cNvSpPr>
              <a:spLocks/>
            </p:cNvSpPr>
            <p:nvPr/>
          </p:nvSpPr>
          <p:spPr bwMode="auto">
            <a:xfrm>
              <a:off x="1147613" y="5177953"/>
              <a:ext cx="36512" cy="242888"/>
            </a:xfrm>
            <a:custGeom>
              <a:avLst/>
              <a:gdLst>
                <a:gd name="T0" fmla="*/ 5 w 31"/>
                <a:gd name="T1" fmla="*/ 17 h 203"/>
                <a:gd name="T2" fmla="*/ 12 w 31"/>
                <a:gd name="T3" fmla="*/ 27 h 203"/>
                <a:gd name="T4" fmla="*/ 0 w 31"/>
                <a:gd name="T5" fmla="*/ 71 h 203"/>
                <a:gd name="T6" fmla="*/ 5 w 31"/>
                <a:gd name="T7" fmla="*/ 126 h 203"/>
                <a:gd name="T8" fmla="*/ 4 w 31"/>
                <a:gd name="T9" fmla="*/ 177 h 203"/>
                <a:gd name="T10" fmla="*/ 3 w 31"/>
                <a:gd name="T11" fmla="*/ 203 h 203"/>
                <a:gd name="T12" fmla="*/ 26 w 31"/>
                <a:gd name="T13" fmla="*/ 179 h 203"/>
                <a:gd name="T14" fmla="*/ 27 w 31"/>
                <a:gd name="T15" fmla="*/ 179 h 203"/>
                <a:gd name="T16" fmla="*/ 18 w 31"/>
                <a:gd name="T17" fmla="*/ 34 h 203"/>
                <a:gd name="T18" fmla="*/ 18 w 31"/>
                <a:gd name="T19" fmla="*/ 35 h 203"/>
                <a:gd name="T20" fmla="*/ 15 w 31"/>
                <a:gd name="T21" fmla="*/ 31 h 203"/>
                <a:gd name="T22" fmla="*/ 21 w 31"/>
                <a:gd name="T23" fmla="*/ 9 h 203"/>
                <a:gd name="T24" fmla="*/ 14 w 31"/>
                <a:gd name="T25" fmla="*/ 0 h 203"/>
                <a:gd name="T26" fmla="*/ 1 w 31"/>
                <a:gd name="T27" fmla="*/ 10 h 203"/>
                <a:gd name="T28" fmla="*/ 5 w 31"/>
                <a:gd name="T29" fmla="*/ 1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203">
                  <a:moveTo>
                    <a:pt x="5" y="17"/>
                  </a:moveTo>
                  <a:cubicBezTo>
                    <a:pt x="12" y="27"/>
                    <a:pt x="12" y="27"/>
                    <a:pt x="12" y="27"/>
                  </a:cubicBezTo>
                  <a:cubicBezTo>
                    <a:pt x="0" y="71"/>
                    <a:pt x="0" y="71"/>
                    <a:pt x="0" y="71"/>
                  </a:cubicBezTo>
                  <a:cubicBezTo>
                    <a:pt x="3" y="89"/>
                    <a:pt x="4" y="107"/>
                    <a:pt x="5" y="126"/>
                  </a:cubicBezTo>
                  <a:cubicBezTo>
                    <a:pt x="5" y="143"/>
                    <a:pt x="5" y="160"/>
                    <a:pt x="4" y="177"/>
                  </a:cubicBezTo>
                  <a:cubicBezTo>
                    <a:pt x="3" y="203"/>
                    <a:pt x="3" y="203"/>
                    <a:pt x="3" y="203"/>
                  </a:cubicBezTo>
                  <a:cubicBezTo>
                    <a:pt x="26" y="179"/>
                    <a:pt x="26" y="179"/>
                    <a:pt x="26" y="179"/>
                  </a:cubicBezTo>
                  <a:cubicBezTo>
                    <a:pt x="26" y="179"/>
                    <a:pt x="26" y="179"/>
                    <a:pt x="27" y="179"/>
                  </a:cubicBezTo>
                  <a:cubicBezTo>
                    <a:pt x="31" y="173"/>
                    <a:pt x="29" y="125"/>
                    <a:pt x="18" y="34"/>
                  </a:cubicBezTo>
                  <a:cubicBezTo>
                    <a:pt x="18" y="35"/>
                    <a:pt x="18" y="35"/>
                    <a:pt x="18" y="35"/>
                  </a:cubicBezTo>
                  <a:cubicBezTo>
                    <a:pt x="15" y="31"/>
                    <a:pt x="15" y="31"/>
                    <a:pt x="15" y="31"/>
                  </a:cubicBezTo>
                  <a:cubicBezTo>
                    <a:pt x="21" y="9"/>
                    <a:pt x="21" y="9"/>
                    <a:pt x="21" y="9"/>
                  </a:cubicBezTo>
                  <a:cubicBezTo>
                    <a:pt x="14" y="0"/>
                    <a:pt x="14" y="0"/>
                    <a:pt x="14" y="0"/>
                  </a:cubicBezTo>
                  <a:cubicBezTo>
                    <a:pt x="1" y="10"/>
                    <a:pt x="1" y="10"/>
                    <a:pt x="1" y="10"/>
                  </a:cubicBezTo>
                  <a:cubicBezTo>
                    <a:pt x="5" y="17"/>
                    <a:pt x="5" y="17"/>
                    <a:pt x="5" y="17"/>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712"/>
            <p:cNvSpPr>
              <a:spLocks/>
            </p:cNvSpPr>
            <p:nvPr/>
          </p:nvSpPr>
          <p:spPr bwMode="auto">
            <a:xfrm>
              <a:off x="928538" y="5050953"/>
              <a:ext cx="207962" cy="385763"/>
            </a:xfrm>
            <a:custGeom>
              <a:avLst/>
              <a:gdLst>
                <a:gd name="T0" fmla="*/ 122 w 175"/>
                <a:gd name="T1" fmla="*/ 82 h 323"/>
                <a:gd name="T2" fmla="*/ 140 w 175"/>
                <a:gd name="T3" fmla="*/ 65 h 323"/>
                <a:gd name="T4" fmla="*/ 111 w 175"/>
                <a:gd name="T5" fmla="*/ 65 h 323"/>
                <a:gd name="T6" fmla="*/ 75 w 175"/>
                <a:gd name="T7" fmla="*/ 0 h 323"/>
                <a:gd name="T8" fmla="*/ 65 w 175"/>
                <a:gd name="T9" fmla="*/ 4 h 323"/>
                <a:gd name="T10" fmla="*/ 107 w 175"/>
                <a:gd name="T11" fmla="*/ 76 h 323"/>
                <a:gd name="T12" fmla="*/ 157 w 175"/>
                <a:gd name="T13" fmla="*/ 310 h 323"/>
                <a:gd name="T14" fmla="*/ 100 w 175"/>
                <a:gd name="T15" fmla="*/ 292 h 323"/>
                <a:gd name="T16" fmla="*/ 83 w 175"/>
                <a:gd name="T17" fmla="*/ 176 h 323"/>
                <a:gd name="T18" fmla="*/ 18 w 175"/>
                <a:gd name="T19" fmla="*/ 23 h 323"/>
                <a:gd name="T20" fmla="*/ 0 w 175"/>
                <a:gd name="T21" fmla="*/ 35 h 323"/>
                <a:gd name="T22" fmla="*/ 63 w 175"/>
                <a:gd name="T23" fmla="*/ 299 h 323"/>
                <a:gd name="T24" fmla="*/ 92 w 175"/>
                <a:gd name="T25" fmla="*/ 309 h 323"/>
                <a:gd name="T26" fmla="*/ 103 w 175"/>
                <a:gd name="T27" fmla="*/ 312 h 323"/>
                <a:gd name="T28" fmla="*/ 152 w 175"/>
                <a:gd name="T29" fmla="*/ 320 h 323"/>
                <a:gd name="T30" fmla="*/ 171 w 175"/>
                <a:gd name="T31" fmla="*/ 323 h 323"/>
                <a:gd name="T32" fmla="*/ 122 w 175"/>
                <a:gd name="T33" fmla="*/ 8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5" h="323">
                  <a:moveTo>
                    <a:pt x="122" y="82"/>
                  </a:moveTo>
                  <a:cubicBezTo>
                    <a:pt x="140" y="65"/>
                    <a:pt x="140" y="65"/>
                    <a:pt x="140" y="65"/>
                  </a:cubicBezTo>
                  <a:cubicBezTo>
                    <a:pt x="111" y="65"/>
                    <a:pt x="111" y="65"/>
                    <a:pt x="111" y="65"/>
                  </a:cubicBezTo>
                  <a:cubicBezTo>
                    <a:pt x="75" y="0"/>
                    <a:pt x="75" y="0"/>
                    <a:pt x="75" y="0"/>
                  </a:cubicBezTo>
                  <a:cubicBezTo>
                    <a:pt x="65" y="4"/>
                    <a:pt x="65" y="4"/>
                    <a:pt x="65" y="4"/>
                  </a:cubicBezTo>
                  <a:cubicBezTo>
                    <a:pt x="107" y="76"/>
                    <a:pt x="107" y="76"/>
                    <a:pt x="107" y="76"/>
                  </a:cubicBezTo>
                  <a:cubicBezTo>
                    <a:pt x="135" y="155"/>
                    <a:pt x="151" y="233"/>
                    <a:pt x="157" y="310"/>
                  </a:cubicBezTo>
                  <a:cubicBezTo>
                    <a:pt x="100" y="292"/>
                    <a:pt x="100" y="292"/>
                    <a:pt x="100" y="292"/>
                  </a:cubicBezTo>
                  <a:cubicBezTo>
                    <a:pt x="83" y="176"/>
                    <a:pt x="83" y="176"/>
                    <a:pt x="83" y="176"/>
                  </a:cubicBezTo>
                  <a:cubicBezTo>
                    <a:pt x="90" y="91"/>
                    <a:pt x="69" y="40"/>
                    <a:pt x="18" y="23"/>
                  </a:cubicBezTo>
                  <a:cubicBezTo>
                    <a:pt x="12" y="27"/>
                    <a:pt x="6" y="31"/>
                    <a:pt x="0" y="35"/>
                  </a:cubicBezTo>
                  <a:cubicBezTo>
                    <a:pt x="53" y="67"/>
                    <a:pt x="74" y="155"/>
                    <a:pt x="63" y="299"/>
                  </a:cubicBezTo>
                  <a:cubicBezTo>
                    <a:pt x="92" y="309"/>
                    <a:pt x="92" y="309"/>
                    <a:pt x="92" y="309"/>
                  </a:cubicBezTo>
                  <a:cubicBezTo>
                    <a:pt x="103" y="312"/>
                    <a:pt x="103" y="312"/>
                    <a:pt x="103" y="312"/>
                  </a:cubicBezTo>
                  <a:cubicBezTo>
                    <a:pt x="152" y="320"/>
                    <a:pt x="152" y="320"/>
                    <a:pt x="152" y="320"/>
                  </a:cubicBezTo>
                  <a:cubicBezTo>
                    <a:pt x="171" y="323"/>
                    <a:pt x="171" y="323"/>
                    <a:pt x="171" y="323"/>
                  </a:cubicBezTo>
                  <a:cubicBezTo>
                    <a:pt x="175" y="235"/>
                    <a:pt x="159" y="154"/>
                    <a:pt x="122"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713"/>
            <p:cNvSpPr>
              <a:spLocks/>
            </p:cNvSpPr>
            <p:nvPr/>
          </p:nvSpPr>
          <p:spPr bwMode="auto">
            <a:xfrm>
              <a:off x="1149201" y="5163666"/>
              <a:ext cx="49212" cy="284163"/>
            </a:xfrm>
            <a:custGeom>
              <a:avLst/>
              <a:gdLst>
                <a:gd name="T0" fmla="*/ 22 w 41"/>
                <a:gd name="T1" fmla="*/ 36 h 238"/>
                <a:gd name="T2" fmla="*/ 36 w 41"/>
                <a:gd name="T3" fmla="*/ 12 h 238"/>
                <a:gd name="T4" fmla="*/ 25 w 41"/>
                <a:gd name="T5" fmla="*/ 0 h 238"/>
                <a:gd name="T6" fmla="*/ 12 w 41"/>
                <a:gd name="T7" fmla="*/ 13 h 238"/>
                <a:gd name="T8" fmla="*/ 19 w 41"/>
                <a:gd name="T9" fmla="*/ 22 h 238"/>
                <a:gd name="T10" fmla="*/ 13 w 41"/>
                <a:gd name="T11" fmla="*/ 44 h 238"/>
                <a:gd name="T12" fmla="*/ 16 w 41"/>
                <a:gd name="T13" fmla="*/ 48 h 238"/>
                <a:gd name="T14" fmla="*/ 16 w 41"/>
                <a:gd name="T15" fmla="*/ 47 h 238"/>
                <a:gd name="T16" fmla="*/ 25 w 41"/>
                <a:gd name="T17" fmla="*/ 192 h 238"/>
                <a:gd name="T18" fmla="*/ 24 w 41"/>
                <a:gd name="T19" fmla="*/ 192 h 238"/>
                <a:gd name="T20" fmla="*/ 1 w 41"/>
                <a:gd name="T21" fmla="*/ 216 h 238"/>
                <a:gd name="T22" fmla="*/ 0 w 41"/>
                <a:gd name="T23" fmla="*/ 231 h 238"/>
                <a:gd name="T24" fmla="*/ 41 w 41"/>
                <a:gd name="T25" fmla="*/ 238 h 238"/>
                <a:gd name="T26" fmla="*/ 22 w 41"/>
                <a:gd name="T27" fmla="*/ 3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238">
                  <a:moveTo>
                    <a:pt x="22" y="36"/>
                  </a:moveTo>
                  <a:cubicBezTo>
                    <a:pt x="36" y="12"/>
                    <a:pt x="36" y="12"/>
                    <a:pt x="36" y="12"/>
                  </a:cubicBezTo>
                  <a:cubicBezTo>
                    <a:pt x="25" y="0"/>
                    <a:pt x="25" y="0"/>
                    <a:pt x="25" y="0"/>
                  </a:cubicBezTo>
                  <a:cubicBezTo>
                    <a:pt x="12" y="13"/>
                    <a:pt x="12" y="13"/>
                    <a:pt x="12" y="13"/>
                  </a:cubicBezTo>
                  <a:cubicBezTo>
                    <a:pt x="19" y="22"/>
                    <a:pt x="19" y="22"/>
                    <a:pt x="19" y="22"/>
                  </a:cubicBezTo>
                  <a:cubicBezTo>
                    <a:pt x="13" y="44"/>
                    <a:pt x="13" y="44"/>
                    <a:pt x="13" y="44"/>
                  </a:cubicBezTo>
                  <a:cubicBezTo>
                    <a:pt x="16" y="48"/>
                    <a:pt x="16" y="48"/>
                    <a:pt x="16" y="48"/>
                  </a:cubicBezTo>
                  <a:cubicBezTo>
                    <a:pt x="16" y="47"/>
                    <a:pt x="16" y="47"/>
                    <a:pt x="16" y="47"/>
                  </a:cubicBezTo>
                  <a:cubicBezTo>
                    <a:pt x="27" y="138"/>
                    <a:pt x="29" y="186"/>
                    <a:pt x="25" y="192"/>
                  </a:cubicBezTo>
                  <a:cubicBezTo>
                    <a:pt x="24" y="192"/>
                    <a:pt x="24" y="192"/>
                    <a:pt x="24" y="192"/>
                  </a:cubicBezTo>
                  <a:cubicBezTo>
                    <a:pt x="1" y="216"/>
                    <a:pt x="1" y="216"/>
                    <a:pt x="1" y="216"/>
                  </a:cubicBezTo>
                  <a:cubicBezTo>
                    <a:pt x="0" y="231"/>
                    <a:pt x="0" y="231"/>
                    <a:pt x="0" y="231"/>
                  </a:cubicBezTo>
                  <a:cubicBezTo>
                    <a:pt x="41" y="238"/>
                    <a:pt x="41" y="238"/>
                    <a:pt x="41" y="238"/>
                  </a:cubicBezTo>
                  <a:cubicBezTo>
                    <a:pt x="39" y="159"/>
                    <a:pt x="33" y="92"/>
                    <a:pt x="22" y="36"/>
                  </a:cubicBezTo>
                  <a:close/>
                </a:path>
              </a:pathLst>
            </a:custGeom>
            <a:solidFill>
              <a:srgbClr val="86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Freeform 714"/>
            <p:cNvSpPr>
              <a:spLocks/>
            </p:cNvSpPr>
            <p:nvPr/>
          </p:nvSpPr>
          <p:spPr bwMode="auto">
            <a:xfrm>
              <a:off x="1176188" y="5177953"/>
              <a:ext cx="31750" cy="271463"/>
            </a:xfrm>
            <a:custGeom>
              <a:avLst/>
              <a:gdLst>
                <a:gd name="T0" fmla="*/ 14 w 27"/>
                <a:gd name="T1" fmla="*/ 0 h 228"/>
                <a:gd name="T2" fmla="*/ 0 w 27"/>
                <a:gd name="T3" fmla="*/ 24 h 228"/>
                <a:gd name="T4" fmla="*/ 19 w 27"/>
                <a:gd name="T5" fmla="*/ 226 h 228"/>
                <a:gd name="T6" fmla="*/ 27 w 27"/>
                <a:gd name="T7" fmla="*/ 228 h 228"/>
                <a:gd name="T8" fmla="*/ 22 w 27"/>
                <a:gd name="T9" fmla="*/ 90 h 228"/>
                <a:gd name="T10" fmla="*/ 14 w 27"/>
                <a:gd name="T11" fmla="*/ 0 h 228"/>
              </a:gdLst>
              <a:ahLst/>
              <a:cxnLst>
                <a:cxn ang="0">
                  <a:pos x="T0" y="T1"/>
                </a:cxn>
                <a:cxn ang="0">
                  <a:pos x="T2" y="T3"/>
                </a:cxn>
                <a:cxn ang="0">
                  <a:pos x="T4" y="T5"/>
                </a:cxn>
                <a:cxn ang="0">
                  <a:pos x="T6" y="T7"/>
                </a:cxn>
                <a:cxn ang="0">
                  <a:pos x="T8" y="T9"/>
                </a:cxn>
                <a:cxn ang="0">
                  <a:pos x="T10" y="T11"/>
                </a:cxn>
              </a:cxnLst>
              <a:rect l="0" t="0" r="r" b="b"/>
              <a:pathLst>
                <a:path w="27" h="228">
                  <a:moveTo>
                    <a:pt x="14" y="0"/>
                  </a:moveTo>
                  <a:cubicBezTo>
                    <a:pt x="0" y="24"/>
                    <a:pt x="0" y="24"/>
                    <a:pt x="0" y="24"/>
                  </a:cubicBezTo>
                  <a:cubicBezTo>
                    <a:pt x="11" y="80"/>
                    <a:pt x="17" y="147"/>
                    <a:pt x="19" y="226"/>
                  </a:cubicBezTo>
                  <a:cubicBezTo>
                    <a:pt x="27" y="228"/>
                    <a:pt x="27" y="228"/>
                    <a:pt x="27" y="228"/>
                  </a:cubicBezTo>
                  <a:cubicBezTo>
                    <a:pt x="22" y="90"/>
                    <a:pt x="22" y="90"/>
                    <a:pt x="22" y="90"/>
                  </a:cubicBezTo>
                  <a:cubicBezTo>
                    <a:pt x="14" y="0"/>
                    <a:pt x="14" y="0"/>
                    <a:pt x="14" y="0"/>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4" name="Freeform 715"/>
            <p:cNvSpPr>
              <a:spLocks/>
            </p:cNvSpPr>
            <p:nvPr/>
          </p:nvSpPr>
          <p:spPr bwMode="auto">
            <a:xfrm>
              <a:off x="1201588" y="5119216"/>
              <a:ext cx="58737" cy="334963"/>
            </a:xfrm>
            <a:custGeom>
              <a:avLst/>
              <a:gdLst>
                <a:gd name="T0" fmla="*/ 41 w 50"/>
                <a:gd name="T1" fmla="*/ 78 h 281"/>
                <a:gd name="T2" fmla="*/ 13 w 50"/>
                <a:gd name="T3" fmla="*/ 8 h 281"/>
                <a:gd name="T4" fmla="*/ 0 w 50"/>
                <a:gd name="T5" fmla="*/ 0 h 281"/>
                <a:gd name="T6" fmla="*/ 19 w 50"/>
                <a:gd name="T7" fmla="*/ 49 h 281"/>
                <a:gd name="T8" fmla="*/ 4 w 50"/>
                <a:gd name="T9" fmla="*/ 59 h 281"/>
                <a:gd name="T10" fmla="*/ 23 w 50"/>
                <a:gd name="T11" fmla="*/ 73 h 281"/>
                <a:gd name="T12" fmla="*/ 23 w 50"/>
                <a:gd name="T13" fmla="*/ 279 h 281"/>
                <a:gd name="T14" fmla="*/ 31 w 50"/>
                <a:gd name="T15" fmla="*/ 281 h 281"/>
                <a:gd name="T16" fmla="*/ 41 w 50"/>
                <a:gd name="T17" fmla="*/ 7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81">
                  <a:moveTo>
                    <a:pt x="41" y="78"/>
                  </a:moveTo>
                  <a:cubicBezTo>
                    <a:pt x="13" y="8"/>
                    <a:pt x="13" y="8"/>
                    <a:pt x="13" y="8"/>
                  </a:cubicBezTo>
                  <a:cubicBezTo>
                    <a:pt x="9" y="5"/>
                    <a:pt x="4" y="2"/>
                    <a:pt x="0" y="0"/>
                  </a:cubicBezTo>
                  <a:cubicBezTo>
                    <a:pt x="19" y="49"/>
                    <a:pt x="19" y="49"/>
                    <a:pt x="19" y="49"/>
                  </a:cubicBezTo>
                  <a:cubicBezTo>
                    <a:pt x="4" y="59"/>
                    <a:pt x="4" y="59"/>
                    <a:pt x="4" y="59"/>
                  </a:cubicBezTo>
                  <a:cubicBezTo>
                    <a:pt x="23" y="73"/>
                    <a:pt x="23" y="73"/>
                    <a:pt x="23" y="73"/>
                  </a:cubicBezTo>
                  <a:cubicBezTo>
                    <a:pt x="29" y="142"/>
                    <a:pt x="29" y="210"/>
                    <a:pt x="23" y="279"/>
                  </a:cubicBezTo>
                  <a:cubicBezTo>
                    <a:pt x="31" y="281"/>
                    <a:pt x="31" y="281"/>
                    <a:pt x="31" y="281"/>
                  </a:cubicBezTo>
                  <a:cubicBezTo>
                    <a:pt x="47" y="219"/>
                    <a:pt x="50" y="151"/>
                    <a:pt x="41" y="7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5" name="Freeform 716"/>
            <p:cNvSpPr>
              <a:spLocks noEditPoints="1"/>
            </p:cNvSpPr>
            <p:nvPr/>
          </p:nvSpPr>
          <p:spPr bwMode="auto">
            <a:xfrm>
              <a:off x="949176" y="5055716"/>
              <a:ext cx="166687" cy="365125"/>
            </a:xfrm>
            <a:custGeom>
              <a:avLst/>
              <a:gdLst>
                <a:gd name="T0" fmla="*/ 89 w 139"/>
                <a:gd name="T1" fmla="*/ 72 h 306"/>
                <a:gd name="T2" fmla="*/ 47 w 139"/>
                <a:gd name="T3" fmla="*/ 0 h 306"/>
                <a:gd name="T4" fmla="*/ 0 w 139"/>
                <a:gd name="T5" fmla="*/ 19 h 306"/>
                <a:gd name="T6" fmla="*/ 65 w 139"/>
                <a:gd name="T7" fmla="*/ 172 h 306"/>
                <a:gd name="T8" fmla="*/ 82 w 139"/>
                <a:gd name="T9" fmla="*/ 288 h 306"/>
                <a:gd name="T10" fmla="*/ 139 w 139"/>
                <a:gd name="T11" fmla="*/ 306 h 306"/>
                <a:gd name="T12" fmla="*/ 89 w 139"/>
                <a:gd name="T13" fmla="*/ 72 h 306"/>
                <a:gd name="T14" fmla="*/ 53 w 139"/>
                <a:gd name="T15" fmla="*/ 18 h 306"/>
                <a:gd name="T16" fmla="*/ 25 w 139"/>
                <a:gd name="T17" fmla="*/ 27 h 306"/>
                <a:gd name="T18" fmla="*/ 14 w 139"/>
                <a:gd name="T19" fmla="*/ 20 h 306"/>
                <a:gd name="T20" fmla="*/ 43 w 139"/>
                <a:gd name="T21" fmla="*/ 6 h 306"/>
                <a:gd name="T22" fmla="*/ 53 w 139"/>
                <a:gd name="T23" fmla="*/ 1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306">
                  <a:moveTo>
                    <a:pt x="89" y="72"/>
                  </a:moveTo>
                  <a:cubicBezTo>
                    <a:pt x="47" y="0"/>
                    <a:pt x="47" y="0"/>
                    <a:pt x="47" y="0"/>
                  </a:cubicBezTo>
                  <a:cubicBezTo>
                    <a:pt x="0" y="19"/>
                    <a:pt x="0" y="19"/>
                    <a:pt x="0" y="19"/>
                  </a:cubicBezTo>
                  <a:cubicBezTo>
                    <a:pt x="51" y="36"/>
                    <a:pt x="72" y="87"/>
                    <a:pt x="65" y="172"/>
                  </a:cubicBezTo>
                  <a:cubicBezTo>
                    <a:pt x="82" y="288"/>
                    <a:pt x="82" y="288"/>
                    <a:pt x="82" y="288"/>
                  </a:cubicBezTo>
                  <a:cubicBezTo>
                    <a:pt x="139" y="306"/>
                    <a:pt x="139" y="306"/>
                    <a:pt x="139" y="306"/>
                  </a:cubicBezTo>
                  <a:cubicBezTo>
                    <a:pt x="133" y="229"/>
                    <a:pt x="117" y="151"/>
                    <a:pt x="89" y="72"/>
                  </a:cubicBezTo>
                  <a:close/>
                  <a:moveTo>
                    <a:pt x="53" y="18"/>
                  </a:moveTo>
                  <a:cubicBezTo>
                    <a:pt x="25" y="27"/>
                    <a:pt x="25" y="27"/>
                    <a:pt x="25" y="27"/>
                  </a:cubicBezTo>
                  <a:cubicBezTo>
                    <a:pt x="14" y="20"/>
                    <a:pt x="14" y="20"/>
                    <a:pt x="14" y="20"/>
                  </a:cubicBezTo>
                  <a:cubicBezTo>
                    <a:pt x="43" y="6"/>
                    <a:pt x="43" y="6"/>
                    <a:pt x="43" y="6"/>
                  </a:cubicBezTo>
                  <a:cubicBezTo>
                    <a:pt x="53" y="18"/>
                    <a:pt x="53" y="18"/>
                    <a:pt x="53" y="1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6" name="Freeform 717"/>
            <p:cNvSpPr>
              <a:spLocks/>
            </p:cNvSpPr>
            <p:nvPr/>
          </p:nvSpPr>
          <p:spPr bwMode="auto">
            <a:xfrm>
              <a:off x="966638" y="5063653"/>
              <a:ext cx="46037" cy="23813"/>
            </a:xfrm>
            <a:custGeom>
              <a:avLst/>
              <a:gdLst>
                <a:gd name="T0" fmla="*/ 8 w 29"/>
                <a:gd name="T1" fmla="*/ 15 h 15"/>
                <a:gd name="T2" fmla="*/ 29 w 29"/>
                <a:gd name="T3" fmla="*/ 9 h 15"/>
                <a:gd name="T4" fmla="*/ 21 w 29"/>
                <a:gd name="T5" fmla="*/ 0 h 15"/>
                <a:gd name="T6" fmla="*/ 0 w 29"/>
                <a:gd name="T7" fmla="*/ 10 h 15"/>
                <a:gd name="T8" fmla="*/ 8 w 29"/>
                <a:gd name="T9" fmla="*/ 15 h 15"/>
                <a:gd name="T10" fmla="*/ 8 w 29"/>
                <a:gd name="T11" fmla="*/ 15 h 15"/>
              </a:gdLst>
              <a:ahLst/>
              <a:cxnLst>
                <a:cxn ang="0">
                  <a:pos x="T0" y="T1"/>
                </a:cxn>
                <a:cxn ang="0">
                  <a:pos x="T2" y="T3"/>
                </a:cxn>
                <a:cxn ang="0">
                  <a:pos x="T4" y="T5"/>
                </a:cxn>
                <a:cxn ang="0">
                  <a:pos x="T6" y="T7"/>
                </a:cxn>
                <a:cxn ang="0">
                  <a:pos x="T8" y="T9"/>
                </a:cxn>
                <a:cxn ang="0">
                  <a:pos x="T10" y="T11"/>
                </a:cxn>
              </a:cxnLst>
              <a:rect l="0" t="0" r="r" b="b"/>
              <a:pathLst>
                <a:path w="29" h="15">
                  <a:moveTo>
                    <a:pt x="8" y="15"/>
                  </a:moveTo>
                  <a:lnTo>
                    <a:pt x="29" y="9"/>
                  </a:lnTo>
                  <a:lnTo>
                    <a:pt x="21" y="0"/>
                  </a:lnTo>
                  <a:lnTo>
                    <a:pt x="0" y="10"/>
                  </a:lnTo>
                  <a:lnTo>
                    <a:pt x="8" y="15"/>
                  </a:lnTo>
                  <a:lnTo>
                    <a:pt x="8" y="1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7" name="Freeform 718"/>
            <p:cNvSpPr>
              <a:spLocks/>
            </p:cNvSpPr>
            <p:nvPr/>
          </p:nvSpPr>
          <p:spPr bwMode="auto">
            <a:xfrm>
              <a:off x="992038" y="5411316"/>
              <a:ext cx="247650" cy="57150"/>
            </a:xfrm>
            <a:custGeom>
              <a:avLst/>
              <a:gdLst>
                <a:gd name="T0" fmla="*/ 37 w 156"/>
                <a:gd name="T1" fmla="*/ 8 h 36"/>
                <a:gd name="T2" fmla="*/ 29 w 156"/>
                <a:gd name="T3" fmla="*/ 5 h 36"/>
                <a:gd name="T4" fmla="*/ 5 w 156"/>
                <a:gd name="T5" fmla="*/ 0 h 36"/>
                <a:gd name="T6" fmla="*/ 0 w 156"/>
                <a:gd name="T7" fmla="*/ 10 h 36"/>
                <a:gd name="T8" fmla="*/ 156 w 156"/>
                <a:gd name="T9" fmla="*/ 36 h 36"/>
                <a:gd name="T10" fmla="*/ 156 w 156"/>
                <a:gd name="T11" fmla="*/ 29 h 36"/>
                <a:gd name="T12" fmla="*/ 74 w 156"/>
                <a:gd name="T13" fmla="*/ 14 h 36"/>
                <a:gd name="T14" fmla="*/ 37 w 156"/>
                <a:gd name="T15" fmla="*/ 8 h 36"/>
                <a:gd name="T16" fmla="*/ 37 w 156"/>
                <a:gd name="T1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 h="36">
                  <a:moveTo>
                    <a:pt x="37" y="8"/>
                  </a:moveTo>
                  <a:lnTo>
                    <a:pt x="29" y="5"/>
                  </a:lnTo>
                  <a:lnTo>
                    <a:pt x="5" y="0"/>
                  </a:lnTo>
                  <a:lnTo>
                    <a:pt x="0" y="10"/>
                  </a:lnTo>
                  <a:lnTo>
                    <a:pt x="156" y="36"/>
                  </a:lnTo>
                  <a:lnTo>
                    <a:pt x="156" y="29"/>
                  </a:lnTo>
                  <a:lnTo>
                    <a:pt x="74" y="14"/>
                  </a:lnTo>
                  <a:lnTo>
                    <a:pt x="37" y="8"/>
                  </a:lnTo>
                  <a:lnTo>
                    <a:pt x="37" y="8"/>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719"/>
            <p:cNvSpPr>
              <a:spLocks/>
            </p:cNvSpPr>
            <p:nvPr/>
          </p:nvSpPr>
          <p:spPr bwMode="auto">
            <a:xfrm>
              <a:off x="1861988" y="4890616"/>
              <a:ext cx="157162" cy="66675"/>
            </a:xfrm>
            <a:custGeom>
              <a:avLst/>
              <a:gdLst>
                <a:gd name="T0" fmla="*/ 0 w 132"/>
                <a:gd name="T1" fmla="*/ 48 h 57"/>
                <a:gd name="T2" fmla="*/ 41 w 132"/>
                <a:gd name="T3" fmla="*/ 25 h 57"/>
                <a:gd name="T4" fmla="*/ 121 w 132"/>
                <a:gd name="T5" fmla="*/ 57 h 57"/>
                <a:gd name="T6" fmla="*/ 132 w 132"/>
                <a:gd name="T7" fmla="*/ 46 h 57"/>
                <a:gd name="T8" fmla="*/ 45 w 132"/>
                <a:gd name="T9" fmla="*/ 0 h 57"/>
                <a:gd name="T10" fmla="*/ 0 w 132"/>
                <a:gd name="T11" fmla="*/ 48 h 57"/>
              </a:gdLst>
              <a:ahLst/>
              <a:cxnLst>
                <a:cxn ang="0">
                  <a:pos x="T0" y="T1"/>
                </a:cxn>
                <a:cxn ang="0">
                  <a:pos x="T2" y="T3"/>
                </a:cxn>
                <a:cxn ang="0">
                  <a:pos x="T4" y="T5"/>
                </a:cxn>
                <a:cxn ang="0">
                  <a:pos x="T6" y="T7"/>
                </a:cxn>
                <a:cxn ang="0">
                  <a:pos x="T8" y="T9"/>
                </a:cxn>
                <a:cxn ang="0">
                  <a:pos x="T10" y="T11"/>
                </a:cxn>
              </a:cxnLst>
              <a:rect l="0" t="0" r="r" b="b"/>
              <a:pathLst>
                <a:path w="132" h="57">
                  <a:moveTo>
                    <a:pt x="0" y="48"/>
                  </a:moveTo>
                  <a:cubicBezTo>
                    <a:pt x="12" y="27"/>
                    <a:pt x="26" y="20"/>
                    <a:pt x="41" y="25"/>
                  </a:cubicBezTo>
                  <a:cubicBezTo>
                    <a:pt x="121" y="57"/>
                    <a:pt x="121" y="57"/>
                    <a:pt x="121" y="57"/>
                  </a:cubicBezTo>
                  <a:cubicBezTo>
                    <a:pt x="132" y="46"/>
                    <a:pt x="132" y="46"/>
                    <a:pt x="132" y="46"/>
                  </a:cubicBezTo>
                  <a:cubicBezTo>
                    <a:pt x="98" y="42"/>
                    <a:pt x="69" y="27"/>
                    <a:pt x="45" y="0"/>
                  </a:cubicBezTo>
                  <a:cubicBezTo>
                    <a:pt x="17" y="11"/>
                    <a:pt x="2" y="27"/>
                    <a:pt x="0" y="4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720"/>
            <p:cNvSpPr>
              <a:spLocks noEditPoints="1"/>
            </p:cNvSpPr>
            <p:nvPr/>
          </p:nvSpPr>
          <p:spPr bwMode="auto">
            <a:xfrm>
              <a:off x="1861988" y="4911253"/>
              <a:ext cx="193675" cy="193675"/>
            </a:xfrm>
            <a:custGeom>
              <a:avLst/>
              <a:gdLst>
                <a:gd name="T0" fmla="*/ 41 w 162"/>
                <a:gd name="T1" fmla="*/ 7 h 162"/>
                <a:gd name="T2" fmla="*/ 0 w 162"/>
                <a:gd name="T3" fmla="*/ 30 h 162"/>
                <a:gd name="T4" fmla="*/ 18 w 162"/>
                <a:gd name="T5" fmla="*/ 79 h 162"/>
                <a:gd name="T6" fmla="*/ 27 w 162"/>
                <a:gd name="T7" fmla="*/ 85 h 162"/>
                <a:gd name="T8" fmla="*/ 27 w 162"/>
                <a:gd name="T9" fmla="*/ 111 h 162"/>
                <a:gd name="T10" fmla="*/ 43 w 162"/>
                <a:gd name="T11" fmla="*/ 119 h 162"/>
                <a:gd name="T12" fmla="*/ 68 w 162"/>
                <a:gd name="T13" fmla="*/ 142 h 162"/>
                <a:gd name="T14" fmla="*/ 87 w 162"/>
                <a:gd name="T15" fmla="*/ 162 h 162"/>
                <a:gd name="T16" fmla="*/ 134 w 162"/>
                <a:gd name="T17" fmla="*/ 106 h 162"/>
                <a:gd name="T18" fmla="*/ 134 w 162"/>
                <a:gd name="T19" fmla="*/ 54 h 162"/>
                <a:gd name="T20" fmla="*/ 162 w 162"/>
                <a:gd name="T21" fmla="*/ 4 h 162"/>
                <a:gd name="T22" fmla="*/ 146 w 162"/>
                <a:gd name="T23" fmla="*/ 4 h 162"/>
                <a:gd name="T24" fmla="*/ 132 w 162"/>
                <a:gd name="T25" fmla="*/ 28 h 162"/>
                <a:gd name="T26" fmla="*/ 121 w 162"/>
                <a:gd name="T27" fmla="*/ 39 h 162"/>
                <a:gd name="T28" fmla="*/ 41 w 162"/>
                <a:gd name="T29" fmla="*/ 7 h 162"/>
                <a:gd name="T30" fmla="*/ 21 w 162"/>
                <a:gd name="T31" fmla="*/ 74 h 162"/>
                <a:gd name="T32" fmla="*/ 5 w 162"/>
                <a:gd name="T33" fmla="*/ 33 h 162"/>
                <a:gd name="T34" fmla="*/ 11 w 162"/>
                <a:gd name="T35" fmla="*/ 25 h 162"/>
                <a:gd name="T36" fmla="*/ 27 w 162"/>
                <a:gd name="T37" fmla="*/ 71 h 162"/>
                <a:gd name="T38" fmla="*/ 41 w 162"/>
                <a:gd name="T39" fmla="*/ 78 h 162"/>
                <a:gd name="T40" fmla="*/ 41 w 162"/>
                <a:gd name="T41" fmla="*/ 105 h 162"/>
                <a:gd name="T42" fmla="*/ 55 w 162"/>
                <a:gd name="T43" fmla="*/ 110 h 162"/>
                <a:gd name="T44" fmla="*/ 91 w 162"/>
                <a:gd name="T45" fmla="*/ 149 h 162"/>
                <a:gd name="T46" fmla="*/ 85 w 162"/>
                <a:gd name="T47" fmla="*/ 156 h 162"/>
                <a:gd name="T48" fmla="*/ 51 w 162"/>
                <a:gd name="T49" fmla="*/ 118 h 162"/>
                <a:gd name="T50" fmla="*/ 33 w 162"/>
                <a:gd name="T51" fmla="*/ 110 h 162"/>
                <a:gd name="T52" fmla="*/ 33 w 162"/>
                <a:gd name="T53" fmla="*/ 85 h 162"/>
                <a:gd name="T54" fmla="*/ 21 w 162"/>
                <a:gd name="T55" fmla="*/ 7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2" h="162">
                  <a:moveTo>
                    <a:pt x="41" y="7"/>
                  </a:moveTo>
                  <a:cubicBezTo>
                    <a:pt x="26" y="2"/>
                    <a:pt x="12" y="9"/>
                    <a:pt x="0" y="30"/>
                  </a:cubicBezTo>
                  <a:cubicBezTo>
                    <a:pt x="18" y="79"/>
                    <a:pt x="18" y="79"/>
                    <a:pt x="18" y="79"/>
                  </a:cubicBezTo>
                  <a:cubicBezTo>
                    <a:pt x="27" y="85"/>
                    <a:pt x="27" y="85"/>
                    <a:pt x="27" y="85"/>
                  </a:cubicBezTo>
                  <a:cubicBezTo>
                    <a:pt x="27" y="111"/>
                    <a:pt x="27" y="111"/>
                    <a:pt x="27" y="111"/>
                  </a:cubicBezTo>
                  <a:cubicBezTo>
                    <a:pt x="43" y="119"/>
                    <a:pt x="43" y="119"/>
                    <a:pt x="43" y="119"/>
                  </a:cubicBezTo>
                  <a:cubicBezTo>
                    <a:pt x="68" y="142"/>
                    <a:pt x="68" y="142"/>
                    <a:pt x="68" y="142"/>
                  </a:cubicBezTo>
                  <a:cubicBezTo>
                    <a:pt x="74" y="153"/>
                    <a:pt x="80" y="159"/>
                    <a:pt x="87" y="162"/>
                  </a:cubicBezTo>
                  <a:cubicBezTo>
                    <a:pt x="111" y="147"/>
                    <a:pt x="127" y="128"/>
                    <a:pt x="134" y="106"/>
                  </a:cubicBezTo>
                  <a:cubicBezTo>
                    <a:pt x="134" y="54"/>
                    <a:pt x="134" y="54"/>
                    <a:pt x="134" y="54"/>
                  </a:cubicBezTo>
                  <a:cubicBezTo>
                    <a:pt x="162" y="4"/>
                    <a:pt x="162" y="4"/>
                    <a:pt x="162" y="4"/>
                  </a:cubicBezTo>
                  <a:cubicBezTo>
                    <a:pt x="156" y="0"/>
                    <a:pt x="151" y="0"/>
                    <a:pt x="146" y="4"/>
                  </a:cubicBezTo>
                  <a:cubicBezTo>
                    <a:pt x="141" y="8"/>
                    <a:pt x="136" y="16"/>
                    <a:pt x="132" y="28"/>
                  </a:cubicBezTo>
                  <a:cubicBezTo>
                    <a:pt x="121" y="39"/>
                    <a:pt x="121" y="39"/>
                    <a:pt x="121" y="39"/>
                  </a:cubicBezTo>
                  <a:cubicBezTo>
                    <a:pt x="41" y="7"/>
                    <a:pt x="41" y="7"/>
                    <a:pt x="41" y="7"/>
                  </a:cubicBezTo>
                  <a:close/>
                  <a:moveTo>
                    <a:pt x="21" y="74"/>
                  </a:moveTo>
                  <a:cubicBezTo>
                    <a:pt x="5" y="33"/>
                    <a:pt x="5" y="33"/>
                    <a:pt x="5" y="33"/>
                  </a:cubicBezTo>
                  <a:cubicBezTo>
                    <a:pt x="11" y="25"/>
                    <a:pt x="11" y="25"/>
                    <a:pt x="11" y="25"/>
                  </a:cubicBezTo>
                  <a:cubicBezTo>
                    <a:pt x="27" y="71"/>
                    <a:pt x="27" y="71"/>
                    <a:pt x="27" y="71"/>
                  </a:cubicBezTo>
                  <a:cubicBezTo>
                    <a:pt x="41" y="78"/>
                    <a:pt x="41" y="78"/>
                    <a:pt x="41" y="78"/>
                  </a:cubicBezTo>
                  <a:cubicBezTo>
                    <a:pt x="41" y="105"/>
                    <a:pt x="41" y="105"/>
                    <a:pt x="41" y="105"/>
                  </a:cubicBezTo>
                  <a:cubicBezTo>
                    <a:pt x="55" y="110"/>
                    <a:pt x="55" y="110"/>
                    <a:pt x="55" y="110"/>
                  </a:cubicBezTo>
                  <a:cubicBezTo>
                    <a:pt x="91" y="149"/>
                    <a:pt x="91" y="149"/>
                    <a:pt x="91" y="149"/>
                  </a:cubicBezTo>
                  <a:cubicBezTo>
                    <a:pt x="85" y="156"/>
                    <a:pt x="85" y="156"/>
                    <a:pt x="85" y="156"/>
                  </a:cubicBezTo>
                  <a:cubicBezTo>
                    <a:pt x="51" y="118"/>
                    <a:pt x="51" y="118"/>
                    <a:pt x="51" y="118"/>
                  </a:cubicBezTo>
                  <a:cubicBezTo>
                    <a:pt x="33" y="110"/>
                    <a:pt x="33" y="110"/>
                    <a:pt x="33" y="110"/>
                  </a:cubicBezTo>
                  <a:cubicBezTo>
                    <a:pt x="33" y="85"/>
                    <a:pt x="33" y="85"/>
                    <a:pt x="33" y="85"/>
                  </a:cubicBezTo>
                  <a:cubicBezTo>
                    <a:pt x="21" y="74"/>
                    <a:pt x="21" y="74"/>
                    <a:pt x="21" y="74"/>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721"/>
            <p:cNvSpPr>
              <a:spLocks/>
            </p:cNvSpPr>
            <p:nvPr/>
          </p:nvSpPr>
          <p:spPr bwMode="auto">
            <a:xfrm>
              <a:off x="1868338" y="4941416"/>
              <a:ext cx="103187" cy="155575"/>
            </a:xfrm>
            <a:custGeom>
              <a:avLst/>
              <a:gdLst>
                <a:gd name="T0" fmla="*/ 0 w 65"/>
                <a:gd name="T1" fmla="*/ 6 h 98"/>
                <a:gd name="T2" fmla="*/ 12 w 65"/>
                <a:gd name="T3" fmla="*/ 37 h 98"/>
                <a:gd name="T4" fmla="*/ 21 w 65"/>
                <a:gd name="T5" fmla="*/ 45 h 98"/>
                <a:gd name="T6" fmla="*/ 21 w 65"/>
                <a:gd name="T7" fmla="*/ 64 h 98"/>
                <a:gd name="T8" fmla="*/ 35 w 65"/>
                <a:gd name="T9" fmla="*/ 70 h 98"/>
                <a:gd name="T10" fmla="*/ 60 w 65"/>
                <a:gd name="T11" fmla="*/ 98 h 98"/>
                <a:gd name="T12" fmla="*/ 65 w 65"/>
                <a:gd name="T13" fmla="*/ 93 h 98"/>
                <a:gd name="T14" fmla="*/ 38 w 65"/>
                <a:gd name="T15" fmla="*/ 64 h 98"/>
                <a:gd name="T16" fmla="*/ 27 w 65"/>
                <a:gd name="T17" fmla="*/ 60 h 98"/>
                <a:gd name="T18" fmla="*/ 27 w 65"/>
                <a:gd name="T19" fmla="*/ 40 h 98"/>
                <a:gd name="T20" fmla="*/ 16 w 65"/>
                <a:gd name="T21" fmla="*/ 35 h 98"/>
                <a:gd name="T22" fmla="*/ 4 w 65"/>
                <a:gd name="T23" fmla="*/ 0 h 98"/>
                <a:gd name="T24" fmla="*/ 0 w 65"/>
                <a:gd name="T25" fmla="*/ 6 h 98"/>
                <a:gd name="T26" fmla="*/ 0 w 65"/>
                <a:gd name="T27" fmla="*/ 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98">
                  <a:moveTo>
                    <a:pt x="0" y="6"/>
                  </a:moveTo>
                  <a:lnTo>
                    <a:pt x="12" y="37"/>
                  </a:lnTo>
                  <a:lnTo>
                    <a:pt x="21" y="45"/>
                  </a:lnTo>
                  <a:lnTo>
                    <a:pt x="21" y="64"/>
                  </a:lnTo>
                  <a:lnTo>
                    <a:pt x="35" y="70"/>
                  </a:lnTo>
                  <a:lnTo>
                    <a:pt x="60" y="98"/>
                  </a:lnTo>
                  <a:lnTo>
                    <a:pt x="65" y="93"/>
                  </a:lnTo>
                  <a:lnTo>
                    <a:pt x="38" y="64"/>
                  </a:lnTo>
                  <a:lnTo>
                    <a:pt x="27" y="60"/>
                  </a:lnTo>
                  <a:lnTo>
                    <a:pt x="27" y="40"/>
                  </a:lnTo>
                  <a:lnTo>
                    <a:pt x="16" y="35"/>
                  </a:lnTo>
                  <a:lnTo>
                    <a:pt x="4" y="0"/>
                  </a:lnTo>
                  <a:lnTo>
                    <a:pt x="0" y="6"/>
                  </a:lnTo>
                  <a:lnTo>
                    <a:pt x="0" y="6"/>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722"/>
            <p:cNvSpPr>
              <a:spLocks noEditPoints="1"/>
            </p:cNvSpPr>
            <p:nvPr/>
          </p:nvSpPr>
          <p:spPr bwMode="auto">
            <a:xfrm>
              <a:off x="1815951" y="4809653"/>
              <a:ext cx="292100" cy="352425"/>
            </a:xfrm>
            <a:custGeom>
              <a:avLst/>
              <a:gdLst>
                <a:gd name="T0" fmla="*/ 39 w 245"/>
                <a:gd name="T1" fmla="*/ 116 h 296"/>
                <a:gd name="T2" fmla="*/ 84 w 245"/>
                <a:gd name="T3" fmla="*/ 68 h 296"/>
                <a:gd name="T4" fmla="*/ 185 w 245"/>
                <a:gd name="T5" fmla="*/ 90 h 296"/>
                <a:gd name="T6" fmla="*/ 201 w 245"/>
                <a:gd name="T7" fmla="*/ 90 h 296"/>
                <a:gd name="T8" fmla="*/ 202 w 245"/>
                <a:gd name="T9" fmla="*/ 123 h 296"/>
                <a:gd name="T10" fmla="*/ 241 w 245"/>
                <a:gd name="T11" fmla="*/ 219 h 296"/>
                <a:gd name="T12" fmla="*/ 228 w 245"/>
                <a:gd name="T13" fmla="*/ 147 h 296"/>
                <a:gd name="T14" fmla="*/ 181 w 245"/>
                <a:gd name="T15" fmla="*/ 16 h 296"/>
                <a:gd name="T16" fmla="*/ 82 w 245"/>
                <a:gd name="T17" fmla="*/ 38 h 296"/>
                <a:gd name="T18" fmla="*/ 29 w 245"/>
                <a:gd name="T19" fmla="*/ 79 h 296"/>
                <a:gd name="T20" fmla="*/ 14 w 245"/>
                <a:gd name="T21" fmla="*/ 191 h 296"/>
                <a:gd name="T22" fmla="*/ 73 w 245"/>
                <a:gd name="T23" fmla="*/ 274 h 296"/>
                <a:gd name="T24" fmla="*/ 85 w 245"/>
                <a:gd name="T25" fmla="*/ 274 h 296"/>
                <a:gd name="T26" fmla="*/ 94 w 245"/>
                <a:gd name="T27" fmla="*/ 296 h 296"/>
                <a:gd name="T28" fmla="*/ 105 w 245"/>
                <a:gd name="T29" fmla="*/ 249 h 296"/>
                <a:gd name="T30" fmla="*/ 50 w 245"/>
                <a:gd name="T31" fmla="*/ 210 h 296"/>
                <a:gd name="T32" fmla="*/ 50 w 245"/>
                <a:gd name="T33" fmla="*/ 181 h 296"/>
                <a:gd name="T34" fmla="*/ 39 w 245"/>
                <a:gd name="T35" fmla="*/ 116 h 296"/>
                <a:gd name="T36" fmla="*/ 179 w 245"/>
                <a:gd name="T37" fmla="*/ 20 h 296"/>
                <a:gd name="T38" fmla="*/ 178 w 245"/>
                <a:gd name="T39" fmla="*/ 27 h 296"/>
                <a:gd name="T40" fmla="*/ 81 w 245"/>
                <a:gd name="T41" fmla="*/ 55 h 296"/>
                <a:gd name="T42" fmla="*/ 24 w 245"/>
                <a:gd name="T43" fmla="*/ 92 h 296"/>
                <a:gd name="T44" fmla="*/ 78 w 245"/>
                <a:gd name="T45" fmla="*/ 50 h 296"/>
                <a:gd name="T46" fmla="*/ 179 w 245"/>
                <a:gd name="T47" fmla="*/ 20 h 296"/>
                <a:gd name="T48" fmla="*/ 34 w 245"/>
                <a:gd name="T49" fmla="*/ 218 h 296"/>
                <a:gd name="T50" fmla="*/ 82 w 245"/>
                <a:gd name="T51" fmla="*/ 263 h 296"/>
                <a:gd name="T52" fmla="*/ 28 w 245"/>
                <a:gd name="T53" fmla="*/ 221 h 296"/>
                <a:gd name="T54" fmla="*/ 16 w 245"/>
                <a:gd name="T55" fmla="*/ 113 h 296"/>
                <a:gd name="T56" fmla="*/ 34 w 245"/>
                <a:gd name="T57" fmla="*/ 21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5" h="296">
                  <a:moveTo>
                    <a:pt x="39" y="116"/>
                  </a:moveTo>
                  <a:cubicBezTo>
                    <a:pt x="41" y="95"/>
                    <a:pt x="56" y="79"/>
                    <a:pt x="84" y="68"/>
                  </a:cubicBezTo>
                  <a:cubicBezTo>
                    <a:pt x="115" y="86"/>
                    <a:pt x="149" y="93"/>
                    <a:pt x="185" y="90"/>
                  </a:cubicBezTo>
                  <a:cubicBezTo>
                    <a:pt x="190" y="86"/>
                    <a:pt x="195" y="86"/>
                    <a:pt x="201" y="90"/>
                  </a:cubicBezTo>
                  <a:cubicBezTo>
                    <a:pt x="205" y="102"/>
                    <a:pt x="205" y="113"/>
                    <a:pt x="202" y="123"/>
                  </a:cubicBezTo>
                  <a:cubicBezTo>
                    <a:pt x="199" y="181"/>
                    <a:pt x="212" y="213"/>
                    <a:pt x="241" y="219"/>
                  </a:cubicBezTo>
                  <a:cubicBezTo>
                    <a:pt x="245" y="198"/>
                    <a:pt x="241" y="174"/>
                    <a:pt x="228" y="147"/>
                  </a:cubicBezTo>
                  <a:cubicBezTo>
                    <a:pt x="181" y="16"/>
                    <a:pt x="181" y="16"/>
                    <a:pt x="181" y="16"/>
                  </a:cubicBezTo>
                  <a:cubicBezTo>
                    <a:pt x="151" y="0"/>
                    <a:pt x="118" y="7"/>
                    <a:pt x="82" y="38"/>
                  </a:cubicBezTo>
                  <a:cubicBezTo>
                    <a:pt x="29" y="79"/>
                    <a:pt x="29" y="79"/>
                    <a:pt x="29" y="79"/>
                  </a:cubicBezTo>
                  <a:cubicBezTo>
                    <a:pt x="5" y="105"/>
                    <a:pt x="0" y="142"/>
                    <a:pt x="14" y="191"/>
                  </a:cubicBezTo>
                  <a:cubicBezTo>
                    <a:pt x="26" y="244"/>
                    <a:pt x="46" y="272"/>
                    <a:pt x="73" y="274"/>
                  </a:cubicBezTo>
                  <a:cubicBezTo>
                    <a:pt x="77" y="274"/>
                    <a:pt x="81" y="274"/>
                    <a:pt x="85" y="274"/>
                  </a:cubicBezTo>
                  <a:cubicBezTo>
                    <a:pt x="86" y="283"/>
                    <a:pt x="89" y="290"/>
                    <a:pt x="94" y="296"/>
                  </a:cubicBezTo>
                  <a:cubicBezTo>
                    <a:pt x="105" y="249"/>
                    <a:pt x="105" y="249"/>
                    <a:pt x="105" y="249"/>
                  </a:cubicBezTo>
                  <a:cubicBezTo>
                    <a:pt x="50" y="210"/>
                    <a:pt x="50" y="210"/>
                    <a:pt x="50" y="210"/>
                  </a:cubicBezTo>
                  <a:cubicBezTo>
                    <a:pt x="50" y="181"/>
                    <a:pt x="50" y="181"/>
                    <a:pt x="50" y="181"/>
                  </a:cubicBezTo>
                  <a:cubicBezTo>
                    <a:pt x="39" y="116"/>
                    <a:pt x="39" y="116"/>
                    <a:pt x="39" y="116"/>
                  </a:cubicBezTo>
                  <a:close/>
                  <a:moveTo>
                    <a:pt x="179" y="20"/>
                  </a:moveTo>
                  <a:cubicBezTo>
                    <a:pt x="178" y="27"/>
                    <a:pt x="178" y="27"/>
                    <a:pt x="178" y="27"/>
                  </a:cubicBezTo>
                  <a:cubicBezTo>
                    <a:pt x="148" y="14"/>
                    <a:pt x="115" y="23"/>
                    <a:pt x="81" y="55"/>
                  </a:cubicBezTo>
                  <a:cubicBezTo>
                    <a:pt x="24" y="92"/>
                    <a:pt x="24" y="92"/>
                    <a:pt x="24" y="92"/>
                  </a:cubicBezTo>
                  <a:cubicBezTo>
                    <a:pt x="78" y="50"/>
                    <a:pt x="78" y="50"/>
                    <a:pt x="78" y="50"/>
                  </a:cubicBezTo>
                  <a:cubicBezTo>
                    <a:pt x="112" y="16"/>
                    <a:pt x="146" y="6"/>
                    <a:pt x="179" y="20"/>
                  </a:cubicBezTo>
                  <a:close/>
                  <a:moveTo>
                    <a:pt x="34" y="218"/>
                  </a:moveTo>
                  <a:cubicBezTo>
                    <a:pt x="48" y="246"/>
                    <a:pt x="64" y="261"/>
                    <a:pt x="82" y="263"/>
                  </a:cubicBezTo>
                  <a:cubicBezTo>
                    <a:pt x="64" y="271"/>
                    <a:pt x="46" y="257"/>
                    <a:pt x="28" y="221"/>
                  </a:cubicBezTo>
                  <a:cubicBezTo>
                    <a:pt x="9" y="173"/>
                    <a:pt x="5" y="137"/>
                    <a:pt x="16" y="113"/>
                  </a:cubicBezTo>
                  <a:cubicBezTo>
                    <a:pt x="13" y="140"/>
                    <a:pt x="19" y="175"/>
                    <a:pt x="34" y="21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723"/>
            <p:cNvSpPr>
              <a:spLocks/>
            </p:cNvSpPr>
            <p:nvPr/>
          </p:nvSpPr>
          <p:spPr bwMode="auto">
            <a:xfrm>
              <a:off x="1844526" y="4816003"/>
              <a:ext cx="184150" cy="103188"/>
            </a:xfrm>
            <a:custGeom>
              <a:avLst/>
              <a:gdLst>
                <a:gd name="T0" fmla="*/ 154 w 155"/>
                <a:gd name="T1" fmla="*/ 21 h 86"/>
                <a:gd name="T2" fmla="*/ 155 w 155"/>
                <a:gd name="T3" fmla="*/ 14 h 86"/>
                <a:gd name="T4" fmla="*/ 54 w 155"/>
                <a:gd name="T5" fmla="*/ 44 h 86"/>
                <a:gd name="T6" fmla="*/ 0 w 155"/>
                <a:gd name="T7" fmla="*/ 86 h 86"/>
                <a:gd name="T8" fmla="*/ 57 w 155"/>
                <a:gd name="T9" fmla="*/ 49 h 86"/>
                <a:gd name="T10" fmla="*/ 154 w 155"/>
                <a:gd name="T11" fmla="*/ 21 h 86"/>
              </a:gdLst>
              <a:ahLst/>
              <a:cxnLst>
                <a:cxn ang="0">
                  <a:pos x="T0" y="T1"/>
                </a:cxn>
                <a:cxn ang="0">
                  <a:pos x="T2" y="T3"/>
                </a:cxn>
                <a:cxn ang="0">
                  <a:pos x="T4" y="T5"/>
                </a:cxn>
                <a:cxn ang="0">
                  <a:pos x="T6" y="T7"/>
                </a:cxn>
                <a:cxn ang="0">
                  <a:pos x="T8" y="T9"/>
                </a:cxn>
                <a:cxn ang="0">
                  <a:pos x="T10" y="T11"/>
                </a:cxn>
              </a:cxnLst>
              <a:rect l="0" t="0" r="r" b="b"/>
              <a:pathLst>
                <a:path w="155" h="86">
                  <a:moveTo>
                    <a:pt x="154" y="21"/>
                  </a:moveTo>
                  <a:cubicBezTo>
                    <a:pt x="155" y="14"/>
                    <a:pt x="155" y="14"/>
                    <a:pt x="155" y="14"/>
                  </a:cubicBezTo>
                  <a:cubicBezTo>
                    <a:pt x="122" y="0"/>
                    <a:pt x="88" y="10"/>
                    <a:pt x="54" y="44"/>
                  </a:cubicBezTo>
                  <a:cubicBezTo>
                    <a:pt x="0" y="86"/>
                    <a:pt x="0" y="86"/>
                    <a:pt x="0" y="86"/>
                  </a:cubicBezTo>
                  <a:cubicBezTo>
                    <a:pt x="57" y="49"/>
                    <a:pt x="57" y="49"/>
                    <a:pt x="57" y="49"/>
                  </a:cubicBezTo>
                  <a:cubicBezTo>
                    <a:pt x="91" y="17"/>
                    <a:pt x="124" y="8"/>
                    <a:pt x="154" y="21"/>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724"/>
            <p:cNvSpPr>
              <a:spLocks/>
            </p:cNvSpPr>
            <p:nvPr/>
          </p:nvSpPr>
          <p:spPr bwMode="auto">
            <a:xfrm>
              <a:off x="1822301" y="4943003"/>
              <a:ext cx="90487" cy="188913"/>
            </a:xfrm>
            <a:custGeom>
              <a:avLst/>
              <a:gdLst>
                <a:gd name="T0" fmla="*/ 77 w 77"/>
                <a:gd name="T1" fmla="*/ 150 h 158"/>
                <a:gd name="T2" fmla="*/ 29 w 77"/>
                <a:gd name="T3" fmla="*/ 105 h 158"/>
                <a:gd name="T4" fmla="*/ 11 w 77"/>
                <a:gd name="T5" fmla="*/ 0 h 158"/>
                <a:gd name="T6" fmla="*/ 23 w 77"/>
                <a:gd name="T7" fmla="*/ 108 h 158"/>
                <a:gd name="T8" fmla="*/ 77 w 77"/>
                <a:gd name="T9" fmla="*/ 150 h 158"/>
              </a:gdLst>
              <a:ahLst/>
              <a:cxnLst>
                <a:cxn ang="0">
                  <a:pos x="T0" y="T1"/>
                </a:cxn>
                <a:cxn ang="0">
                  <a:pos x="T2" y="T3"/>
                </a:cxn>
                <a:cxn ang="0">
                  <a:pos x="T4" y="T5"/>
                </a:cxn>
                <a:cxn ang="0">
                  <a:pos x="T6" y="T7"/>
                </a:cxn>
                <a:cxn ang="0">
                  <a:pos x="T8" y="T9"/>
                </a:cxn>
              </a:cxnLst>
              <a:rect l="0" t="0" r="r" b="b"/>
              <a:pathLst>
                <a:path w="77" h="158">
                  <a:moveTo>
                    <a:pt x="77" y="150"/>
                  </a:moveTo>
                  <a:cubicBezTo>
                    <a:pt x="59" y="148"/>
                    <a:pt x="43" y="133"/>
                    <a:pt x="29" y="105"/>
                  </a:cubicBezTo>
                  <a:cubicBezTo>
                    <a:pt x="14" y="62"/>
                    <a:pt x="8" y="27"/>
                    <a:pt x="11" y="0"/>
                  </a:cubicBezTo>
                  <a:cubicBezTo>
                    <a:pt x="0" y="24"/>
                    <a:pt x="4" y="60"/>
                    <a:pt x="23" y="108"/>
                  </a:cubicBezTo>
                  <a:cubicBezTo>
                    <a:pt x="41" y="144"/>
                    <a:pt x="59" y="158"/>
                    <a:pt x="77" y="15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Freeform 725"/>
            <p:cNvSpPr>
              <a:spLocks/>
            </p:cNvSpPr>
            <p:nvPr/>
          </p:nvSpPr>
          <p:spPr bwMode="auto">
            <a:xfrm>
              <a:off x="1915963" y="4890616"/>
              <a:ext cx="120650" cy="53975"/>
            </a:xfrm>
            <a:custGeom>
              <a:avLst/>
              <a:gdLst>
                <a:gd name="T0" fmla="*/ 0 w 101"/>
                <a:gd name="T1" fmla="*/ 0 h 46"/>
                <a:gd name="T2" fmla="*/ 87 w 101"/>
                <a:gd name="T3" fmla="*/ 46 h 46"/>
                <a:gd name="T4" fmla="*/ 101 w 101"/>
                <a:gd name="T5" fmla="*/ 22 h 46"/>
                <a:gd name="T6" fmla="*/ 0 w 101"/>
                <a:gd name="T7" fmla="*/ 0 h 46"/>
              </a:gdLst>
              <a:ahLst/>
              <a:cxnLst>
                <a:cxn ang="0">
                  <a:pos x="T0" y="T1"/>
                </a:cxn>
                <a:cxn ang="0">
                  <a:pos x="T2" y="T3"/>
                </a:cxn>
                <a:cxn ang="0">
                  <a:pos x="T4" y="T5"/>
                </a:cxn>
                <a:cxn ang="0">
                  <a:pos x="T6" y="T7"/>
                </a:cxn>
              </a:cxnLst>
              <a:rect l="0" t="0" r="r" b="b"/>
              <a:pathLst>
                <a:path w="101" h="46">
                  <a:moveTo>
                    <a:pt x="0" y="0"/>
                  </a:moveTo>
                  <a:cubicBezTo>
                    <a:pt x="24" y="27"/>
                    <a:pt x="53" y="42"/>
                    <a:pt x="87" y="46"/>
                  </a:cubicBezTo>
                  <a:cubicBezTo>
                    <a:pt x="91" y="34"/>
                    <a:pt x="96" y="26"/>
                    <a:pt x="101" y="22"/>
                  </a:cubicBezTo>
                  <a:cubicBezTo>
                    <a:pt x="65" y="25"/>
                    <a:pt x="31" y="18"/>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726"/>
            <p:cNvSpPr>
              <a:spLocks/>
            </p:cNvSpPr>
            <p:nvPr/>
          </p:nvSpPr>
          <p:spPr bwMode="auto">
            <a:xfrm>
              <a:off x="1249213" y="5471641"/>
              <a:ext cx="52387" cy="15875"/>
            </a:xfrm>
            <a:custGeom>
              <a:avLst/>
              <a:gdLst>
                <a:gd name="T0" fmla="*/ 32 w 33"/>
                <a:gd name="T1" fmla="*/ 0 h 10"/>
                <a:gd name="T2" fmla="*/ 24 w 33"/>
                <a:gd name="T3" fmla="*/ 0 h 10"/>
                <a:gd name="T4" fmla="*/ 0 w 33"/>
                <a:gd name="T5" fmla="*/ 0 h 10"/>
                <a:gd name="T6" fmla="*/ 1 w 33"/>
                <a:gd name="T7" fmla="*/ 6 h 10"/>
                <a:gd name="T8" fmla="*/ 33 w 33"/>
                <a:gd name="T9" fmla="*/ 10 h 10"/>
                <a:gd name="T10" fmla="*/ 33 w 33"/>
                <a:gd name="T11" fmla="*/ 5 h 10"/>
                <a:gd name="T12" fmla="*/ 32 w 33"/>
                <a:gd name="T13" fmla="*/ 0 h 10"/>
                <a:gd name="T14" fmla="*/ 32 w 33"/>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0">
                  <a:moveTo>
                    <a:pt x="32" y="0"/>
                  </a:moveTo>
                  <a:lnTo>
                    <a:pt x="24" y="0"/>
                  </a:lnTo>
                  <a:lnTo>
                    <a:pt x="0" y="0"/>
                  </a:lnTo>
                  <a:lnTo>
                    <a:pt x="1" y="6"/>
                  </a:lnTo>
                  <a:lnTo>
                    <a:pt x="33" y="10"/>
                  </a:lnTo>
                  <a:lnTo>
                    <a:pt x="33" y="5"/>
                  </a:lnTo>
                  <a:lnTo>
                    <a:pt x="32" y="0"/>
                  </a:lnTo>
                  <a:lnTo>
                    <a:pt x="32"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727"/>
            <p:cNvSpPr>
              <a:spLocks/>
            </p:cNvSpPr>
            <p:nvPr/>
          </p:nvSpPr>
          <p:spPr bwMode="auto">
            <a:xfrm>
              <a:off x="1269851" y="5274791"/>
              <a:ext cx="138112" cy="196850"/>
            </a:xfrm>
            <a:custGeom>
              <a:avLst/>
              <a:gdLst>
                <a:gd name="T0" fmla="*/ 11 w 87"/>
                <a:gd name="T1" fmla="*/ 124 h 124"/>
                <a:gd name="T2" fmla="*/ 19 w 87"/>
                <a:gd name="T3" fmla="*/ 124 h 124"/>
                <a:gd name="T4" fmla="*/ 55 w 87"/>
                <a:gd name="T5" fmla="*/ 124 h 124"/>
                <a:gd name="T6" fmla="*/ 87 w 87"/>
                <a:gd name="T7" fmla="*/ 113 h 124"/>
                <a:gd name="T8" fmla="*/ 20 w 87"/>
                <a:gd name="T9" fmla="*/ 101 h 124"/>
                <a:gd name="T10" fmla="*/ 6 w 87"/>
                <a:gd name="T11" fmla="*/ 0 h 124"/>
                <a:gd name="T12" fmla="*/ 0 w 87"/>
                <a:gd name="T13" fmla="*/ 106 h 124"/>
                <a:gd name="T14" fmla="*/ 11 w 87"/>
                <a:gd name="T15" fmla="*/ 124 h 124"/>
                <a:gd name="T16" fmla="*/ 11 w 87"/>
                <a:gd name="T17"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124">
                  <a:moveTo>
                    <a:pt x="11" y="124"/>
                  </a:moveTo>
                  <a:lnTo>
                    <a:pt x="19" y="124"/>
                  </a:lnTo>
                  <a:lnTo>
                    <a:pt x="55" y="124"/>
                  </a:lnTo>
                  <a:lnTo>
                    <a:pt x="87" y="113"/>
                  </a:lnTo>
                  <a:lnTo>
                    <a:pt x="20" y="101"/>
                  </a:lnTo>
                  <a:lnTo>
                    <a:pt x="6" y="0"/>
                  </a:lnTo>
                  <a:lnTo>
                    <a:pt x="0" y="106"/>
                  </a:lnTo>
                  <a:lnTo>
                    <a:pt x="11" y="124"/>
                  </a:lnTo>
                  <a:lnTo>
                    <a:pt x="11" y="12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Freeform 728"/>
            <p:cNvSpPr>
              <a:spLocks/>
            </p:cNvSpPr>
            <p:nvPr/>
          </p:nvSpPr>
          <p:spPr bwMode="auto">
            <a:xfrm>
              <a:off x="1300013" y="5452591"/>
              <a:ext cx="123825" cy="36513"/>
            </a:xfrm>
            <a:custGeom>
              <a:avLst/>
              <a:gdLst>
                <a:gd name="T0" fmla="*/ 103 w 103"/>
                <a:gd name="T1" fmla="*/ 19 h 31"/>
                <a:gd name="T2" fmla="*/ 97 w 103"/>
                <a:gd name="T3" fmla="*/ 0 h 31"/>
                <a:gd name="T4" fmla="*/ 90 w 103"/>
                <a:gd name="T5" fmla="*/ 2 h 31"/>
                <a:gd name="T6" fmla="*/ 48 w 103"/>
                <a:gd name="T7" fmla="*/ 16 h 31"/>
                <a:gd name="T8" fmla="*/ 0 w 103"/>
                <a:gd name="T9" fmla="*/ 16 h 31"/>
                <a:gd name="T10" fmla="*/ 1 w 103"/>
                <a:gd name="T11" fmla="*/ 23 h 31"/>
                <a:gd name="T12" fmla="*/ 103 w 103"/>
                <a:gd name="T13" fmla="*/ 19 h 31"/>
              </a:gdLst>
              <a:ahLst/>
              <a:cxnLst>
                <a:cxn ang="0">
                  <a:pos x="T0" y="T1"/>
                </a:cxn>
                <a:cxn ang="0">
                  <a:pos x="T2" y="T3"/>
                </a:cxn>
                <a:cxn ang="0">
                  <a:pos x="T4" y="T5"/>
                </a:cxn>
                <a:cxn ang="0">
                  <a:pos x="T6" y="T7"/>
                </a:cxn>
                <a:cxn ang="0">
                  <a:pos x="T8" y="T9"/>
                </a:cxn>
                <a:cxn ang="0">
                  <a:pos x="T10" y="T11"/>
                </a:cxn>
                <a:cxn ang="0">
                  <a:pos x="T12" y="T13"/>
                </a:cxn>
              </a:cxnLst>
              <a:rect l="0" t="0" r="r" b="b"/>
              <a:pathLst>
                <a:path w="103" h="31">
                  <a:moveTo>
                    <a:pt x="103" y="19"/>
                  </a:moveTo>
                  <a:cubicBezTo>
                    <a:pt x="97" y="0"/>
                    <a:pt x="97" y="0"/>
                    <a:pt x="97" y="0"/>
                  </a:cubicBezTo>
                  <a:cubicBezTo>
                    <a:pt x="90" y="2"/>
                    <a:pt x="90" y="2"/>
                    <a:pt x="90" y="2"/>
                  </a:cubicBezTo>
                  <a:cubicBezTo>
                    <a:pt x="48" y="16"/>
                    <a:pt x="48" y="16"/>
                    <a:pt x="48" y="16"/>
                  </a:cubicBezTo>
                  <a:cubicBezTo>
                    <a:pt x="0" y="16"/>
                    <a:pt x="0" y="16"/>
                    <a:pt x="0" y="16"/>
                  </a:cubicBezTo>
                  <a:cubicBezTo>
                    <a:pt x="1" y="23"/>
                    <a:pt x="1" y="23"/>
                    <a:pt x="1" y="23"/>
                  </a:cubicBezTo>
                  <a:cubicBezTo>
                    <a:pt x="35" y="31"/>
                    <a:pt x="69" y="29"/>
                    <a:pt x="103" y="19"/>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729"/>
            <p:cNvSpPr>
              <a:spLocks noEditPoints="1"/>
            </p:cNvSpPr>
            <p:nvPr/>
          </p:nvSpPr>
          <p:spPr bwMode="auto">
            <a:xfrm>
              <a:off x="1373038" y="5266853"/>
              <a:ext cx="447675" cy="311150"/>
            </a:xfrm>
            <a:custGeom>
              <a:avLst/>
              <a:gdLst>
                <a:gd name="T0" fmla="*/ 36 w 375"/>
                <a:gd name="T1" fmla="*/ 155 h 261"/>
                <a:gd name="T2" fmla="*/ 42 w 375"/>
                <a:gd name="T3" fmla="*/ 174 h 261"/>
                <a:gd name="T4" fmla="*/ 50 w 375"/>
                <a:gd name="T5" fmla="*/ 205 h 261"/>
                <a:gd name="T6" fmla="*/ 110 w 375"/>
                <a:gd name="T7" fmla="*/ 249 h 261"/>
                <a:gd name="T8" fmla="*/ 375 w 375"/>
                <a:gd name="T9" fmla="*/ 261 h 261"/>
                <a:gd name="T10" fmla="*/ 318 w 375"/>
                <a:gd name="T11" fmla="*/ 0 h 261"/>
                <a:gd name="T12" fmla="*/ 0 w 375"/>
                <a:gd name="T13" fmla="*/ 21 h 261"/>
                <a:gd name="T14" fmla="*/ 36 w 375"/>
                <a:gd name="T15" fmla="*/ 155 h 261"/>
                <a:gd name="T16" fmla="*/ 291 w 375"/>
                <a:gd name="T17" fmla="*/ 12 h 261"/>
                <a:gd name="T18" fmla="*/ 58 w 375"/>
                <a:gd name="T19" fmla="*/ 60 h 261"/>
                <a:gd name="T20" fmla="*/ 58 w 375"/>
                <a:gd name="T21" fmla="*/ 201 h 261"/>
                <a:gd name="T22" fmla="*/ 15 w 375"/>
                <a:gd name="T23" fmla="*/ 33 h 261"/>
                <a:gd name="T24" fmla="*/ 291 w 375"/>
                <a:gd name="T25" fmla="*/ 12 h 261"/>
                <a:gd name="T26" fmla="*/ 105 w 375"/>
                <a:gd name="T27" fmla="*/ 232 h 261"/>
                <a:gd name="T28" fmla="*/ 300 w 375"/>
                <a:gd name="T29" fmla="*/ 188 h 261"/>
                <a:gd name="T30" fmla="*/ 307 w 375"/>
                <a:gd name="T31" fmla="*/ 17 h 261"/>
                <a:gd name="T32" fmla="*/ 354 w 375"/>
                <a:gd name="T33" fmla="*/ 247 h 261"/>
                <a:gd name="T34" fmla="*/ 105 w 375"/>
                <a:gd name="T35" fmla="*/ 232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5" h="261">
                  <a:moveTo>
                    <a:pt x="36" y="155"/>
                  </a:moveTo>
                  <a:cubicBezTo>
                    <a:pt x="42" y="174"/>
                    <a:pt x="42" y="174"/>
                    <a:pt x="42" y="174"/>
                  </a:cubicBezTo>
                  <a:cubicBezTo>
                    <a:pt x="50" y="205"/>
                    <a:pt x="50" y="205"/>
                    <a:pt x="50" y="205"/>
                  </a:cubicBezTo>
                  <a:cubicBezTo>
                    <a:pt x="72" y="218"/>
                    <a:pt x="92" y="233"/>
                    <a:pt x="110" y="249"/>
                  </a:cubicBezTo>
                  <a:cubicBezTo>
                    <a:pt x="375" y="261"/>
                    <a:pt x="375" y="261"/>
                    <a:pt x="375" y="261"/>
                  </a:cubicBezTo>
                  <a:cubicBezTo>
                    <a:pt x="318" y="0"/>
                    <a:pt x="318" y="0"/>
                    <a:pt x="318" y="0"/>
                  </a:cubicBezTo>
                  <a:cubicBezTo>
                    <a:pt x="0" y="21"/>
                    <a:pt x="0" y="21"/>
                    <a:pt x="0" y="21"/>
                  </a:cubicBezTo>
                  <a:cubicBezTo>
                    <a:pt x="36" y="155"/>
                    <a:pt x="36" y="155"/>
                    <a:pt x="36" y="155"/>
                  </a:cubicBezTo>
                  <a:close/>
                  <a:moveTo>
                    <a:pt x="291" y="12"/>
                  </a:moveTo>
                  <a:cubicBezTo>
                    <a:pt x="58" y="60"/>
                    <a:pt x="58" y="60"/>
                    <a:pt x="58" y="60"/>
                  </a:cubicBezTo>
                  <a:cubicBezTo>
                    <a:pt x="58" y="201"/>
                    <a:pt x="58" y="201"/>
                    <a:pt x="58" y="201"/>
                  </a:cubicBezTo>
                  <a:cubicBezTo>
                    <a:pt x="15" y="33"/>
                    <a:pt x="15" y="33"/>
                    <a:pt x="15" y="33"/>
                  </a:cubicBezTo>
                  <a:cubicBezTo>
                    <a:pt x="291" y="12"/>
                    <a:pt x="291" y="12"/>
                    <a:pt x="291" y="12"/>
                  </a:cubicBezTo>
                  <a:close/>
                  <a:moveTo>
                    <a:pt x="105" y="232"/>
                  </a:moveTo>
                  <a:cubicBezTo>
                    <a:pt x="300" y="188"/>
                    <a:pt x="300" y="188"/>
                    <a:pt x="300" y="188"/>
                  </a:cubicBezTo>
                  <a:cubicBezTo>
                    <a:pt x="307" y="17"/>
                    <a:pt x="307" y="17"/>
                    <a:pt x="307" y="17"/>
                  </a:cubicBezTo>
                  <a:cubicBezTo>
                    <a:pt x="354" y="247"/>
                    <a:pt x="354" y="247"/>
                    <a:pt x="354" y="247"/>
                  </a:cubicBezTo>
                  <a:cubicBezTo>
                    <a:pt x="105" y="232"/>
                    <a:pt x="105" y="232"/>
                    <a:pt x="105" y="23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9" name="Freeform 730"/>
            <p:cNvSpPr>
              <a:spLocks/>
            </p:cNvSpPr>
            <p:nvPr/>
          </p:nvSpPr>
          <p:spPr bwMode="auto">
            <a:xfrm>
              <a:off x="1390501" y="5281141"/>
              <a:ext cx="330200" cy="225425"/>
            </a:xfrm>
            <a:custGeom>
              <a:avLst/>
              <a:gdLst>
                <a:gd name="T0" fmla="*/ 33 w 208"/>
                <a:gd name="T1" fmla="*/ 36 h 142"/>
                <a:gd name="T2" fmla="*/ 208 w 208"/>
                <a:gd name="T3" fmla="*/ 0 h 142"/>
                <a:gd name="T4" fmla="*/ 0 w 208"/>
                <a:gd name="T5" fmla="*/ 16 h 142"/>
                <a:gd name="T6" fmla="*/ 33 w 208"/>
                <a:gd name="T7" fmla="*/ 142 h 142"/>
                <a:gd name="T8" fmla="*/ 33 w 208"/>
                <a:gd name="T9" fmla="*/ 36 h 142"/>
                <a:gd name="T10" fmla="*/ 33 w 208"/>
                <a:gd name="T11" fmla="*/ 36 h 142"/>
              </a:gdLst>
              <a:ahLst/>
              <a:cxnLst>
                <a:cxn ang="0">
                  <a:pos x="T0" y="T1"/>
                </a:cxn>
                <a:cxn ang="0">
                  <a:pos x="T2" y="T3"/>
                </a:cxn>
                <a:cxn ang="0">
                  <a:pos x="T4" y="T5"/>
                </a:cxn>
                <a:cxn ang="0">
                  <a:pos x="T6" y="T7"/>
                </a:cxn>
                <a:cxn ang="0">
                  <a:pos x="T8" y="T9"/>
                </a:cxn>
                <a:cxn ang="0">
                  <a:pos x="T10" y="T11"/>
                </a:cxn>
              </a:cxnLst>
              <a:rect l="0" t="0" r="r" b="b"/>
              <a:pathLst>
                <a:path w="208" h="142">
                  <a:moveTo>
                    <a:pt x="33" y="36"/>
                  </a:moveTo>
                  <a:lnTo>
                    <a:pt x="208" y="0"/>
                  </a:lnTo>
                  <a:lnTo>
                    <a:pt x="0" y="16"/>
                  </a:lnTo>
                  <a:lnTo>
                    <a:pt x="33" y="142"/>
                  </a:lnTo>
                  <a:lnTo>
                    <a:pt x="33" y="36"/>
                  </a:lnTo>
                  <a:lnTo>
                    <a:pt x="33" y="36"/>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0" name="Freeform 731"/>
            <p:cNvSpPr>
              <a:spLocks/>
            </p:cNvSpPr>
            <p:nvPr/>
          </p:nvSpPr>
          <p:spPr bwMode="auto">
            <a:xfrm>
              <a:off x="1498451" y="5287491"/>
              <a:ext cx="296862" cy="274638"/>
            </a:xfrm>
            <a:custGeom>
              <a:avLst/>
              <a:gdLst>
                <a:gd name="T0" fmla="*/ 146 w 187"/>
                <a:gd name="T1" fmla="*/ 128 h 173"/>
                <a:gd name="T2" fmla="*/ 0 w 187"/>
                <a:gd name="T3" fmla="*/ 161 h 173"/>
                <a:gd name="T4" fmla="*/ 187 w 187"/>
                <a:gd name="T5" fmla="*/ 173 h 173"/>
                <a:gd name="T6" fmla="*/ 152 w 187"/>
                <a:gd name="T7" fmla="*/ 0 h 173"/>
                <a:gd name="T8" fmla="*/ 146 w 187"/>
                <a:gd name="T9" fmla="*/ 128 h 173"/>
                <a:gd name="T10" fmla="*/ 146 w 187"/>
                <a:gd name="T11" fmla="*/ 128 h 173"/>
              </a:gdLst>
              <a:ahLst/>
              <a:cxnLst>
                <a:cxn ang="0">
                  <a:pos x="T0" y="T1"/>
                </a:cxn>
                <a:cxn ang="0">
                  <a:pos x="T2" y="T3"/>
                </a:cxn>
                <a:cxn ang="0">
                  <a:pos x="T4" y="T5"/>
                </a:cxn>
                <a:cxn ang="0">
                  <a:pos x="T6" y="T7"/>
                </a:cxn>
                <a:cxn ang="0">
                  <a:pos x="T8" y="T9"/>
                </a:cxn>
                <a:cxn ang="0">
                  <a:pos x="T10" y="T11"/>
                </a:cxn>
              </a:cxnLst>
              <a:rect l="0" t="0" r="r" b="b"/>
              <a:pathLst>
                <a:path w="187" h="173">
                  <a:moveTo>
                    <a:pt x="146" y="128"/>
                  </a:moveTo>
                  <a:lnTo>
                    <a:pt x="0" y="161"/>
                  </a:lnTo>
                  <a:lnTo>
                    <a:pt x="187" y="173"/>
                  </a:lnTo>
                  <a:lnTo>
                    <a:pt x="152" y="0"/>
                  </a:lnTo>
                  <a:lnTo>
                    <a:pt x="146" y="128"/>
                  </a:lnTo>
                  <a:lnTo>
                    <a:pt x="146" y="1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1" name="Freeform 732"/>
            <p:cNvSpPr>
              <a:spLocks/>
            </p:cNvSpPr>
            <p:nvPr/>
          </p:nvSpPr>
          <p:spPr bwMode="auto">
            <a:xfrm>
              <a:off x="1861988" y="4947766"/>
              <a:ext cx="122237" cy="227013"/>
            </a:xfrm>
            <a:custGeom>
              <a:avLst/>
              <a:gdLst>
                <a:gd name="T0" fmla="*/ 102 w 102"/>
                <a:gd name="T1" fmla="*/ 144 h 191"/>
                <a:gd name="T2" fmla="*/ 102 w 102"/>
                <a:gd name="T3" fmla="*/ 131 h 191"/>
                <a:gd name="T4" fmla="*/ 87 w 102"/>
                <a:gd name="T5" fmla="*/ 132 h 191"/>
                <a:gd name="T6" fmla="*/ 68 w 102"/>
                <a:gd name="T7" fmla="*/ 112 h 191"/>
                <a:gd name="T8" fmla="*/ 43 w 102"/>
                <a:gd name="T9" fmla="*/ 89 h 191"/>
                <a:gd name="T10" fmla="*/ 27 w 102"/>
                <a:gd name="T11" fmla="*/ 81 h 191"/>
                <a:gd name="T12" fmla="*/ 27 w 102"/>
                <a:gd name="T13" fmla="*/ 55 h 191"/>
                <a:gd name="T14" fmla="*/ 18 w 102"/>
                <a:gd name="T15" fmla="*/ 49 h 191"/>
                <a:gd name="T16" fmla="*/ 0 w 102"/>
                <a:gd name="T17" fmla="*/ 0 h 191"/>
                <a:gd name="T18" fmla="*/ 11 w 102"/>
                <a:gd name="T19" fmla="*/ 65 h 191"/>
                <a:gd name="T20" fmla="*/ 11 w 102"/>
                <a:gd name="T21" fmla="*/ 94 h 191"/>
                <a:gd name="T22" fmla="*/ 66 w 102"/>
                <a:gd name="T23" fmla="*/ 133 h 191"/>
                <a:gd name="T24" fmla="*/ 55 w 102"/>
                <a:gd name="T25" fmla="*/ 180 h 191"/>
                <a:gd name="T26" fmla="*/ 76 w 102"/>
                <a:gd name="T27" fmla="*/ 191 h 191"/>
                <a:gd name="T28" fmla="*/ 102 w 102"/>
                <a:gd name="T29" fmla="*/ 14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91">
                  <a:moveTo>
                    <a:pt x="102" y="144"/>
                  </a:moveTo>
                  <a:cubicBezTo>
                    <a:pt x="102" y="131"/>
                    <a:pt x="102" y="131"/>
                    <a:pt x="102" y="131"/>
                  </a:cubicBezTo>
                  <a:cubicBezTo>
                    <a:pt x="97" y="133"/>
                    <a:pt x="92" y="134"/>
                    <a:pt x="87" y="132"/>
                  </a:cubicBezTo>
                  <a:cubicBezTo>
                    <a:pt x="80" y="129"/>
                    <a:pt x="74" y="123"/>
                    <a:pt x="68" y="112"/>
                  </a:cubicBezTo>
                  <a:cubicBezTo>
                    <a:pt x="43" y="89"/>
                    <a:pt x="43" y="89"/>
                    <a:pt x="43" y="89"/>
                  </a:cubicBezTo>
                  <a:cubicBezTo>
                    <a:pt x="27" y="81"/>
                    <a:pt x="27" y="81"/>
                    <a:pt x="27" y="81"/>
                  </a:cubicBezTo>
                  <a:cubicBezTo>
                    <a:pt x="27" y="55"/>
                    <a:pt x="27" y="55"/>
                    <a:pt x="27" y="55"/>
                  </a:cubicBezTo>
                  <a:cubicBezTo>
                    <a:pt x="18" y="49"/>
                    <a:pt x="18" y="49"/>
                    <a:pt x="18" y="49"/>
                  </a:cubicBezTo>
                  <a:cubicBezTo>
                    <a:pt x="0" y="0"/>
                    <a:pt x="0" y="0"/>
                    <a:pt x="0" y="0"/>
                  </a:cubicBezTo>
                  <a:cubicBezTo>
                    <a:pt x="11" y="65"/>
                    <a:pt x="11" y="65"/>
                    <a:pt x="11" y="65"/>
                  </a:cubicBezTo>
                  <a:cubicBezTo>
                    <a:pt x="11" y="94"/>
                    <a:pt x="11" y="94"/>
                    <a:pt x="11" y="94"/>
                  </a:cubicBezTo>
                  <a:cubicBezTo>
                    <a:pt x="66" y="133"/>
                    <a:pt x="66" y="133"/>
                    <a:pt x="66" y="133"/>
                  </a:cubicBezTo>
                  <a:cubicBezTo>
                    <a:pt x="55" y="180"/>
                    <a:pt x="55" y="180"/>
                    <a:pt x="55" y="180"/>
                  </a:cubicBezTo>
                  <a:cubicBezTo>
                    <a:pt x="60" y="186"/>
                    <a:pt x="67" y="189"/>
                    <a:pt x="76" y="191"/>
                  </a:cubicBezTo>
                  <a:cubicBezTo>
                    <a:pt x="102" y="144"/>
                    <a:pt x="102" y="144"/>
                    <a:pt x="102" y="14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2" name="Freeform 733"/>
            <p:cNvSpPr>
              <a:spLocks noEditPoints="1"/>
            </p:cNvSpPr>
            <p:nvPr/>
          </p:nvSpPr>
          <p:spPr bwMode="auto">
            <a:xfrm>
              <a:off x="1984226" y="5071591"/>
              <a:ext cx="68262" cy="192088"/>
            </a:xfrm>
            <a:custGeom>
              <a:avLst/>
              <a:gdLst>
                <a:gd name="T0" fmla="*/ 0 w 57"/>
                <a:gd name="T1" fmla="*/ 27 h 161"/>
                <a:gd name="T2" fmla="*/ 0 w 57"/>
                <a:gd name="T3" fmla="*/ 40 h 161"/>
                <a:gd name="T4" fmla="*/ 26 w 57"/>
                <a:gd name="T5" fmla="*/ 117 h 161"/>
                <a:gd name="T6" fmla="*/ 7 w 57"/>
                <a:gd name="T7" fmla="*/ 146 h 161"/>
                <a:gd name="T8" fmla="*/ 10 w 57"/>
                <a:gd name="T9" fmla="*/ 161 h 161"/>
                <a:gd name="T10" fmla="*/ 41 w 57"/>
                <a:gd name="T11" fmla="*/ 125 h 161"/>
                <a:gd name="T12" fmla="*/ 57 w 57"/>
                <a:gd name="T13" fmla="*/ 76 h 161"/>
                <a:gd name="T14" fmla="*/ 28 w 57"/>
                <a:gd name="T15" fmla="*/ 0 h 161"/>
                <a:gd name="T16" fmla="*/ 11 w 57"/>
                <a:gd name="T17" fmla="*/ 18 h 161"/>
                <a:gd name="T18" fmla="*/ 0 w 57"/>
                <a:gd name="T19" fmla="*/ 27 h 161"/>
                <a:gd name="T20" fmla="*/ 3 w 57"/>
                <a:gd name="T21" fmla="*/ 31 h 161"/>
                <a:gd name="T22" fmla="*/ 9 w 57"/>
                <a:gd name="T23" fmla="*/ 26 h 161"/>
                <a:gd name="T24" fmla="*/ 36 w 57"/>
                <a:gd name="T25" fmla="*/ 114 h 161"/>
                <a:gd name="T26" fmla="*/ 13 w 57"/>
                <a:gd name="T27" fmla="*/ 145 h 161"/>
                <a:gd name="T28" fmla="*/ 30 w 57"/>
                <a:gd name="T29" fmla="*/ 116 h 161"/>
                <a:gd name="T30" fmla="*/ 3 w 57"/>
                <a:gd name="T31" fmla="*/ 3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161">
                  <a:moveTo>
                    <a:pt x="0" y="27"/>
                  </a:moveTo>
                  <a:cubicBezTo>
                    <a:pt x="0" y="40"/>
                    <a:pt x="0" y="40"/>
                    <a:pt x="0" y="40"/>
                  </a:cubicBezTo>
                  <a:cubicBezTo>
                    <a:pt x="26" y="117"/>
                    <a:pt x="26" y="117"/>
                    <a:pt x="26" y="117"/>
                  </a:cubicBezTo>
                  <a:cubicBezTo>
                    <a:pt x="7" y="146"/>
                    <a:pt x="7" y="146"/>
                    <a:pt x="7" y="146"/>
                  </a:cubicBezTo>
                  <a:cubicBezTo>
                    <a:pt x="10" y="161"/>
                    <a:pt x="10" y="161"/>
                    <a:pt x="10" y="161"/>
                  </a:cubicBezTo>
                  <a:cubicBezTo>
                    <a:pt x="41" y="125"/>
                    <a:pt x="41" y="125"/>
                    <a:pt x="41" y="125"/>
                  </a:cubicBezTo>
                  <a:cubicBezTo>
                    <a:pt x="57" y="76"/>
                    <a:pt x="57" y="76"/>
                    <a:pt x="57" y="76"/>
                  </a:cubicBezTo>
                  <a:cubicBezTo>
                    <a:pt x="28" y="0"/>
                    <a:pt x="28" y="0"/>
                    <a:pt x="28" y="0"/>
                  </a:cubicBezTo>
                  <a:cubicBezTo>
                    <a:pt x="11" y="18"/>
                    <a:pt x="11" y="18"/>
                    <a:pt x="11" y="18"/>
                  </a:cubicBezTo>
                  <a:cubicBezTo>
                    <a:pt x="7" y="22"/>
                    <a:pt x="4" y="25"/>
                    <a:pt x="0" y="27"/>
                  </a:cubicBezTo>
                  <a:close/>
                  <a:moveTo>
                    <a:pt x="3" y="31"/>
                  </a:moveTo>
                  <a:cubicBezTo>
                    <a:pt x="9" y="26"/>
                    <a:pt x="9" y="26"/>
                    <a:pt x="9" y="26"/>
                  </a:cubicBezTo>
                  <a:cubicBezTo>
                    <a:pt x="36" y="114"/>
                    <a:pt x="36" y="114"/>
                    <a:pt x="36" y="114"/>
                  </a:cubicBezTo>
                  <a:cubicBezTo>
                    <a:pt x="13" y="145"/>
                    <a:pt x="13" y="145"/>
                    <a:pt x="13" y="145"/>
                  </a:cubicBezTo>
                  <a:cubicBezTo>
                    <a:pt x="30" y="116"/>
                    <a:pt x="30" y="116"/>
                    <a:pt x="30" y="116"/>
                  </a:cubicBezTo>
                  <a:cubicBezTo>
                    <a:pt x="3" y="31"/>
                    <a:pt x="3" y="31"/>
                    <a:pt x="3" y="31"/>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3" name="Freeform 734"/>
            <p:cNvSpPr>
              <a:spLocks/>
            </p:cNvSpPr>
            <p:nvPr/>
          </p:nvSpPr>
          <p:spPr bwMode="auto">
            <a:xfrm>
              <a:off x="1987401" y="5101753"/>
              <a:ext cx="39687" cy="142875"/>
            </a:xfrm>
            <a:custGeom>
              <a:avLst/>
              <a:gdLst>
                <a:gd name="T0" fmla="*/ 5 w 25"/>
                <a:gd name="T1" fmla="*/ 0 h 90"/>
                <a:gd name="T2" fmla="*/ 0 w 25"/>
                <a:gd name="T3" fmla="*/ 4 h 90"/>
                <a:gd name="T4" fmla="*/ 20 w 25"/>
                <a:gd name="T5" fmla="*/ 68 h 90"/>
                <a:gd name="T6" fmla="*/ 8 w 25"/>
                <a:gd name="T7" fmla="*/ 90 h 90"/>
                <a:gd name="T8" fmla="*/ 25 w 25"/>
                <a:gd name="T9" fmla="*/ 67 h 90"/>
                <a:gd name="T10" fmla="*/ 5 w 25"/>
                <a:gd name="T11" fmla="*/ 0 h 90"/>
                <a:gd name="T12" fmla="*/ 5 w 25"/>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25" h="90">
                  <a:moveTo>
                    <a:pt x="5" y="0"/>
                  </a:moveTo>
                  <a:lnTo>
                    <a:pt x="0" y="4"/>
                  </a:lnTo>
                  <a:lnTo>
                    <a:pt x="20" y="68"/>
                  </a:lnTo>
                  <a:lnTo>
                    <a:pt x="8" y="90"/>
                  </a:lnTo>
                  <a:lnTo>
                    <a:pt x="25" y="67"/>
                  </a:lnTo>
                  <a:lnTo>
                    <a:pt x="5" y="0"/>
                  </a:lnTo>
                  <a:lnTo>
                    <a:pt x="5" y="0"/>
                  </a:lnTo>
                  <a:close/>
                </a:path>
              </a:pathLst>
            </a:custGeom>
            <a:solidFill>
              <a:srgbClr val="F3DD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4" name="Freeform 735"/>
            <p:cNvSpPr>
              <a:spLocks/>
            </p:cNvSpPr>
            <p:nvPr/>
          </p:nvSpPr>
          <p:spPr bwMode="auto">
            <a:xfrm>
              <a:off x="1966763" y="4916016"/>
              <a:ext cx="122237" cy="365125"/>
            </a:xfrm>
            <a:custGeom>
              <a:avLst/>
              <a:gdLst>
                <a:gd name="T0" fmla="*/ 26 w 103"/>
                <a:gd name="T1" fmla="*/ 148 h 306"/>
                <a:gd name="T2" fmla="*/ 43 w 103"/>
                <a:gd name="T3" fmla="*/ 130 h 306"/>
                <a:gd name="T4" fmla="*/ 72 w 103"/>
                <a:gd name="T5" fmla="*/ 206 h 306"/>
                <a:gd name="T6" fmla="*/ 56 w 103"/>
                <a:gd name="T7" fmla="*/ 255 h 306"/>
                <a:gd name="T8" fmla="*/ 25 w 103"/>
                <a:gd name="T9" fmla="*/ 291 h 306"/>
                <a:gd name="T10" fmla="*/ 27 w 103"/>
                <a:gd name="T11" fmla="*/ 306 h 306"/>
                <a:gd name="T12" fmla="*/ 73 w 103"/>
                <a:gd name="T13" fmla="*/ 271 h 306"/>
                <a:gd name="T14" fmla="*/ 81 w 103"/>
                <a:gd name="T15" fmla="*/ 218 h 306"/>
                <a:gd name="T16" fmla="*/ 103 w 103"/>
                <a:gd name="T17" fmla="*/ 176 h 306"/>
                <a:gd name="T18" fmla="*/ 59 w 103"/>
                <a:gd name="T19" fmla="*/ 112 h 306"/>
                <a:gd name="T20" fmla="*/ 61 w 103"/>
                <a:gd name="T21" fmla="*/ 55 h 306"/>
                <a:gd name="T22" fmla="*/ 76 w 103"/>
                <a:gd name="T23" fmla="*/ 33 h 306"/>
                <a:gd name="T24" fmla="*/ 75 w 103"/>
                <a:gd name="T25" fmla="*/ 0 h 306"/>
                <a:gd name="T26" fmla="*/ 47 w 103"/>
                <a:gd name="T27" fmla="*/ 50 h 306"/>
                <a:gd name="T28" fmla="*/ 47 w 103"/>
                <a:gd name="T29" fmla="*/ 102 h 306"/>
                <a:gd name="T30" fmla="*/ 0 w 103"/>
                <a:gd name="T31" fmla="*/ 158 h 306"/>
                <a:gd name="T32" fmla="*/ 15 w 103"/>
                <a:gd name="T33" fmla="*/ 157 h 306"/>
                <a:gd name="T34" fmla="*/ 26 w 103"/>
                <a:gd name="T35" fmla="*/ 14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306">
                  <a:moveTo>
                    <a:pt x="26" y="148"/>
                  </a:moveTo>
                  <a:cubicBezTo>
                    <a:pt x="43" y="130"/>
                    <a:pt x="43" y="130"/>
                    <a:pt x="43" y="130"/>
                  </a:cubicBezTo>
                  <a:cubicBezTo>
                    <a:pt x="72" y="206"/>
                    <a:pt x="72" y="206"/>
                    <a:pt x="72" y="206"/>
                  </a:cubicBezTo>
                  <a:cubicBezTo>
                    <a:pt x="56" y="255"/>
                    <a:pt x="56" y="255"/>
                    <a:pt x="56" y="255"/>
                  </a:cubicBezTo>
                  <a:cubicBezTo>
                    <a:pt x="25" y="291"/>
                    <a:pt x="25" y="291"/>
                    <a:pt x="25" y="291"/>
                  </a:cubicBezTo>
                  <a:cubicBezTo>
                    <a:pt x="27" y="306"/>
                    <a:pt x="27" y="306"/>
                    <a:pt x="27" y="306"/>
                  </a:cubicBezTo>
                  <a:cubicBezTo>
                    <a:pt x="73" y="271"/>
                    <a:pt x="73" y="271"/>
                    <a:pt x="73" y="271"/>
                  </a:cubicBezTo>
                  <a:cubicBezTo>
                    <a:pt x="81" y="218"/>
                    <a:pt x="81" y="218"/>
                    <a:pt x="81" y="218"/>
                  </a:cubicBezTo>
                  <a:cubicBezTo>
                    <a:pt x="103" y="176"/>
                    <a:pt x="103" y="176"/>
                    <a:pt x="103" y="176"/>
                  </a:cubicBezTo>
                  <a:cubicBezTo>
                    <a:pt x="78" y="168"/>
                    <a:pt x="63" y="146"/>
                    <a:pt x="59" y="112"/>
                  </a:cubicBezTo>
                  <a:cubicBezTo>
                    <a:pt x="57" y="96"/>
                    <a:pt x="58" y="77"/>
                    <a:pt x="61" y="55"/>
                  </a:cubicBezTo>
                  <a:cubicBezTo>
                    <a:pt x="68" y="48"/>
                    <a:pt x="73" y="41"/>
                    <a:pt x="76" y="33"/>
                  </a:cubicBezTo>
                  <a:cubicBezTo>
                    <a:pt x="79" y="23"/>
                    <a:pt x="79" y="12"/>
                    <a:pt x="75" y="0"/>
                  </a:cubicBezTo>
                  <a:cubicBezTo>
                    <a:pt x="47" y="50"/>
                    <a:pt x="47" y="50"/>
                    <a:pt x="47" y="50"/>
                  </a:cubicBezTo>
                  <a:cubicBezTo>
                    <a:pt x="47" y="102"/>
                    <a:pt x="47" y="102"/>
                    <a:pt x="47" y="102"/>
                  </a:cubicBezTo>
                  <a:cubicBezTo>
                    <a:pt x="40" y="124"/>
                    <a:pt x="24" y="143"/>
                    <a:pt x="0" y="158"/>
                  </a:cubicBezTo>
                  <a:cubicBezTo>
                    <a:pt x="5" y="160"/>
                    <a:pt x="10" y="159"/>
                    <a:pt x="15" y="157"/>
                  </a:cubicBezTo>
                  <a:cubicBezTo>
                    <a:pt x="19" y="155"/>
                    <a:pt x="22" y="152"/>
                    <a:pt x="26" y="148"/>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5" name="Freeform 736"/>
            <p:cNvSpPr>
              <a:spLocks noEditPoints="1"/>
            </p:cNvSpPr>
            <p:nvPr/>
          </p:nvSpPr>
          <p:spPr bwMode="auto">
            <a:xfrm>
              <a:off x="1808013" y="5135091"/>
              <a:ext cx="474662" cy="381000"/>
            </a:xfrm>
            <a:custGeom>
              <a:avLst/>
              <a:gdLst>
                <a:gd name="T0" fmla="*/ 104 w 397"/>
                <a:gd name="T1" fmla="*/ 47 h 319"/>
                <a:gd name="T2" fmla="*/ 100 w 397"/>
                <a:gd name="T3" fmla="*/ 22 h 319"/>
                <a:gd name="T4" fmla="*/ 91 w 397"/>
                <a:gd name="T5" fmla="*/ 0 h 319"/>
                <a:gd name="T6" fmla="*/ 79 w 397"/>
                <a:gd name="T7" fmla="*/ 0 h 319"/>
                <a:gd name="T8" fmla="*/ 50 w 397"/>
                <a:gd name="T9" fmla="*/ 84 h 319"/>
                <a:gd name="T10" fmla="*/ 18 w 397"/>
                <a:gd name="T11" fmla="*/ 252 h 319"/>
                <a:gd name="T12" fmla="*/ 0 w 397"/>
                <a:gd name="T13" fmla="*/ 262 h 319"/>
                <a:gd name="T14" fmla="*/ 8 w 397"/>
                <a:gd name="T15" fmla="*/ 303 h 319"/>
                <a:gd name="T16" fmla="*/ 36 w 397"/>
                <a:gd name="T17" fmla="*/ 282 h 319"/>
                <a:gd name="T18" fmla="*/ 42 w 397"/>
                <a:gd name="T19" fmla="*/ 269 h 319"/>
                <a:gd name="T20" fmla="*/ 32 w 397"/>
                <a:gd name="T21" fmla="*/ 264 h 319"/>
                <a:gd name="T22" fmla="*/ 41 w 397"/>
                <a:gd name="T23" fmla="*/ 253 h 319"/>
                <a:gd name="T24" fmla="*/ 38 w 397"/>
                <a:gd name="T25" fmla="*/ 239 h 319"/>
                <a:gd name="T26" fmla="*/ 36 w 397"/>
                <a:gd name="T27" fmla="*/ 234 h 319"/>
                <a:gd name="T28" fmla="*/ 45 w 397"/>
                <a:gd name="T29" fmla="*/ 229 h 319"/>
                <a:gd name="T30" fmla="*/ 49 w 397"/>
                <a:gd name="T31" fmla="*/ 212 h 319"/>
                <a:gd name="T32" fmla="*/ 51 w 397"/>
                <a:gd name="T33" fmla="*/ 207 h 319"/>
                <a:gd name="T34" fmla="*/ 53 w 397"/>
                <a:gd name="T35" fmla="*/ 118 h 319"/>
                <a:gd name="T36" fmla="*/ 68 w 397"/>
                <a:gd name="T37" fmla="*/ 84 h 319"/>
                <a:gd name="T38" fmla="*/ 71 w 397"/>
                <a:gd name="T39" fmla="*/ 207 h 319"/>
                <a:gd name="T40" fmla="*/ 83 w 397"/>
                <a:gd name="T41" fmla="*/ 207 h 319"/>
                <a:gd name="T42" fmla="*/ 112 w 397"/>
                <a:gd name="T43" fmla="*/ 247 h 319"/>
                <a:gd name="T44" fmla="*/ 138 w 397"/>
                <a:gd name="T45" fmla="*/ 282 h 319"/>
                <a:gd name="T46" fmla="*/ 132 w 397"/>
                <a:gd name="T47" fmla="*/ 308 h 319"/>
                <a:gd name="T48" fmla="*/ 373 w 397"/>
                <a:gd name="T49" fmla="*/ 308 h 319"/>
                <a:gd name="T50" fmla="*/ 378 w 397"/>
                <a:gd name="T51" fmla="*/ 18 h 319"/>
                <a:gd name="T52" fmla="*/ 377 w 397"/>
                <a:gd name="T53" fmla="*/ 18 h 319"/>
                <a:gd name="T54" fmla="*/ 324 w 397"/>
                <a:gd name="T55" fmla="*/ 164 h 319"/>
                <a:gd name="T56" fmla="*/ 324 w 397"/>
                <a:gd name="T57" fmla="*/ 271 h 319"/>
                <a:gd name="T58" fmla="*/ 168 w 397"/>
                <a:gd name="T59" fmla="*/ 285 h 319"/>
                <a:gd name="T60" fmla="*/ 159 w 397"/>
                <a:gd name="T61" fmla="*/ 284 h 319"/>
                <a:gd name="T62" fmla="*/ 159 w 397"/>
                <a:gd name="T63" fmla="*/ 134 h 319"/>
                <a:gd name="T64" fmla="*/ 122 w 397"/>
                <a:gd name="T65" fmla="*/ 91 h 319"/>
                <a:gd name="T66" fmla="*/ 142 w 397"/>
                <a:gd name="T67" fmla="*/ 62 h 319"/>
                <a:gd name="T68" fmla="*/ 104 w 397"/>
                <a:gd name="T69" fmla="*/ 47 h 319"/>
                <a:gd name="T70" fmla="*/ 98 w 397"/>
                <a:gd name="T71" fmla="*/ 213 h 319"/>
                <a:gd name="T72" fmla="*/ 78 w 397"/>
                <a:gd name="T73" fmla="*/ 198 h 319"/>
                <a:gd name="T74" fmla="*/ 73 w 397"/>
                <a:gd name="T75" fmla="*/ 89 h 319"/>
                <a:gd name="T76" fmla="*/ 82 w 397"/>
                <a:gd name="T77" fmla="*/ 65 h 319"/>
                <a:gd name="T78" fmla="*/ 98 w 397"/>
                <a:gd name="T79" fmla="*/ 213 h 319"/>
                <a:gd name="T80" fmla="*/ 85 w 397"/>
                <a:gd name="T81" fmla="*/ 5 h 319"/>
                <a:gd name="T82" fmla="*/ 54 w 397"/>
                <a:gd name="T83" fmla="*/ 94 h 319"/>
                <a:gd name="T84" fmla="*/ 85 w 397"/>
                <a:gd name="T85" fmla="*/ 5 h 319"/>
                <a:gd name="T86" fmla="*/ 331 w 397"/>
                <a:gd name="T87" fmla="*/ 275 h 319"/>
                <a:gd name="T88" fmla="*/ 336 w 397"/>
                <a:gd name="T89" fmla="*/ 119 h 319"/>
                <a:gd name="T90" fmla="*/ 373 w 397"/>
                <a:gd name="T91" fmla="*/ 30 h 319"/>
                <a:gd name="T92" fmla="*/ 343 w 397"/>
                <a:gd name="T93" fmla="*/ 281 h 319"/>
                <a:gd name="T94" fmla="*/ 143 w 397"/>
                <a:gd name="T95" fmla="*/ 295 h 319"/>
                <a:gd name="T96" fmla="*/ 143 w 397"/>
                <a:gd name="T97" fmla="*/ 286 h 319"/>
                <a:gd name="T98" fmla="*/ 331 w 397"/>
                <a:gd name="T99" fmla="*/ 275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7" h="319">
                  <a:moveTo>
                    <a:pt x="104" y="47"/>
                  </a:moveTo>
                  <a:cubicBezTo>
                    <a:pt x="100" y="22"/>
                    <a:pt x="100" y="22"/>
                    <a:pt x="100" y="22"/>
                  </a:cubicBezTo>
                  <a:cubicBezTo>
                    <a:pt x="95" y="16"/>
                    <a:pt x="92" y="9"/>
                    <a:pt x="91" y="0"/>
                  </a:cubicBezTo>
                  <a:cubicBezTo>
                    <a:pt x="87" y="0"/>
                    <a:pt x="83" y="0"/>
                    <a:pt x="79" y="0"/>
                  </a:cubicBezTo>
                  <a:cubicBezTo>
                    <a:pt x="57" y="14"/>
                    <a:pt x="47" y="43"/>
                    <a:pt x="50" y="84"/>
                  </a:cubicBezTo>
                  <a:cubicBezTo>
                    <a:pt x="18" y="252"/>
                    <a:pt x="18" y="252"/>
                    <a:pt x="18" y="252"/>
                  </a:cubicBezTo>
                  <a:cubicBezTo>
                    <a:pt x="0" y="262"/>
                    <a:pt x="0" y="262"/>
                    <a:pt x="0" y="262"/>
                  </a:cubicBezTo>
                  <a:cubicBezTo>
                    <a:pt x="8" y="303"/>
                    <a:pt x="8" y="303"/>
                    <a:pt x="8" y="303"/>
                  </a:cubicBezTo>
                  <a:cubicBezTo>
                    <a:pt x="36" y="282"/>
                    <a:pt x="36" y="282"/>
                    <a:pt x="36" y="282"/>
                  </a:cubicBezTo>
                  <a:cubicBezTo>
                    <a:pt x="42" y="269"/>
                    <a:pt x="42" y="269"/>
                    <a:pt x="42" y="269"/>
                  </a:cubicBezTo>
                  <a:cubicBezTo>
                    <a:pt x="32" y="264"/>
                    <a:pt x="32" y="264"/>
                    <a:pt x="32" y="264"/>
                  </a:cubicBezTo>
                  <a:cubicBezTo>
                    <a:pt x="41" y="253"/>
                    <a:pt x="41" y="253"/>
                    <a:pt x="41" y="253"/>
                  </a:cubicBezTo>
                  <a:cubicBezTo>
                    <a:pt x="38" y="239"/>
                    <a:pt x="38" y="239"/>
                    <a:pt x="38" y="239"/>
                  </a:cubicBezTo>
                  <a:cubicBezTo>
                    <a:pt x="36" y="234"/>
                    <a:pt x="36" y="234"/>
                    <a:pt x="36" y="234"/>
                  </a:cubicBezTo>
                  <a:cubicBezTo>
                    <a:pt x="45" y="229"/>
                    <a:pt x="45" y="229"/>
                    <a:pt x="45" y="229"/>
                  </a:cubicBezTo>
                  <a:cubicBezTo>
                    <a:pt x="49" y="212"/>
                    <a:pt x="49" y="212"/>
                    <a:pt x="49" y="212"/>
                  </a:cubicBezTo>
                  <a:cubicBezTo>
                    <a:pt x="51" y="207"/>
                    <a:pt x="51" y="207"/>
                    <a:pt x="51" y="207"/>
                  </a:cubicBezTo>
                  <a:cubicBezTo>
                    <a:pt x="53" y="118"/>
                    <a:pt x="53" y="118"/>
                    <a:pt x="53" y="118"/>
                  </a:cubicBezTo>
                  <a:cubicBezTo>
                    <a:pt x="68" y="84"/>
                    <a:pt x="68" y="84"/>
                    <a:pt x="68" y="84"/>
                  </a:cubicBezTo>
                  <a:cubicBezTo>
                    <a:pt x="71" y="207"/>
                    <a:pt x="71" y="207"/>
                    <a:pt x="71" y="207"/>
                  </a:cubicBezTo>
                  <a:cubicBezTo>
                    <a:pt x="83" y="207"/>
                    <a:pt x="83" y="207"/>
                    <a:pt x="83" y="207"/>
                  </a:cubicBezTo>
                  <a:cubicBezTo>
                    <a:pt x="112" y="247"/>
                    <a:pt x="112" y="247"/>
                    <a:pt x="112" y="247"/>
                  </a:cubicBezTo>
                  <a:cubicBezTo>
                    <a:pt x="138" y="282"/>
                    <a:pt x="138" y="282"/>
                    <a:pt x="138" y="282"/>
                  </a:cubicBezTo>
                  <a:cubicBezTo>
                    <a:pt x="135" y="291"/>
                    <a:pt x="133" y="299"/>
                    <a:pt x="132" y="308"/>
                  </a:cubicBezTo>
                  <a:cubicBezTo>
                    <a:pt x="218" y="319"/>
                    <a:pt x="298" y="319"/>
                    <a:pt x="373" y="308"/>
                  </a:cubicBezTo>
                  <a:cubicBezTo>
                    <a:pt x="396" y="207"/>
                    <a:pt x="397" y="110"/>
                    <a:pt x="378" y="18"/>
                  </a:cubicBezTo>
                  <a:cubicBezTo>
                    <a:pt x="377" y="18"/>
                    <a:pt x="377" y="18"/>
                    <a:pt x="377" y="18"/>
                  </a:cubicBezTo>
                  <a:cubicBezTo>
                    <a:pt x="346" y="48"/>
                    <a:pt x="328" y="97"/>
                    <a:pt x="324" y="164"/>
                  </a:cubicBezTo>
                  <a:cubicBezTo>
                    <a:pt x="324" y="271"/>
                    <a:pt x="324" y="271"/>
                    <a:pt x="324" y="271"/>
                  </a:cubicBezTo>
                  <a:cubicBezTo>
                    <a:pt x="274" y="285"/>
                    <a:pt x="221" y="289"/>
                    <a:pt x="168" y="285"/>
                  </a:cubicBezTo>
                  <a:cubicBezTo>
                    <a:pt x="165" y="285"/>
                    <a:pt x="162" y="285"/>
                    <a:pt x="159" y="284"/>
                  </a:cubicBezTo>
                  <a:cubicBezTo>
                    <a:pt x="159" y="134"/>
                    <a:pt x="159" y="134"/>
                    <a:pt x="159" y="134"/>
                  </a:cubicBezTo>
                  <a:cubicBezTo>
                    <a:pt x="122" y="91"/>
                    <a:pt x="122" y="91"/>
                    <a:pt x="122" y="91"/>
                  </a:cubicBezTo>
                  <a:cubicBezTo>
                    <a:pt x="142" y="62"/>
                    <a:pt x="142" y="62"/>
                    <a:pt x="142" y="62"/>
                  </a:cubicBezTo>
                  <a:cubicBezTo>
                    <a:pt x="104" y="47"/>
                    <a:pt x="104" y="47"/>
                    <a:pt x="104" y="47"/>
                  </a:cubicBezTo>
                  <a:close/>
                  <a:moveTo>
                    <a:pt x="98" y="213"/>
                  </a:moveTo>
                  <a:cubicBezTo>
                    <a:pt x="78" y="198"/>
                    <a:pt x="78" y="198"/>
                    <a:pt x="78" y="198"/>
                  </a:cubicBezTo>
                  <a:cubicBezTo>
                    <a:pt x="73" y="89"/>
                    <a:pt x="73" y="89"/>
                    <a:pt x="73" y="89"/>
                  </a:cubicBezTo>
                  <a:cubicBezTo>
                    <a:pt x="82" y="65"/>
                    <a:pt x="82" y="65"/>
                    <a:pt x="82" y="65"/>
                  </a:cubicBezTo>
                  <a:cubicBezTo>
                    <a:pt x="77" y="119"/>
                    <a:pt x="82" y="168"/>
                    <a:pt x="98" y="213"/>
                  </a:cubicBezTo>
                  <a:close/>
                  <a:moveTo>
                    <a:pt x="85" y="5"/>
                  </a:moveTo>
                  <a:cubicBezTo>
                    <a:pt x="54" y="94"/>
                    <a:pt x="54" y="94"/>
                    <a:pt x="54" y="94"/>
                  </a:cubicBezTo>
                  <a:cubicBezTo>
                    <a:pt x="53" y="52"/>
                    <a:pt x="63" y="22"/>
                    <a:pt x="85" y="5"/>
                  </a:cubicBezTo>
                  <a:close/>
                  <a:moveTo>
                    <a:pt x="331" y="275"/>
                  </a:moveTo>
                  <a:cubicBezTo>
                    <a:pt x="326" y="224"/>
                    <a:pt x="328" y="172"/>
                    <a:pt x="336" y="119"/>
                  </a:cubicBezTo>
                  <a:cubicBezTo>
                    <a:pt x="342" y="88"/>
                    <a:pt x="354" y="58"/>
                    <a:pt x="373" y="30"/>
                  </a:cubicBezTo>
                  <a:cubicBezTo>
                    <a:pt x="349" y="114"/>
                    <a:pt x="338" y="198"/>
                    <a:pt x="343" y="281"/>
                  </a:cubicBezTo>
                  <a:cubicBezTo>
                    <a:pt x="274" y="296"/>
                    <a:pt x="208" y="301"/>
                    <a:pt x="143" y="295"/>
                  </a:cubicBezTo>
                  <a:cubicBezTo>
                    <a:pt x="143" y="286"/>
                    <a:pt x="143" y="286"/>
                    <a:pt x="143" y="286"/>
                  </a:cubicBezTo>
                  <a:cubicBezTo>
                    <a:pt x="199" y="295"/>
                    <a:pt x="262" y="292"/>
                    <a:pt x="331" y="275"/>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6" name="Freeform 737"/>
            <p:cNvSpPr>
              <a:spLocks/>
            </p:cNvSpPr>
            <p:nvPr/>
          </p:nvSpPr>
          <p:spPr bwMode="auto">
            <a:xfrm>
              <a:off x="1895326" y="5212878"/>
              <a:ext cx="30162" cy="177800"/>
            </a:xfrm>
            <a:custGeom>
              <a:avLst/>
              <a:gdLst>
                <a:gd name="T0" fmla="*/ 5 w 25"/>
                <a:gd name="T1" fmla="*/ 133 h 148"/>
                <a:gd name="T2" fmla="*/ 25 w 25"/>
                <a:gd name="T3" fmla="*/ 148 h 148"/>
                <a:gd name="T4" fmla="*/ 9 w 25"/>
                <a:gd name="T5" fmla="*/ 0 h 148"/>
                <a:gd name="T6" fmla="*/ 0 w 25"/>
                <a:gd name="T7" fmla="*/ 24 h 148"/>
                <a:gd name="T8" fmla="*/ 5 w 25"/>
                <a:gd name="T9" fmla="*/ 133 h 148"/>
              </a:gdLst>
              <a:ahLst/>
              <a:cxnLst>
                <a:cxn ang="0">
                  <a:pos x="T0" y="T1"/>
                </a:cxn>
                <a:cxn ang="0">
                  <a:pos x="T2" y="T3"/>
                </a:cxn>
                <a:cxn ang="0">
                  <a:pos x="T4" y="T5"/>
                </a:cxn>
                <a:cxn ang="0">
                  <a:pos x="T6" y="T7"/>
                </a:cxn>
                <a:cxn ang="0">
                  <a:pos x="T8" y="T9"/>
                </a:cxn>
              </a:cxnLst>
              <a:rect l="0" t="0" r="r" b="b"/>
              <a:pathLst>
                <a:path w="25" h="148">
                  <a:moveTo>
                    <a:pt x="5" y="133"/>
                  </a:moveTo>
                  <a:cubicBezTo>
                    <a:pt x="25" y="148"/>
                    <a:pt x="25" y="148"/>
                    <a:pt x="25" y="148"/>
                  </a:cubicBezTo>
                  <a:cubicBezTo>
                    <a:pt x="9" y="103"/>
                    <a:pt x="4" y="54"/>
                    <a:pt x="9" y="0"/>
                  </a:cubicBezTo>
                  <a:cubicBezTo>
                    <a:pt x="0" y="24"/>
                    <a:pt x="0" y="24"/>
                    <a:pt x="0" y="24"/>
                  </a:cubicBezTo>
                  <a:cubicBezTo>
                    <a:pt x="5" y="133"/>
                    <a:pt x="5" y="133"/>
                    <a:pt x="5"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7" name="Freeform 738"/>
            <p:cNvSpPr>
              <a:spLocks/>
            </p:cNvSpPr>
            <p:nvPr/>
          </p:nvSpPr>
          <p:spPr bwMode="auto">
            <a:xfrm>
              <a:off x="1871513" y="5141441"/>
              <a:ext cx="38100" cy="106363"/>
            </a:xfrm>
            <a:custGeom>
              <a:avLst/>
              <a:gdLst>
                <a:gd name="T0" fmla="*/ 1 w 32"/>
                <a:gd name="T1" fmla="*/ 89 h 89"/>
                <a:gd name="T2" fmla="*/ 32 w 32"/>
                <a:gd name="T3" fmla="*/ 0 h 89"/>
                <a:gd name="T4" fmla="*/ 1 w 32"/>
                <a:gd name="T5" fmla="*/ 89 h 89"/>
              </a:gdLst>
              <a:ahLst/>
              <a:cxnLst>
                <a:cxn ang="0">
                  <a:pos x="T0" y="T1"/>
                </a:cxn>
                <a:cxn ang="0">
                  <a:pos x="T2" y="T3"/>
                </a:cxn>
                <a:cxn ang="0">
                  <a:pos x="T4" y="T5"/>
                </a:cxn>
              </a:cxnLst>
              <a:rect l="0" t="0" r="r" b="b"/>
              <a:pathLst>
                <a:path w="32" h="89">
                  <a:moveTo>
                    <a:pt x="1" y="89"/>
                  </a:moveTo>
                  <a:cubicBezTo>
                    <a:pt x="32" y="0"/>
                    <a:pt x="32" y="0"/>
                    <a:pt x="32" y="0"/>
                  </a:cubicBezTo>
                  <a:cubicBezTo>
                    <a:pt x="10" y="17"/>
                    <a:pt x="0" y="47"/>
                    <a:pt x="1"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8" name="Freeform 739"/>
            <p:cNvSpPr>
              <a:spLocks/>
            </p:cNvSpPr>
            <p:nvPr/>
          </p:nvSpPr>
          <p:spPr bwMode="auto">
            <a:xfrm>
              <a:off x="1979463" y="5171603"/>
              <a:ext cx="274637" cy="323850"/>
            </a:xfrm>
            <a:custGeom>
              <a:avLst/>
              <a:gdLst>
                <a:gd name="T0" fmla="*/ 193 w 230"/>
                <a:gd name="T1" fmla="*/ 89 h 271"/>
                <a:gd name="T2" fmla="*/ 188 w 230"/>
                <a:gd name="T3" fmla="*/ 245 h 271"/>
                <a:gd name="T4" fmla="*/ 0 w 230"/>
                <a:gd name="T5" fmla="*/ 256 h 271"/>
                <a:gd name="T6" fmla="*/ 0 w 230"/>
                <a:gd name="T7" fmla="*/ 265 h 271"/>
                <a:gd name="T8" fmla="*/ 200 w 230"/>
                <a:gd name="T9" fmla="*/ 251 h 271"/>
                <a:gd name="T10" fmla="*/ 230 w 230"/>
                <a:gd name="T11" fmla="*/ 0 h 271"/>
                <a:gd name="T12" fmla="*/ 193 w 230"/>
                <a:gd name="T13" fmla="*/ 89 h 271"/>
              </a:gdLst>
              <a:ahLst/>
              <a:cxnLst>
                <a:cxn ang="0">
                  <a:pos x="T0" y="T1"/>
                </a:cxn>
                <a:cxn ang="0">
                  <a:pos x="T2" y="T3"/>
                </a:cxn>
                <a:cxn ang="0">
                  <a:pos x="T4" y="T5"/>
                </a:cxn>
                <a:cxn ang="0">
                  <a:pos x="T6" y="T7"/>
                </a:cxn>
                <a:cxn ang="0">
                  <a:pos x="T8" y="T9"/>
                </a:cxn>
                <a:cxn ang="0">
                  <a:pos x="T10" y="T11"/>
                </a:cxn>
                <a:cxn ang="0">
                  <a:pos x="T12" y="T13"/>
                </a:cxn>
              </a:cxnLst>
              <a:rect l="0" t="0" r="r" b="b"/>
              <a:pathLst>
                <a:path w="230" h="271">
                  <a:moveTo>
                    <a:pt x="193" y="89"/>
                  </a:moveTo>
                  <a:cubicBezTo>
                    <a:pt x="185" y="142"/>
                    <a:pt x="183" y="194"/>
                    <a:pt x="188" y="245"/>
                  </a:cubicBezTo>
                  <a:cubicBezTo>
                    <a:pt x="119" y="262"/>
                    <a:pt x="56" y="265"/>
                    <a:pt x="0" y="256"/>
                  </a:cubicBezTo>
                  <a:cubicBezTo>
                    <a:pt x="0" y="265"/>
                    <a:pt x="0" y="265"/>
                    <a:pt x="0" y="265"/>
                  </a:cubicBezTo>
                  <a:cubicBezTo>
                    <a:pt x="65" y="271"/>
                    <a:pt x="131" y="266"/>
                    <a:pt x="200" y="251"/>
                  </a:cubicBezTo>
                  <a:cubicBezTo>
                    <a:pt x="195" y="168"/>
                    <a:pt x="206" y="84"/>
                    <a:pt x="230" y="0"/>
                  </a:cubicBezTo>
                  <a:cubicBezTo>
                    <a:pt x="211" y="28"/>
                    <a:pt x="199" y="58"/>
                    <a:pt x="193"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69" name="Freeform 740"/>
            <p:cNvSpPr>
              <a:spLocks noEditPoints="1"/>
            </p:cNvSpPr>
            <p:nvPr/>
          </p:nvSpPr>
          <p:spPr bwMode="auto">
            <a:xfrm>
              <a:off x="1928663" y="5127153"/>
              <a:ext cx="398462" cy="425450"/>
            </a:xfrm>
            <a:custGeom>
              <a:avLst/>
              <a:gdLst>
                <a:gd name="T0" fmla="*/ 0 w 335"/>
                <a:gd name="T1" fmla="*/ 29 h 356"/>
                <a:gd name="T2" fmla="*/ 4 w 335"/>
                <a:gd name="T3" fmla="*/ 54 h 356"/>
                <a:gd name="T4" fmla="*/ 42 w 335"/>
                <a:gd name="T5" fmla="*/ 69 h 356"/>
                <a:gd name="T6" fmla="*/ 22 w 335"/>
                <a:gd name="T7" fmla="*/ 98 h 356"/>
                <a:gd name="T8" fmla="*/ 59 w 335"/>
                <a:gd name="T9" fmla="*/ 141 h 356"/>
                <a:gd name="T10" fmla="*/ 59 w 335"/>
                <a:gd name="T11" fmla="*/ 291 h 356"/>
                <a:gd name="T12" fmla="*/ 68 w 335"/>
                <a:gd name="T13" fmla="*/ 292 h 356"/>
                <a:gd name="T14" fmla="*/ 224 w 335"/>
                <a:gd name="T15" fmla="*/ 278 h 356"/>
                <a:gd name="T16" fmla="*/ 224 w 335"/>
                <a:gd name="T17" fmla="*/ 171 h 356"/>
                <a:gd name="T18" fmla="*/ 277 w 335"/>
                <a:gd name="T19" fmla="*/ 25 h 356"/>
                <a:gd name="T20" fmla="*/ 278 w 335"/>
                <a:gd name="T21" fmla="*/ 25 h 356"/>
                <a:gd name="T22" fmla="*/ 273 w 335"/>
                <a:gd name="T23" fmla="*/ 315 h 356"/>
                <a:gd name="T24" fmla="*/ 32 w 335"/>
                <a:gd name="T25" fmla="*/ 315 h 356"/>
                <a:gd name="T26" fmla="*/ 33 w 335"/>
                <a:gd name="T27" fmla="*/ 340 h 356"/>
                <a:gd name="T28" fmla="*/ 91 w 335"/>
                <a:gd name="T29" fmla="*/ 344 h 356"/>
                <a:gd name="T30" fmla="*/ 91 w 335"/>
                <a:gd name="T31" fmla="*/ 350 h 356"/>
                <a:gd name="T32" fmla="*/ 288 w 335"/>
                <a:gd name="T33" fmla="*/ 356 h 356"/>
                <a:gd name="T34" fmla="*/ 293 w 335"/>
                <a:gd name="T35" fmla="*/ 353 h 356"/>
                <a:gd name="T36" fmla="*/ 309 w 335"/>
                <a:gd name="T37" fmla="*/ 334 h 356"/>
                <a:gd name="T38" fmla="*/ 325 w 335"/>
                <a:gd name="T39" fmla="*/ 233 h 356"/>
                <a:gd name="T40" fmla="*/ 326 w 335"/>
                <a:gd name="T41" fmla="*/ 216 h 356"/>
                <a:gd name="T42" fmla="*/ 285 w 335"/>
                <a:gd name="T43" fmla="*/ 17 h 356"/>
                <a:gd name="T44" fmla="*/ 248 w 335"/>
                <a:gd name="T45" fmla="*/ 5 h 356"/>
                <a:gd name="T46" fmla="*/ 191 w 335"/>
                <a:gd name="T47" fmla="*/ 1 h 356"/>
                <a:gd name="T48" fmla="*/ 141 w 335"/>
                <a:gd name="T49" fmla="*/ 1 h 356"/>
                <a:gd name="T50" fmla="*/ 157 w 335"/>
                <a:gd name="T51" fmla="*/ 71 h 356"/>
                <a:gd name="T52" fmla="*/ 117 w 335"/>
                <a:gd name="T53" fmla="*/ 59 h 356"/>
                <a:gd name="T54" fmla="*/ 117 w 335"/>
                <a:gd name="T55" fmla="*/ 97 h 356"/>
                <a:gd name="T56" fmla="*/ 59 w 335"/>
                <a:gd name="T57" fmla="*/ 129 h 356"/>
                <a:gd name="T58" fmla="*/ 40 w 335"/>
                <a:gd name="T59" fmla="*/ 97 h 356"/>
                <a:gd name="T60" fmla="*/ 57 w 335"/>
                <a:gd name="T61" fmla="*/ 70 h 356"/>
                <a:gd name="T62" fmla="*/ 57 w 335"/>
                <a:gd name="T63" fmla="*/ 56 h 356"/>
                <a:gd name="T64" fmla="*/ 18 w 335"/>
                <a:gd name="T65" fmla="*/ 46 h 356"/>
                <a:gd name="T66" fmla="*/ 21 w 335"/>
                <a:gd name="T67" fmla="*/ 40 h 356"/>
                <a:gd name="T68" fmla="*/ 0 w 335"/>
                <a:gd name="T69" fmla="*/ 29 h 356"/>
                <a:gd name="T70" fmla="*/ 68 w 335"/>
                <a:gd name="T71" fmla="*/ 285 h 356"/>
                <a:gd name="T72" fmla="*/ 68 w 335"/>
                <a:gd name="T73" fmla="*/ 136 h 356"/>
                <a:gd name="T74" fmla="*/ 128 w 335"/>
                <a:gd name="T75" fmla="*/ 107 h 356"/>
                <a:gd name="T76" fmla="*/ 128 w 335"/>
                <a:gd name="T77" fmla="*/ 74 h 356"/>
                <a:gd name="T78" fmla="*/ 168 w 335"/>
                <a:gd name="T79" fmla="*/ 81 h 356"/>
                <a:gd name="T80" fmla="*/ 155 w 335"/>
                <a:gd name="T81" fmla="*/ 16 h 356"/>
                <a:gd name="T82" fmla="*/ 258 w 335"/>
                <a:gd name="T83" fmla="*/ 23 h 356"/>
                <a:gd name="T84" fmla="*/ 218 w 335"/>
                <a:gd name="T85" fmla="*/ 100 h 356"/>
                <a:gd name="T86" fmla="*/ 204 w 335"/>
                <a:gd name="T87" fmla="*/ 267 h 356"/>
                <a:gd name="T88" fmla="*/ 68 w 335"/>
                <a:gd name="T89" fmla="*/ 28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5" h="356">
                  <a:moveTo>
                    <a:pt x="0" y="29"/>
                  </a:moveTo>
                  <a:cubicBezTo>
                    <a:pt x="4" y="54"/>
                    <a:pt x="4" y="54"/>
                    <a:pt x="4" y="54"/>
                  </a:cubicBezTo>
                  <a:cubicBezTo>
                    <a:pt x="42" y="69"/>
                    <a:pt x="42" y="69"/>
                    <a:pt x="42" y="69"/>
                  </a:cubicBezTo>
                  <a:cubicBezTo>
                    <a:pt x="22" y="98"/>
                    <a:pt x="22" y="98"/>
                    <a:pt x="22" y="98"/>
                  </a:cubicBezTo>
                  <a:cubicBezTo>
                    <a:pt x="59" y="141"/>
                    <a:pt x="59" y="141"/>
                    <a:pt x="59" y="141"/>
                  </a:cubicBezTo>
                  <a:cubicBezTo>
                    <a:pt x="59" y="291"/>
                    <a:pt x="59" y="291"/>
                    <a:pt x="59" y="291"/>
                  </a:cubicBezTo>
                  <a:cubicBezTo>
                    <a:pt x="62" y="292"/>
                    <a:pt x="65" y="292"/>
                    <a:pt x="68" y="292"/>
                  </a:cubicBezTo>
                  <a:cubicBezTo>
                    <a:pt x="121" y="296"/>
                    <a:pt x="174" y="292"/>
                    <a:pt x="224" y="278"/>
                  </a:cubicBezTo>
                  <a:cubicBezTo>
                    <a:pt x="224" y="171"/>
                    <a:pt x="224" y="171"/>
                    <a:pt x="224" y="171"/>
                  </a:cubicBezTo>
                  <a:cubicBezTo>
                    <a:pt x="228" y="104"/>
                    <a:pt x="246" y="55"/>
                    <a:pt x="277" y="25"/>
                  </a:cubicBezTo>
                  <a:cubicBezTo>
                    <a:pt x="278" y="25"/>
                    <a:pt x="278" y="25"/>
                    <a:pt x="278" y="25"/>
                  </a:cubicBezTo>
                  <a:cubicBezTo>
                    <a:pt x="297" y="117"/>
                    <a:pt x="296" y="214"/>
                    <a:pt x="273" y="315"/>
                  </a:cubicBezTo>
                  <a:cubicBezTo>
                    <a:pt x="198" y="326"/>
                    <a:pt x="118" y="326"/>
                    <a:pt x="32" y="315"/>
                  </a:cubicBezTo>
                  <a:cubicBezTo>
                    <a:pt x="31" y="323"/>
                    <a:pt x="32" y="332"/>
                    <a:pt x="33" y="340"/>
                  </a:cubicBezTo>
                  <a:cubicBezTo>
                    <a:pt x="91" y="344"/>
                    <a:pt x="91" y="344"/>
                    <a:pt x="91" y="344"/>
                  </a:cubicBezTo>
                  <a:cubicBezTo>
                    <a:pt x="91" y="350"/>
                    <a:pt x="91" y="350"/>
                    <a:pt x="91" y="350"/>
                  </a:cubicBezTo>
                  <a:cubicBezTo>
                    <a:pt x="288" y="356"/>
                    <a:pt x="288" y="356"/>
                    <a:pt x="288" y="356"/>
                  </a:cubicBezTo>
                  <a:cubicBezTo>
                    <a:pt x="290" y="355"/>
                    <a:pt x="291" y="354"/>
                    <a:pt x="293" y="353"/>
                  </a:cubicBezTo>
                  <a:cubicBezTo>
                    <a:pt x="299" y="349"/>
                    <a:pt x="304" y="343"/>
                    <a:pt x="309" y="334"/>
                  </a:cubicBezTo>
                  <a:cubicBezTo>
                    <a:pt x="319" y="313"/>
                    <a:pt x="324" y="280"/>
                    <a:pt x="325" y="233"/>
                  </a:cubicBezTo>
                  <a:cubicBezTo>
                    <a:pt x="326" y="227"/>
                    <a:pt x="326" y="222"/>
                    <a:pt x="326" y="216"/>
                  </a:cubicBezTo>
                  <a:cubicBezTo>
                    <a:pt x="335" y="118"/>
                    <a:pt x="322" y="52"/>
                    <a:pt x="285" y="17"/>
                  </a:cubicBezTo>
                  <a:cubicBezTo>
                    <a:pt x="274" y="12"/>
                    <a:pt x="262" y="8"/>
                    <a:pt x="248" y="5"/>
                  </a:cubicBezTo>
                  <a:cubicBezTo>
                    <a:pt x="231" y="1"/>
                    <a:pt x="212" y="0"/>
                    <a:pt x="191" y="1"/>
                  </a:cubicBezTo>
                  <a:cubicBezTo>
                    <a:pt x="172" y="4"/>
                    <a:pt x="155" y="4"/>
                    <a:pt x="141" y="1"/>
                  </a:cubicBezTo>
                  <a:cubicBezTo>
                    <a:pt x="157" y="71"/>
                    <a:pt x="157" y="71"/>
                    <a:pt x="157" y="71"/>
                  </a:cubicBezTo>
                  <a:cubicBezTo>
                    <a:pt x="117" y="59"/>
                    <a:pt x="117" y="59"/>
                    <a:pt x="117" y="59"/>
                  </a:cubicBezTo>
                  <a:cubicBezTo>
                    <a:pt x="117" y="97"/>
                    <a:pt x="117" y="97"/>
                    <a:pt x="117" y="97"/>
                  </a:cubicBezTo>
                  <a:cubicBezTo>
                    <a:pt x="59" y="129"/>
                    <a:pt x="59" y="129"/>
                    <a:pt x="59" y="129"/>
                  </a:cubicBezTo>
                  <a:cubicBezTo>
                    <a:pt x="40" y="97"/>
                    <a:pt x="40" y="97"/>
                    <a:pt x="40" y="97"/>
                  </a:cubicBezTo>
                  <a:cubicBezTo>
                    <a:pt x="57" y="70"/>
                    <a:pt x="57" y="70"/>
                    <a:pt x="57" y="70"/>
                  </a:cubicBezTo>
                  <a:cubicBezTo>
                    <a:pt x="57" y="56"/>
                    <a:pt x="57" y="56"/>
                    <a:pt x="57" y="56"/>
                  </a:cubicBezTo>
                  <a:cubicBezTo>
                    <a:pt x="18" y="46"/>
                    <a:pt x="18" y="46"/>
                    <a:pt x="18" y="46"/>
                  </a:cubicBezTo>
                  <a:cubicBezTo>
                    <a:pt x="21" y="40"/>
                    <a:pt x="21" y="40"/>
                    <a:pt x="21" y="40"/>
                  </a:cubicBezTo>
                  <a:cubicBezTo>
                    <a:pt x="12" y="38"/>
                    <a:pt x="5" y="35"/>
                    <a:pt x="0" y="29"/>
                  </a:cubicBezTo>
                  <a:close/>
                  <a:moveTo>
                    <a:pt x="68" y="285"/>
                  </a:moveTo>
                  <a:cubicBezTo>
                    <a:pt x="68" y="136"/>
                    <a:pt x="68" y="136"/>
                    <a:pt x="68" y="136"/>
                  </a:cubicBezTo>
                  <a:cubicBezTo>
                    <a:pt x="128" y="107"/>
                    <a:pt x="128" y="107"/>
                    <a:pt x="128" y="107"/>
                  </a:cubicBezTo>
                  <a:cubicBezTo>
                    <a:pt x="128" y="74"/>
                    <a:pt x="128" y="74"/>
                    <a:pt x="128" y="74"/>
                  </a:cubicBezTo>
                  <a:cubicBezTo>
                    <a:pt x="168" y="81"/>
                    <a:pt x="168" y="81"/>
                    <a:pt x="168" y="81"/>
                  </a:cubicBezTo>
                  <a:cubicBezTo>
                    <a:pt x="155" y="16"/>
                    <a:pt x="155" y="16"/>
                    <a:pt x="155" y="16"/>
                  </a:cubicBezTo>
                  <a:cubicBezTo>
                    <a:pt x="258" y="23"/>
                    <a:pt x="258" y="23"/>
                    <a:pt x="258" y="23"/>
                  </a:cubicBezTo>
                  <a:cubicBezTo>
                    <a:pt x="235" y="49"/>
                    <a:pt x="222" y="74"/>
                    <a:pt x="218" y="100"/>
                  </a:cubicBezTo>
                  <a:cubicBezTo>
                    <a:pt x="204" y="267"/>
                    <a:pt x="204" y="267"/>
                    <a:pt x="204" y="267"/>
                  </a:cubicBezTo>
                  <a:cubicBezTo>
                    <a:pt x="68" y="285"/>
                    <a:pt x="68" y="285"/>
                    <a:pt x="68" y="285"/>
                  </a:cubicBez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0" name="Freeform 741"/>
            <p:cNvSpPr>
              <a:spLocks noEditPoints="1"/>
            </p:cNvSpPr>
            <p:nvPr/>
          </p:nvSpPr>
          <p:spPr bwMode="auto">
            <a:xfrm>
              <a:off x="2009626" y="5146203"/>
              <a:ext cx="225425" cy="320675"/>
            </a:xfrm>
            <a:custGeom>
              <a:avLst/>
              <a:gdLst>
                <a:gd name="T0" fmla="*/ 0 w 190"/>
                <a:gd name="T1" fmla="*/ 120 h 269"/>
                <a:gd name="T2" fmla="*/ 0 w 190"/>
                <a:gd name="T3" fmla="*/ 269 h 269"/>
                <a:gd name="T4" fmla="*/ 136 w 190"/>
                <a:gd name="T5" fmla="*/ 251 h 269"/>
                <a:gd name="T6" fmla="*/ 150 w 190"/>
                <a:gd name="T7" fmla="*/ 84 h 269"/>
                <a:gd name="T8" fmla="*/ 190 w 190"/>
                <a:gd name="T9" fmla="*/ 7 h 269"/>
                <a:gd name="T10" fmla="*/ 87 w 190"/>
                <a:gd name="T11" fmla="*/ 0 h 269"/>
                <a:gd name="T12" fmla="*/ 100 w 190"/>
                <a:gd name="T13" fmla="*/ 65 h 269"/>
                <a:gd name="T14" fmla="*/ 60 w 190"/>
                <a:gd name="T15" fmla="*/ 58 h 269"/>
                <a:gd name="T16" fmla="*/ 60 w 190"/>
                <a:gd name="T17" fmla="*/ 91 h 269"/>
                <a:gd name="T18" fmla="*/ 0 w 190"/>
                <a:gd name="T19" fmla="*/ 120 h 269"/>
                <a:gd name="T20" fmla="*/ 6 w 190"/>
                <a:gd name="T21" fmla="*/ 260 h 269"/>
                <a:gd name="T22" fmla="*/ 6 w 190"/>
                <a:gd name="T23" fmla="*/ 127 h 269"/>
                <a:gd name="T24" fmla="*/ 52 w 190"/>
                <a:gd name="T25" fmla="*/ 106 h 269"/>
                <a:gd name="T26" fmla="*/ 22 w 190"/>
                <a:gd name="T27" fmla="*/ 135 h 269"/>
                <a:gd name="T28" fmla="*/ 6 w 190"/>
                <a:gd name="T29" fmla="*/ 26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 h="269">
                  <a:moveTo>
                    <a:pt x="0" y="120"/>
                  </a:moveTo>
                  <a:cubicBezTo>
                    <a:pt x="0" y="269"/>
                    <a:pt x="0" y="269"/>
                    <a:pt x="0" y="269"/>
                  </a:cubicBezTo>
                  <a:cubicBezTo>
                    <a:pt x="136" y="251"/>
                    <a:pt x="136" y="251"/>
                    <a:pt x="136" y="251"/>
                  </a:cubicBezTo>
                  <a:cubicBezTo>
                    <a:pt x="150" y="84"/>
                    <a:pt x="150" y="84"/>
                    <a:pt x="150" y="84"/>
                  </a:cubicBezTo>
                  <a:cubicBezTo>
                    <a:pt x="154" y="58"/>
                    <a:pt x="167" y="33"/>
                    <a:pt x="190" y="7"/>
                  </a:cubicBezTo>
                  <a:cubicBezTo>
                    <a:pt x="87" y="0"/>
                    <a:pt x="87" y="0"/>
                    <a:pt x="87" y="0"/>
                  </a:cubicBezTo>
                  <a:cubicBezTo>
                    <a:pt x="100" y="65"/>
                    <a:pt x="100" y="65"/>
                    <a:pt x="100" y="65"/>
                  </a:cubicBezTo>
                  <a:cubicBezTo>
                    <a:pt x="60" y="58"/>
                    <a:pt x="60" y="58"/>
                    <a:pt x="60" y="58"/>
                  </a:cubicBezTo>
                  <a:cubicBezTo>
                    <a:pt x="60" y="91"/>
                    <a:pt x="60" y="91"/>
                    <a:pt x="60" y="91"/>
                  </a:cubicBezTo>
                  <a:cubicBezTo>
                    <a:pt x="0" y="120"/>
                    <a:pt x="0" y="120"/>
                    <a:pt x="0" y="120"/>
                  </a:cubicBezTo>
                  <a:close/>
                  <a:moveTo>
                    <a:pt x="6" y="260"/>
                  </a:moveTo>
                  <a:cubicBezTo>
                    <a:pt x="6" y="127"/>
                    <a:pt x="6" y="127"/>
                    <a:pt x="6" y="127"/>
                  </a:cubicBezTo>
                  <a:cubicBezTo>
                    <a:pt x="52" y="106"/>
                    <a:pt x="52" y="106"/>
                    <a:pt x="52" y="106"/>
                  </a:cubicBezTo>
                  <a:cubicBezTo>
                    <a:pt x="22" y="135"/>
                    <a:pt x="22" y="135"/>
                    <a:pt x="22" y="135"/>
                  </a:cubicBezTo>
                  <a:cubicBezTo>
                    <a:pt x="6" y="260"/>
                    <a:pt x="6" y="260"/>
                    <a:pt x="6" y="260"/>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1" name="Freeform 742"/>
            <p:cNvSpPr>
              <a:spLocks/>
            </p:cNvSpPr>
            <p:nvPr/>
          </p:nvSpPr>
          <p:spPr bwMode="auto">
            <a:xfrm>
              <a:off x="2015976" y="5273203"/>
              <a:ext cx="55562" cy="184150"/>
            </a:xfrm>
            <a:custGeom>
              <a:avLst/>
              <a:gdLst>
                <a:gd name="T0" fmla="*/ 0 w 35"/>
                <a:gd name="T1" fmla="*/ 16 h 116"/>
                <a:gd name="T2" fmla="*/ 0 w 35"/>
                <a:gd name="T3" fmla="*/ 116 h 116"/>
                <a:gd name="T4" fmla="*/ 12 w 35"/>
                <a:gd name="T5" fmla="*/ 22 h 116"/>
                <a:gd name="T6" fmla="*/ 35 w 35"/>
                <a:gd name="T7" fmla="*/ 0 h 116"/>
                <a:gd name="T8" fmla="*/ 0 w 35"/>
                <a:gd name="T9" fmla="*/ 16 h 116"/>
                <a:gd name="T10" fmla="*/ 0 w 35"/>
                <a:gd name="T11" fmla="*/ 16 h 116"/>
              </a:gdLst>
              <a:ahLst/>
              <a:cxnLst>
                <a:cxn ang="0">
                  <a:pos x="T0" y="T1"/>
                </a:cxn>
                <a:cxn ang="0">
                  <a:pos x="T2" y="T3"/>
                </a:cxn>
                <a:cxn ang="0">
                  <a:pos x="T4" y="T5"/>
                </a:cxn>
                <a:cxn ang="0">
                  <a:pos x="T6" y="T7"/>
                </a:cxn>
                <a:cxn ang="0">
                  <a:pos x="T8" y="T9"/>
                </a:cxn>
                <a:cxn ang="0">
                  <a:pos x="T10" y="T11"/>
                </a:cxn>
              </a:cxnLst>
              <a:rect l="0" t="0" r="r" b="b"/>
              <a:pathLst>
                <a:path w="35" h="116">
                  <a:moveTo>
                    <a:pt x="0" y="16"/>
                  </a:moveTo>
                  <a:lnTo>
                    <a:pt x="0" y="116"/>
                  </a:lnTo>
                  <a:lnTo>
                    <a:pt x="12" y="22"/>
                  </a:lnTo>
                  <a:lnTo>
                    <a:pt x="35" y="0"/>
                  </a:lnTo>
                  <a:lnTo>
                    <a:pt x="0" y="16"/>
                  </a:lnTo>
                  <a:lnTo>
                    <a:pt x="0"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2" name="Freeform 743"/>
            <p:cNvSpPr>
              <a:spLocks/>
            </p:cNvSpPr>
            <p:nvPr/>
          </p:nvSpPr>
          <p:spPr bwMode="auto">
            <a:xfrm>
              <a:off x="1949301" y="5119216"/>
              <a:ext cx="65087" cy="161925"/>
            </a:xfrm>
            <a:custGeom>
              <a:avLst/>
              <a:gdLst>
                <a:gd name="T0" fmla="*/ 29 w 41"/>
                <a:gd name="T1" fmla="*/ 47 h 102"/>
                <a:gd name="T2" fmla="*/ 29 w 41"/>
                <a:gd name="T3" fmla="*/ 58 h 102"/>
                <a:gd name="T4" fmla="*/ 17 w 41"/>
                <a:gd name="T5" fmla="*/ 78 h 102"/>
                <a:gd name="T6" fmla="*/ 31 w 41"/>
                <a:gd name="T7" fmla="*/ 102 h 102"/>
                <a:gd name="T8" fmla="*/ 29 w 41"/>
                <a:gd name="T9" fmla="*/ 91 h 102"/>
                <a:gd name="T10" fmla="*/ 27 w 41"/>
                <a:gd name="T11" fmla="*/ 80 h 102"/>
                <a:gd name="T12" fmla="*/ 41 w 41"/>
                <a:gd name="T13" fmla="*/ 58 h 102"/>
                <a:gd name="T14" fmla="*/ 22 w 41"/>
                <a:gd name="T15" fmla="*/ 0 h 102"/>
                <a:gd name="T16" fmla="*/ 2 w 41"/>
                <a:gd name="T17" fmla="*/ 35 h 102"/>
                <a:gd name="T18" fmla="*/ 0 w 41"/>
                <a:gd name="T19" fmla="*/ 40 h 102"/>
                <a:gd name="T20" fmla="*/ 29 w 41"/>
                <a:gd name="T21" fmla="*/ 47 h 102"/>
                <a:gd name="T22" fmla="*/ 29 w 41"/>
                <a:gd name="T23" fmla="*/ 4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102">
                  <a:moveTo>
                    <a:pt x="29" y="47"/>
                  </a:moveTo>
                  <a:lnTo>
                    <a:pt x="29" y="58"/>
                  </a:lnTo>
                  <a:lnTo>
                    <a:pt x="17" y="78"/>
                  </a:lnTo>
                  <a:lnTo>
                    <a:pt x="31" y="102"/>
                  </a:lnTo>
                  <a:lnTo>
                    <a:pt x="29" y="91"/>
                  </a:lnTo>
                  <a:lnTo>
                    <a:pt x="27" y="80"/>
                  </a:lnTo>
                  <a:lnTo>
                    <a:pt x="41" y="58"/>
                  </a:lnTo>
                  <a:lnTo>
                    <a:pt x="22" y="0"/>
                  </a:lnTo>
                  <a:lnTo>
                    <a:pt x="2" y="35"/>
                  </a:lnTo>
                  <a:lnTo>
                    <a:pt x="0" y="40"/>
                  </a:lnTo>
                  <a:lnTo>
                    <a:pt x="29" y="47"/>
                  </a:lnTo>
                  <a:lnTo>
                    <a:pt x="29" y="47"/>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3" name="Freeform 744"/>
            <p:cNvSpPr>
              <a:spLocks/>
            </p:cNvSpPr>
            <p:nvPr/>
          </p:nvSpPr>
          <p:spPr bwMode="auto">
            <a:xfrm>
              <a:off x="1752451" y="5266853"/>
              <a:ext cx="284162" cy="311150"/>
            </a:xfrm>
            <a:custGeom>
              <a:avLst/>
              <a:gdLst>
                <a:gd name="T0" fmla="*/ 14 w 179"/>
                <a:gd name="T1" fmla="*/ 5 h 196"/>
                <a:gd name="T2" fmla="*/ 0 w 179"/>
                <a:gd name="T3" fmla="*/ 0 h 196"/>
                <a:gd name="T4" fmla="*/ 43 w 179"/>
                <a:gd name="T5" fmla="*/ 196 h 196"/>
                <a:gd name="T6" fmla="*/ 179 w 179"/>
                <a:gd name="T7" fmla="*/ 182 h 196"/>
                <a:gd name="T8" fmla="*/ 179 w 179"/>
                <a:gd name="T9" fmla="*/ 175 h 196"/>
                <a:gd name="T10" fmla="*/ 179 w 179"/>
                <a:gd name="T11" fmla="*/ 171 h 196"/>
                <a:gd name="T12" fmla="*/ 50 w 179"/>
                <a:gd name="T13" fmla="*/ 183 h 196"/>
                <a:gd name="T14" fmla="*/ 45 w 179"/>
                <a:gd name="T15" fmla="*/ 162 h 196"/>
                <a:gd name="T16" fmla="*/ 41 w 179"/>
                <a:gd name="T17" fmla="*/ 145 h 196"/>
                <a:gd name="T18" fmla="*/ 35 w 179"/>
                <a:gd name="T19" fmla="*/ 114 h 196"/>
                <a:gd name="T20" fmla="*/ 14 w 179"/>
                <a:gd name="T21" fmla="*/ 5 h 196"/>
                <a:gd name="T22" fmla="*/ 14 w 179"/>
                <a:gd name="T23" fmla="*/ 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96">
                  <a:moveTo>
                    <a:pt x="14" y="5"/>
                  </a:moveTo>
                  <a:lnTo>
                    <a:pt x="0" y="0"/>
                  </a:lnTo>
                  <a:lnTo>
                    <a:pt x="43" y="196"/>
                  </a:lnTo>
                  <a:lnTo>
                    <a:pt x="179" y="182"/>
                  </a:lnTo>
                  <a:lnTo>
                    <a:pt x="179" y="175"/>
                  </a:lnTo>
                  <a:lnTo>
                    <a:pt x="179" y="171"/>
                  </a:lnTo>
                  <a:lnTo>
                    <a:pt x="50" y="183"/>
                  </a:lnTo>
                  <a:lnTo>
                    <a:pt x="45" y="162"/>
                  </a:lnTo>
                  <a:lnTo>
                    <a:pt x="41" y="145"/>
                  </a:lnTo>
                  <a:lnTo>
                    <a:pt x="35" y="114"/>
                  </a:lnTo>
                  <a:lnTo>
                    <a:pt x="14" y="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4" name="Freeform 745"/>
            <p:cNvSpPr>
              <a:spLocks/>
            </p:cNvSpPr>
            <p:nvPr/>
          </p:nvSpPr>
          <p:spPr bwMode="auto">
            <a:xfrm>
              <a:off x="1850876" y="5382741"/>
              <a:ext cx="106362" cy="112713"/>
            </a:xfrm>
            <a:custGeom>
              <a:avLst/>
              <a:gdLst>
                <a:gd name="T0" fmla="*/ 47 w 88"/>
                <a:gd name="T1" fmla="*/ 0 h 94"/>
                <a:gd name="T2" fmla="*/ 35 w 88"/>
                <a:gd name="T3" fmla="*/ 0 h 94"/>
                <a:gd name="T4" fmla="*/ 15 w 88"/>
                <a:gd name="T5" fmla="*/ 0 h 94"/>
                <a:gd name="T6" fmla="*/ 13 w 88"/>
                <a:gd name="T7" fmla="*/ 5 h 94"/>
                <a:gd name="T8" fmla="*/ 47 w 88"/>
                <a:gd name="T9" fmla="*/ 12 h 94"/>
                <a:gd name="T10" fmla="*/ 47 w 88"/>
                <a:gd name="T11" fmla="*/ 29 h 94"/>
                <a:gd name="T12" fmla="*/ 27 w 88"/>
                <a:gd name="T13" fmla="*/ 11 h 94"/>
                <a:gd name="T14" fmla="*/ 9 w 88"/>
                <a:gd name="T15" fmla="*/ 22 h 94"/>
                <a:gd name="T16" fmla="*/ 0 w 88"/>
                <a:gd name="T17" fmla="*/ 27 h 94"/>
                <a:gd name="T18" fmla="*/ 2 w 88"/>
                <a:gd name="T19" fmla="*/ 32 h 94"/>
                <a:gd name="T20" fmla="*/ 31 w 88"/>
                <a:gd name="T21" fmla="*/ 26 h 94"/>
                <a:gd name="T22" fmla="*/ 40 w 88"/>
                <a:gd name="T23" fmla="*/ 35 h 94"/>
                <a:gd name="T24" fmla="*/ 15 w 88"/>
                <a:gd name="T25" fmla="*/ 35 h 94"/>
                <a:gd name="T26" fmla="*/ 10 w 88"/>
                <a:gd name="T27" fmla="*/ 41 h 94"/>
                <a:gd name="T28" fmla="*/ 49 w 88"/>
                <a:gd name="T29" fmla="*/ 40 h 94"/>
                <a:gd name="T30" fmla="*/ 49 w 88"/>
                <a:gd name="T31" fmla="*/ 49 h 94"/>
                <a:gd name="T32" fmla="*/ 11 w 88"/>
                <a:gd name="T33" fmla="*/ 49 h 94"/>
                <a:gd name="T34" fmla="*/ 6 w 88"/>
                <a:gd name="T35" fmla="*/ 62 h 94"/>
                <a:gd name="T36" fmla="*/ 0 w 88"/>
                <a:gd name="T37" fmla="*/ 75 h 94"/>
                <a:gd name="T38" fmla="*/ 21 w 88"/>
                <a:gd name="T39" fmla="*/ 94 h 94"/>
                <a:gd name="T40" fmla="*/ 10 w 88"/>
                <a:gd name="T41" fmla="*/ 72 h 94"/>
                <a:gd name="T42" fmla="*/ 21 w 88"/>
                <a:gd name="T43" fmla="*/ 56 h 94"/>
                <a:gd name="T44" fmla="*/ 81 w 88"/>
                <a:gd name="T45" fmla="*/ 84 h 94"/>
                <a:gd name="T46" fmla="*/ 76 w 88"/>
                <a:gd name="T47" fmla="*/ 40 h 94"/>
                <a:gd name="T48" fmla="*/ 47 w 88"/>
                <a:gd name="T4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94">
                  <a:moveTo>
                    <a:pt x="47" y="0"/>
                  </a:moveTo>
                  <a:cubicBezTo>
                    <a:pt x="35" y="0"/>
                    <a:pt x="35" y="0"/>
                    <a:pt x="35" y="0"/>
                  </a:cubicBezTo>
                  <a:cubicBezTo>
                    <a:pt x="15" y="0"/>
                    <a:pt x="15" y="0"/>
                    <a:pt x="15" y="0"/>
                  </a:cubicBezTo>
                  <a:cubicBezTo>
                    <a:pt x="13" y="5"/>
                    <a:pt x="13" y="5"/>
                    <a:pt x="13" y="5"/>
                  </a:cubicBezTo>
                  <a:cubicBezTo>
                    <a:pt x="47" y="12"/>
                    <a:pt x="47" y="12"/>
                    <a:pt x="47" y="12"/>
                  </a:cubicBezTo>
                  <a:cubicBezTo>
                    <a:pt x="47" y="29"/>
                    <a:pt x="47" y="29"/>
                    <a:pt x="47" y="29"/>
                  </a:cubicBezTo>
                  <a:cubicBezTo>
                    <a:pt x="27" y="11"/>
                    <a:pt x="27" y="11"/>
                    <a:pt x="27" y="11"/>
                  </a:cubicBezTo>
                  <a:cubicBezTo>
                    <a:pt x="9" y="22"/>
                    <a:pt x="9" y="22"/>
                    <a:pt x="9" y="22"/>
                  </a:cubicBezTo>
                  <a:cubicBezTo>
                    <a:pt x="0" y="27"/>
                    <a:pt x="0" y="27"/>
                    <a:pt x="0" y="27"/>
                  </a:cubicBezTo>
                  <a:cubicBezTo>
                    <a:pt x="2" y="32"/>
                    <a:pt x="2" y="32"/>
                    <a:pt x="2" y="32"/>
                  </a:cubicBezTo>
                  <a:cubicBezTo>
                    <a:pt x="31" y="26"/>
                    <a:pt x="31" y="26"/>
                    <a:pt x="31" y="26"/>
                  </a:cubicBezTo>
                  <a:cubicBezTo>
                    <a:pt x="40" y="35"/>
                    <a:pt x="40" y="35"/>
                    <a:pt x="40" y="35"/>
                  </a:cubicBezTo>
                  <a:cubicBezTo>
                    <a:pt x="15" y="35"/>
                    <a:pt x="15" y="35"/>
                    <a:pt x="15" y="35"/>
                  </a:cubicBezTo>
                  <a:cubicBezTo>
                    <a:pt x="10" y="41"/>
                    <a:pt x="10" y="41"/>
                    <a:pt x="10" y="41"/>
                  </a:cubicBezTo>
                  <a:cubicBezTo>
                    <a:pt x="49" y="40"/>
                    <a:pt x="49" y="40"/>
                    <a:pt x="49" y="40"/>
                  </a:cubicBezTo>
                  <a:cubicBezTo>
                    <a:pt x="49" y="49"/>
                    <a:pt x="49" y="49"/>
                    <a:pt x="49" y="49"/>
                  </a:cubicBezTo>
                  <a:cubicBezTo>
                    <a:pt x="11" y="49"/>
                    <a:pt x="11" y="49"/>
                    <a:pt x="11" y="49"/>
                  </a:cubicBezTo>
                  <a:cubicBezTo>
                    <a:pt x="6" y="62"/>
                    <a:pt x="6" y="62"/>
                    <a:pt x="6" y="62"/>
                  </a:cubicBezTo>
                  <a:cubicBezTo>
                    <a:pt x="0" y="75"/>
                    <a:pt x="0" y="75"/>
                    <a:pt x="0" y="75"/>
                  </a:cubicBezTo>
                  <a:cubicBezTo>
                    <a:pt x="21" y="94"/>
                    <a:pt x="21" y="94"/>
                    <a:pt x="21" y="94"/>
                  </a:cubicBezTo>
                  <a:cubicBezTo>
                    <a:pt x="10" y="72"/>
                    <a:pt x="10" y="72"/>
                    <a:pt x="10" y="72"/>
                  </a:cubicBezTo>
                  <a:cubicBezTo>
                    <a:pt x="21" y="56"/>
                    <a:pt x="21" y="56"/>
                    <a:pt x="21" y="56"/>
                  </a:cubicBezTo>
                  <a:cubicBezTo>
                    <a:pt x="81" y="84"/>
                    <a:pt x="81" y="84"/>
                    <a:pt x="81" y="84"/>
                  </a:cubicBezTo>
                  <a:cubicBezTo>
                    <a:pt x="88" y="72"/>
                    <a:pt x="87" y="58"/>
                    <a:pt x="76" y="40"/>
                  </a:cubicBezTo>
                  <a:cubicBezTo>
                    <a:pt x="47" y="0"/>
                    <a:pt x="47" y="0"/>
                    <a:pt x="47" y="0"/>
                  </a:cubicBezTo>
                  <a:close/>
                </a:path>
              </a:pathLst>
            </a:custGeom>
            <a:solidFill>
              <a:srgbClr val="DCA56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5" name="Freeform 746"/>
            <p:cNvSpPr>
              <a:spLocks/>
            </p:cNvSpPr>
            <p:nvPr/>
          </p:nvSpPr>
          <p:spPr bwMode="auto">
            <a:xfrm>
              <a:off x="1861988" y="5389091"/>
              <a:ext cx="46037" cy="28575"/>
            </a:xfrm>
            <a:custGeom>
              <a:avLst/>
              <a:gdLst>
                <a:gd name="T0" fmla="*/ 29 w 29"/>
                <a:gd name="T1" fmla="*/ 18 h 18"/>
                <a:gd name="T2" fmla="*/ 29 w 29"/>
                <a:gd name="T3" fmla="*/ 5 h 18"/>
                <a:gd name="T4" fmla="*/ 3 w 29"/>
                <a:gd name="T5" fmla="*/ 0 h 18"/>
                <a:gd name="T6" fmla="*/ 0 w 29"/>
                <a:gd name="T7" fmla="*/ 13 h 18"/>
                <a:gd name="T8" fmla="*/ 14 w 29"/>
                <a:gd name="T9" fmla="*/ 4 h 18"/>
                <a:gd name="T10" fmla="*/ 29 w 29"/>
                <a:gd name="T11" fmla="*/ 18 h 18"/>
                <a:gd name="T12" fmla="*/ 29 w 29"/>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29" h="18">
                  <a:moveTo>
                    <a:pt x="29" y="18"/>
                  </a:moveTo>
                  <a:lnTo>
                    <a:pt x="29" y="5"/>
                  </a:lnTo>
                  <a:lnTo>
                    <a:pt x="3" y="0"/>
                  </a:lnTo>
                  <a:lnTo>
                    <a:pt x="0" y="13"/>
                  </a:lnTo>
                  <a:lnTo>
                    <a:pt x="14" y="4"/>
                  </a:lnTo>
                  <a:lnTo>
                    <a:pt x="29" y="18"/>
                  </a:lnTo>
                  <a:lnTo>
                    <a:pt x="29" y="18"/>
                  </a:ln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747"/>
            <p:cNvSpPr>
              <a:spLocks/>
            </p:cNvSpPr>
            <p:nvPr/>
          </p:nvSpPr>
          <p:spPr bwMode="auto">
            <a:xfrm>
              <a:off x="1817538" y="5470053"/>
              <a:ext cx="76200" cy="58738"/>
            </a:xfrm>
            <a:custGeom>
              <a:avLst/>
              <a:gdLst>
                <a:gd name="T0" fmla="*/ 58 w 63"/>
                <a:gd name="T1" fmla="*/ 0 h 49"/>
                <a:gd name="T2" fmla="*/ 49 w 63"/>
                <a:gd name="T3" fmla="*/ 0 h 49"/>
                <a:gd name="T4" fmla="*/ 49 w 63"/>
                <a:gd name="T5" fmla="*/ 21 h 49"/>
                <a:gd name="T6" fmla="*/ 28 w 63"/>
                <a:gd name="T7" fmla="*/ 2 h 49"/>
                <a:gd name="T8" fmla="*/ 0 w 63"/>
                <a:gd name="T9" fmla="*/ 23 h 49"/>
                <a:gd name="T10" fmla="*/ 5 w 63"/>
                <a:gd name="T11" fmla="*/ 45 h 49"/>
                <a:gd name="T12" fmla="*/ 63 w 63"/>
                <a:gd name="T13" fmla="*/ 49 h 49"/>
                <a:gd name="T14" fmla="*/ 58 w 63"/>
                <a:gd name="T15" fmla="*/ 0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9">
                  <a:moveTo>
                    <a:pt x="58" y="0"/>
                  </a:moveTo>
                  <a:cubicBezTo>
                    <a:pt x="49" y="0"/>
                    <a:pt x="49" y="0"/>
                    <a:pt x="49" y="0"/>
                  </a:cubicBezTo>
                  <a:cubicBezTo>
                    <a:pt x="56" y="9"/>
                    <a:pt x="56" y="17"/>
                    <a:pt x="49" y="21"/>
                  </a:cubicBezTo>
                  <a:cubicBezTo>
                    <a:pt x="28" y="2"/>
                    <a:pt x="28" y="2"/>
                    <a:pt x="28" y="2"/>
                  </a:cubicBezTo>
                  <a:cubicBezTo>
                    <a:pt x="0" y="23"/>
                    <a:pt x="0" y="23"/>
                    <a:pt x="0" y="23"/>
                  </a:cubicBezTo>
                  <a:cubicBezTo>
                    <a:pt x="5" y="45"/>
                    <a:pt x="5" y="45"/>
                    <a:pt x="5" y="45"/>
                  </a:cubicBezTo>
                  <a:cubicBezTo>
                    <a:pt x="63" y="49"/>
                    <a:pt x="63" y="49"/>
                    <a:pt x="63" y="49"/>
                  </a:cubicBezTo>
                  <a:cubicBezTo>
                    <a:pt x="58" y="0"/>
                    <a:pt x="58" y="0"/>
                    <a:pt x="58" y="0"/>
                  </a:cubicBez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748"/>
            <p:cNvSpPr>
              <a:spLocks/>
            </p:cNvSpPr>
            <p:nvPr/>
          </p:nvSpPr>
          <p:spPr bwMode="auto">
            <a:xfrm>
              <a:off x="1863576" y="5430366"/>
              <a:ext cx="109537" cy="103188"/>
            </a:xfrm>
            <a:custGeom>
              <a:avLst/>
              <a:gdLst>
                <a:gd name="T0" fmla="*/ 11 w 92"/>
                <a:gd name="T1" fmla="*/ 33 h 86"/>
                <a:gd name="T2" fmla="*/ 20 w 92"/>
                <a:gd name="T3" fmla="*/ 33 h 86"/>
                <a:gd name="T4" fmla="*/ 30 w 92"/>
                <a:gd name="T5" fmla="*/ 33 h 86"/>
                <a:gd name="T6" fmla="*/ 38 w 92"/>
                <a:gd name="T7" fmla="*/ 59 h 86"/>
                <a:gd name="T8" fmla="*/ 59 w 92"/>
                <a:gd name="T9" fmla="*/ 84 h 86"/>
                <a:gd name="T10" fmla="*/ 87 w 92"/>
                <a:gd name="T11" fmla="*/ 86 h 86"/>
                <a:gd name="T12" fmla="*/ 86 w 92"/>
                <a:gd name="T13" fmla="*/ 61 h 86"/>
                <a:gd name="T14" fmla="*/ 92 w 92"/>
                <a:gd name="T15" fmla="*/ 35 h 86"/>
                <a:gd name="T16" fmla="*/ 66 w 92"/>
                <a:gd name="T17" fmla="*/ 0 h 86"/>
                <a:gd name="T18" fmla="*/ 71 w 92"/>
                <a:gd name="T19" fmla="*/ 44 h 86"/>
                <a:gd name="T20" fmla="*/ 11 w 92"/>
                <a:gd name="T21" fmla="*/ 16 h 86"/>
                <a:gd name="T22" fmla="*/ 0 w 92"/>
                <a:gd name="T23" fmla="*/ 32 h 86"/>
                <a:gd name="T24" fmla="*/ 11 w 92"/>
                <a:gd name="T25" fmla="*/ 54 h 86"/>
                <a:gd name="T26" fmla="*/ 11 w 92"/>
                <a:gd name="T27"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86">
                  <a:moveTo>
                    <a:pt x="11" y="33"/>
                  </a:moveTo>
                  <a:cubicBezTo>
                    <a:pt x="20" y="33"/>
                    <a:pt x="20" y="33"/>
                    <a:pt x="20" y="33"/>
                  </a:cubicBezTo>
                  <a:cubicBezTo>
                    <a:pt x="30" y="33"/>
                    <a:pt x="30" y="33"/>
                    <a:pt x="30" y="33"/>
                  </a:cubicBezTo>
                  <a:cubicBezTo>
                    <a:pt x="38" y="59"/>
                    <a:pt x="38" y="59"/>
                    <a:pt x="38" y="59"/>
                  </a:cubicBezTo>
                  <a:cubicBezTo>
                    <a:pt x="59" y="84"/>
                    <a:pt x="59" y="84"/>
                    <a:pt x="59" y="84"/>
                  </a:cubicBezTo>
                  <a:cubicBezTo>
                    <a:pt x="87" y="86"/>
                    <a:pt x="87" y="86"/>
                    <a:pt x="87" y="86"/>
                  </a:cubicBezTo>
                  <a:cubicBezTo>
                    <a:pt x="86" y="78"/>
                    <a:pt x="85" y="69"/>
                    <a:pt x="86" y="61"/>
                  </a:cubicBezTo>
                  <a:cubicBezTo>
                    <a:pt x="87" y="52"/>
                    <a:pt x="89" y="44"/>
                    <a:pt x="92" y="35"/>
                  </a:cubicBezTo>
                  <a:cubicBezTo>
                    <a:pt x="66" y="0"/>
                    <a:pt x="66" y="0"/>
                    <a:pt x="66" y="0"/>
                  </a:cubicBezTo>
                  <a:cubicBezTo>
                    <a:pt x="77" y="18"/>
                    <a:pt x="78" y="32"/>
                    <a:pt x="71" y="44"/>
                  </a:cubicBezTo>
                  <a:cubicBezTo>
                    <a:pt x="11" y="16"/>
                    <a:pt x="11" y="16"/>
                    <a:pt x="11" y="16"/>
                  </a:cubicBezTo>
                  <a:cubicBezTo>
                    <a:pt x="0" y="32"/>
                    <a:pt x="0" y="32"/>
                    <a:pt x="0" y="32"/>
                  </a:cubicBezTo>
                  <a:cubicBezTo>
                    <a:pt x="11" y="54"/>
                    <a:pt x="11" y="54"/>
                    <a:pt x="11" y="54"/>
                  </a:cubicBezTo>
                  <a:cubicBezTo>
                    <a:pt x="18" y="50"/>
                    <a:pt x="18" y="42"/>
                    <a:pt x="11" y="33"/>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8" name="Freeform 749"/>
            <p:cNvSpPr>
              <a:spLocks/>
            </p:cNvSpPr>
            <p:nvPr/>
          </p:nvSpPr>
          <p:spPr bwMode="auto">
            <a:xfrm>
              <a:off x="1846113" y="5414491"/>
              <a:ext cx="63500" cy="42863"/>
            </a:xfrm>
            <a:custGeom>
              <a:avLst/>
              <a:gdLst>
                <a:gd name="T0" fmla="*/ 5 w 40"/>
                <a:gd name="T1" fmla="*/ 4 h 27"/>
                <a:gd name="T2" fmla="*/ 7 w 40"/>
                <a:gd name="T3" fmla="*/ 15 h 27"/>
                <a:gd name="T4" fmla="*/ 0 w 40"/>
                <a:gd name="T5" fmla="*/ 23 h 27"/>
                <a:gd name="T6" fmla="*/ 8 w 40"/>
                <a:gd name="T7" fmla="*/ 27 h 27"/>
                <a:gd name="T8" fmla="*/ 12 w 40"/>
                <a:gd name="T9" fmla="*/ 17 h 27"/>
                <a:gd name="T10" fmla="*/ 40 w 40"/>
                <a:gd name="T11" fmla="*/ 17 h 27"/>
                <a:gd name="T12" fmla="*/ 40 w 40"/>
                <a:gd name="T13" fmla="*/ 10 h 27"/>
                <a:gd name="T14" fmla="*/ 11 w 40"/>
                <a:gd name="T15" fmla="*/ 11 h 27"/>
                <a:gd name="T16" fmla="*/ 15 w 40"/>
                <a:gd name="T17" fmla="*/ 6 h 27"/>
                <a:gd name="T18" fmla="*/ 33 w 40"/>
                <a:gd name="T19" fmla="*/ 6 h 27"/>
                <a:gd name="T20" fmla="*/ 27 w 40"/>
                <a:gd name="T21" fmla="*/ 0 h 27"/>
                <a:gd name="T22" fmla="*/ 5 w 40"/>
                <a:gd name="T23" fmla="*/ 4 h 27"/>
                <a:gd name="T24" fmla="*/ 5 w 40"/>
                <a:gd name="T2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27">
                  <a:moveTo>
                    <a:pt x="5" y="4"/>
                  </a:moveTo>
                  <a:lnTo>
                    <a:pt x="7" y="15"/>
                  </a:lnTo>
                  <a:lnTo>
                    <a:pt x="0" y="23"/>
                  </a:lnTo>
                  <a:lnTo>
                    <a:pt x="8" y="27"/>
                  </a:lnTo>
                  <a:lnTo>
                    <a:pt x="12" y="17"/>
                  </a:lnTo>
                  <a:lnTo>
                    <a:pt x="40" y="17"/>
                  </a:lnTo>
                  <a:lnTo>
                    <a:pt x="40" y="10"/>
                  </a:lnTo>
                  <a:lnTo>
                    <a:pt x="11" y="11"/>
                  </a:lnTo>
                  <a:lnTo>
                    <a:pt x="15" y="6"/>
                  </a:lnTo>
                  <a:lnTo>
                    <a:pt x="33" y="6"/>
                  </a:lnTo>
                  <a:lnTo>
                    <a:pt x="27" y="0"/>
                  </a:lnTo>
                  <a:lnTo>
                    <a:pt x="5" y="4"/>
                  </a:lnTo>
                  <a:lnTo>
                    <a:pt x="5" y="4"/>
                  </a:ln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750"/>
            <p:cNvSpPr>
              <a:spLocks/>
            </p:cNvSpPr>
            <p:nvPr/>
          </p:nvSpPr>
          <p:spPr bwMode="auto">
            <a:xfrm>
              <a:off x="1887388" y="5470053"/>
              <a:ext cx="46037" cy="60325"/>
            </a:xfrm>
            <a:custGeom>
              <a:avLst/>
              <a:gdLst>
                <a:gd name="T0" fmla="*/ 7 w 29"/>
                <a:gd name="T1" fmla="*/ 0 h 38"/>
                <a:gd name="T2" fmla="*/ 0 w 29"/>
                <a:gd name="T3" fmla="*/ 0 h 38"/>
                <a:gd name="T4" fmla="*/ 4 w 29"/>
                <a:gd name="T5" fmla="*/ 37 h 38"/>
                <a:gd name="T6" fmla="*/ 4 w 29"/>
                <a:gd name="T7" fmla="*/ 37 h 38"/>
                <a:gd name="T8" fmla="*/ 29 w 29"/>
                <a:gd name="T9" fmla="*/ 38 h 38"/>
                <a:gd name="T10" fmla="*/ 13 w 29"/>
                <a:gd name="T11" fmla="*/ 19 h 38"/>
                <a:gd name="T12" fmla="*/ 7 w 29"/>
                <a:gd name="T13" fmla="*/ 0 h 38"/>
                <a:gd name="T14" fmla="*/ 7 w 29"/>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38">
                  <a:moveTo>
                    <a:pt x="7" y="0"/>
                  </a:moveTo>
                  <a:lnTo>
                    <a:pt x="0" y="0"/>
                  </a:lnTo>
                  <a:lnTo>
                    <a:pt x="4" y="37"/>
                  </a:lnTo>
                  <a:lnTo>
                    <a:pt x="4" y="37"/>
                  </a:lnTo>
                  <a:lnTo>
                    <a:pt x="29" y="38"/>
                  </a:lnTo>
                  <a:lnTo>
                    <a:pt x="13" y="19"/>
                  </a:lnTo>
                  <a:lnTo>
                    <a:pt x="7" y="0"/>
                  </a:lnTo>
                  <a:lnTo>
                    <a:pt x="7" y="0"/>
                  </a:ln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0" name="Freeform 751"/>
            <p:cNvSpPr>
              <a:spLocks/>
            </p:cNvSpPr>
            <p:nvPr/>
          </p:nvSpPr>
          <p:spPr bwMode="auto">
            <a:xfrm>
              <a:off x="1869926" y="5236691"/>
              <a:ext cx="23812" cy="146050"/>
            </a:xfrm>
            <a:custGeom>
              <a:avLst/>
              <a:gdLst>
                <a:gd name="T0" fmla="*/ 0 w 15"/>
                <a:gd name="T1" fmla="*/ 92 h 92"/>
                <a:gd name="T2" fmla="*/ 15 w 15"/>
                <a:gd name="T3" fmla="*/ 92 h 92"/>
                <a:gd name="T4" fmla="*/ 12 w 15"/>
                <a:gd name="T5" fmla="*/ 0 h 92"/>
                <a:gd name="T6" fmla="*/ 1 w 15"/>
                <a:gd name="T7" fmla="*/ 25 h 92"/>
                <a:gd name="T8" fmla="*/ 0 w 15"/>
                <a:gd name="T9" fmla="*/ 92 h 92"/>
                <a:gd name="T10" fmla="*/ 0 w 15"/>
                <a:gd name="T11" fmla="*/ 92 h 92"/>
              </a:gdLst>
              <a:ahLst/>
              <a:cxnLst>
                <a:cxn ang="0">
                  <a:pos x="T0" y="T1"/>
                </a:cxn>
                <a:cxn ang="0">
                  <a:pos x="T2" y="T3"/>
                </a:cxn>
                <a:cxn ang="0">
                  <a:pos x="T4" y="T5"/>
                </a:cxn>
                <a:cxn ang="0">
                  <a:pos x="T6" y="T7"/>
                </a:cxn>
                <a:cxn ang="0">
                  <a:pos x="T8" y="T9"/>
                </a:cxn>
                <a:cxn ang="0">
                  <a:pos x="T10" y="T11"/>
                </a:cxn>
              </a:cxnLst>
              <a:rect l="0" t="0" r="r" b="b"/>
              <a:pathLst>
                <a:path w="15" h="92">
                  <a:moveTo>
                    <a:pt x="0" y="92"/>
                  </a:moveTo>
                  <a:lnTo>
                    <a:pt x="15" y="92"/>
                  </a:lnTo>
                  <a:lnTo>
                    <a:pt x="12" y="0"/>
                  </a:lnTo>
                  <a:lnTo>
                    <a:pt x="1" y="25"/>
                  </a:lnTo>
                  <a:lnTo>
                    <a:pt x="0" y="92"/>
                  </a:lnTo>
                  <a:lnTo>
                    <a:pt x="0" y="92"/>
                  </a:lnTo>
                  <a:close/>
                </a:path>
              </a:pathLst>
            </a:custGeom>
            <a:solidFill>
              <a:srgbClr val="BBBB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1" name="Freeform 752"/>
            <p:cNvSpPr>
              <a:spLocks/>
            </p:cNvSpPr>
            <p:nvPr/>
          </p:nvSpPr>
          <p:spPr bwMode="auto">
            <a:xfrm>
              <a:off x="2031851" y="4828703"/>
              <a:ext cx="192087" cy="304800"/>
            </a:xfrm>
            <a:custGeom>
              <a:avLst/>
              <a:gdLst>
                <a:gd name="T0" fmla="*/ 21 w 161"/>
                <a:gd name="T1" fmla="*/ 107 h 256"/>
                <a:gd name="T2" fmla="*/ 6 w 161"/>
                <a:gd name="T3" fmla="*/ 129 h 256"/>
                <a:gd name="T4" fmla="*/ 4 w 161"/>
                <a:gd name="T5" fmla="*/ 186 h 256"/>
                <a:gd name="T6" fmla="*/ 48 w 161"/>
                <a:gd name="T7" fmla="*/ 250 h 256"/>
                <a:gd name="T8" fmla="*/ 54 w 161"/>
                <a:gd name="T9" fmla="*/ 252 h 256"/>
                <a:gd name="T10" fmla="*/ 104 w 161"/>
                <a:gd name="T11" fmla="*/ 252 h 256"/>
                <a:gd name="T12" fmla="*/ 161 w 161"/>
                <a:gd name="T13" fmla="*/ 256 h 256"/>
                <a:gd name="T14" fmla="*/ 99 w 161"/>
                <a:gd name="T15" fmla="*/ 205 h 256"/>
                <a:gd name="T16" fmla="*/ 72 w 161"/>
                <a:gd name="T17" fmla="*/ 151 h 256"/>
                <a:gd name="T18" fmla="*/ 63 w 161"/>
                <a:gd name="T19" fmla="*/ 92 h 256"/>
                <a:gd name="T20" fmla="*/ 28 w 161"/>
                <a:gd name="T21" fmla="*/ 22 h 256"/>
                <a:gd name="T22" fmla="*/ 0 w 161"/>
                <a:gd name="T23" fmla="*/ 0 h 256"/>
                <a:gd name="T24" fmla="*/ 47 w 161"/>
                <a:gd name="T25" fmla="*/ 131 h 256"/>
                <a:gd name="T26" fmla="*/ 60 w 161"/>
                <a:gd name="T27" fmla="*/ 203 h 256"/>
                <a:gd name="T28" fmla="*/ 21 w 161"/>
                <a:gd name="T29" fmla="*/ 107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1" h="256">
                  <a:moveTo>
                    <a:pt x="21" y="107"/>
                  </a:moveTo>
                  <a:cubicBezTo>
                    <a:pt x="18" y="115"/>
                    <a:pt x="13" y="122"/>
                    <a:pt x="6" y="129"/>
                  </a:cubicBezTo>
                  <a:cubicBezTo>
                    <a:pt x="3" y="151"/>
                    <a:pt x="2" y="170"/>
                    <a:pt x="4" y="186"/>
                  </a:cubicBezTo>
                  <a:cubicBezTo>
                    <a:pt x="8" y="220"/>
                    <a:pt x="23" y="242"/>
                    <a:pt x="48" y="250"/>
                  </a:cubicBezTo>
                  <a:cubicBezTo>
                    <a:pt x="50" y="251"/>
                    <a:pt x="52" y="251"/>
                    <a:pt x="54" y="252"/>
                  </a:cubicBezTo>
                  <a:cubicBezTo>
                    <a:pt x="68" y="255"/>
                    <a:pt x="85" y="255"/>
                    <a:pt x="104" y="252"/>
                  </a:cubicBezTo>
                  <a:cubicBezTo>
                    <a:pt x="125" y="251"/>
                    <a:pt x="144" y="252"/>
                    <a:pt x="161" y="256"/>
                  </a:cubicBezTo>
                  <a:cubicBezTo>
                    <a:pt x="153" y="234"/>
                    <a:pt x="132" y="217"/>
                    <a:pt x="99" y="205"/>
                  </a:cubicBezTo>
                  <a:cubicBezTo>
                    <a:pt x="83" y="197"/>
                    <a:pt x="74" y="179"/>
                    <a:pt x="72" y="151"/>
                  </a:cubicBezTo>
                  <a:cubicBezTo>
                    <a:pt x="63" y="92"/>
                    <a:pt x="63" y="92"/>
                    <a:pt x="63" y="92"/>
                  </a:cubicBezTo>
                  <a:cubicBezTo>
                    <a:pt x="28" y="22"/>
                    <a:pt x="28" y="22"/>
                    <a:pt x="28" y="22"/>
                  </a:cubicBezTo>
                  <a:cubicBezTo>
                    <a:pt x="19" y="13"/>
                    <a:pt x="10" y="5"/>
                    <a:pt x="0" y="0"/>
                  </a:cubicBezTo>
                  <a:cubicBezTo>
                    <a:pt x="47" y="131"/>
                    <a:pt x="47" y="131"/>
                    <a:pt x="47" y="131"/>
                  </a:cubicBezTo>
                  <a:cubicBezTo>
                    <a:pt x="60" y="158"/>
                    <a:pt x="64" y="182"/>
                    <a:pt x="60" y="203"/>
                  </a:cubicBezTo>
                  <a:cubicBezTo>
                    <a:pt x="31" y="197"/>
                    <a:pt x="18" y="165"/>
                    <a:pt x="21" y="10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2" name="Freeform 753"/>
            <p:cNvSpPr>
              <a:spLocks/>
            </p:cNvSpPr>
            <p:nvPr/>
          </p:nvSpPr>
          <p:spPr bwMode="auto">
            <a:xfrm>
              <a:off x="1998513" y="5125566"/>
              <a:ext cx="117475" cy="155575"/>
            </a:xfrm>
            <a:custGeom>
              <a:avLst/>
              <a:gdLst>
                <a:gd name="T0" fmla="*/ 98 w 98"/>
                <a:gd name="T1" fmla="*/ 72 h 130"/>
                <a:gd name="T2" fmla="*/ 82 w 98"/>
                <a:gd name="T3" fmla="*/ 2 h 130"/>
                <a:gd name="T4" fmla="*/ 76 w 98"/>
                <a:gd name="T5" fmla="*/ 0 h 130"/>
                <a:gd name="T6" fmla="*/ 54 w 98"/>
                <a:gd name="T7" fmla="*/ 42 h 130"/>
                <a:gd name="T8" fmla="*/ 46 w 98"/>
                <a:gd name="T9" fmla="*/ 95 h 130"/>
                <a:gd name="T10" fmla="*/ 0 w 98"/>
                <a:gd name="T11" fmla="*/ 130 h 130"/>
                <a:gd name="T12" fmla="*/ 58 w 98"/>
                <a:gd name="T13" fmla="*/ 98 h 130"/>
                <a:gd name="T14" fmla="*/ 58 w 98"/>
                <a:gd name="T15" fmla="*/ 60 h 130"/>
                <a:gd name="T16" fmla="*/ 98 w 98"/>
                <a:gd name="T17" fmla="*/ 72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130">
                  <a:moveTo>
                    <a:pt x="98" y="72"/>
                  </a:moveTo>
                  <a:cubicBezTo>
                    <a:pt x="82" y="2"/>
                    <a:pt x="82" y="2"/>
                    <a:pt x="82" y="2"/>
                  </a:cubicBezTo>
                  <a:cubicBezTo>
                    <a:pt x="80" y="1"/>
                    <a:pt x="78" y="1"/>
                    <a:pt x="76" y="0"/>
                  </a:cubicBezTo>
                  <a:cubicBezTo>
                    <a:pt x="54" y="42"/>
                    <a:pt x="54" y="42"/>
                    <a:pt x="54" y="42"/>
                  </a:cubicBezTo>
                  <a:cubicBezTo>
                    <a:pt x="46" y="95"/>
                    <a:pt x="46" y="95"/>
                    <a:pt x="46" y="95"/>
                  </a:cubicBezTo>
                  <a:cubicBezTo>
                    <a:pt x="0" y="130"/>
                    <a:pt x="0" y="130"/>
                    <a:pt x="0" y="130"/>
                  </a:cubicBezTo>
                  <a:cubicBezTo>
                    <a:pt x="58" y="98"/>
                    <a:pt x="58" y="98"/>
                    <a:pt x="58" y="98"/>
                  </a:cubicBezTo>
                  <a:cubicBezTo>
                    <a:pt x="58" y="60"/>
                    <a:pt x="58" y="60"/>
                    <a:pt x="58" y="60"/>
                  </a:cubicBezTo>
                  <a:cubicBezTo>
                    <a:pt x="98" y="72"/>
                    <a:pt x="98" y="72"/>
                    <a:pt x="98" y="72"/>
                  </a:cubicBezTo>
                  <a:close/>
                </a:path>
              </a:pathLst>
            </a:custGeom>
            <a:solidFill>
              <a:srgbClr val="E1E1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3" name="Freeform 754"/>
            <p:cNvSpPr>
              <a:spLocks/>
            </p:cNvSpPr>
            <p:nvPr/>
          </p:nvSpPr>
          <p:spPr bwMode="auto">
            <a:xfrm>
              <a:off x="2296963" y="5404966"/>
              <a:ext cx="101600" cy="120650"/>
            </a:xfrm>
            <a:custGeom>
              <a:avLst/>
              <a:gdLst>
                <a:gd name="T0" fmla="*/ 85 w 85"/>
                <a:gd name="T1" fmla="*/ 0 h 101"/>
                <a:gd name="T2" fmla="*/ 16 w 85"/>
                <a:gd name="T3" fmla="*/ 0 h 101"/>
                <a:gd name="T4" fmla="*/ 0 w 85"/>
                <a:gd name="T5" fmla="*/ 101 h 101"/>
                <a:gd name="T6" fmla="*/ 55 w 85"/>
                <a:gd name="T7" fmla="*/ 94 h 101"/>
                <a:gd name="T8" fmla="*/ 85 w 85"/>
                <a:gd name="T9" fmla="*/ 0 h 101"/>
              </a:gdLst>
              <a:ahLst/>
              <a:cxnLst>
                <a:cxn ang="0">
                  <a:pos x="T0" y="T1"/>
                </a:cxn>
                <a:cxn ang="0">
                  <a:pos x="T2" y="T3"/>
                </a:cxn>
                <a:cxn ang="0">
                  <a:pos x="T4" y="T5"/>
                </a:cxn>
                <a:cxn ang="0">
                  <a:pos x="T6" y="T7"/>
                </a:cxn>
                <a:cxn ang="0">
                  <a:pos x="T8" y="T9"/>
                </a:cxn>
              </a:cxnLst>
              <a:rect l="0" t="0" r="r" b="b"/>
              <a:pathLst>
                <a:path w="85" h="101">
                  <a:moveTo>
                    <a:pt x="85" y="0"/>
                  </a:moveTo>
                  <a:cubicBezTo>
                    <a:pt x="16" y="0"/>
                    <a:pt x="16" y="0"/>
                    <a:pt x="16" y="0"/>
                  </a:cubicBezTo>
                  <a:cubicBezTo>
                    <a:pt x="15" y="47"/>
                    <a:pt x="10" y="80"/>
                    <a:pt x="0" y="101"/>
                  </a:cubicBezTo>
                  <a:cubicBezTo>
                    <a:pt x="55" y="94"/>
                    <a:pt x="55" y="94"/>
                    <a:pt x="55" y="94"/>
                  </a:cubicBezTo>
                  <a:cubicBezTo>
                    <a:pt x="85" y="0"/>
                    <a:pt x="85" y="0"/>
                    <a:pt x="85" y="0"/>
                  </a:cubicBezTo>
                  <a:close/>
                </a:path>
              </a:pathLst>
            </a:custGeom>
            <a:solidFill>
              <a:srgbClr val="86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755"/>
            <p:cNvSpPr>
              <a:spLocks/>
            </p:cNvSpPr>
            <p:nvPr/>
          </p:nvSpPr>
          <p:spPr bwMode="auto">
            <a:xfrm>
              <a:off x="2382688" y="5404966"/>
              <a:ext cx="63500" cy="157163"/>
            </a:xfrm>
            <a:custGeom>
              <a:avLst/>
              <a:gdLst>
                <a:gd name="T0" fmla="*/ 53 w 53"/>
                <a:gd name="T1" fmla="*/ 19 h 132"/>
                <a:gd name="T2" fmla="*/ 34 w 53"/>
                <a:gd name="T3" fmla="*/ 0 h 132"/>
                <a:gd name="T4" fmla="*/ 0 w 53"/>
                <a:gd name="T5" fmla="*/ 129 h 132"/>
                <a:gd name="T6" fmla="*/ 23 w 53"/>
                <a:gd name="T7" fmla="*/ 132 h 132"/>
                <a:gd name="T8" fmla="*/ 53 w 53"/>
                <a:gd name="T9" fmla="*/ 19 h 132"/>
              </a:gdLst>
              <a:ahLst/>
              <a:cxnLst>
                <a:cxn ang="0">
                  <a:pos x="T0" y="T1"/>
                </a:cxn>
                <a:cxn ang="0">
                  <a:pos x="T2" y="T3"/>
                </a:cxn>
                <a:cxn ang="0">
                  <a:pos x="T4" y="T5"/>
                </a:cxn>
                <a:cxn ang="0">
                  <a:pos x="T6" y="T7"/>
                </a:cxn>
                <a:cxn ang="0">
                  <a:pos x="T8" y="T9"/>
                </a:cxn>
              </a:cxnLst>
              <a:rect l="0" t="0" r="r" b="b"/>
              <a:pathLst>
                <a:path w="53" h="132">
                  <a:moveTo>
                    <a:pt x="53" y="19"/>
                  </a:moveTo>
                  <a:cubicBezTo>
                    <a:pt x="34" y="0"/>
                    <a:pt x="34" y="0"/>
                    <a:pt x="34" y="0"/>
                  </a:cubicBezTo>
                  <a:cubicBezTo>
                    <a:pt x="0" y="129"/>
                    <a:pt x="0" y="129"/>
                    <a:pt x="0" y="129"/>
                  </a:cubicBezTo>
                  <a:cubicBezTo>
                    <a:pt x="8" y="130"/>
                    <a:pt x="16" y="131"/>
                    <a:pt x="23" y="132"/>
                  </a:cubicBezTo>
                  <a:cubicBezTo>
                    <a:pt x="53" y="19"/>
                    <a:pt x="53" y="19"/>
                    <a:pt x="53" y="19"/>
                  </a:cubicBezTo>
                  <a:close/>
                </a:path>
              </a:pathLst>
            </a:custGeom>
            <a:solidFill>
              <a:srgbClr val="29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756"/>
            <p:cNvSpPr>
              <a:spLocks/>
            </p:cNvSpPr>
            <p:nvPr/>
          </p:nvSpPr>
          <p:spPr bwMode="auto">
            <a:xfrm>
              <a:off x="2277913" y="5404966"/>
              <a:ext cx="146050" cy="153988"/>
            </a:xfrm>
            <a:custGeom>
              <a:avLst/>
              <a:gdLst>
                <a:gd name="T0" fmla="*/ 122 w 122"/>
                <a:gd name="T1" fmla="*/ 0 h 129"/>
                <a:gd name="T2" fmla="*/ 101 w 122"/>
                <a:gd name="T3" fmla="*/ 0 h 129"/>
                <a:gd name="T4" fmla="*/ 71 w 122"/>
                <a:gd name="T5" fmla="*/ 94 h 129"/>
                <a:gd name="T6" fmla="*/ 16 w 122"/>
                <a:gd name="T7" fmla="*/ 101 h 129"/>
                <a:gd name="T8" fmla="*/ 0 w 122"/>
                <a:gd name="T9" fmla="*/ 120 h 129"/>
                <a:gd name="T10" fmla="*/ 73 w 122"/>
                <a:gd name="T11" fmla="*/ 127 h 129"/>
                <a:gd name="T12" fmla="*/ 88 w 122"/>
                <a:gd name="T13" fmla="*/ 129 h 129"/>
                <a:gd name="T14" fmla="*/ 122 w 122"/>
                <a:gd name="T15" fmla="*/ 0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129">
                  <a:moveTo>
                    <a:pt x="122" y="0"/>
                  </a:moveTo>
                  <a:cubicBezTo>
                    <a:pt x="101" y="0"/>
                    <a:pt x="101" y="0"/>
                    <a:pt x="101" y="0"/>
                  </a:cubicBezTo>
                  <a:cubicBezTo>
                    <a:pt x="71" y="94"/>
                    <a:pt x="71" y="94"/>
                    <a:pt x="71" y="94"/>
                  </a:cubicBezTo>
                  <a:cubicBezTo>
                    <a:pt x="16" y="101"/>
                    <a:pt x="16" y="101"/>
                    <a:pt x="16" y="101"/>
                  </a:cubicBezTo>
                  <a:cubicBezTo>
                    <a:pt x="11" y="110"/>
                    <a:pt x="6" y="116"/>
                    <a:pt x="0" y="120"/>
                  </a:cubicBezTo>
                  <a:cubicBezTo>
                    <a:pt x="27" y="122"/>
                    <a:pt x="51" y="124"/>
                    <a:pt x="73" y="127"/>
                  </a:cubicBezTo>
                  <a:cubicBezTo>
                    <a:pt x="78" y="128"/>
                    <a:pt x="83" y="128"/>
                    <a:pt x="88" y="129"/>
                  </a:cubicBezTo>
                  <a:cubicBezTo>
                    <a:pt x="122" y="0"/>
                    <a:pt x="122" y="0"/>
                    <a:pt x="122" y="0"/>
                  </a:cubicBezTo>
                  <a:close/>
                </a:path>
              </a:pathLst>
            </a:custGeom>
            <a:solidFill>
              <a:srgbClr val="54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757"/>
            <p:cNvSpPr>
              <a:spLocks/>
            </p:cNvSpPr>
            <p:nvPr/>
          </p:nvSpPr>
          <p:spPr bwMode="auto">
            <a:xfrm>
              <a:off x="645963" y="5557366"/>
              <a:ext cx="1903412" cy="538163"/>
            </a:xfrm>
            <a:custGeom>
              <a:avLst/>
              <a:gdLst>
                <a:gd name="T0" fmla="*/ 1555 w 1595"/>
                <a:gd name="T1" fmla="*/ 110 h 452"/>
                <a:gd name="T2" fmla="*/ 1588 w 1595"/>
                <a:gd name="T3" fmla="*/ 68 h 452"/>
                <a:gd name="T4" fmla="*/ 1478 w 1595"/>
                <a:gd name="T5" fmla="*/ 5 h 452"/>
                <a:gd name="T6" fmla="*/ 1455 w 1595"/>
                <a:gd name="T7" fmla="*/ 2 h 452"/>
                <a:gd name="T8" fmla="*/ 1440 w 1595"/>
                <a:gd name="T9" fmla="*/ 0 h 452"/>
                <a:gd name="T10" fmla="*/ 1459 w 1595"/>
                <a:gd name="T11" fmla="*/ 68 h 452"/>
                <a:gd name="T12" fmla="*/ 1440 w 1595"/>
                <a:gd name="T13" fmla="*/ 77 h 452"/>
                <a:gd name="T14" fmla="*/ 614 w 1595"/>
                <a:gd name="T15" fmla="*/ 284 h 452"/>
                <a:gd name="T16" fmla="*/ 0 w 1595"/>
                <a:gd name="T17" fmla="*/ 130 h 452"/>
                <a:gd name="T18" fmla="*/ 1555 w 1595"/>
                <a:gd name="T19" fmla="*/ 11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5" h="452">
                  <a:moveTo>
                    <a:pt x="1555" y="110"/>
                  </a:moveTo>
                  <a:cubicBezTo>
                    <a:pt x="1574" y="94"/>
                    <a:pt x="1585" y="81"/>
                    <a:pt x="1588" y="68"/>
                  </a:cubicBezTo>
                  <a:cubicBezTo>
                    <a:pt x="1595" y="39"/>
                    <a:pt x="1558" y="19"/>
                    <a:pt x="1478" y="5"/>
                  </a:cubicBezTo>
                  <a:cubicBezTo>
                    <a:pt x="1471" y="4"/>
                    <a:pt x="1463" y="3"/>
                    <a:pt x="1455" y="2"/>
                  </a:cubicBezTo>
                  <a:cubicBezTo>
                    <a:pt x="1450" y="1"/>
                    <a:pt x="1445" y="1"/>
                    <a:pt x="1440" y="0"/>
                  </a:cubicBezTo>
                  <a:cubicBezTo>
                    <a:pt x="1488" y="25"/>
                    <a:pt x="1495" y="48"/>
                    <a:pt x="1459" y="68"/>
                  </a:cubicBezTo>
                  <a:cubicBezTo>
                    <a:pt x="1454" y="71"/>
                    <a:pt x="1448" y="74"/>
                    <a:pt x="1440" y="77"/>
                  </a:cubicBezTo>
                  <a:cubicBezTo>
                    <a:pt x="1223" y="178"/>
                    <a:pt x="948" y="247"/>
                    <a:pt x="614" y="284"/>
                  </a:cubicBezTo>
                  <a:cubicBezTo>
                    <a:pt x="369" y="289"/>
                    <a:pt x="164" y="238"/>
                    <a:pt x="0" y="130"/>
                  </a:cubicBezTo>
                  <a:cubicBezTo>
                    <a:pt x="403" y="452"/>
                    <a:pt x="922" y="446"/>
                    <a:pt x="1555" y="110"/>
                  </a:cubicBezTo>
                  <a:close/>
                </a:path>
              </a:pathLst>
            </a:custGeom>
            <a:solidFill>
              <a:srgbClr val="86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758"/>
            <p:cNvSpPr>
              <a:spLocks/>
            </p:cNvSpPr>
            <p:nvPr/>
          </p:nvSpPr>
          <p:spPr bwMode="auto">
            <a:xfrm>
              <a:off x="585638" y="5541491"/>
              <a:ext cx="1844675" cy="360363"/>
            </a:xfrm>
            <a:custGeom>
              <a:avLst/>
              <a:gdLst>
                <a:gd name="T0" fmla="*/ 1418 w 1546"/>
                <a:gd name="T1" fmla="*/ 6 h 302"/>
                <a:gd name="T2" fmla="*/ 1413 w 1546"/>
                <a:gd name="T3" fmla="*/ 9 h 302"/>
                <a:gd name="T4" fmla="*/ 1216 w 1546"/>
                <a:gd name="T5" fmla="*/ 3 h 302"/>
                <a:gd name="T6" fmla="*/ 1216 w 1546"/>
                <a:gd name="T7" fmla="*/ 12 h 302"/>
                <a:gd name="T8" fmla="*/ 1035 w 1546"/>
                <a:gd name="T9" fmla="*/ 31 h 302"/>
                <a:gd name="T10" fmla="*/ 770 w 1546"/>
                <a:gd name="T11" fmla="*/ 19 h 302"/>
                <a:gd name="T12" fmla="*/ 785 w 1546"/>
                <a:gd name="T13" fmla="*/ 30 h 302"/>
                <a:gd name="T14" fmla="*/ 765 w 1546"/>
                <a:gd name="T15" fmla="*/ 30 h 302"/>
                <a:gd name="T16" fmla="*/ 646 w 1546"/>
                <a:gd name="T17" fmla="*/ 15 h 302"/>
                <a:gd name="T18" fmla="*/ 647 w 1546"/>
                <a:gd name="T19" fmla="*/ 30 h 302"/>
                <a:gd name="T20" fmla="*/ 657 w 1546"/>
                <a:gd name="T21" fmla="*/ 32 h 302"/>
                <a:gd name="T22" fmla="*/ 657 w 1546"/>
                <a:gd name="T23" fmla="*/ 50 h 302"/>
                <a:gd name="T24" fmla="*/ 443 w 1546"/>
                <a:gd name="T25" fmla="*/ 71 h 302"/>
                <a:gd name="T26" fmla="*/ 249 w 1546"/>
                <a:gd name="T27" fmla="*/ 32 h 302"/>
                <a:gd name="T28" fmla="*/ 244 w 1546"/>
                <a:gd name="T29" fmla="*/ 18 h 302"/>
                <a:gd name="T30" fmla="*/ 397 w 1546"/>
                <a:gd name="T31" fmla="*/ 9 h 302"/>
                <a:gd name="T32" fmla="*/ 305 w 1546"/>
                <a:gd name="T33" fmla="*/ 0 h 302"/>
                <a:gd name="T34" fmla="*/ 265 w 1546"/>
                <a:gd name="T35" fmla="*/ 3 h 302"/>
                <a:gd name="T36" fmla="*/ 198 w 1546"/>
                <a:gd name="T37" fmla="*/ 9 h 302"/>
                <a:gd name="T38" fmla="*/ 62 w 1546"/>
                <a:gd name="T39" fmla="*/ 33 h 302"/>
                <a:gd name="T40" fmla="*/ 41 w 1546"/>
                <a:gd name="T41" fmla="*/ 40 h 302"/>
                <a:gd name="T42" fmla="*/ 0 w 1546"/>
                <a:gd name="T43" fmla="*/ 81 h 302"/>
                <a:gd name="T44" fmla="*/ 26 w 1546"/>
                <a:gd name="T45" fmla="*/ 123 h 302"/>
                <a:gd name="T46" fmla="*/ 51 w 1546"/>
                <a:gd name="T47" fmla="*/ 143 h 302"/>
                <a:gd name="T48" fmla="*/ 665 w 1546"/>
                <a:gd name="T49" fmla="*/ 297 h 302"/>
                <a:gd name="T50" fmla="*/ 1491 w 1546"/>
                <a:gd name="T51" fmla="*/ 90 h 302"/>
                <a:gd name="T52" fmla="*/ 1510 w 1546"/>
                <a:gd name="T53" fmla="*/ 81 h 302"/>
                <a:gd name="T54" fmla="*/ 1491 w 1546"/>
                <a:gd name="T55" fmla="*/ 13 h 302"/>
                <a:gd name="T56" fmla="*/ 1418 w 1546"/>
                <a:gd name="T57" fmla="*/ 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6" h="302">
                  <a:moveTo>
                    <a:pt x="1418" y="6"/>
                  </a:moveTo>
                  <a:cubicBezTo>
                    <a:pt x="1416" y="7"/>
                    <a:pt x="1415" y="8"/>
                    <a:pt x="1413" y="9"/>
                  </a:cubicBezTo>
                  <a:cubicBezTo>
                    <a:pt x="1216" y="3"/>
                    <a:pt x="1216" y="3"/>
                    <a:pt x="1216" y="3"/>
                  </a:cubicBezTo>
                  <a:cubicBezTo>
                    <a:pt x="1216" y="12"/>
                    <a:pt x="1216" y="12"/>
                    <a:pt x="1216" y="12"/>
                  </a:cubicBezTo>
                  <a:cubicBezTo>
                    <a:pt x="1035" y="31"/>
                    <a:pt x="1035" y="31"/>
                    <a:pt x="1035" y="31"/>
                  </a:cubicBezTo>
                  <a:cubicBezTo>
                    <a:pt x="770" y="19"/>
                    <a:pt x="770" y="19"/>
                    <a:pt x="770" y="19"/>
                  </a:cubicBezTo>
                  <a:cubicBezTo>
                    <a:pt x="785" y="30"/>
                    <a:pt x="785" y="30"/>
                    <a:pt x="785" y="30"/>
                  </a:cubicBezTo>
                  <a:cubicBezTo>
                    <a:pt x="765" y="30"/>
                    <a:pt x="765" y="30"/>
                    <a:pt x="765" y="30"/>
                  </a:cubicBezTo>
                  <a:cubicBezTo>
                    <a:pt x="646" y="15"/>
                    <a:pt x="646" y="15"/>
                    <a:pt x="646" y="15"/>
                  </a:cubicBezTo>
                  <a:cubicBezTo>
                    <a:pt x="646" y="20"/>
                    <a:pt x="646" y="25"/>
                    <a:pt x="647" y="30"/>
                  </a:cubicBezTo>
                  <a:cubicBezTo>
                    <a:pt x="657" y="32"/>
                    <a:pt x="657" y="32"/>
                    <a:pt x="657" y="32"/>
                  </a:cubicBezTo>
                  <a:cubicBezTo>
                    <a:pt x="657" y="50"/>
                    <a:pt x="657" y="50"/>
                    <a:pt x="657" y="50"/>
                  </a:cubicBezTo>
                  <a:cubicBezTo>
                    <a:pt x="443" y="71"/>
                    <a:pt x="443" y="71"/>
                    <a:pt x="443" y="71"/>
                  </a:cubicBezTo>
                  <a:cubicBezTo>
                    <a:pt x="249" y="32"/>
                    <a:pt x="249" y="32"/>
                    <a:pt x="249" y="32"/>
                  </a:cubicBezTo>
                  <a:cubicBezTo>
                    <a:pt x="244" y="18"/>
                    <a:pt x="244" y="18"/>
                    <a:pt x="244" y="18"/>
                  </a:cubicBezTo>
                  <a:cubicBezTo>
                    <a:pt x="397" y="9"/>
                    <a:pt x="397" y="9"/>
                    <a:pt x="397" y="9"/>
                  </a:cubicBezTo>
                  <a:cubicBezTo>
                    <a:pt x="305" y="0"/>
                    <a:pt x="305" y="0"/>
                    <a:pt x="305" y="0"/>
                  </a:cubicBezTo>
                  <a:cubicBezTo>
                    <a:pt x="291" y="1"/>
                    <a:pt x="278" y="2"/>
                    <a:pt x="265" y="3"/>
                  </a:cubicBezTo>
                  <a:cubicBezTo>
                    <a:pt x="241" y="4"/>
                    <a:pt x="219" y="6"/>
                    <a:pt x="198" y="9"/>
                  </a:cubicBezTo>
                  <a:cubicBezTo>
                    <a:pt x="140" y="15"/>
                    <a:pt x="94" y="23"/>
                    <a:pt x="62" y="33"/>
                  </a:cubicBezTo>
                  <a:cubicBezTo>
                    <a:pt x="54" y="35"/>
                    <a:pt x="47" y="38"/>
                    <a:pt x="41" y="40"/>
                  </a:cubicBezTo>
                  <a:cubicBezTo>
                    <a:pt x="13" y="52"/>
                    <a:pt x="0" y="65"/>
                    <a:pt x="0" y="81"/>
                  </a:cubicBezTo>
                  <a:cubicBezTo>
                    <a:pt x="0" y="94"/>
                    <a:pt x="9" y="107"/>
                    <a:pt x="26" y="123"/>
                  </a:cubicBezTo>
                  <a:cubicBezTo>
                    <a:pt x="34" y="130"/>
                    <a:pt x="43" y="136"/>
                    <a:pt x="51" y="143"/>
                  </a:cubicBezTo>
                  <a:cubicBezTo>
                    <a:pt x="215" y="251"/>
                    <a:pt x="420" y="302"/>
                    <a:pt x="665" y="297"/>
                  </a:cubicBezTo>
                  <a:cubicBezTo>
                    <a:pt x="999" y="260"/>
                    <a:pt x="1274" y="191"/>
                    <a:pt x="1491" y="90"/>
                  </a:cubicBezTo>
                  <a:cubicBezTo>
                    <a:pt x="1499" y="87"/>
                    <a:pt x="1505" y="84"/>
                    <a:pt x="1510" y="81"/>
                  </a:cubicBezTo>
                  <a:cubicBezTo>
                    <a:pt x="1546" y="61"/>
                    <a:pt x="1539" y="38"/>
                    <a:pt x="1491" y="13"/>
                  </a:cubicBezTo>
                  <a:cubicBezTo>
                    <a:pt x="1469" y="10"/>
                    <a:pt x="1445" y="8"/>
                    <a:pt x="1418" y="6"/>
                  </a:cubicBezTo>
                  <a:close/>
                </a:path>
              </a:pathLst>
            </a:custGeom>
            <a:solidFill>
              <a:srgbClr val="C1020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759"/>
            <p:cNvSpPr>
              <a:spLocks/>
            </p:cNvSpPr>
            <p:nvPr/>
          </p:nvSpPr>
          <p:spPr bwMode="auto">
            <a:xfrm>
              <a:off x="1823888" y="5524028"/>
              <a:ext cx="212725" cy="33338"/>
            </a:xfrm>
            <a:custGeom>
              <a:avLst/>
              <a:gdLst>
                <a:gd name="T0" fmla="*/ 44 w 134"/>
                <a:gd name="T1" fmla="*/ 3 h 21"/>
                <a:gd name="T2" fmla="*/ 44 w 134"/>
                <a:gd name="T3" fmla="*/ 3 h 21"/>
                <a:gd name="T4" fmla="*/ 0 w 134"/>
                <a:gd name="T5" fmla="*/ 0 h 21"/>
                <a:gd name="T6" fmla="*/ 5 w 134"/>
                <a:gd name="T7" fmla="*/ 21 h 21"/>
                <a:gd name="T8" fmla="*/ 134 w 134"/>
                <a:gd name="T9" fmla="*/ 9 h 21"/>
                <a:gd name="T10" fmla="*/ 90 w 134"/>
                <a:gd name="T11" fmla="*/ 6 h 21"/>
                <a:gd name="T12" fmla="*/ 69 w 134"/>
                <a:gd name="T13" fmla="*/ 4 h 21"/>
                <a:gd name="T14" fmla="*/ 44 w 134"/>
                <a:gd name="T15" fmla="*/ 3 h 21"/>
                <a:gd name="T16" fmla="*/ 44 w 134"/>
                <a:gd name="T17"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4" h="21">
                  <a:moveTo>
                    <a:pt x="44" y="3"/>
                  </a:moveTo>
                  <a:lnTo>
                    <a:pt x="44" y="3"/>
                  </a:lnTo>
                  <a:lnTo>
                    <a:pt x="0" y="0"/>
                  </a:lnTo>
                  <a:lnTo>
                    <a:pt x="5" y="21"/>
                  </a:lnTo>
                  <a:lnTo>
                    <a:pt x="134" y="9"/>
                  </a:lnTo>
                  <a:lnTo>
                    <a:pt x="90" y="6"/>
                  </a:lnTo>
                  <a:lnTo>
                    <a:pt x="69" y="4"/>
                  </a:lnTo>
                  <a:lnTo>
                    <a:pt x="44" y="3"/>
                  </a:lnTo>
                  <a:lnTo>
                    <a:pt x="44" y="3"/>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760"/>
            <p:cNvSpPr>
              <a:spLocks/>
            </p:cNvSpPr>
            <p:nvPr/>
          </p:nvSpPr>
          <p:spPr bwMode="auto">
            <a:xfrm>
              <a:off x="1119038" y="5492278"/>
              <a:ext cx="403225" cy="84138"/>
            </a:xfrm>
            <a:custGeom>
              <a:avLst/>
              <a:gdLst>
                <a:gd name="T0" fmla="*/ 318 w 338"/>
                <a:gd name="T1" fmla="*/ 71 h 71"/>
                <a:gd name="T2" fmla="*/ 338 w 338"/>
                <a:gd name="T3" fmla="*/ 71 h 71"/>
                <a:gd name="T4" fmla="*/ 323 w 338"/>
                <a:gd name="T5" fmla="*/ 60 h 71"/>
                <a:gd name="T6" fmla="*/ 263 w 338"/>
                <a:gd name="T7" fmla="*/ 16 h 71"/>
                <a:gd name="T8" fmla="*/ 234 w 338"/>
                <a:gd name="T9" fmla="*/ 6 h 71"/>
                <a:gd name="T10" fmla="*/ 180 w 338"/>
                <a:gd name="T11" fmla="*/ 0 h 71"/>
                <a:gd name="T12" fmla="*/ 131 w 338"/>
                <a:gd name="T13" fmla="*/ 38 h 71"/>
                <a:gd name="T14" fmla="*/ 0 w 338"/>
                <a:gd name="T15" fmla="*/ 46 h 71"/>
                <a:gd name="T16" fmla="*/ 0 w 338"/>
                <a:gd name="T17" fmla="*/ 47 h 71"/>
                <a:gd name="T18" fmla="*/ 200 w 338"/>
                <a:gd name="T19" fmla="*/ 71 h 71"/>
                <a:gd name="T20" fmla="*/ 199 w 338"/>
                <a:gd name="T21" fmla="*/ 56 h 71"/>
                <a:gd name="T22" fmla="*/ 266 w 338"/>
                <a:gd name="T23" fmla="*/ 30 h 71"/>
                <a:gd name="T24" fmla="*/ 318 w 338"/>
                <a:gd name="T25"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8" h="71">
                  <a:moveTo>
                    <a:pt x="318" y="71"/>
                  </a:moveTo>
                  <a:cubicBezTo>
                    <a:pt x="338" y="71"/>
                    <a:pt x="338" y="71"/>
                    <a:pt x="338" y="71"/>
                  </a:cubicBezTo>
                  <a:cubicBezTo>
                    <a:pt x="323" y="60"/>
                    <a:pt x="323" y="60"/>
                    <a:pt x="323" y="60"/>
                  </a:cubicBezTo>
                  <a:cubicBezTo>
                    <a:pt x="305" y="44"/>
                    <a:pt x="285" y="29"/>
                    <a:pt x="263" y="16"/>
                  </a:cubicBezTo>
                  <a:cubicBezTo>
                    <a:pt x="234" y="6"/>
                    <a:pt x="234" y="6"/>
                    <a:pt x="234" y="6"/>
                  </a:cubicBezTo>
                  <a:cubicBezTo>
                    <a:pt x="180" y="0"/>
                    <a:pt x="180" y="0"/>
                    <a:pt x="180" y="0"/>
                  </a:cubicBezTo>
                  <a:cubicBezTo>
                    <a:pt x="156" y="4"/>
                    <a:pt x="139" y="17"/>
                    <a:pt x="131" y="38"/>
                  </a:cubicBezTo>
                  <a:cubicBezTo>
                    <a:pt x="0" y="46"/>
                    <a:pt x="0" y="46"/>
                    <a:pt x="0" y="46"/>
                  </a:cubicBezTo>
                  <a:cubicBezTo>
                    <a:pt x="0" y="46"/>
                    <a:pt x="0" y="47"/>
                    <a:pt x="0" y="47"/>
                  </a:cubicBezTo>
                  <a:cubicBezTo>
                    <a:pt x="200" y="71"/>
                    <a:pt x="200" y="71"/>
                    <a:pt x="200" y="71"/>
                  </a:cubicBezTo>
                  <a:cubicBezTo>
                    <a:pt x="199" y="66"/>
                    <a:pt x="199" y="61"/>
                    <a:pt x="199" y="56"/>
                  </a:cubicBezTo>
                  <a:cubicBezTo>
                    <a:pt x="201" y="20"/>
                    <a:pt x="223" y="11"/>
                    <a:pt x="266" y="30"/>
                  </a:cubicBezTo>
                  <a:cubicBezTo>
                    <a:pt x="288" y="42"/>
                    <a:pt x="305" y="56"/>
                    <a:pt x="318" y="71"/>
                  </a:cubicBezTo>
                  <a:close/>
                </a:path>
              </a:pathLst>
            </a:custGeom>
            <a:solidFill>
              <a:srgbClr val="BEB7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761"/>
            <p:cNvSpPr>
              <a:spLocks/>
            </p:cNvSpPr>
            <p:nvPr/>
          </p:nvSpPr>
          <p:spPr bwMode="auto">
            <a:xfrm>
              <a:off x="876151" y="5547841"/>
              <a:ext cx="481012" cy="57150"/>
            </a:xfrm>
            <a:custGeom>
              <a:avLst/>
              <a:gdLst>
                <a:gd name="T0" fmla="*/ 303 w 303"/>
                <a:gd name="T1" fmla="*/ 21 h 36"/>
                <a:gd name="T2" fmla="*/ 303 w 303"/>
                <a:gd name="T3" fmla="*/ 18 h 36"/>
                <a:gd name="T4" fmla="*/ 153 w 303"/>
                <a:gd name="T5" fmla="*/ 0 h 36"/>
                <a:gd name="T6" fmla="*/ 115 w 303"/>
                <a:gd name="T7" fmla="*/ 3 h 36"/>
                <a:gd name="T8" fmla="*/ 0 w 303"/>
                <a:gd name="T9" fmla="*/ 9 h 36"/>
                <a:gd name="T10" fmla="*/ 148 w 303"/>
                <a:gd name="T11" fmla="*/ 36 h 36"/>
                <a:gd name="T12" fmla="*/ 303 w 303"/>
                <a:gd name="T13" fmla="*/ 21 h 36"/>
                <a:gd name="T14" fmla="*/ 303 w 303"/>
                <a:gd name="T15" fmla="*/ 2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3" h="36">
                  <a:moveTo>
                    <a:pt x="303" y="21"/>
                  </a:moveTo>
                  <a:lnTo>
                    <a:pt x="303" y="18"/>
                  </a:lnTo>
                  <a:lnTo>
                    <a:pt x="153" y="0"/>
                  </a:lnTo>
                  <a:lnTo>
                    <a:pt x="115" y="3"/>
                  </a:lnTo>
                  <a:lnTo>
                    <a:pt x="0" y="9"/>
                  </a:lnTo>
                  <a:lnTo>
                    <a:pt x="148" y="36"/>
                  </a:lnTo>
                  <a:lnTo>
                    <a:pt x="303" y="21"/>
                  </a:lnTo>
                  <a:lnTo>
                    <a:pt x="303" y="21"/>
                  </a:lnTo>
                  <a:close/>
                </a:path>
              </a:pathLst>
            </a:custGeom>
            <a:solidFill>
              <a:srgbClr val="9A98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762"/>
            <p:cNvSpPr>
              <a:spLocks/>
            </p:cNvSpPr>
            <p:nvPr/>
          </p:nvSpPr>
          <p:spPr bwMode="auto">
            <a:xfrm>
              <a:off x="1111101" y="5579591"/>
              <a:ext cx="258762" cy="46038"/>
            </a:xfrm>
            <a:custGeom>
              <a:avLst/>
              <a:gdLst>
                <a:gd name="T0" fmla="*/ 163 w 163"/>
                <a:gd name="T1" fmla="*/ 0 h 29"/>
                <a:gd name="T2" fmla="*/ 155 w 163"/>
                <a:gd name="T3" fmla="*/ 1 h 29"/>
                <a:gd name="T4" fmla="*/ 0 w 163"/>
                <a:gd name="T5" fmla="*/ 16 h 29"/>
                <a:gd name="T6" fmla="*/ 2 w 163"/>
                <a:gd name="T7" fmla="*/ 29 h 29"/>
                <a:gd name="T8" fmla="*/ 163 w 163"/>
                <a:gd name="T9" fmla="*/ 14 h 29"/>
                <a:gd name="T10" fmla="*/ 163 w 163"/>
                <a:gd name="T11" fmla="*/ 0 h 29"/>
                <a:gd name="T12" fmla="*/ 163 w 163"/>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163" h="29">
                  <a:moveTo>
                    <a:pt x="163" y="0"/>
                  </a:moveTo>
                  <a:lnTo>
                    <a:pt x="155" y="1"/>
                  </a:lnTo>
                  <a:lnTo>
                    <a:pt x="0" y="16"/>
                  </a:lnTo>
                  <a:lnTo>
                    <a:pt x="2" y="29"/>
                  </a:lnTo>
                  <a:lnTo>
                    <a:pt x="163" y="14"/>
                  </a:lnTo>
                  <a:lnTo>
                    <a:pt x="163" y="0"/>
                  </a:lnTo>
                  <a:lnTo>
                    <a:pt x="163" y="0"/>
                  </a:lnTo>
                  <a:close/>
                </a:path>
              </a:pathLst>
            </a:custGeom>
            <a:solidFill>
              <a:srgbClr val="D0CD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763"/>
            <p:cNvSpPr>
              <a:spLocks/>
            </p:cNvSpPr>
            <p:nvPr/>
          </p:nvSpPr>
          <p:spPr bwMode="auto">
            <a:xfrm>
              <a:off x="1301601" y="5474816"/>
              <a:ext cx="131762" cy="36513"/>
            </a:xfrm>
            <a:custGeom>
              <a:avLst/>
              <a:gdLst>
                <a:gd name="T0" fmla="*/ 81 w 110"/>
                <a:gd name="T1" fmla="*/ 21 h 31"/>
                <a:gd name="T2" fmla="*/ 110 w 110"/>
                <a:gd name="T3" fmla="*/ 31 h 31"/>
                <a:gd name="T4" fmla="*/ 102 w 110"/>
                <a:gd name="T5" fmla="*/ 0 h 31"/>
                <a:gd name="T6" fmla="*/ 0 w 110"/>
                <a:gd name="T7" fmla="*/ 4 h 31"/>
                <a:gd name="T8" fmla="*/ 0 w 110"/>
                <a:gd name="T9" fmla="*/ 11 h 31"/>
                <a:gd name="T10" fmla="*/ 27 w 110"/>
                <a:gd name="T11" fmla="*/ 15 h 31"/>
                <a:gd name="T12" fmla="*/ 81 w 110"/>
                <a:gd name="T13" fmla="*/ 21 h 31"/>
              </a:gdLst>
              <a:ahLst/>
              <a:cxnLst>
                <a:cxn ang="0">
                  <a:pos x="T0" y="T1"/>
                </a:cxn>
                <a:cxn ang="0">
                  <a:pos x="T2" y="T3"/>
                </a:cxn>
                <a:cxn ang="0">
                  <a:pos x="T4" y="T5"/>
                </a:cxn>
                <a:cxn ang="0">
                  <a:pos x="T6" y="T7"/>
                </a:cxn>
                <a:cxn ang="0">
                  <a:pos x="T8" y="T9"/>
                </a:cxn>
                <a:cxn ang="0">
                  <a:pos x="T10" y="T11"/>
                </a:cxn>
                <a:cxn ang="0">
                  <a:pos x="T12" y="T13"/>
                </a:cxn>
              </a:cxnLst>
              <a:rect l="0" t="0" r="r" b="b"/>
              <a:pathLst>
                <a:path w="110" h="31">
                  <a:moveTo>
                    <a:pt x="81" y="21"/>
                  </a:moveTo>
                  <a:cubicBezTo>
                    <a:pt x="110" y="31"/>
                    <a:pt x="110" y="31"/>
                    <a:pt x="110" y="31"/>
                  </a:cubicBezTo>
                  <a:cubicBezTo>
                    <a:pt x="102" y="0"/>
                    <a:pt x="102" y="0"/>
                    <a:pt x="102" y="0"/>
                  </a:cubicBezTo>
                  <a:cubicBezTo>
                    <a:pt x="68" y="10"/>
                    <a:pt x="34" y="12"/>
                    <a:pt x="0" y="4"/>
                  </a:cubicBezTo>
                  <a:cubicBezTo>
                    <a:pt x="0" y="11"/>
                    <a:pt x="0" y="11"/>
                    <a:pt x="0" y="11"/>
                  </a:cubicBezTo>
                  <a:cubicBezTo>
                    <a:pt x="27" y="15"/>
                    <a:pt x="27" y="15"/>
                    <a:pt x="27" y="15"/>
                  </a:cubicBezTo>
                  <a:cubicBezTo>
                    <a:pt x="81" y="21"/>
                    <a:pt x="81" y="21"/>
                    <a:pt x="81" y="21"/>
                  </a:cubicBezTo>
                  <a:close/>
                </a:path>
              </a:pathLst>
            </a:custGeom>
            <a:solidFill>
              <a:srgbClr val="A56E4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764"/>
            <p:cNvSpPr>
              <a:spLocks/>
            </p:cNvSpPr>
            <p:nvPr/>
          </p:nvSpPr>
          <p:spPr bwMode="auto">
            <a:xfrm>
              <a:off x="1117451" y="5470053"/>
              <a:ext cx="215900" cy="77788"/>
            </a:xfrm>
            <a:custGeom>
              <a:avLst/>
              <a:gdLst>
                <a:gd name="T0" fmla="*/ 181 w 181"/>
                <a:gd name="T1" fmla="*/ 19 h 65"/>
                <a:gd name="T2" fmla="*/ 154 w 181"/>
                <a:gd name="T3" fmla="*/ 15 h 65"/>
                <a:gd name="T4" fmla="*/ 112 w 181"/>
                <a:gd name="T5" fmla="*/ 10 h 65"/>
                <a:gd name="T6" fmla="*/ 54 w 181"/>
                <a:gd name="T7" fmla="*/ 3 h 65"/>
                <a:gd name="T8" fmla="*/ 1 w 181"/>
                <a:gd name="T9" fmla="*/ 37 h 65"/>
                <a:gd name="T10" fmla="*/ 1 w 181"/>
                <a:gd name="T11" fmla="*/ 65 h 65"/>
                <a:gd name="T12" fmla="*/ 132 w 181"/>
                <a:gd name="T13" fmla="*/ 57 h 65"/>
                <a:gd name="T14" fmla="*/ 181 w 181"/>
                <a:gd name="T15" fmla="*/ 19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65">
                  <a:moveTo>
                    <a:pt x="181" y="19"/>
                  </a:moveTo>
                  <a:cubicBezTo>
                    <a:pt x="154" y="15"/>
                    <a:pt x="154" y="15"/>
                    <a:pt x="154" y="15"/>
                  </a:cubicBezTo>
                  <a:cubicBezTo>
                    <a:pt x="112" y="10"/>
                    <a:pt x="112" y="10"/>
                    <a:pt x="112" y="10"/>
                  </a:cubicBezTo>
                  <a:cubicBezTo>
                    <a:pt x="54" y="3"/>
                    <a:pt x="54" y="3"/>
                    <a:pt x="54" y="3"/>
                  </a:cubicBezTo>
                  <a:cubicBezTo>
                    <a:pt x="23" y="0"/>
                    <a:pt x="5" y="12"/>
                    <a:pt x="1" y="37"/>
                  </a:cubicBezTo>
                  <a:cubicBezTo>
                    <a:pt x="0" y="45"/>
                    <a:pt x="0" y="54"/>
                    <a:pt x="1" y="65"/>
                  </a:cubicBezTo>
                  <a:cubicBezTo>
                    <a:pt x="132" y="57"/>
                    <a:pt x="132" y="57"/>
                    <a:pt x="132" y="57"/>
                  </a:cubicBezTo>
                  <a:cubicBezTo>
                    <a:pt x="140" y="36"/>
                    <a:pt x="157" y="23"/>
                    <a:pt x="181" y="19"/>
                  </a:cubicBezTo>
                  <a:close/>
                </a:path>
              </a:pathLst>
            </a:custGeom>
            <a:solidFill>
              <a:srgbClr val="D0CD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765"/>
            <p:cNvSpPr>
              <a:spLocks/>
            </p:cNvSpPr>
            <p:nvPr/>
          </p:nvSpPr>
          <p:spPr bwMode="auto">
            <a:xfrm>
              <a:off x="1355576" y="5504978"/>
              <a:ext cx="142875" cy="71438"/>
            </a:xfrm>
            <a:custGeom>
              <a:avLst/>
              <a:gdLst>
                <a:gd name="T0" fmla="*/ 67 w 119"/>
                <a:gd name="T1" fmla="*/ 19 h 60"/>
                <a:gd name="T2" fmla="*/ 0 w 119"/>
                <a:gd name="T3" fmla="*/ 45 h 60"/>
                <a:gd name="T4" fmla="*/ 119 w 119"/>
                <a:gd name="T5" fmla="*/ 60 h 60"/>
                <a:gd name="T6" fmla="*/ 67 w 119"/>
                <a:gd name="T7" fmla="*/ 19 h 60"/>
              </a:gdLst>
              <a:ahLst/>
              <a:cxnLst>
                <a:cxn ang="0">
                  <a:pos x="T0" y="T1"/>
                </a:cxn>
                <a:cxn ang="0">
                  <a:pos x="T2" y="T3"/>
                </a:cxn>
                <a:cxn ang="0">
                  <a:pos x="T4" y="T5"/>
                </a:cxn>
                <a:cxn ang="0">
                  <a:pos x="T6" y="T7"/>
                </a:cxn>
              </a:cxnLst>
              <a:rect l="0" t="0" r="r" b="b"/>
              <a:pathLst>
                <a:path w="119" h="60">
                  <a:moveTo>
                    <a:pt x="67" y="19"/>
                  </a:moveTo>
                  <a:cubicBezTo>
                    <a:pt x="24" y="0"/>
                    <a:pt x="2" y="9"/>
                    <a:pt x="0" y="45"/>
                  </a:cubicBezTo>
                  <a:cubicBezTo>
                    <a:pt x="119" y="60"/>
                    <a:pt x="119" y="60"/>
                    <a:pt x="119" y="60"/>
                  </a:cubicBezTo>
                  <a:cubicBezTo>
                    <a:pt x="106" y="45"/>
                    <a:pt x="89" y="31"/>
                    <a:pt x="67" y="19"/>
                  </a:cubicBezTo>
                  <a:close/>
                </a:path>
              </a:pathLst>
            </a:custGeom>
            <a:solidFill>
              <a:srgbClr val="5401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766"/>
            <p:cNvSpPr>
              <a:spLocks/>
            </p:cNvSpPr>
            <p:nvPr/>
          </p:nvSpPr>
          <p:spPr bwMode="auto">
            <a:xfrm>
              <a:off x="876151" y="5562128"/>
              <a:ext cx="238125" cy="63500"/>
            </a:xfrm>
            <a:custGeom>
              <a:avLst/>
              <a:gdLst>
                <a:gd name="T0" fmla="*/ 150 w 150"/>
                <a:gd name="T1" fmla="*/ 40 h 40"/>
                <a:gd name="T2" fmla="*/ 148 w 150"/>
                <a:gd name="T3" fmla="*/ 27 h 40"/>
                <a:gd name="T4" fmla="*/ 0 w 150"/>
                <a:gd name="T5" fmla="*/ 0 h 40"/>
                <a:gd name="T6" fmla="*/ 4 w 150"/>
                <a:gd name="T7" fmla="*/ 11 h 40"/>
                <a:gd name="T8" fmla="*/ 150 w 150"/>
                <a:gd name="T9" fmla="*/ 40 h 40"/>
                <a:gd name="T10" fmla="*/ 150 w 150"/>
                <a:gd name="T11" fmla="*/ 40 h 40"/>
              </a:gdLst>
              <a:ahLst/>
              <a:cxnLst>
                <a:cxn ang="0">
                  <a:pos x="T0" y="T1"/>
                </a:cxn>
                <a:cxn ang="0">
                  <a:pos x="T2" y="T3"/>
                </a:cxn>
                <a:cxn ang="0">
                  <a:pos x="T4" y="T5"/>
                </a:cxn>
                <a:cxn ang="0">
                  <a:pos x="T6" y="T7"/>
                </a:cxn>
                <a:cxn ang="0">
                  <a:pos x="T8" y="T9"/>
                </a:cxn>
                <a:cxn ang="0">
                  <a:pos x="T10" y="T11"/>
                </a:cxn>
              </a:cxnLst>
              <a:rect l="0" t="0" r="r" b="b"/>
              <a:pathLst>
                <a:path w="150" h="40">
                  <a:moveTo>
                    <a:pt x="150" y="40"/>
                  </a:moveTo>
                  <a:lnTo>
                    <a:pt x="148" y="27"/>
                  </a:lnTo>
                  <a:lnTo>
                    <a:pt x="0" y="0"/>
                  </a:lnTo>
                  <a:lnTo>
                    <a:pt x="4" y="11"/>
                  </a:lnTo>
                  <a:lnTo>
                    <a:pt x="150" y="40"/>
                  </a:lnTo>
                  <a:lnTo>
                    <a:pt x="150" y="40"/>
                  </a:lnTo>
                  <a:close/>
                </a:path>
              </a:pathLst>
            </a:custGeom>
            <a:solidFill>
              <a:srgbClr val="E3E0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96" name="右箭头 95"/>
          <p:cNvSpPr/>
          <p:nvPr/>
        </p:nvSpPr>
        <p:spPr bwMode="auto">
          <a:xfrm>
            <a:off x="2555719" y="4904954"/>
            <a:ext cx="407933" cy="250682"/>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sp>
        <p:nvSpPr>
          <p:cNvPr id="97" name="Freeform 95"/>
          <p:cNvSpPr>
            <a:spLocks noEditPoints="1"/>
          </p:cNvSpPr>
          <p:nvPr/>
        </p:nvSpPr>
        <p:spPr bwMode="auto">
          <a:xfrm>
            <a:off x="5421158" y="4928397"/>
            <a:ext cx="290513" cy="368300"/>
          </a:xfrm>
          <a:custGeom>
            <a:avLst/>
            <a:gdLst>
              <a:gd name="T0" fmla="*/ 73 w 90"/>
              <a:gd name="T1" fmla="*/ 13 h 114"/>
              <a:gd name="T2" fmla="*/ 78 w 90"/>
              <a:gd name="T3" fmla="*/ 67 h 114"/>
              <a:gd name="T4" fmla="*/ 72 w 90"/>
              <a:gd name="T5" fmla="*/ 45 h 114"/>
              <a:gd name="T6" fmla="*/ 64 w 90"/>
              <a:gd name="T7" fmla="*/ 22 h 114"/>
              <a:gd name="T8" fmla="*/ 21 w 90"/>
              <a:gd name="T9" fmla="*/ 22 h 114"/>
              <a:gd name="T10" fmla="*/ 21 w 90"/>
              <a:gd name="T11" fmla="*/ 64 h 114"/>
              <a:gd name="T12" fmla="*/ 45 w 90"/>
              <a:gd name="T13" fmla="*/ 73 h 114"/>
              <a:gd name="T14" fmla="*/ 45 w 90"/>
              <a:gd name="T15" fmla="*/ 86 h 114"/>
              <a:gd name="T16" fmla="*/ 12 w 90"/>
              <a:gd name="T17" fmla="*/ 73 h 114"/>
              <a:gd name="T18" fmla="*/ 12 w 90"/>
              <a:gd name="T19" fmla="*/ 13 h 114"/>
              <a:gd name="T20" fmla="*/ 58 w 90"/>
              <a:gd name="T21" fmla="*/ 47 h 114"/>
              <a:gd name="T22" fmla="*/ 54 w 90"/>
              <a:gd name="T23" fmla="*/ 75 h 114"/>
              <a:gd name="T24" fmla="*/ 49 w 90"/>
              <a:gd name="T25" fmla="*/ 80 h 114"/>
              <a:gd name="T26" fmla="*/ 60 w 90"/>
              <a:gd name="T27" fmla="*/ 114 h 114"/>
              <a:gd name="T28" fmla="*/ 83 w 90"/>
              <a:gd name="T29" fmla="*/ 104 h 114"/>
              <a:gd name="T30" fmla="*/ 88 w 90"/>
              <a:gd name="T31" fmla="*/ 75 h 114"/>
              <a:gd name="T32" fmla="*/ 81 w 90"/>
              <a:gd name="T33" fmla="*/ 76 h 114"/>
              <a:gd name="T34" fmla="*/ 75 w 90"/>
              <a:gd name="T35" fmla="*/ 73 h 114"/>
              <a:gd name="T36" fmla="*/ 73 w 90"/>
              <a:gd name="T37" fmla="*/ 72 h 114"/>
              <a:gd name="T38" fmla="*/ 66 w 90"/>
              <a:gd name="T39" fmla="*/ 46 h 114"/>
              <a:gd name="T40" fmla="*/ 37 w 90"/>
              <a:gd name="T41" fmla="*/ 25 h 114"/>
              <a:gd name="T42" fmla="*/ 43 w 90"/>
              <a:gd name="T43" fmla="*/ 31 h 114"/>
              <a:gd name="T44" fmla="*/ 49 w 90"/>
              <a:gd name="T45" fmla="*/ 25 h 114"/>
              <a:gd name="T46" fmla="*/ 43 w 90"/>
              <a:gd name="T47" fmla="*/ 20 h 114"/>
              <a:gd name="T48" fmla="*/ 37 w 90"/>
              <a:gd name="T49" fmla="*/ 25 h 114"/>
              <a:gd name="T50" fmla="*/ 50 w 90"/>
              <a:gd name="T51" fmla="*/ 34 h 114"/>
              <a:gd name="T52" fmla="*/ 33 w 90"/>
              <a:gd name="T53" fmla="*/ 40 h 114"/>
              <a:gd name="T54" fmla="*/ 37 w 90"/>
              <a:gd name="T55" fmla="*/ 40 h 114"/>
              <a:gd name="T56" fmla="*/ 37 w 90"/>
              <a:gd name="T57" fmla="*/ 56 h 114"/>
              <a:gd name="T58" fmla="*/ 34 w 90"/>
              <a:gd name="T59" fmla="*/ 59 h 114"/>
              <a:gd name="T60" fmla="*/ 33 w 90"/>
              <a:gd name="T61" fmla="*/ 65 h 114"/>
              <a:gd name="T62" fmla="*/ 51 w 90"/>
              <a:gd name="T63" fmla="*/ 58 h 114"/>
              <a:gd name="T64" fmla="*/ 50 w 90"/>
              <a:gd name="T65" fmla="*/ 56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右箭头 97"/>
          <p:cNvSpPr/>
          <p:nvPr/>
        </p:nvSpPr>
        <p:spPr bwMode="auto">
          <a:xfrm>
            <a:off x="4295800" y="4884336"/>
            <a:ext cx="562085" cy="250682"/>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pic>
        <p:nvPicPr>
          <p:cNvPr id="99" name="图片 98"/>
          <p:cNvPicPr>
            <a:picLocks noChangeAspect="1"/>
          </p:cNvPicPr>
          <p:nvPr/>
        </p:nvPicPr>
        <p:blipFill>
          <a:blip r:embed="rId7"/>
          <a:stretch>
            <a:fillRect/>
          </a:stretch>
        </p:blipFill>
        <p:spPr>
          <a:xfrm>
            <a:off x="7852963" y="3321481"/>
            <a:ext cx="1297527" cy="1002788"/>
          </a:xfrm>
          <a:prstGeom prst="rect">
            <a:avLst/>
          </a:prstGeom>
        </p:spPr>
      </p:pic>
      <p:sp>
        <p:nvSpPr>
          <p:cNvPr id="100" name="文本框 99"/>
          <p:cNvSpPr txBox="1"/>
          <p:nvPr/>
        </p:nvSpPr>
        <p:spPr bwMode="auto">
          <a:xfrm>
            <a:off x="7949140" y="4100670"/>
            <a:ext cx="110517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dirty="0">
                <a:cs typeface="+mn-ea"/>
                <a:sym typeface="+mn-lt"/>
              </a:rPr>
              <a:t>DCIM server</a:t>
            </a:r>
          </a:p>
        </p:txBody>
      </p:sp>
      <p:pic>
        <p:nvPicPr>
          <p:cNvPr id="101" name="图片 100"/>
          <p:cNvPicPr>
            <a:picLocks noChangeAspect="1"/>
          </p:cNvPicPr>
          <p:nvPr/>
        </p:nvPicPr>
        <p:blipFill>
          <a:blip r:embed="rId8"/>
          <a:stretch>
            <a:fillRect/>
          </a:stretch>
        </p:blipFill>
        <p:spPr>
          <a:xfrm>
            <a:off x="8255488" y="4696757"/>
            <a:ext cx="492474" cy="486342"/>
          </a:xfrm>
          <a:prstGeom prst="rect">
            <a:avLst/>
          </a:prstGeom>
        </p:spPr>
      </p:pic>
      <p:sp>
        <p:nvSpPr>
          <p:cNvPr id="102" name="右箭头 101"/>
          <p:cNvSpPr/>
          <p:nvPr/>
        </p:nvSpPr>
        <p:spPr bwMode="auto">
          <a:xfrm>
            <a:off x="7446521" y="4794999"/>
            <a:ext cx="751994" cy="250682"/>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sp>
        <p:nvSpPr>
          <p:cNvPr id="103" name="上箭头 102"/>
          <p:cNvSpPr/>
          <p:nvPr/>
        </p:nvSpPr>
        <p:spPr bwMode="auto">
          <a:xfrm>
            <a:off x="8396328" y="4345858"/>
            <a:ext cx="210794" cy="332394"/>
          </a:xfrm>
          <a:prstGeom prst="up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sp>
        <p:nvSpPr>
          <p:cNvPr id="104" name="右箭头 103"/>
          <p:cNvSpPr/>
          <p:nvPr/>
        </p:nvSpPr>
        <p:spPr bwMode="auto">
          <a:xfrm rot="20362841">
            <a:off x="8748495" y="4612320"/>
            <a:ext cx="1021721" cy="126654"/>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pic>
        <p:nvPicPr>
          <p:cNvPr id="105" name="图片 104"/>
          <p:cNvPicPr>
            <a:picLocks noChangeAspect="1"/>
          </p:cNvPicPr>
          <p:nvPr/>
        </p:nvPicPr>
        <p:blipFill>
          <a:blip r:embed="rId7"/>
          <a:stretch>
            <a:fillRect/>
          </a:stretch>
        </p:blipFill>
        <p:spPr>
          <a:xfrm>
            <a:off x="9663706" y="3844464"/>
            <a:ext cx="1297527" cy="1002788"/>
          </a:xfrm>
          <a:prstGeom prst="rect">
            <a:avLst/>
          </a:prstGeom>
        </p:spPr>
      </p:pic>
      <p:sp>
        <p:nvSpPr>
          <p:cNvPr id="106" name="右箭头 105"/>
          <p:cNvSpPr/>
          <p:nvPr/>
        </p:nvSpPr>
        <p:spPr bwMode="auto">
          <a:xfrm rot="21242276">
            <a:off x="8763390" y="4857192"/>
            <a:ext cx="992030" cy="135868"/>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pic>
        <p:nvPicPr>
          <p:cNvPr id="107" name="图片 106"/>
          <p:cNvPicPr>
            <a:picLocks noChangeAspect="1"/>
          </p:cNvPicPr>
          <p:nvPr/>
        </p:nvPicPr>
        <p:blipFill>
          <a:blip r:embed="rId7"/>
          <a:stretch>
            <a:fillRect/>
          </a:stretch>
        </p:blipFill>
        <p:spPr>
          <a:xfrm>
            <a:off x="9703758" y="4489152"/>
            <a:ext cx="1297527" cy="1002788"/>
          </a:xfrm>
          <a:prstGeom prst="rect">
            <a:avLst/>
          </a:prstGeom>
        </p:spPr>
      </p:pic>
      <p:pic>
        <p:nvPicPr>
          <p:cNvPr id="108" name="图片 107"/>
          <p:cNvPicPr>
            <a:picLocks noChangeAspect="1"/>
          </p:cNvPicPr>
          <p:nvPr/>
        </p:nvPicPr>
        <p:blipFill>
          <a:blip r:embed="rId7"/>
          <a:stretch>
            <a:fillRect/>
          </a:stretch>
        </p:blipFill>
        <p:spPr>
          <a:xfrm>
            <a:off x="9772889" y="5088392"/>
            <a:ext cx="1297527" cy="1002788"/>
          </a:xfrm>
          <a:prstGeom prst="rect">
            <a:avLst/>
          </a:prstGeom>
        </p:spPr>
      </p:pic>
      <p:sp>
        <p:nvSpPr>
          <p:cNvPr id="109" name="右箭头 108"/>
          <p:cNvSpPr/>
          <p:nvPr/>
        </p:nvSpPr>
        <p:spPr bwMode="auto">
          <a:xfrm rot="1243884">
            <a:off x="8739893" y="5247328"/>
            <a:ext cx="992030" cy="135868"/>
          </a:xfrm>
          <a:prstGeom prst="rightArrow">
            <a:avLst/>
          </a:prstGeom>
          <a:solidFill>
            <a:srgbClr val="92D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cs typeface="+mn-ea"/>
              <a:sym typeface="+mn-lt"/>
            </a:endParaRPr>
          </a:p>
        </p:txBody>
      </p:sp>
      <p:sp>
        <p:nvSpPr>
          <p:cNvPr id="110" name="圆角矩形 109"/>
          <p:cNvSpPr/>
          <p:nvPr/>
        </p:nvSpPr>
        <p:spPr bwMode="auto">
          <a:xfrm>
            <a:off x="4655840" y="3464699"/>
            <a:ext cx="6414576" cy="2519110"/>
          </a:xfrm>
          <a:prstGeom prst="roundRect">
            <a:avLst/>
          </a:prstGeom>
          <a:noFill/>
          <a:ln w="28575" cap="flat" cmpd="sng" algn="ctr">
            <a:solidFill>
              <a:schemeClr val="accent3">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cs typeface="+mn-ea"/>
              <a:sym typeface="+mn-lt"/>
            </a:endParaRPr>
          </a:p>
        </p:txBody>
      </p:sp>
      <p:sp>
        <p:nvSpPr>
          <p:cNvPr id="111" name="文本框 110"/>
          <p:cNvSpPr txBox="1"/>
          <p:nvPr/>
        </p:nvSpPr>
        <p:spPr bwMode="auto">
          <a:xfrm>
            <a:off x="4576842" y="3537681"/>
            <a:ext cx="1448928"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a:cs typeface="+mn-ea"/>
                <a:sym typeface="+mn-lt"/>
              </a:rPr>
              <a:t>Data center</a:t>
            </a:r>
          </a:p>
        </p:txBody>
      </p:sp>
      <p:sp>
        <p:nvSpPr>
          <p:cNvPr id="112" name="文本框 111"/>
          <p:cNvSpPr txBox="1"/>
          <p:nvPr/>
        </p:nvSpPr>
        <p:spPr bwMode="auto">
          <a:xfrm>
            <a:off x="8074327" y="5243766"/>
            <a:ext cx="903832"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dirty="0">
                <a:cs typeface="+mn-ea"/>
                <a:sym typeface="+mn-lt"/>
              </a:rPr>
              <a:t>Agent services</a:t>
            </a:r>
          </a:p>
        </p:txBody>
      </p:sp>
    </p:spTree>
    <p:extLst>
      <p:ext uri="{BB962C8B-B14F-4D97-AF65-F5344CB8AC3E}">
        <p14:creationId xmlns:p14="http://schemas.microsoft.com/office/powerpoint/2010/main" val="2878212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fill="hold"/>
                                        <p:tgtEl>
                                          <p:spTgt spid="96"/>
                                        </p:tgtEl>
                                        <p:attrNameLst>
                                          <p:attrName>ppt_x</p:attrName>
                                        </p:attrNameLst>
                                      </p:cBhvr>
                                      <p:tavLst>
                                        <p:tav tm="0">
                                          <p:val>
                                            <p:strVal val="#ppt_x"/>
                                          </p:val>
                                        </p:tav>
                                        <p:tav tm="100000">
                                          <p:val>
                                            <p:strVal val="#ppt_x"/>
                                          </p:val>
                                        </p:tav>
                                      </p:tavLst>
                                    </p:anim>
                                    <p:anim calcmode="lin" valueType="num">
                                      <p:cBhvr additive="base">
                                        <p:cTn id="62" dur="500" fill="hold"/>
                                        <p:tgtEl>
                                          <p:spTgt spid="9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97"/>
                                        </p:tgtEl>
                                        <p:attrNameLst>
                                          <p:attrName>style.visibility</p:attrName>
                                        </p:attrNameLst>
                                      </p:cBhvr>
                                      <p:to>
                                        <p:strVal val="visible"/>
                                      </p:to>
                                    </p:set>
                                    <p:anim calcmode="lin" valueType="num">
                                      <p:cBhvr additive="base">
                                        <p:cTn id="65" dur="500" fill="hold"/>
                                        <p:tgtEl>
                                          <p:spTgt spid="97"/>
                                        </p:tgtEl>
                                        <p:attrNameLst>
                                          <p:attrName>ppt_x</p:attrName>
                                        </p:attrNameLst>
                                      </p:cBhvr>
                                      <p:tavLst>
                                        <p:tav tm="0">
                                          <p:val>
                                            <p:strVal val="#ppt_x"/>
                                          </p:val>
                                        </p:tav>
                                        <p:tav tm="100000">
                                          <p:val>
                                            <p:strVal val="#ppt_x"/>
                                          </p:val>
                                        </p:tav>
                                      </p:tavLst>
                                    </p:anim>
                                    <p:anim calcmode="lin" valueType="num">
                                      <p:cBhvr additive="base">
                                        <p:cTn id="66" dur="500" fill="hold"/>
                                        <p:tgtEl>
                                          <p:spTgt spid="9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98"/>
                                        </p:tgtEl>
                                        <p:attrNameLst>
                                          <p:attrName>style.visibility</p:attrName>
                                        </p:attrNameLst>
                                      </p:cBhvr>
                                      <p:to>
                                        <p:strVal val="visible"/>
                                      </p:to>
                                    </p:set>
                                    <p:anim calcmode="lin" valueType="num">
                                      <p:cBhvr additive="base">
                                        <p:cTn id="69" dur="500" fill="hold"/>
                                        <p:tgtEl>
                                          <p:spTgt spid="98"/>
                                        </p:tgtEl>
                                        <p:attrNameLst>
                                          <p:attrName>ppt_x</p:attrName>
                                        </p:attrNameLst>
                                      </p:cBhvr>
                                      <p:tavLst>
                                        <p:tav tm="0">
                                          <p:val>
                                            <p:strVal val="#ppt_x"/>
                                          </p:val>
                                        </p:tav>
                                        <p:tav tm="100000">
                                          <p:val>
                                            <p:strVal val="#ppt_x"/>
                                          </p:val>
                                        </p:tav>
                                      </p:tavLst>
                                    </p:anim>
                                    <p:anim calcmode="lin" valueType="num">
                                      <p:cBhvr additive="base">
                                        <p:cTn id="70" dur="500" fill="hold"/>
                                        <p:tgtEl>
                                          <p:spTgt spid="98"/>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99"/>
                                        </p:tgtEl>
                                        <p:attrNameLst>
                                          <p:attrName>style.visibility</p:attrName>
                                        </p:attrNameLst>
                                      </p:cBhvr>
                                      <p:to>
                                        <p:strVal val="visible"/>
                                      </p:to>
                                    </p:set>
                                    <p:anim calcmode="lin" valueType="num">
                                      <p:cBhvr additive="base">
                                        <p:cTn id="73" dur="500" fill="hold"/>
                                        <p:tgtEl>
                                          <p:spTgt spid="99"/>
                                        </p:tgtEl>
                                        <p:attrNameLst>
                                          <p:attrName>ppt_x</p:attrName>
                                        </p:attrNameLst>
                                      </p:cBhvr>
                                      <p:tavLst>
                                        <p:tav tm="0">
                                          <p:val>
                                            <p:strVal val="#ppt_x"/>
                                          </p:val>
                                        </p:tav>
                                        <p:tav tm="100000">
                                          <p:val>
                                            <p:strVal val="#ppt_x"/>
                                          </p:val>
                                        </p:tav>
                                      </p:tavLst>
                                    </p:anim>
                                    <p:anim calcmode="lin" valueType="num">
                                      <p:cBhvr additive="base">
                                        <p:cTn id="74" dur="500" fill="hold"/>
                                        <p:tgtEl>
                                          <p:spTgt spid="99"/>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00"/>
                                        </p:tgtEl>
                                        <p:attrNameLst>
                                          <p:attrName>style.visibility</p:attrName>
                                        </p:attrNameLst>
                                      </p:cBhvr>
                                      <p:to>
                                        <p:strVal val="visible"/>
                                      </p:to>
                                    </p:set>
                                    <p:anim calcmode="lin" valueType="num">
                                      <p:cBhvr additive="base">
                                        <p:cTn id="77" dur="500" fill="hold"/>
                                        <p:tgtEl>
                                          <p:spTgt spid="100"/>
                                        </p:tgtEl>
                                        <p:attrNameLst>
                                          <p:attrName>ppt_x</p:attrName>
                                        </p:attrNameLst>
                                      </p:cBhvr>
                                      <p:tavLst>
                                        <p:tav tm="0">
                                          <p:val>
                                            <p:strVal val="#ppt_x"/>
                                          </p:val>
                                        </p:tav>
                                        <p:tav tm="100000">
                                          <p:val>
                                            <p:strVal val="#ppt_x"/>
                                          </p:val>
                                        </p:tav>
                                      </p:tavLst>
                                    </p:anim>
                                    <p:anim calcmode="lin" valueType="num">
                                      <p:cBhvr additive="base">
                                        <p:cTn id="78" dur="500" fill="hold"/>
                                        <p:tgtEl>
                                          <p:spTgt spid="100"/>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101"/>
                                        </p:tgtEl>
                                        <p:attrNameLst>
                                          <p:attrName>style.visibility</p:attrName>
                                        </p:attrNameLst>
                                      </p:cBhvr>
                                      <p:to>
                                        <p:strVal val="visible"/>
                                      </p:to>
                                    </p:set>
                                    <p:anim calcmode="lin" valueType="num">
                                      <p:cBhvr additive="base">
                                        <p:cTn id="81" dur="500" fill="hold"/>
                                        <p:tgtEl>
                                          <p:spTgt spid="101"/>
                                        </p:tgtEl>
                                        <p:attrNameLst>
                                          <p:attrName>ppt_x</p:attrName>
                                        </p:attrNameLst>
                                      </p:cBhvr>
                                      <p:tavLst>
                                        <p:tav tm="0">
                                          <p:val>
                                            <p:strVal val="#ppt_x"/>
                                          </p:val>
                                        </p:tav>
                                        <p:tav tm="100000">
                                          <p:val>
                                            <p:strVal val="#ppt_x"/>
                                          </p:val>
                                        </p:tav>
                                      </p:tavLst>
                                    </p:anim>
                                    <p:anim calcmode="lin" valueType="num">
                                      <p:cBhvr additive="base">
                                        <p:cTn id="82" dur="500" fill="hold"/>
                                        <p:tgtEl>
                                          <p:spTgt spid="10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102"/>
                                        </p:tgtEl>
                                        <p:attrNameLst>
                                          <p:attrName>style.visibility</p:attrName>
                                        </p:attrNameLst>
                                      </p:cBhvr>
                                      <p:to>
                                        <p:strVal val="visible"/>
                                      </p:to>
                                    </p:set>
                                    <p:anim calcmode="lin" valueType="num">
                                      <p:cBhvr additive="base">
                                        <p:cTn id="85" dur="500" fill="hold"/>
                                        <p:tgtEl>
                                          <p:spTgt spid="102"/>
                                        </p:tgtEl>
                                        <p:attrNameLst>
                                          <p:attrName>ppt_x</p:attrName>
                                        </p:attrNameLst>
                                      </p:cBhvr>
                                      <p:tavLst>
                                        <p:tav tm="0">
                                          <p:val>
                                            <p:strVal val="#ppt_x"/>
                                          </p:val>
                                        </p:tav>
                                        <p:tav tm="100000">
                                          <p:val>
                                            <p:strVal val="#ppt_x"/>
                                          </p:val>
                                        </p:tav>
                                      </p:tavLst>
                                    </p:anim>
                                    <p:anim calcmode="lin" valueType="num">
                                      <p:cBhvr additive="base">
                                        <p:cTn id="86" dur="500" fill="hold"/>
                                        <p:tgtEl>
                                          <p:spTgt spid="10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103"/>
                                        </p:tgtEl>
                                        <p:attrNameLst>
                                          <p:attrName>style.visibility</p:attrName>
                                        </p:attrNameLst>
                                      </p:cBhvr>
                                      <p:to>
                                        <p:strVal val="visible"/>
                                      </p:to>
                                    </p:set>
                                    <p:anim calcmode="lin" valueType="num">
                                      <p:cBhvr additive="base">
                                        <p:cTn id="89" dur="500" fill="hold"/>
                                        <p:tgtEl>
                                          <p:spTgt spid="103"/>
                                        </p:tgtEl>
                                        <p:attrNameLst>
                                          <p:attrName>ppt_x</p:attrName>
                                        </p:attrNameLst>
                                      </p:cBhvr>
                                      <p:tavLst>
                                        <p:tav tm="0">
                                          <p:val>
                                            <p:strVal val="#ppt_x"/>
                                          </p:val>
                                        </p:tav>
                                        <p:tav tm="100000">
                                          <p:val>
                                            <p:strVal val="#ppt_x"/>
                                          </p:val>
                                        </p:tav>
                                      </p:tavLst>
                                    </p:anim>
                                    <p:anim calcmode="lin" valueType="num">
                                      <p:cBhvr additive="base">
                                        <p:cTn id="90" dur="500" fill="hold"/>
                                        <p:tgtEl>
                                          <p:spTgt spid="103"/>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104"/>
                                        </p:tgtEl>
                                        <p:attrNameLst>
                                          <p:attrName>style.visibility</p:attrName>
                                        </p:attrNameLst>
                                      </p:cBhvr>
                                      <p:to>
                                        <p:strVal val="visible"/>
                                      </p:to>
                                    </p:set>
                                    <p:anim calcmode="lin" valueType="num">
                                      <p:cBhvr additive="base">
                                        <p:cTn id="93" dur="500" fill="hold"/>
                                        <p:tgtEl>
                                          <p:spTgt spid="104"/>
                                        </p:tgtEl>
                                        <p:attrNameLst>
                                          <p:attrName>ppt_x</p:attrName>
                                        </p:attrNameLst>
                                      </p:cBhvr>
                                      <p:tavLst>
                                        <p:tav tm="0">
                                          <p:val>
                                            <p:strVal val="#ppt_x"/>
                                          </p:val>
                                        </p:tav>
                                        <p:tav tm="100000">
                                          <p:val>
                                            <p:strVal val="#ppt_x"/>
                                          </p:val>
                                        </p:tav>
                                      </p:tavLst>
                                    </p:anim>
                                    <p:anim calcmode="lin" valueType="num">
                                      <p:cBhvr additive="base">
                                        <p:cTn id="94" dur="500" fill="hold"/>
                                        <p:tgtEl>
                                          <p:spTgt spid="104"/>
                                        </p:tgtEl>
                                        <p:attrNameLst>
                                          <p:attrName>ppt_y</p:attrName>
                                        </p:attrNameLst>
                                      </p:cBhvr>
                                      <p:tavLst>
                                        <p:tav tm="0">
                                          <p:val>
                                            <p:strVal val="1+#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105"/>
                                        </p:tgtEl>
                                        <p:attrNameLst>
                                          <p:attrName>style.visibility</p:attrName>
                                        </p:attrNameLst>
                                      </p:cBhvr>
                                      <p:to>
                                        <p:strVal val="visible"/>
                                      </p:to>
                                    </p:set>
                                    <p:anim calcmode="lin" valueType="num">
                                      <p:cBhvr additive="base">
                                        <p:cTn id="97" dur="500" fill="hold"/>
                                        <p:tgtEl>
                                          <p:spTgt spid="105"/>
                                        </p:tgtEl>
                                        <p:attrNameLst>
                                          <p:attrName>ppt_x</p:attrName>
                                        </p:attrNameLst>
                                      </p:cBhvr>
                                      <p:tavLst>
                                        <p:tav tm="0">
                                          <p:val>
                                            <p:strVal val="#ppt_x"/>
                                          </p:val>
                                        </p:tav>
                                        <p:tav tm="100000">
                                          <p:val>
                                            <p:strVal val="#ppt_x"/>
                                          </p:val>
                                        </p:tav>
                                      </p:tavLst>
                                    </p:anim>
                                    <p:anim calcmode="lin" valueType="num">
                                      <p:cBhvr additive="base">
                                        <p:cTn id="98" dur="500" fill="hold"/>
                                        <p:tgtEl>
                                          <p:spTgt spid="105"/>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106"/>
                                        </p:tgtEl>
                                        <p:attrNameLst>
                                          <p:attrName>style.visibility</p:attrName>
                                        </p:attrNameLst>
                                      </p:cBhvr>
                                      <p:to>
                                        <p:strVal val="visible"/>
                                      </p:to>
                                    </p:set>
                                    <p:anim calcmode="lin" valueType="num">
                                      <p:cBhvr additive="base">
                                        <p:cTn id="101" dur="500" fill="hold"/>
                                        <p:tgtEl>
                                          <p:spTgt spid="106"/>
                                        </p:tgtEl>
                                        <p:attrNameLst>
                                          <p:attrName>ppt_x</p:attrName>
                                        </p:attrNameLst>
                                      </p:cBhvr>
                                      <p:tavLst>
                                        <p:tav tm="0">
                                          <p:val>
                                            <p:strVal val="#ppt_x"/>
                                          </p:val>
                                        </p:tav>
                                        <p:tav tm="100000">
                                          <p:val>
                                            <p:strVal val="#ppt_x"/>
                                          </p:val>
                                        </p:tav>
                                      </p:tavLst>
                                    </p:anim>
                                    <p:anim calcmode="lin" valueType="num">
                                      <p:cBhvr additive="base">
                                        <p:cTn id="102" dur="500" fill="hold"/>
                                        <p:tgtEl>
                                          <p:spTgt spid="106"/>
                                        </p:tgtEl>
                                        <p:attrNameLst>
                                          <p:attrName>ppt_y</p:attrName>
                                        </p:attrNameLst>
                                      </p:cBhvr>
                                      <p:tavLst>
                                        <p:tav tm="0">
                                          <p:val>
                                            <p:strVal val="1+#ppt_h/2"/>
                                          </p:val>
                                        </p:tav>
                                        <p:tav tm="100000">
                                          <p:val>
                                            <p:strVal val="#ppt_y"/>
                                          </p:val>
                                        </p:tav>
                                      </p:tavLst>
                                    </p:anim>
                                  </p:childTnLst>
                                </p:cTn>
                              </p:par>
                              <p:par>
                                <p:cTn id="103" presetID="2" presetClass="entr" presetSubtype="4" fill="hold" nodeType="withEffect">
                                  <p:stCondLst>
                                    <p:cond delay="0"/>
                                  </p:stCondLst>
                                  <p:childTnLst>
                                    <p:set>
                                      <p:cBhvr>
                                        <p:cTn id="104" dur="1" fill="hold">
                                          <p:stCondLst>
                                            <p:cond delay="0"/>
                                          </p:stCondLst>
                                        </p:cTn>
                                        <p:tgtEl>
                                          <p:spTgt spid="107"/>
                                        </p:tgtEl>
                                        <p:attrNameLst>
                                          <p:attrName>style.visibility</p:attrName>
                                        </p:attrNameLst>
                                      </p:cBhvr>
                                      <p:to>
                                        <p:strVal val="visible"/>
                                      </p:to>
                                    </p:set>
                                    <p:anim calcmode="lin" valueType="num">
                                      <p:cBhvr additive="base">
                                        <p:cTn id="105" dur="500" fill="hold"/>
                                        <p:tgtEl>
                                          <p:spTgt spid="107"/>
                                        </p:tgtEl>
                                        <p:attrNameLst>
                                          <p:attrName>ppt_x</p:attrName>
                                        </p:attrNameLst>
                                      </p:cBhvr>
                                      <p:tavLst>
                                        <p:tav tm="0">
                                          <p:val>
                                            <p:strVal val="#ppt_x"/>
                                          </p:val>
                                        </p:tav>
                                        <p:tav tm="100000">
                                          <p:val>
                                            <p:strVal val="#ppt_x"/>
                                          </p:val>
                                        </p:tav>
                                      </p:tavLst>
                                    </p:anim>
                                    <p:anim calcmode="lin" valueType="num">
                                      <p:cBhvr additive="base">
                                        <p:cTn id="106" dur="500" fill="hold"/>
                                        <p:tgtEl>
                                          <p:spTgt spid="107"/>
                                        </p:tgtEl>
                                        <p:attrNameLst>
                                          <p:attrName>ppt_y</p:attrName>
                                        </p:attrNameLst>
                                      </p:cBhvr>
                                      <p:tavLst>
                                        <p:tav tm="0">
                                          <p:val>
                                            <p:strVal val="1+#ppt_h/2"/>
                                          </p:val>
                                        </p:tav>
                                        <p:tav tm="100000">
                                          <p:val>
                                            <p:strVal val="#ppt_y"/>
                                          </p:val>
                                        </p:tav>
                                      </p:tavLst>
                                    </p:anim>
                                  </p:childTnLst>
                                </p:cTn>
                              </p:par>
                              <p:par>
                                <p:cTn id="107" presetID="2" presetClass="entr" presetSubtype="4" fill="hold" nodeType="withEffect">
                                  <p:stCondLst>
                                    <p:cond delay="0"/>
                                  </p:stCondLst>
                                  <p:childTnLst>
                                    <p:set>
                                      <p:cBhvr>
                                        <p:cTn id="108" dur="1" fill="hold">
                                          <p:stCondLst>
                                            <p:cond delay="0"/>
                                          </p:stCondLst>
                                        </p:cTn>
                                        <p:tgtEl>
                                          <p:spTgt spid="108"/>
                                        </p:tgtEl>
                                        <p:attrNameLst>
                                          <p:attrName>style.visibility</p:attrName>
                                        </p:attrNameLst>
                                      </p:cBhvr>
                                      <p:to>
                                        <p:strVal val="visible"/>
                                      </p:to>
                                    </p:set>
                                    <p:anim calcmode="lin" valueType="num">
                                      <p:cBhvr additive="base">
                                        <p:cTn id="109" dur="500" fill="hold"/>
                                        <p:tgtEl>
                                          <p:spTgt spid="108"/>
                                        </p:tgtEl>
                                        <p:attrNameLst>
                                          <p:attrName>ppt_x</p:attrName>
                                        </p:attrNameLst>
                                      </p:cBhvr>
                                      <p:tavLst>
                                        <p:tav tm="0">
                                          <p:val>
                                            <p:strVal val="#ppt_x"/>
                                          </p:val>
                                        </p:tav>
                                        <p:tav tm="100000">
                                          <p:val>
                                            <p:strVal val="#ppt_x"/>
                                          </p:val>
                                        </p:tav>
                                      </p:tavLst>
                                    </p:anim>
                                    <p:anim calcmode="lin" valueType="num">
                                      <p:cBhvr additive="base">
                                        <p:cTn id="110" dur="500" fill="hold"/>
                                        <p:tgtEl>
                                          <p:spTgt spid="108"/>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109"/>
                                        </p:tgtEl>
                                        <p:attrNameLst>
                                          <p:attrName>style.visibility</p:attrName>
                                        </p:attrNameLst>
                                      </p:cBhvr>
                                      <p:to>
                                        <p:strVal val="visible"/>
                                      </p:to>
                                    </p:set>
                                    <p:anim calcmode="lin" valueType="num">
                                      <p:cBhvr additive="base">
                                        <p:cTn id="113" dur="500" fill="hold"/>
                                        <p:tgtEl>
                                          <p:spTgt spid="109"/>
                                        </p:tgtEl>
                                        <p:attrNameLst>
                                          <p:attrName>ppt_x</p:attrName>
                                        </p:attrNameLst>
                                      </p:cBhvr>
                                      <p:tavLst>
                                        <p:tav tm="0">
                                          <p:val>
                                            <p:strVal val="#ppt_x"/>
                                          </p:val>
                                        </p:tav>
                                        <p:tav tm="100000">
                                          <p:val>
                                            <p:strVal val="#ppt_x"/>
                                          </p:val>
                                        </p:tav>
                                      </p:tavLst>
                                    </p:anim>
                                    <p:anim calcmode="lin" valueType="num">
                                      <p:cBhvr additive="base">
                                        <p:cTn id="114" dur="500" fill="hold"/>
                                        <p:tgtEl>
                                          <p:spTgt spid="109"/>
                                        </p:tgtEl>
                                        <p:attrNameLst>
                                          <p:attrName>ppt_y</p:attrName>
                                        </p:attrNameLst>
                                      </p:cBhvr>
                                      <p:tavLst>
                                        <p:tav tm="0">
                                          <p:val>
                                            <p:strVal val="1+#ppt_h/2"/>
                                          </p:val>
                                        </p:tav>
                                        <p:tav tm="100000">
                                          <p:val>
                                            <p:strVal val="#ppt_y"/>
                                          </p:val>
                                        </p:tav>
                                      </p:tavLst>
                                    </p:anim>
                                  </p:childTnLst>
                                </p:cTn>
                              </p:par>
                              <p:par>
                                <p:cTn id="115" presetID="2" presetClass="entr" presetSubtype="4" fill="hold" grpId="0" nodeType="withEffect">
                                  <p:stCondLst>
                                    <p:cond delay="0"/>
                                  </p:stCondLst>
                                  <p:childTnLst>
                                    <p:set>
                                      <p:cBhvr>
                                        <p:cTn id="116" dur="1" fill="hold">
                                          <p:stCondLst>
                                            <p:cond delay="0"/>
                                          </p:stCondLst>
                                        </p:cTn>
                                        <p:tgtEl>
                                          <p:spTgt spid="110"/>
                                        </p:tgtEl>
                                        <p:attrNameLst>
                                          <p:attrName>style.visibility</p:attrName>
                                        </p:attrNameLst>
                                      </p:cBhvr>
                                      <p:to>
                                        <p:strVal val="visible"/>
                                      </p:to>
                                    </p:set>
                                    <p:anim calcmode="lin" valueType="num">
                                      <p:cBhvr additive="base">
                                        <p:cTn id="117" dur="500" fill="hold"/>
                                        <p:tgtEl>
                                          <p:spTgt spid="110"/>
                                        </p:tgtEl>
                                        <p:attrNameLst>
                                          <p:attrName>ppt_x</p:attrName>
                                        </p:attrNameLst>
                                      </p:cBhvr>
                                      <p:tavLst>
                                        <p:tav tm="0">
                                          <p:val>
                                            <p:strVal val="#ppt_x"/>
                                          </p:val>
                                        </p:tav>
                                        <p:tav tm="100000">
                                          <p:val>
                                            <p:strVal val="#ppt_x"/>
                                          </p:val>
                                        </p:tav>
                                      </p:tavLst>
                                    </p:anim>
                                    <p:anim calcmode="lin" valueType="num">
                                      <p:cBhvr additive="base">
                                        <p:cTn id="118" dur="500" fill="hold"/>
                                        <p:tgtEl>
                                          <p:spTgt spid="110"/>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11"/>
                                        </p:tgtEl>
                                        <p:attrNameLst>
                                          <p:attrName>style.visibility</p:attrName>
                                        </p:attrNameLst>
                                      </p:cBhvr>
                                      <p:to>
                                        <p:strVal val="visible"/>
                                      </p:to>
                                    </p:set>
                                    <p:anim calcmode="lin" valueType="num">
                                      <p:cBhvr additive="base">
                                        <p:cTn id="121" dur="500" fill="hold"/>
                                        <p:tgtEl>
                                          <p:spTgt spid="111"/>
                                        </p:tgtEl>
                                        <p:attrNameLst>
                                          <p:attrName>ppt_x</p:attrName>
                                        </p:attrNameLst>
                                      </p:cBhvr>
                                      <p:tavLst>
                                        <p:tav tm="0">
                                          <p:val>
                                            <p:strVal val="#ppt_x"/>
                                          </p:val>
                                        </p:tav>
                                        <p:tav tm="100000">
                                          <p:val>
                                            <p:strVal val="#ppt_x"/>
                                          </p:val>
                                        </p:tav>
                                      </p:tavLst>
                                    </p:anim>
                                    <p:anim calcmode="lin" valueType="num">
                                      <p:cBhvr additive="base">
                                        <p:cTn id="122" dur="500" fill="hold"/>
                                        <p:tgtEl>
                                          <p:spTgt spid="111"/>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112"/>
                                        </p:tgtEl>
                                        <p:attrNameLst>
                                          <p:attrName>style.visibility</p:attrName>
                                        </p:attrNameLst>
                                      </p:cBhvr>
                                      <p:to>
                                        <p:strVal val="visible"/>
                                      </p:to>
                                    </p:set>
                                    <p:anim calcmode="lin" valueType="num">
                                      <p:cBhvr additive="base">
                                        <p:cTn id="125" dur="500" fill="hold"/>
                                        <p:tgtEl>
                                          <p:spTgt spid="112"/>
                                        </p:tgtEl>
                                        <p:attrNameLst>
                                          <p:attrName>ppt_x</p:attrName>
                                        </p:attrNameLst>
                                      </p:cBhvr>
                                      <p:tavLst>
                                        <p:tav tm="0">
                                          <p:val>
                                            <p:strVal val="#ppt_x"/>
                                          </p:val>
                                        </p:tav>
                                        <p:tav tm="100000">
                                          <p:val>
                                            <p:strVal val="#ppt_x"/>
                                          </p:val>
                                        </p:tav>
                                      </p:tavLst>
                                    </p:anim>
                                    <p:anim calcmode="lin" valueType="num">
                                      <p:cBhvr additive="base">
                                        <p:cTn id="126" dur="500" fill="hold"/>
                                        <p:tgtEl>
                                          <p:spTgt spid="112"/>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nodeType="clickEffect">
                                  <p:stCondLst>
                                    <p:cond delay="0"/>
                                  </p:stCondLst>
                                  <p:childTnLst>
                                    <p:set>
                                      <p:cBhvr>
                                        <p:cTn id="130" dur="1" fill="hold">
                                          <p:stCondLst>
                                            <p:cond delay="0"/>
                                          </p:stCondLst>
                                        </p:cTn>
                                        <p:tgtEl>
                                          <p:spTgt spid="5">
                                            <p:txEl>
                                              <p:pRg st="2" end="2"/>
                                            </p:txEl>
                                          </p:spTgt>
                                        </p:tgtEl>
                                        <p:attrNameLst>
                                          <p:attrName>style.visibility</p:attrName>
                                        </p:attrNameLst>
                                      </p:cBhvr>
                                      <p:to>
                                        <p:strVal val="visible"/>
                                      </p:to>
                                    </p:set>
                                    <p:anim calcmode="lin" valueType="num">
                                      <p:cBhvr additive="base">
                                        <p:cTn id="13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3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p:bldP spid="12" grpId="0"/>
      <p:bldP spid="16" grpId="0"/>
      <p:bldP spid="96" grpId="0" animBg="1"/>
      <p:bldP spid="97" grpId="0" animBg="1"/>
      <p:bldP spid="98" grpId="0" animBg="1"/>
      <p:bldP spid="100" grpId="0"/>
      <p:bldP spid="102" grpId="0" animBg="1"/>
      <p:bldP spid="103" grpId="0" animBg="1"/>
      <p:bldP spid="104" grpId="0" animBg="1"/>
      <p:bldP spid="106" grpId="0" animBg="1"/>
      <p:bldP spid="109" grpId="0" animBg="1"/>
      <p:bldP spid="110" grpId="0" animBg="1"/>
      <p:bldP spid="111" grpId="0"/>
      <p:bldP spid="1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DCIM Development Trend </a:t>
            </a:r>
            <a:r>
              <a:rPr lang="en-US" dirty="0" smtClean="0">
                <a:latin typeface="+mn-lt"/>
                <a:ea typeface="+mn-ea"/>
                <a:cs typeface="+mn-ea"/>
                <a:sym typeface="+mn-lt"/>
              </a:rPr>
              <a:t>- </a:t>
            </a:r>
            <a:r>
              <a:rPr lang="en-US" dirty="0">
                <a:latin typeface="+mn-lt"/>
                <a:ea typeface="+mn-ea"/>
                <a:cs typeface="+mn-ea"/>
                <a:sym typeface="+mn-lt"/>
              </a:rPr>
              <a:t>Intelligent O&amp;M</a:t>
            </a:r>
          </a:p>
        </p:txBody>
      </p:sp>
      <p:sp>
        <p:nvSpPr>
          <p:cNvPr id="4" name="文本占位符 2"/>
          <p:cNvSpPr>
            <a:spLocks noGrp="1"/>
          </p:cNvSpPr>
          <p:nvPr>
            <p:ph type="body" sz="quarter" idx="10"/>
          </p:nvPr>
        </p:nvSpPr>
        <p:spPr/>
        <p:txBody>
          <a:bodyPr/>
          <a:lstStyle/>
          <a:p>
            <a:r>
              <a:rPr lang="en-US" sz="1600" dirty="0">
                <a:latin typeface="+mn-lt"/>
                <a:ea typeface="+mn-ea"/>
                <a:cs typeface="+mn-ea"/>
                <a:sym typeface="+mn-lt"/>
              </a:rPr>
              <a:t>Data center infrastructure O&amp;M has gradually shifted from manual experience to process-based and standardized O&amp;M, and will be intelligent in the future, improving O&amp;M quality and efficiency greatly.</a:t>
            </a:r>
          </a:p>
          <a:p>
            <a:endParaRPr lang="zh-CN" altLang="en-US" sz="2000" dirty="0">
              <a:latin typeface="+mn-lt"/>
              <a:ea typeface="+mn-ea"/>
              <a:cs typeface="+mn-ea"/>
              <a:sym typeface="+mn-lt"/>
            </a:endParaRPr>
          </a:p>
        </p:txBody>
      </p:sp>
      <p:sp>
        <p:nvSpPr>
          <p:cNvPr id="5" name="Freeform 3"/>
          <p:cNvSpPr>
            <a:spLocks/>
          </p:cNvSpPr>
          <p:nvPr/>
        </p:nvSpPr>
        <p:spPr bwMode="blackWhite">
          <a:xfrm>
            <a:off x="547564" y="4945119"/>
            <a:ext cx="5676491" cy="830290"/>
          </a:xfrm>
          <a:custGeom>
            <a:avLst/>
            <a:gdLst>
              <a:gd name="T0" fmla="*/ 2824 w 2888"/>
              <a:gd name="T1" fmla="*/ 190 h 418"/>
              <a:gd name="T2" fmla="*/ 2455 w 2888"/>
              <a:gd name="T3" fmla="*/ 0 h 418"/>
              <a:gd name="T4" fmla="*/ 2558 w 2888"/>
              <a:gd name="T5" fmla="*/ 88 h 418"/>
              <a:gd name="T6" fmla="*/ 0 w 2888"/>
              <a:gd name="T7" fmla="*/ 190 h 418"/>
              <a:gd name="T8" fmla="*/ 621 w 2888"/>
              <a:gd name="T9" fmla="*/ 380 h 418"/>
              <a:gd name="T10" fmla="*/ 2755 w 2888"/>
              <a:gd name="T11" fmla="*/ 333 h 418"/>
              <a:gd name="T12" fmla="*/ 2887 w 2888"/>
              <a:gd name="T13" fmla="*/ 417 h 418"/>
              <a:gd name="T14" fmla="*/ 2824 w 2888"/>
              <a:gd name="T15" fmla="*/ 190 h 4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88" h="418">
                <a:moveTo>
                  <a:pt x="2824" y="190"/>
                </a:moveTo>
                <a:lnTo>
                  <a:pt x="2455" y="0"/>
                </a:lnTo>
                <a:lnTo>
                  <a:pt x="2558" y="88"/>
                </a:lnTo>
                <a:lnTo>
                  <a:pt x="0" y="190"/>
                </a:lnTo>
                <a:lnTo>
                  <a:pt x="621" y="380"/>
                </a:lnTo>
                <a:lnTo>
                  <a:pt x="2755" y="333"/>
                </a:lnTo>
                <a:lnTo>
                  <a:pt x="2887" y="417"/>
                </a:lnTo>
                <a:lnTo>
                  <a:pt x="2824" y="190"/>
                </a:lnTo>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cs typeface="+mn-ea"/>
              <a:sym typeface="+mn-lt"/>
            </a:endParaRPr>
          </a:p>
        </p:txBody>
      </p:sp>
      <p:sp>
        <p:nvSpPr>
          <p:cNvPr id="6" name="Freeform 4"/>
          <p:cNvSpPr>
            <a:spLocks/>
          </p:cNvSpPr>
          <p:nvPr/>
        </p:nvSpPr>
        <p:spPr bwMode="blackWhite">
          <a:xfrm>
            <a:off x="584423" y="3655983"/>
            <a:ext cx="5606868" cy="2045931"/>
          </a:xfrm>
          <a:custGeom>
            <a:avLst/>
            <a:gdLst>
              <a:gd name="T0" fmla="*/ 90 w 2738"/>
              <a:gd name="T1" fmla="*/ 865 h 1030"/>
              <a:gd name="T2" fmla="*/ 267 w 2738"/>
              <a:gd name="T3" fmla="*/ 912 h 1030"/>
              <a:gd name="T4" fmla="*/ 444 w 2738"/>
              <a:gd name="T5" fmla="*/ 966 h 1030"/>
              <a:gd name="T6" fmla="*/ 618 w 2738"/>
              <a:gd name="T7" fmla="*/ 1029 h 1030"/>
              <a:gd name="T8" fmla="*/ 764 w 2738"/>
              <a:gd name="T9" fmla="*/ 1008 h 1030"/>
              <a:gd name="T10" fmla="*/ 906 w 2738"/>
              <a:gd name="T11" fmla="*/ 977 h 1030"/>
              <a:gd name="T12" fmla="*/ 1043 w 2738"/>
              <a:gd name="T13" fmla="*/ 939 h 1030"/>
              <a:gd name="T14" fmla="*/ 1174 w 2738"/>
              <a:gd name="T15" fmla="*/ 893 h 1030"/>
              <a:gd name="T16" fmla="*/ 1298 w 2738"/>
              <a:gd name="T17" fmla="*/ 839 h 1030"/>
              <a:gd name="T18" fmla="*/ 1415 w 2738"/>
              <a:gd name="T19" fmla="*/ 779 h 1030"/>
              <a:gd name="T20" fmla="*/ 1524 w 2738"/>
              <a:gd name="T21" fmla="*/ 710 h 1030"/>
              <a:gd name="T22" fmla="*/ 1623 w 2738"/>
              <a:gd name="T23" fmla="*/ 636 h 1030"/>
              <a:gd name="T24" fmla="*/ 1714 w 2738"/>
              <a:gd name="T25" fmla="*/ 555 h 1030"/>
              <a:gd name="T26" fmla="*/ 1774 w 2738"/>
              <a:gd name="T27" fmla="*/ 502 h 1030"/>
              <a:gd name="T28" fmla="*/ 1838 w 2738"/>
              <a:gd name="T29" fmla="*/ 452 h 1030"/>
              <a:gd name="T30" fmla="*/ 1904 w 2738"/>
              <a:gd name="T31" fmla="*/ 406 h 1030"/>
              <a:gd name="T32" fmla="*/ 1972 w 2738"/>
              <a:gd name="T33" fmla="*/ 365 h 1030"/>
              <a:gd name="T34" fmla="*/ 2039 w 2738"/>
              <a:gd name="T35" fmla="*/ 329 h 1030"/>
              <a:gd name="T36" fmla="*/ 2104 w 2738"/>
              <a:gd name="T37" fmla="*/ 300 h 1030"/>
              <a:gd name="T38" fmla="*/ 2166 w 2738"/>
              <a:gd name="T39" fmla="*/ 279 h 1030"/>
              <a:gd name="T40" fmla="*/ 2223 w 2738"/>
              <a:gd name="T41" fmla="*/ 265 h 1030"/>
              <a:gd name="T42" fmla="*/ 2274 w 2738"/>
              <a:gd name="T43" fmla="*/ 260 h 1030"/>
              <a:gd name="T44" fmla="*/ 2323 w 2738"/>
              <a:gd name="T45" fmla="*/ 259 h 1030"/>
              <a:gd name="T46" fmla="*/ 2379 w 2738"/>
              <a:gd name="T47" fmla="*/ 262 h 1030"/>
              <a:gd name="T48" fmla="*/ 2439 w 2738"/>
              <a:gd name="T49" fmla="*/ 269 h 1030"/>
              <a:gd name="T50" fmla="*/ 2502 w 2738"/>
              <a:gd name="T51" fmla="*/ 280 h 1030"/>
              <a:gd name="T52" fmla="*/ 2566 w 2738"/>
              <a:gd name="T53" fmla="*/ 294 h 1030"/>
              <a:gd name="T54" fmla="*/ 2627 w 2738"/>
              <a:gd name="T55" fmla="*/ 310 h 1030"/>
              <a:gd name="T56" fmla="*/ 2686 w 2738"/>
              <a:gd name="T57" fmla="*/ 382 h 1030"/>
              <a:gd name="T58" fmla="*/ 2737 w 2738"/>
              <a:gd name="T59" fmla="*/ 459 h 1030"/>
              <a:gd name="T60" fmla="*/ 2577 w 2738"/>
              <a:gd name="T61" fmla="*/ 101 h 1030"/>
              <a:gd name="T62" fmla="*/ 2329 w 2738"/>
              <a:gd name="T63" fmla="*/ 32 h 1030"/>
              <a:gd name="T64" fmla="*/ 2324 w 2738"/>
              <a:gd name="T65" fmla="*/ 80 h 1030"/>
              <a:gd name="T66" fmla="*/ 2305 w 2738"/>
              <a:gd name="T67" fmla="*/ 73 h 1030"/>
              <a:gd name="T68" fmla="*/ 2276 w 2738"/>
              <a:gd name="T69" fmla="*/ 66 h 1030"/>
              <a:gd name="T70" fmla="*/ 2242 w 2738"/>
              <a:gd name="T71" fmla="*/ 60 h 1030"/>
              <a:gd name="T72" fmla="*/ 2203 w 2738"/>
              <a:gd name="T73" fmla="*/ 55 h 1030"/>
              <a:gd name="T74" fmla="*/ 2163 w 2738"/>
              <a:gd name="T75" fmla="*/ 52 h 1030"/>
              <a:gd name="T76" fmla="*/ 2123 w 2738"/>
              <a:gd name="T77" fmla="*/ 51 h 1030"/>
              <a:gd name="T78" fmla="*/ 2024 w 2738"/>
              <a:gd name="T79" fmla="*/ 53 h 1030"/>
              <a:gd name="T80" fmla="*/ 1932 w 2738"/>
              <a:gd name="T81" fmla="*/ 61 h 1030"/>
              <a:gd name="T82" fmla="*/ 1849 w 2738"/>
              <a:gd name="T83" fmla="*/ 75 h 1030"/>
              <a:gd name="T84" fmla="*/ 1774 w 2738"/>
              <a:gd name="T85" fmla="*/ 94 h 1030"/>
              <a:gd name="T86" fmla="*/ 1708 w 2738"/>
              <a:gd name="T87" fmla="*/ 118 h 1030"/>
              <a:gd name="T88" fmla="*/ 1599 w 2738"/>
              <a:gd name="T89" fmla="*/ 217 h 1030"/>
              <a:gd name="T90" fmla="*/ 1442 w 2738"/>
              <a:gd name="T91" fmla="*/ 381 h 1030"/>
              <a:gd name="T92" fmla="*/ 1282 w 2738"/>
              <a:gd name="T93" fmla="*/ 533 h 1030"/>
              <a:gd name="T94" fmla="*/ 1119 w 2738"/>
              <a:gd name="T95" fmla="*/ 674 h 1030"/>
              <a:gd name="T96" fmla="*/ 954 w 2738"/>
              <a:gd name="T97" fmla="*/ 804 h 1030"/>
              <a:gd name="T98" fmla="*/ 787 w 2738"/>
              <a:gd name="T99" fmla="*/ 923 h 1030"/>
              <a:gd name="T100" fmla="*/ 618 w 2738"/>
              <a:gd name="T101" fmla="*/ 1029 h 1030"/>
              <a:gd name="T102" fmla="*/ 206 w 2738"/>
              <a:gd name="T103" fmla="*/ 905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738" h="1030">
                <a:moveTo>
                  <a:pt x="0" y="845"/>
                </a:moveTo>
                <a:lnTo>
                  <a:pt x="90" y="865"/>
                </a:lnTo>
                <a:lnTo>
                  <a:pt x="178" y="888"/>
                </a:lnTo>
                <a:lnTo>
                  <a:pt x="267" y="912"/>
                </a:lnTo>
                <a:lnTo>
                  <a:pt x="356" y="938"/>
                </a:lnTo>
                <a:lnTo>
                  <a:pt x="444" y="966"/>
                </a:lnTo>
                <a:lnTo>
                  <a:pt x="532" y="997"/>
                </a:lnTo>
                <a:lnTo>
                  <a:pt x="618" y="1029"/>
                </a:lnTo>
                <a:lnTo>
                  <a:pt x="691" y="1019"/>
                </a:lnTo>
                <a:lnTo>
                  <a:pt x="764" y="1008"/>
                </a:lnTo>
                <a:lnTo>
                  <a:pt x="835" y="994"/>
                </a:lnTo>
                <a:lnTo>
                  <a:pt x="906" y="977"/>
                </a:lnTo>
                <a:lnTo>
                  <a:pt x="975" y="959"/>
                </a:lnTo>
                <a:lnTo>
                  <a:pt x="1043" y="939"/>
                </a:lnTo>
                <a:lnTo>
                  <a:pt x="1109" y="917"/>
                </a:lnTo>
                <a:lnTo>
                  <a:pt x="1174" y="893"/>
                </a:lnTo>
                <a:lnTo>
                  <a:pt x="1237" y="867"/>
                </a:lnTo>
                <a:lnTo>
                  <a:pt x="1298" y="839"/>
                </a:lnTo>
                <a:lnTo>
                  <a:pt x="1358" y="810"/>
                </a:lnTo>
                <a:lnTo>
                  <a:pt x="1415" y="779"/>
                </a:lnTo>
                <a:lnTo>
                  <a:pt x="1471" y="745"/>
                </a:lnTo>
                <a:lnTo>
                  <a:pt x="1524" y="710"/>
                </a:lnTo>
                <a:lnTo>
                  <a:pt x="1575" y="674"/>
                </a:lnTo>
                <a:lnTo>
                  <a:pt x="1623" y="636"/>
                </a:lnTo>
                <a:lnTo>
                  <a:pt x="1670" y="597"/>
                </a:lnTo>
                <a:lnTo>
                  <a:pt x="1714" y="555"/>
                </a:lnTo>
                <a:lnTo>
                  <a:pt x="1743" y="529"/>
                </a:lnTo>
                <a:lnTo>
                  <a:pt x="1774" y="502"/>
                </a:lnTo>
                <a:lnTo>
                  <a:pt x="1805" y="477"/>
                </a:lnTo>
                <a:lnTo>
                  <a:pt x="1838" y="452"/>
                </a:lnTo>
                <a:lnTo>
                  <a:pt x="1870" y="428"/>
                </a:lnTo>
                <a:lnTo>
                  <a:pt x="1904" y="406"/>
                </a:lnTo>
                <a:lnTo>
                  <a:pt x="1938" y="384"/>
                </a:lnTo>
                <a:lnTo>
                  <a:pt x="1972" y="365"/>
                </a:lnTo>
                <a:lnTo>
                  <a:pt x="2005" y="346"/>
                </a:lnTo>
                <a:lnTo>
                  <a:pt x="2039" y="329"/>
                </a:lnTo>
                <a:lnTo>
                  <a:pt x="2071" y="314"/>
                </a:lnTo>
                <a:lnTo>
                  <a:pt x="2104" y="300"/>
                </a:lnTo>
                <a:lnTo>
                  <a:pt x="2135" y="288"/>
                </a:lnTo>
                <a:lnTo>
                  <a:pt x="2166" y="279"/>
                </a:lnTo>
                <a:lnTo>
                  <a:pt x="2195" y="271"/>
                </a:lnTo>
                <a:lnTo>
                  <a:pt x="2223" y="265"/>
                </a:lnTo>
                <a:lnTo>
                  <a:pt x="2249" y="262"/>
                </a:lnTo>
                <a:lnTo>
                  <a:pt x="2274" y="260"/>
                </a:lnTo>
                <a:lnTo>
                  <a:pt x="2297" y="259"/>
                </a:lnTo>
                <a:lnTo>
                  <a:pt x="2323" y="259"/>
                </a:lnTo>
                <a:lnTo>
                  <a:pt x="2350" y="260"/>
                </a:lnTo>
                <a:lnTo>
                  <a:pt x="2379" y="262"/>
                </a:lnTo>
                <a:lnTo>
                  <a:pt x="2409" y="265"/>
                </a:lnTo>
                <a:lnTo>
                  <a:pt x="2439" y="269"/>
                </a:lnTo>
                <a:lnTo>
                  <a:pt x="2470" y="274"/>
                </a:lnTo>
                <a:lnTo>
                  <a:pt x="2502" y="280"/>
                </a:lnTo>
                <a:lnTo>
                  <a:pt x="2534" y="287"/>
                </a:lnTo>
                <a:lnTo>
                  <a:pt x="2566" y="294"/>
                </a:lnTo>
                <a:lnTo>
                  <a:pt x="2597" y="301"/>
                </a:lnTo>
                <a:lnTo>
                  <a:pt x="2627" y="310"/>
                </a:lnTo>
                <a:lnTo>
                  <a:pt x="2658" y="346"/>
                </a:lnTo>
                <a:lnTo>
                  <a:pt x="2686" y="382"/>
                </a:lnTo>
                <a:lnTo>
                  <a:pt x="2713" y="421"/>
                </a:lnTo>
                <a:lnTo>
                  <a:pt x="2737" y="459"/>
                </a:lnTo>
                <a:lnTo>
                  <a:pt x="2700" y="139"/>
                </a:lnTo>
                <a:lnTo>
                  <a:pt x="2577" y="101"/>
                </a:lnTo>
                <a:lnTo>
                  <a:pt x="2453" y="65"/>
                </a:lnTo>
                <a:lnTo>
                  <a:pt x="2329" y="32"/>
                </a:lnTo>
                <a:lnTo>
                  <a:pt x="2203" y="0"/>
                </a:lnTo>
                <a:lnTo>
                  <a:pt x="2324" y="80"/>
                </a:lnTo>
                <a:lnTo>
                  <a:pt x="2315" y="76"/>
                </a:lnTo>
                <a:lnTo>
                  <a:pt x="2305" y="73"/>
                </a:lnTo>
                <a:lnTo>
                  <a:pt x="2291" y="69"/>
                </a:lnTo>
                <a:lnTo>
                  <a:pt x="2276" y="66"/>
                </a:lnTo>
                <a:lnTo>
                  <a:pt x="2260" y="63"/>
                </a:lnTo>
                <a:lnTo>
                  <a:pt x="2242" y="60"/>
                </a:lnTo>
                <a:lnTo>
                  <a:pt x="2223" y="58"/>
                </a:lnTo>
                <a:lnTo>
                  <a:pt x="2203" y="55"/>
                </a:lnTo>
                <a:lnTo>
                  <a:pt x="2183" y="54"/>
                </a:lnTo>
                <a:lnTo>
                  <a:pt x="2163" y="52"/>
                </a:lnTo>
                <a:lnTo>
                  <a:pt x="2142" y="51"/>
                </a:lnTo>
                <a:lnTo>
                  <a:pt x="2123" y="51"/>
                </a:lnTo>
                <a:lnTo>
                  <a:pt x="2072" y="51"/>
                </a:lnTo>
                <a:lnTo>
                  <a:pt x="2024" y="53"/>
                </a:lnTo>
                <a:lnTo>
                  <a:pt x="1977" y="57"/>
                </a:lnTo>
                <a:lnTo>
                  <a:pt x="1932" y="61"/>
                </a:lnTo>
                <a:lnTo>
                  <a:pt x="1889" y="67"/>
                </a:lnTo>
                <a:lnTo>
                  <a:pt x="1849" y="75"/>
                </a:lnTo>
                <a:lnTo>
                  <a:pt x="1810" y="83"/>
                </a:lnTo>
                <a:lnTo>
                  <a:pt x="1774" y="94"/>
                </a:lnTo>
                <a:lnTo>
                  <a:pt x="1739" y="104"/>
                </a:lnTo>
                <a:lnTo>
                  <a:pt x="1708" y="118"/>
                </a:lnTo>
                <a:lnTo>
                  <a:pt x="1677" y="132"/>
                </a:lnTo>
                <a:lnTo>
                  <a:pt x="1599" y="217"/>
                </a:lnTo>
                <a:lnTo>
                  <a:pt x="1521" y="301"/>
                </a:lnTo>
                <a:lnTo>
                  <a:pt x="1442" y="381"/>
                </a:lnTo>
                <a:lnTo>
                  <a:pt x="1362" y="459"/>
                </a:lnTo>
                <a:lnTo>
                  <a:pt x="1282" y="533"/>
                </a:lnTo>
                <a:lnTo>
                  <a:pt x="1201" y="606"/>
                </a:lnTo>
                <a:lnTo>
                  <a:pt x="1119" y="674"/>
                </a:lnTo>
                <a:lnTo>
                  <a:pt x="1037" y="741"/>
                </a:lnTo>
                <a:lnTo>
                  <a:pt x="954" y="804"/>
                </a:lnTo>
                <a:lnTo>
                  <a:pt x="871" y="865"/>
                </a:lnTo>
                <a:lnTo>
                  <a:pt x="787" y="923"/>
                </a:lnTo>
                <a:lnTo>
                  <a:pt x="703" y="977"/>
                </a:lnTo>
                <a:lnTo>
                  <a:pt x="618" y="1029"/>
                </a:lnTo>
                <a:lnTo>
                  <a:pt x="412" y="966"/>
                </a:lnTo>
                <a:lnTo>
                  <a:pt x="206" y="905"/>
                </a:lnTo>
                <a:lnTo>
                  <a:pt x="0" y="845"/>
                </a:lnTo>
              </a:path>
            </a:pathLst>
          </a:custGeom>
          <a:gradFill>
            <a:gsLst>
              <a:gs pos="33000">
                <a:srgbClr val="2676FF">
                  <a:lumMod val="20000"/>
                  <a:lumOff val="80000"/>
                </a:srgbClr>
              </a:gs>
              <a:gs pos="100000">
                <a:srgbClr val="2676FF">
                  <a:lumMod val="60000"/>
                  <a:lumOff val="40000"/>
                </a:srgbClr>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cs typeface="+mn-ea"/>
              <a:sym typeface="+mn-lt"/>
            </a:endParaRPr>
          </a:p>
        </p:txBody>
      </p:sp>
      <p:sp>
        <p:nvSpPr>
          <p:cNvPr id="7" name="Freeform 5"/>
          <p:cNvSpPr>
            <a:spLocks/>
          </p:cNvSpPr>
          <p:nvPr/>
        </p:nvSpPr>
        <p:spPr bwMode="blackWhite">
          <a:xfrm>
            <a:off x="580234" y="2233699"/>
            <a:ext cx="5508574" cy="3468214"/>
          </a:xfrm>
          <a:custGeom>
            <a:avLst/>
            <a:gdLst>
              <a:gd name="T0" fmla="*/ 669 w 2690"/>
              <a:gd name="T1" fmla="*/ 1491 h 1505"/>
              <a:gd name="T2" fmla="*/ 790 w 2690"/>
              <a:gd name="T3" fmla="*/ 1458 h 1505"/>
              <a:gd name="T4" fmla="*/ 909 w 2690"/>
              <a:gd name="T5" fmla="*/ 1415 h 1505"/>
              <a:gd name="T6" fmla="*/ 1024 w 2690"/>
              <a:gd name="T7" fmla="*/ 1361 h 1505"/>
              <a:gd name="T8" fmla="*/ 1137 w 2690"/>
              <a:gd name="T9" fmla="*/ 1296 h 1505"/>
              <a:gd name="T10" fmla="*/ 1244 w 2690"/>
              <a:gd name="T11" fmla="*/ 1223 h 1505"/>
              <a:gd name="T12" fmla="*/ 1346 w 2690"/>
              <a:gd name="T13" fmla="*/ 1140 h 1505"/>
              <a:gd name="T14" fmla="*/ 1441 w 2690"/>
              <a:gd name="T15" fmla="*/ 1049 h 1505"/>
              <a:gd name="T16" fmla="*/ 1529 w 2690"/>
              <a:gd name="T17" fmla="*/ 951 h 1505"/>
              <a:gd name="T18" fmla="*/ 1609 w 2690"/>
              <a:gd name="T19" fmla="*/ 846 h 1505"/>
              <a:gd name="T20" fmla="*/ 1680 w 2690"/>
              <a:gd name="T21" fmla="*/ 735 h 1505"/>
              <a:gd name="T22" fmla="*/ 1723 w 2690"/>
              <a:gd name="T23" fmla="*/ 673 h 1505"/>
              <a:gd name="T24" fmla="*/ 1770 w 2690"/>
              <a:gd name="T25" fmla="*/ 614 h 1505"/>
              <a:gd name="T26" fmla="*/ 1819 w 2690"/>
              <a:gd name="T27" fmla="*/ 559 h 1505"/>
              <a:gd name="T28" fmla="*/ 1870 w 2690"/>
              <a:gd name="T29" fmla="*/ 510 h 1505"/>
              <a:gd name="T30" fmla="*/ 1922 w 2690"/>
              <a:gd name="T31" fmla="*/ 468 h 1505"/>
              <a:gd name="T32" fmla="*/ 1972 w 2690"/>
              <a:gd name="T33" fmla="*/ 433 h 1505"/>
              <a:gd name="T34" fmla="*/ 2020 w 2690"/>
              <a:gd name="T35" fmla="*/ 407 h 1505"/>
              <a:gd name="T36" fmla="*/ 2065 w 2690"/>
              <a:gd name="T37" fmla="*/ 389 h 1505"/>
              <a:gd name="T38" fmla="*/ 2155 w 2690"/>
              <a:gd name="T39" fmla="*/ 371 h 1505"/>
              <a:gd name="T40" fmla="*/ 2295 w 2690"/>
              <a:gd name="T41" fmla="*/ 351 h 1505"/>
              <a:gd name="T42" fmla="*/ 2435 w 2690"/>
              <a:gd name="T43" fmla="*/ 343 h 1505"/>
              <a:gd name="T44" fmla="*/ 2546 w 2690"/>
              <a:gd name="T45" fmla="*/ 379 h 1505"/>
              <a:gd name="T46" fmla="*/ 2621 w 2690"/>
              <a:gd name="T47" fmla="*/ 452 h 1505"/>
              <a:gd name="T48" fmla="*/ 2689 w 2690"/>
              <a:gd name="T49" fmla="*/ 532 h 1505"/>
              <a:gd name="T50" fmla="*/ 2494 w 2690"/>
              <a:gd name="T51" fmla="*/ 119 h 1505"/>
              <a:gd name="T52" fmla="*/ 2173 w 2690"/>
              <a:gd name="T53" fmla="*/ 37 h 1505"/>
              <a:gd name="T54" fmla="*/ 2157 w 2690"/>
              <a:gd name="T55" fmla="*/ 97 h 1505"/>
              <a:gd name="T56" fmla="*/ 2056 w 2690"/>
              <a:gd name="T57" fmla="*/ 88 h 1505"/>
              <a:gd name="T58" fmla="*/ 1955 w 2690"/>
              <a:gd name="T59" fmla="*/ 88 h 1505"/>
              <a:gd name="T60" fmla="*/ 1854 w 2690"/>
              <a:gd name="T61" fmla="*/ 97 h 1505"/>
              <a:gd name="T62" fmla="*/ 1755 w 2690"/>
              <a:gd name="T63" fmla="*/ 115 h 1505"/>
              <a:gd name="T64" fmla="*/ 1658 w 2690"/>
              <a:gd name="T65" fmla="*/ 140 h 1505"/>
              <a:gd name="T66" fmla="*/ 1586 w 2690"/>
              <a:gd name="T67" fmla="*/ 165 h 1505"/>
              <a:gd name="T68" fmla="*/ 1519 w 2690"/>
              <a:gd name="T69" fmla="*/ 199 h 1505"/>
              <a:gd name="T70" fmla="*/ 1459 w 2690"/>
              <a:gd name="T71" fmla="*/ 242 h 1505"/>
              <a:gd name="T72" fmla="*/ 1407 w 2690"/>
              <a:gd name="T73" fmla="*/ 293 h 1505"/>
              <a:gd name="T74" fmla="*/ 1365 w 2690"/>
              <a:gd name="T75" fmla="*/ 349 h 1505"/>
              <a:gd name="T76" fmla="*/ 1333 w 2690"/>
              <a:gd name="T77" fmla="*/ 411 h 1505"/>
              <a:gd name="T78" fmla="*/ 1283 w 2690"/>
              <a:gd name="T79" fmla="*/ 522 h 1505"/>
              <a:gd name="T80" fmla="*/ 1222 w 2690"/>
              <a:gd name="T81" fmla="*/ 629 h 1505"/>
              <a:gd name="T82" fmla="*/ 1150 w 2690"/>
              <a:gd name="T83" fmla="*/ 731 h 1505"/>
              <a:gd name="T84" fmla="*/ 1068 w 2690"/>
              <a:gd name="T85" fmla="*/ 827 h 1505"/>
              <a:gd name="T86" fmla="*/ 977 w 2690"/>
              <a:gd name="T87" fmla="*/ 916 h 1505"/>
              <a:gd name="T88" fmla="*/ 876 w 2690"/>
              <a:gd name="T89" fmla="*/ 998 h 1505"/>
              <a:gd name="T90" fmla="*/ 768 w 2690"/>
              <a:gd name="T91" fmla="*/ 1072 h 1505"/>
              <a:gd name="T92" fmla="*/ 652 w 2690"/>
              <a:gd name="T93" fmla="*/ 1137 h 1505"/>
              <a:gd name="T94" fmla="*/ 530 w 2690"/>
              <a:gd name="T95" fmla="*/ 1193 h 1505"/>
              <a:gd name="T96" fmla="*/ 403 w 2690"/>
              <a:gd name="T97" fmla="*/ 1239 h 1505"/>
              <a:gd name="T98" fmla="*/ 272 w 2690"/>
              <a:gd name="T99" fmla="*/ 1275 h 1505"/>
              <a:gd name="T100" fmla="*/ 137 w 2690"/>
              <a:gd name="T101" fmla="*/ 1301 h 1505"/>
              <a:gd name="T102" fmla="*/ 0 w 2690"/>
              <a:gd name="T103" fmla="*/ 131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690" h="1505">
                <a:moveTo>
                  <a:pt x="608" y="1504"/>
                </a:moveTo>
                <a:lnTo>
                  <a:pt x="669" y="1491"/>
                </a:lnTo>
                <a:lnTo>
                  <a:pt x="730" y="1476"/>
                </a:lnTo>
                <a:lnTo>
                  <a:pt x="790" y="1458"/>
                </a:lnTo>
                <a:lnTo>
                  <a:pt x="850" y="1438"/>
                </a:lnTo>
                <a:lnTo>
                  <a:pt x="909" y="1415"/>
                </a:lnTo>
                <a:lnTo>
                  <a:pt x="968" y="1389"/>
                </a:lnTo>
                <a:lnTo>
                  <a:pt x="1024" y="1361"/>
                </a:lnTo>
                <a:lnTo>
                  <a:pt x="1081" y="1330"/>
                </a:lnTo>
                <a:lnTo>
                  <a:pt x="1137" y="1296"/>
                </a:lnTo>
                <a:lnTo>
                  <a:pt x="1191" y="1261"/>
                </a:lnTo>
                <a:lnTo>
                  <a:pt x="1244" y="1223"/>
                </a:lnTo>
                <a:lnTo>
                  <a:pt x="1296" y="1182"/>
                </a:lnTo>
                <a:lnTo>
                  <a:pt x="1346" y="1140"/>
                </a:lnTo>
                <a:lnTo>
                  <a:pt x="1395" y="1096"/>
                </a:lnTo>
                <a:lnTo>
                  <a:pt x="1441" y="1049"/>
                </a:lnTo>
                <a:lnTo>
                  <a:pt x="1486" y="1001"/>
                </a:lnTo>
                <a:lnTo>
                  <a:pt x="1529" y="951"/>
                </a:lnTo>
                <a:lnTo>
                  <a:pt x="1570" y="899"/>
                </a:lnTo>
                <a:lnTo>
                  <a:pt x="1609" y="846"/>
                </a:lnTo>
                <a:lnTo>
                  <a:pt x="1646" y="791"/>
                </a:lnTo>
                <a:lnTo>
                  <a:pt x="1680" y="735"/>
                </a:lnTo>
                <a:lnTo>
                  <a:pt x="1701" y="704"/>
                </a:lnTo>
                <a:lnTo>
                  <a:pt x="1723" y="673"/>
                </a:lnTo>
                <a:lnTo>
                  <a:pt x="1746" y="643"/>
                </a:lnTo>
                <a:lnTo>
                  <a:pt x="1770" y="614"/>
                </a:lnTo>
                <a:lnTo>
                  <a:pt x="1794" y="586"/>
                </a:lnTo>
                <a:lnTo>
                  <a:pt x="1819" y="559"/>
                </a:lnTo>
                <a:lnTo>
                  <a:pt x="1845" y="534"/>
                </a:lnTo>
                <a:lnTo>
                  <a:pt x="1870" y="510"/>
                </a:lnTo>
                <a:lnTo>
                  <a:pt x="1896" y="488"/>
                </a:lnTo>
                <a:lnTo>
                  <a:pt x="1922" y="468"/>
                </a:lnTo>
                <a:lnTo>
                  <a:pt x="1947" y="449"/>
                </a:lnTo>
                <a:lnTo>
                  <a:pt x="1972" y="433"/>
                </a:lnTo>
                <a:lnTo>
                  <a:pt x="1996" y="418"/>
                </a:lnTo>
                <a:lnTo>
                  <a:pt x="2020" y="407"/>
                </a:lnTo>
                <a:lnTo>
                  <a:pt x="2043" y="396"/>
                </a:lnTo>
                <a:lnTo>
                  <a:pt x="2065" y="389"/>
                </a:lnTo>
                <a:lnTo>
                  <a:pt x="2086" y="384"/>
                </a:lnTo>
                <a:lnTo>
                  <a:pt x="2155" y="371"/>
                </a:lnTo>
                <a:lnTo>
                  <a:pt x="2225" y="360"/>
                </a:lnTo>
                <a:lnTo>
                  <a:pt x="2295" y="351"/>
                </a:lnTo>
                <a:lnTo>
                  <a:pt x="2365" y="346"/>
                </a:lnTo>
                <a:lnTo>
                  <a:pt x="2435" y="343"/>
                </a:lnTo>
                <a:lnTo>
                  <a:pt x="2506" y="343"/>
                </a:lnTo>
                <a:lnTo>
                  <a:pt x="2546" y="379"/>
                </a:lnTo>
                <a:lnTo>
                  <a:pt x="2584" y="415"/>
                </a:lnTo>
                <a:lnTo>
                  <a:pt x="2621" y="452"/>
                </a:lnTo>
                <a:lnTo>
                  <a:pt x="2656" y="491"/>
                </a:lnTo>
                <a:lnTo>
                  <a:pt x="2689" y="532"/>
                </a:lnTo>
                <a:lnTo>
                  <a:pt x="2654" y="162"/>
                </a:lnTo>
                <a:lnTo>
                  <a:pt x="2494" y="119"/>
                </a:lnTo>
                <a:lnTo>
                  <a:pt x="2334" y="76"/>
                </a:lnTo>
                <a:lnTo>
                  <a:pt x="2173" y="37"/>
                </a:lnTo>
                <a:lnTo>
                  <a:pt x="2011" y="0"/>
                </a:lnTo>
                <a:lnTo>
                  <a:pt x="2157" y="97"/>
                </a:lnTo>
                <a:lnTo>
                  <a:pt x="2107" y="91"/>
                </a:lnTo>
                <a:lnTo>
                  <a:pt x="2056" y="88"/>
                </a:lnTo>
                <a:lnTo>
                  <a:pt x="2006" y="87"/>
                </a:lnTo>
                <a:lnTo>
                  <a:pt x="1955" y="88"/>
                </a:lnTo>
                <a:lnTo>
                  <a:pt x="1904" y="91"/>
                </a:lnTo>
                <a:lnTo>
                  <a:pt x="1854" y="97"/>
                </a:lnTo>
                <a:lnTo>
                  <a:pt x="1804" y="105"/>
                </a:lnTo>
                <a:lnTo>
                  <a:pt x="1755" y="115"/>
                </a:lnTo>
                <a:lnTo>
                  <a:pt x="1706" y="126"/>
                </a:lnTo>
                <a:lnTo>
                  <a:pt x="1658" y="140"/>
                </a:lnTo>
                <a:lnTo>
                  <a:pt x="1621" y="152"/>
                </a:lnTo>
                <a:lnTo>
                  <a:pt x="1586" y="165"/>
                </a:lnTo>
                <a:lnTo>
                  <a:pt x="1552" y="181"/>
                </a:lnTo>
                <a:lnTo>
                  <a:pt x="1519" y="199"/>
                </a:lnTo>
                <a:lnTo>
                  <a:pt x="1488" y="220"/>
                </a:lnTo>
                <a:lnTo>
                  <a:pt x="1459" y="242"/>
                </a:lnTo>
                <a:lnTo>
                  <a:pt x="1432" y="266"/>
                </a:lnTo>
                <a:lnTo>
                  <a:pt x="1407" y="293"/>
                </a:lnTo>
                <a:lnTo>
                  <a:pt x="1385" y="320"/>
                </a:lnTo>
                <a:lnTo>
                  <a:pt x="1365" y="349"/>
                </a:lnTo>
                <a:lnTo>
                  <a:pt x="1348" y="379"/>
                </a:lnTo>
                <a:lnTo>
                  <a:pt x="1333" y="411"/>
                </a:lnTo>
                <a:lnTo>
                  <a:pt x="1310" y="467"/>
                </a:lnTo>
                <a:lnTo>
                  <a:pt x="1283" y="522"/>
                </a:lnTo>
                <a:lnTo>
                  <a:pt x="1254" y="576"/>
                </a:lnTo>
                <a:lnTo>
                  <a:pt x="1222" y="629"/>
                </a:lnTo>
                <a:lnTo>
                  <a:pt x="1187" y="681"/>
                </a:lnTo>
                <a:lnTo>
                  <a:pt x="1150" y="731"/>
                </a:lnTo>
                <a:lnTo>
                  <a:pt x="1110" y="779"/>
                </a:lnTo>
                <a:lnTo>
                  <a:pt x="1068" y="827"/>
                </a:lnTo>
                <a:lnTo>
                  <a:pt x="1024" y="872"/>
                </a:lnTo>
                <a:lnTo>
                  <a:pt x="977" y="916"/>
                </a:lnTo>
                <a:lnTo>
                  <a:pt x="928" y="958"/>
                </a:lnTo>
                <a:lnTo>
                  <a:pt x="876" y="998"/>
                </a:lnTo>
                <a:lnTo>
                  <a:pt x="823" y="1036"/>
                </a:lnTo>
                <a:lnTo>
                  <a:pt x="768" y="1072"/>
                </a:lnTo>
                <a:lnTo>
                  <a:pt x="710" y="1105"/>
                </a:lnTo>
                <a:lnTo>
                  <a:pt x="652" y="1137"/>
                </a:lnTo>
                <a:lnTo>
                  <a:pt x="592" y="1166"/>
                </a:lnTo>
                <a:lnTo>
                  <a:pt x="530" y="1193"/>
                </a:lnTo>
                <a:lnTo>
                  <a:pt x="467" y="1217"/>
                </a:lnTo>
                <a:lnTo>
                  <a:pt x="403" y="1239"/>
                </a:lnTo>
                <a:lnTo>
                  <a:pt x="338" y="1258"/>
                </a:lnTo>
                <a:lnTo>
                  <a:pt x="272" y="1275"/>
                </a:lnTo>
                <a:lnTo>
                  <a:pt x="204" y="1290"/>
                </a:lnTo>
                <a:lnTo>
                  <a:pt x="137" y="1301"/>
                </a:lnTo>
                <a:lnTo>
                  <a:pt x="69" y="1310"/>
                </a:lnTo>
                <a:lnTo>
                  <a:pt x="0" y="1317"/>
                </a:lnTo>
                <a:lnTo>
                  <a:pt x="608" y="1504"/>
                </a:lnTo>
              </a:path>
            </a:pathLst>
          </a:custGeom>
          <a:gradFill>
            <a:gsLst>
              <a:gs pos="33000">
                <a:srgbClr val="2676FF">
                  <a:lumMod val="60000"/>
                  <a:lumOff val="40000"/>
                </a:srgbClr>
              </a:gs>
              <a:gs pos="100000">
                <a:srgbClr val="2676FF"/>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8" name="TextBox 20"/>
          <p:cNvSpPr txBox="1"/>
          <p:nvPr/>
        </p:nvSpPr>
        <p:spPr bwMode="auto">
          <a:xfrm>
            <a:off x="6197272" y="5061666"/>
            <a:ext cx="5942689"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Wingdings" panose="05000000000000000000" pitchFamily="2" charset="2"/>
              <a:buChar char="Ø"/>
              <a:defRPr/>
            </a:pPr>
            <a:r>
              <a:rPr lang="en-US" sz="1200" dirty="0">
                <a:cs typeface="+mn-ea"/>
                <a:sym typeface="+mn-lt"/>
              </a:rPr>
              <a:t>A large number of O&amp;M personnel are required.</a:t>
            </a:r>
          </a:p>
          <a:p>
            <a:pPr marL="171450" indent="-171450">
              <a:lnSpc>
                <a:spcPct val="150000"/>
              </a:lnSpc>
              <a:buFont typeface="Wingdings" panose="05000000000000000000" pitchFamily="2" charset="2"/>
              <a:buChar char="Ø"/>
              <a:defRPr/>
            </a:pPr>
            <a:r>
              <a:rPr lang="en-US" sz="1200" dirty="0">
                <a:cs typeface="+mn-ea"/>
                <a:sym typeface="+mn-lt"/>
              </a:rPr>
              <a:t>Experience and knowledge cannot be transferred in a standardized manner.</a:t>
            </a:r>
          </a:p>
          <a:p>
            <a:pPr marL="171450" indent="-171450">
              <a:lnSpc>
                <a:spcPct val="150000"/>
              </a:lnSpc>
              <a:buFont typeface="Wingdings" panose="05000000000000000000" pitchFamily="2" charset="2"/>
              <a:buChar char="Ø"/>
              <a:defRPr/>
            </a:pPr>
            <a:r>
              <a:rPr lang="en-US" sz="1200" dirty="0">
                <a:cs typeface="+mn-ea"/>
                <a:sym typeface="+mn-lt"/>
              </a:rPr>
              <a:t>The O&amp;M quality completely depends on personal experience and stability.</a:t>
            </a:r>
          </a:p>
        </p:txBody>
      </p:sp>
      <p:sp>
        <p:nvSpPr>
          <p:cNvPr id="9" name="TextBox 20"/>
          <p:cNvSpPr txBox="1"/>
          <p:nvPr/>
        </p:nvSpPr>
        <p:spPr bwMode="auto">
          <a:xfrm>
            <a:off x="6147855" y="2155272"/>
            <a:ext cx="5066555" cy="1479202"/>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Wingdings" panose="05000000000000000000" pitchFamily="2" charset="2"/>
              <a:buChar char="Ø"/>
              <a:defRPr/>
            </a:pPr>
            <a:r>
              <a:rPr lang="en-US" sz="1200" dirty="0">
                <a:cs typeface="+mn-ea"/>
                <a:sym typeface="+mn-lt"/>
              </a:rPr>
              <a:t>An automation system is responsible for repetitive O&amp;M works.</a:t>
            </a:r>
          </a:p>
          <a:p>
            <a:pPr marL="171450" indent="-171450">
              <a:lnSpc>
                <a:spcPct val="150000"/>
              </a:lnSpc>
              <a:buFont typeface="Wingdings" panose="05000000000000000000" pitchFamily="2" charset="2"/>
              <a:buChar char="Ø"/>
              <a:defRPr/>
            </a:pPr>
            <a:r>
              <a:rPr lang="en-US" sz="1200" dirty="0">
                <a:cs typeface="+mn-ea"/>
                <a:sym typeface="+mn-lt"/>
              </a:rPr>
              <a:t>Analytical works are completed with the aid of new technologies, such as </a:t>
            </a:r>
            <a:r>
              <a:rPr lang="en-US" sz="1200" dirty="0" smtClean="0">
                <a:cs typeface="+mn-ea"/>
                <a:sym typeface="+mn-lt"/>
              </a:rPr>
              <a:t>cloud </a:t>
            </a:r>
            <a:r>
              <a:rPr lang="en-US" sz="1200" dirty="0">
                <a:cs typeface="+mn-ea"/>
                <a:sym typeface="+mn-lt"/>
              </a:rPr>
              <a:t>computing.</a:t>
            </a:r>
          </a:p>
          <a:p>
            <a:pPr marL="171450" indent="-171450">
              <a:lnSpc>
                <a:spcPct val="150000"/>
              </a:lnSpc>
              <a:buFont typeface="Wingdings" panose="05000000000000000000" pitchFamily="2" charset="2"/>
              <a:buChar char="Ø"/>
              <a:defRPr/>
            </a:pPr>
            <a:r>
              <a:rPr lang="en-US" sz="1200" dirty="0">
                <a:cs typeface="+mn-ea"/>
                <a:sym typeface="+mn-lt"/>
              </a:rPr>
              <a:t>Reduces human resource investment greatly.</a:t>
            </a:r>
          </a:p>
          <a:p>
            <a:pPr marL="171450" indent="-171450">
              <a:lnSpc>
                <a:spcPct val="150000"/>
              </a:lnSpc>
              <a:buFont typeface="Wingdings" panose="05000000000000000000" pitchFamily="2" charset="2"/>
              <a:buChar char="Ø"/>
              <a:defRPr/>
            </a:pPr>
            <a:r>
              <a:rPr lang="en-US" sz="1200" dirty="0">
                <a:cs typeface="+mn-ea"/>
                <a:sym typeface="+mn-lt"/>
              </a:rPr>
              <a:t>Promotes the transformation of O&amp;M personnel.</a:t>
            </a:r>
          </a:p>
        </p:txBody>
      </p:sp>
      <p:sp>
        <p:nvSpPr>
          <p:cNvPr id="10" name="TextBox 20"/>
          <p:cNvSpPr txBox="1"/>
          <p:nvPr/>
        </p:nvSpPr>
        <p:spPr bwMode="auto">
          <a:xfrm>
            <a:off x="6147855" y="3765016"/>
            <a:ext cx="5858651"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lnSpc>
                <a:spcPct val="150000"/>
              </a:lnSpc>
              <a:buFont typeface="Wingdings" panose="05000000000000000000" pitchFamily="2" charset="2"/>
              <a:buChar char="Ø"/>
              <a:defRPr/>
            </a:pPr>
            <a:r>
              <a:rPr lang="en-US" sz="1200" dirty="0">
                <a:cs typeface="+mn-ea"/>
                <a:sym typeface="+mn-lt"/>
              </a:rPr>
              <a:t>Solidifies experience and knowledge based on standards and processes.</a:t>
            </a:r>
          </a:p>
          <a:p>
            <a:pPr marL="171450" indent="-171450">
              <a:lnSpc>
                <a:spcPct val="150000"/>
              </a:lnSpc>
              <a:buFont typeface="Wingdings" panose="05000000000000000000" pitchFamily="2" charset="2"/>
              <a:buChar char="Ø"/>
              <a:defRPr/>
            </a:pPr>
            <a:r>
              <a:rPr lang="en-US" sz="1200" dirty="0">
                <a:cs typeface="+mn-ea"/>
                <a:sym typeface="+mn-lt"/>
              </a:rPr>
              <a:t>Develops a mechanism and system tools to drive manual work.</a:t>
            </a:r>
          </a:p>
          <a:p>
            <a:pPr marL="171450" indent="-171450">
              <a:lnSpc>
                <a:spcPct val="150000"/>
              </a:lnSpc>
              <a:buFont typeface="Wingdings" panose="05000000000000000000" pitchFamily="2" charset="2"/>
              <a:buChar char="Ø"/>
              <a:defRPr/>
            </a:pPr>
            <a:r>
              <a:rPr lang="en-US" sz="1200" dirty="0">
                <a:cs typeface="+mn-ea"/>
                <a:sym typeface="+mn-lt"/>
              </a:rPr>
              <a:t>Performs quantitative analysis of human resource allocation.</a:t>
            </a:r>
          </a:p>
        </p:txBody>
      </p:sp>
      <p:sp>
        <p:nvSpPr>
          <p:cNvPr id="11" name="文本框 10"/>
          <p:cNvSpPr txBox="1"/>
          <p:nvPr/>
        </p:nvSpPr>
        <p:spPr bwMode="auto">
          <a:xfrm>
            <a:off x="4198433" y="5274227"/>
            <a:ext cx="1956256"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b="1" dirty="0">
                <a:cs typeface="+mn-ea"/>
                <a:sym typeface="+mn-lt"/>
              </a:rPr>
              <a:t>Manual experience</a:t>
            </a:r>
          </a:p>
        </p:txBody>
      </p:sp>
      <p:sp>
        <p:nvSpPr>
          <p:cNvPr id="12" name="文本框 11"/>
          <p:cNvSpPr txBox="1"/>
          <p:nvPr/>
        </p:nvSpPr>
        <p:spPr bwMode="auto">
          <a:xfrm>
            <a:off x="4075771" y="3759764"/>
            <a:ext cx="1867829"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b="1" dirty="0">
                <a:cs typeface="+mn-ea"/>
                <a:sym typeface="+mn-lt"/>
              </a:rPr>
              <a:t>Streamlined process and standardization</a:t>
            </a:r>
          </a:p>
        </p:txBody>
      </p:sp>
      <p:sp>
        <p:nvSpPr>
          <p:cNvPr id="13" name="文本框 12"/>
          <p:cNvSpPr txBox="1"/>
          <p:nvPr/>
        </p:nvSpPr>
        <p:spPr bwMode="auto">
          <a:xfrm>
            <a:off x="4291295" y="2647027"/>
            <a:ext cx="1599141"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200" b="1" dirty="0" err="1">
                <a:cs typeface="+mn-ea"/>
                <a:sym typeface="+mn-lt"/>
              </a:rPr>
              <a:t>Intelligentization</a:t>
            </a:r>
            <a:endParaRPr lang="en-US" sz="1200" b="1" dirty="0">
              <a:cs typeface="+mn-ea"/>
              <a:sym typeface="+mn-lt"/>
            </a:endParaRPr>
          </a:p>
        </p:txBody>
      </p:sp>
    </p:spTree>
    <p:extLst>
      <p:ext uri="{BB962C8B-B14F-4D97-AF65-F5344CB8AC3E}">
        <p14:creationId xmlns:p14="http://schemas.microsoft.com/office/powerpoint/2010/main" val="8296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par>
                          <p:cTn id="18" fill="hold">
                            <p:stCondLst>
                              <p:cond delay="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p:stCondLst>
                              <p:cond delay="0"/>
                            </p:stCondLst>
                            <p:childTnLst>
                              <p:par>
                                <p:cTn id="32" presetID="10"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left)">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13"/>
                                        </p:tgtEl>
                                        <p:attrNameLst>
                                          <p:attrName>style.visibility</p:attrName>
                                        </p:attrNameLst>
                                      </p:cBhvr>
                                      <p:to>
                                        <p:strVal val="visible"/>
                                      </p:to>
                                    </p:set>
                                  </p:childTnLst>
                                </p:cTn>
                              </p:par>
                            </p:childTnLst>
                          </p:cTn>
                        </p:par>
                        <p:par>
                          <p:cTn id="44" fill="hold">
                            <p:stCondLst>
                              <p:cond delay="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Intelligent O&amp;M </a:t>
            </a:r>
            <a:r>
              <a:rPr lang="en-US" dirty="0" smtClean="0">
                <a:latin typeface="+mn-lt"/>
                <a:ea typeface="+mn-ea"/>
                <a:cs typeface="+mn-ea"/>
                <a:sym typeface="+mn-lt"/>
              </a:rPr>
              <a:t>- </a:t>
            </a:r>
            <a:r>
              <a:rPr lang="en-US" dirty="0">
                <a:latin typeface="+mn-lt"/>
                <a:ea typeface="+mn-ea"/>
                <a:cs typeface="+mn-ea"/>
                <a:sym typeface="+mn-lt"/>
              </a:rPr>
              <a:t>Electronic Inspection</a:t>
            </a:r>
          </a:p>
        </p:txBody>
      </p:sp>
      <p:sp>
        <p:nvSpPr>
          <p:cNvPr id="4" name="文本占位符 2"/>
          <p:cNvSpPr>
            <a:spLocks noGrp="1"/>
          </p:cNvSpPr>
          <p:nvPr>
            <p:ph type="body" sz="quarter" idx="10"/>
          </p:nvPr>
        </p:nvSpPr>
        <p:spPr/>
        <p:txBody>
          <a:bodyPr/>
          <a:lstStyle/>
          <a:p>
            <a:r>
              <a:rPr lang="en-US" sz="1600" dirty="0">
                <a:latin typeface="+mn-lt"/>
                <a:ea typeface="+mn-ea"/>
                <a:cs typeface="+mn-ea"/>
                <a:sym typeface="+mn-lt"/>
              </a:rPr>
              <a:t>Electronic equipment room inspection and auxiliary mobile apps greatly reduce routine O&amp;M labor hours.</a:t>
            </a:r>
          </a:p>
        </p:txBody>
      </p:sp>
      <p:grpSp>
        <p:nvGrpSpPr>
          <p:cNvPr id="5" name="组合 4"/>
          <p:cNvGrpSpPr/>
          <p:nvPr/>
        </p:nvGrpSpPr>
        <p:grpSpPr>
          <a:xfrm>
            <a:off x="810905" y="1551539"/>
            <a:ext cx="3592733" cy="4620662"/>
            <a:chOff x="1006126" y="1700808"/>
            <a:chExt cx="3582995" cy="4790930"/>
          </a:xfrm>
        </p:grpSpPr>
        <p:sp>
          <p:nvSpPr>
            <p:cNvPr id="6" name="圆角矩形 5"/>
            <p:cNvSpPr/>
            <p:nvPr/>
          </p:nvSpPr>
          <p:spPr>
            <a:xfrm>
              <a:off x="1006126" y="1893917"/>
              <a:ext cx="3582995" cy="4597821"/>
            </a:xfrm>
            <a:prstGeom prst="roundRect">
              <a:avLst>
                <a:gd name="adj" fmla="val 4718"/>
              </a:avLst>
            </a:prstGeom>
            <a:noFill/>
            <a:ln w="12700" cap="flat" cmpd="sng" algn="ctr">
              <a:solidFill>
                <a:srgbClr val="4F81BD">
                  <a:shade val="50000"/>
                </a:srgbClr>
              </a:solidFill>
              <a:prstDash val="solid"/>
            </a:ln>
            <a:effectLst/>
          </p:spPr>
          <p:txBody>
            <a:bodyPr rtlCol="0" anchor="ctr"/>
            <a:lstStyle/>
            <a:p>
              <a:pPr algn="ctr" defTabSz="1934853">
                <a:defRPr/>
              </a:pPr>
              <a:endParaRPr lang="zh-CN" altLang="en-US" sz="3400" kern="0" dirty="0" smtClean="0">
                <a:solidFill>
                  <a:prstClr val="white"/>
                </a:solidFill>
                <a:effectLst>
                  <a:outerShdw blurRad="38100" dist="38100" dir="2700000" algn="tl">
                    <a:srgbClr val="000000">
                      <a:alpha val="43137"/>
                    </a:srgbClr>
                  </a:outerShdw>
                </a:effectLst>
                <a:cs typeface="+mn-ea"/>
                <a:sym typeface="+mn-lt"/>
              </a:endParaRPr>
            </a:p>
          </p:txBody>
        </p:sp>
        <p:sp>
          <p:nvSpPr>
            <p:cNvPr id="7" name="TextBox 97"/>
            <p:cNvSpPr txBox="1">
              <a:spLocks noChangeAspect="1"/>
            </p:cNvSpPr>
            <p:nvPr/>
          </p:nvSpPr>
          <p:spPr>
            <a:xfrm>
              <a:off x="1579104" y="1700808"/>
              <a:ext cx="2524181" cy="352977"/>
            </a:xfrm>
            <a:prstGeom prst="roundRect">
              <a:avLst/>
            </a:prstGeom>
            <a:solidFill>
              <a:srgbClr val="8396AA"/>
            </a:solidFill>
            <a:ln>
              <a:noFill/>
            </a:ln>
          </p:spPr>
          <p:txBody>
            <a:bodyPr wrap="square" lIns="91363" tIns="45681" rIns="91363" bIns="45681" rtlCol="0">
              <a:spAutoFit/>
            </a:bodyPr>
            <a:lstStyle/>
            <a:p>
              <a:pPr marL="130175" indent="-130175" algn="ctr" defTabSz="1722603">
                <a:buClr>
                  <a:srgbClr val="FFFFFF"/>
                </a:buClr>
                <a:defRPr/>
              </a:pPr>
              <a:r>
                <a:rPr lang="en-US" sz="1400" dirty="0">
                  <a:solidFill>
                    <a:srgbClr val="FFFFFF"/>
                  </a:solidFill>
                  <a:effectLst>
                    <a:outerShdw blurRad="38100" dist="38100" dir="2700000" algn="tl">
                      <a:srgbClr val="000000">
                        <a:alpha val="43137"/>
                      </a:srgbClr>
                    </a:outerShdw>
                  </a:effectLst>
                  <a:cs typeface="+mn-ea"/>
                  <a:sym typeface="+mn-lt"/>
                </a:rPr>
                <a:t>Inspection route planning</a:t>
              </a:r>
            </a:p>
          </p:txBody>
        </p:sp>
        <p:grpSp>
          <p:nvGrpSpPr>
            <p:cNvPr id="8" name="组合 7"/>
            <p:cNvGrpSpPr/>
            <p:nvPr/>
          </p:nvGrpSpPr>
          <p:grpSpPr>
            <a:xfrm>
              <a:off x="1385745" y="2231250"/>
              <a:ext cx="2719182" cy="1925304"/>
              <a:chOff x="624186" y="2151768"/>
              <a:chExt cx="2159740" cy="1499670"/>
            </a:xfrm>
          </p:grpSpPr>
          <p:grpSp>
            <p:nvGrpSpPr>
              <p:cNvPr id="15" name="组合 367"/>
              <p:cNvGrpSpPr/>
              <p:nvPr/>
            </p:nvGrpSpPr>
            <p:grpSpPr>
              <a:xfrm>
                <a:off x="1920030" y="2439734"/>
                <a:ext cx="863896" cy="615641"/>
                <a:chOff x="-1444626" y="2612827"/>
                <a:chExt cx="1444626" cy="1111251"/>
              </a:xfrm>
              <a:solidFill>
                <a:sysClr val="windowText" lastClr="000000">
                  <a:lumMod val="50000"/>
                  <a:lumOff val="50000"/>
                </a:sysClr>
              </a:solidFill>
            </p:grpSpPr>
            <p:sp>
              <p:nvSpPr>
                <p:cNvPr id="16" name="Freeform 5"/>
                <p:cNvSpPr>
                  <a:spLocks noEditPoints="1"/>
                </p:cNvSpPr>
                <p:nvPr/>
              </p:nvSpPr>
              <p:spPr bwMode="auto">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sp>
              <p:nvSpPr>
                <p:cNvPr id="17" name="Freeform 6"/>
                <p:cNvSpPr>
                  <a:spLocks noEditPoints="1"/>
                </p:cNvSpPr>
                <p:nvPr/>
              </p:nvSpPr>
              <p:spPr bwMode="auto">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grpSp>
          <p:pic>
            <p:nvPicPr>
              <p:cNvPr id="11" name="Picture 1"/>
              <p:cNvPicPr>
                <a:picLocks noChangeAspect="1" noChangeArrowheads="1"/>
              </p:cNvPicPr>
              <p:nvPr/>
            </p:nvPicPr>
            <p:blipFill>
              <a:blip r:embed="rId3" cstate="print"/>
              <a:srcRect/>
              <a:stretch>
                <a:fillRect/>
              </a:stretch>
            </p:blipFill>
            <p:spPr bwMode="auto">
              <a:xfrm>
                <a:off x="624186" y="2151768"/>
                <a:ext cx="1331206" cy="863896"/>
              </a:xfrm>
              <a:prstGeom prst="rect">
                <a:avLst/>
              </a:prstGeom>
              <a:noFill/>
              <a:ln w="9525">
                <a:noFill/>
                <a:miter lim="800000"/>
                <a:headEnd/>
                <a:tailEnd/>
              </a:ln>
            </p:spPr>
          </p:pic>
          <p:pic>
            <p:nvPicPr>
              <p:cNvPr id="12" name="Picture 1"/>
              <p:cNvPicPr>
                <a:picLocks noChangeAspect="1" noChangeArrowheads="1"/>
              </p:cNvPicPr>
              <p:nvPr/>
            </p:nvPicPr>
            <p:blipFill>
              <a:blip r:embed="rId4" cstate="print"/>
              <a:srcRect/>
              <a:stretch>
                <a:fillRect/>
              </a:stretch>
            </p:blipFill>
            <p:spPr bwMode="auto">
              <a:xfrm>
                <a:off x="1776048" y="3087656"/>
                <a:ext cx="458053" cy="563782"/>
              </a:xfrm>
              <a:prstGeom prst="rect">
                <a:avLst/>
              </a:prstGeom>
              <a:noFill/>
              <a:ln w="9525">
                <a:noFill/>
                <a:miter lim="800000"/>
                <a:headEnd/>
                <a:tailEnd/>
              </a:ln>
            </p:spPr>
          </p:pic>
          <p:sp>
            <p:nvSpPr>
              <p:cNvPr id="13" name="圆角右箭头 12"/>
              <p:cNvSpPr/>
              <p:nvPr/>
            </p:nvSpPr>
            <p:spPr>
              <a:xfrm flipV="1">
                <a:off x="1416091" y="3087655"/>
                <a:ext cx="287965" cy="359957"/>
              </a:xfrm>
              <a:prstGeom prst="bentArrow">
                <a:avLst/>
              </a:prstGeom>
              <a:solidFill>
                <a:srgbClr val="4F81BD"/>
              </a:solidFill>
              <a:ln w="25400" cap="flat" cmpd="sng" algn="ctr">
                <a:solidFill>
                  <a:srgbClr val="4F81BD">
                    <a:shade val="50000"/>
                  </a:srgbClr>
                </a:solidFill>
                <a:prstDash val="solid"/>
              </a:ln>
              <a:effectLst/>
            </p:spPr>
            <p:txBody>
              <a:bodyPr rtlCol="0" anchor="ctr"/>
              <a:lstStyle/>
              <a:p>
                <a:pPr algn="ctr" defTabSz="1219200">
                  <a:defRPr/>
                </a:pPr>
                <a:endParaRPr lang="zh-CN" altLang="en-US" sz="1100" kern="0" smtClean="0">
                  <a:solidFill>
                    <a:prstClr val="black"/>
                  </a:solidFill>
                  <a:cs typeface="+mn-ea"/>
                  <a:sym typeface="+mn-lt"/>
                </a:endParaRPr>
              </a:p>
            </p:txBody>
          </p:sp>
        </p:grpSp>
        <p:sp>
          <p:nvSpPr>
            <p:cNvPr id="9" name="TextBox 51"/>
            <p:cNvSpPr txBox="1"/>
            <p:nvPr/>
          </p:nvSpPr>
          <p:spPr>
            <a:xfrm>
              <a:off x="1008006" y="4377157"/>
              <a:ext cx="3581115" cy="1767316"/>
            </a:xfrm>
            <a:prstGeom prst="rect">
              <a:avLst/>
            </a:prstGeom>
            <a:noFill/>
          </p:spPr>
          <p:txBody>
            <a:bodyPr wrap="square" rtlCol="0">
              <a:spAutoFit/>
            </a:bodyPr>
            <a:lstStyle/>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Allows users to customize inspection routes, bind inspection equipment or areas, and edit the inspection sequence.</a:t>
              </a:r>
            </a:p>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Generates and dispatches scheduled and automatic inspection tasks to related owners.</a:t>
              </a:r>
            </a:p>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Allows inspection owners to use mobile apps to automatically receive inspection tasks.</a:t>
              </a:r>
            </a:p>
          </p:txBody>
        </p:sp>
      </p:grpSp>
      <p:grpSp>
        <p:nvGrpSpPr>
          <p:cNvPr id="18" name="组合 17"/>
          <p:cNvGrpSpPr/>
          <p:nvPr/>
        </p:nvGrpSpPr>
        <p:grpSpPr>
          <a:xfrm>
            <a:off x="4403637" y="1551539"/>
            <a:ext cx="3657309" cy="4690419"/>
            <a:chOff x="4844786" y="1700808"/>
            <a:chExt cx="3654264" cy="4863259"/>
          </a:xfrm>
        </p:grpSpPr>
        <p:sp>
          <p:nvSpPr>
            <p:cNvPr id="19" name="圆角矩形 18"/>
            <p:cNvSpPr/>
            <p:nvPr/>
          </p:nvSpPr>
          <p:spPr>
            <a:xfrm>
              <a:off x="4885856" y="1893917"/>
              <a:ext cx="3582995" cy="4597821"/>
            </a:xfrm>
            <a:prstGeom prst="roundRect">
              <a:avLst>
                <a:gd name="adj" fmla="val 4718"/>
              </a:avLst>
            </a:prstGeom>
            <a:noFill/>
            <a:ln w="12700" cap="flat" cmpd="sng" algn="ctr">
              <a:solidFill>
                <a:srgbClr val="4F81BD">
                  <a:shade val="50000"/>
                </a:srgbClr>
              </a:solidFill>
              <a:prstDash val="solid"/>
            </a:ln>
            <a:effectLst/>
          </p:spPr>
          <p:txBody>
            <a:bodyPr rtlCol="0" anchor="ctr"/>
            <a:lstStyle/>
            <a:p>
              <a:pPr algn="ctr" defTabSz="1934853">
                <a:defRPr/>
              </a:pPr>
              <a:endParaRPr lang="zh-CN" altLang="en-US" sz="3400" kern="0" dirty="0" smtClean="0">
                <a:solidFill>
                  <a:prstClr val="white"/>
                </a:solidFill>
                <a:effectLst>
                  <a:outerShdw blurRad="38100" dist="38100" dir="2700000" algn="tl">
                    <a:srgbClr val="000000">
                      <a:alpha val="43137"/>
                    </a:srgbClr>
                  </a:outerShdw>
                </a:effectLst>
                <a:cs typeface="+mn-ea"/>
                <a:sym typeface="+mn-lt"/>
              </a:endParaRPr>
            </a:p>
          </p:txBody>
        </p:sp>
        <p:sp>
          <p:nvSpPr>
            <p:cNvPr id="20" name="TextBox 97"/>
            <p:cNvSpPr txBox="1">
              <a:spLocks noChangeAspect="1"/>
            </p:cNvSpPr>
            <p:nvPr/>
          </p:nvSpPr>
          <p:spPr>
            <a:xfrm>
              <a:off x="5415262" y="1700808"/>
              <a:ext cx="2524181" cy="352977"/>
            </a:xfrm>
            <a:prstGeom prst="roundRect">
              <a:avLst/>
            </a:prstGeom>
            <a:solidFill>
              <a:srgbClr val="8396AA"/>
            </a:solidFill>
            <a:ln>
              <a:noFill/>
            </a:ln>
          </p:spPr>
          <p:txBody>
            <a:bodyPr wrap="square" lIns="91363" tIns="45681" rIns="91363" bIns="45681" rtlCol="0">
              <a:spAutoFit/>
            </a:bodyPr>
            <a:lstStyle>
              <a:defPPr>
                <a:defRPr lang="zh-CN"/>
              </a:defPPr>
              <a:lvl1pPr marL="130175" indent="-130175" algn="ctr" defTabSz="1722603">
                <a:buClr>
                  <a:srgbClr val="FFFFFF"/>
                </a:buClr>
                <a:defRPr sz="1600">
                  <a:solidFill>
                    <a:srgbClr val="FFFFFF"/>
                  </a:solidFill>
                  <a:effectLst>
                    <a:outerShdw blurRad="38100" dist="38100" dir="2700000" algn="tl">
                      <a:srgbClr val="000000">
                        <a:alpha val="43137"/>
                      </a:srgbClr>
                    </a:outerShdw>
                  </a:effectLst>
                  <a:latin typeface="Arial"/>
                  <a:ea typeface="微软雅黑"/>
                  <a:cs typeface="Arial" pitchFamily="34" charset="0"/>
                </a:defRPr>
              </a:lvl1pPr>
            </a:lstStyle>
            <a:p>
              <a:r>
                <a:rPr lang="en-US" sz="1400" dirty="0">
                  <a:latin typeface="+mn-lt"/>
                  <a:ea typeface="+mn-ea"/>
                  <a:cs typeface="+mn-ea"/>
                  <a:sym typeface="+mn-lt"/>
                </a:rPr>
                <a:t>Mobile room inspection</a:t>
              </a:r>
            </a:p>
          </p:txBody>
        </p:sp>
        <p:sp>
          <p:nvSpPr>
            <p:cNvPr id="21" name="TextBox 55"/>
            <p:cNvSpPr txBox="1"/>
            <p:nvPr/>
          </p:nvSpPr>
          <p:spPr>
            <a:xfrm>
              <a:off x="4844786" y="4375515"/>
              <a:ext cx="3654264" cy="2188552"/>
            </a:xfrm>
            <a:prstGeom prst="rect">
              <a:avLst/>
            </a:prstGeom>
            <a:noFill/>
          </p:spPr>
          <p:txBody>
            <a:bodyPr wrap="square" rtlCol="0">
              <a:spAutoFit/>
            </a:bodyPr>
            <a:lstStyle/>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Allows users to submit inspection results in one-click mode.</a:t>
              </a:r>
            </a:p>
            <a:p>
              <a:pPr marL="285750" indent="-285750" algn="just" defTabSz="1219200">
                <a:lnSpc>
                  <a:spcPct val="110000"/>
                </a:lnSpc>
                <a:buFont typeface="Wingdings" panose="05000000000000000000" pitchFamily="2" charset="2"/>
                <a:buChar char="Ø"/>
              </a:pPr>
              <a:r>
                <a:rPr lang="en-US" sz="1200" dirty="0">
                  <a:solidFill>
                    <a:prstClr val="black"/>
                  </a:solidFill>
                  <a:cs typeface="+mn-ea"/>
                  <a:sym typeface="+mn-lt"/>
                </a:rPr>
                <a:t>Performs proactive notification of inspection tasks and content integrity self-check to ensure that the room inspection is completed timely with high quality.</a:t>
              </a:r>
            </a:p>
            <a:p>
              <a:pPr marL="285750" indent="-285750" algn="just" defTabSz="1219200">
                <a:lnSpc>
                  <a:spcPct val="110000"/>
                </a:lnSpc>
                <a:buFont typeface="Wingdings" panose="05000000000000000000" pitchFamily="2" charset="2"/>
                <a:buChar char="Ø"/>
              </a:pPr>
              <a:r>
                <a:rPr lang="en-US" sz="1200" dirty="0">
                  <a:solidFill>
                    <a:prstClr val="black"/>
                  </a:solidFill>
                  <a:cs typeface="+mn-ea"/>
                  <a:sym typeface="+mn-lt"/>
                </a:rPr>
                <a:t>Meter reading can be automatically and remotely completed, eliminating the need for manual meter reading and greatly reducing labor hours for manual inspection.</a:t>
              </a:r>
            </a:p>
          </p:txBody>
        </p:sp>
        <p:grpSp>
          <p:nvGrpSpPr>
            <p:cNvPr id="22" name="组合 21"/>
            <p:cNvGrpSpPr>
              <a:grpSpLocks noChangeAspect="1"/>
            </p:cNvGrpSpPr>
            <p:nvPr/>
          </p:nvGrpSpPr>
          <p:grpSpPr>
            <a:xfrm>
              <a:off x="6088665" y="2393613"/>
              <a:ext cx="1280729" cy="1728428"/>
              <a:chOff x="8400520" y="2925061"/>
              <a:chExt cx="1113675" cy="1502981"/>
            </a:xfrm>
          </p:grpSpPr>
          <p:pic>
            <p:nvPicPr>
              <p:cNvPr id="23" name="Picture 8"/>
              <p:cNvPicPr>
                <a:picLocks noChangeAspect="1" noChangeArrowheads="1"/>
              </p:cNvPicPr>
              <p:nvPr/>
            </p:nvPicPr>
            <p:blipFill rotWithShape="1">
              <a:blip r:embed="rId5" cstate="print"/>
              <a:srcRect l="24572" b="-3689"/>
              <a:stretch/>
            </p:blipFill>
            <p:spPr bwMode="auto">
              <a:xfrm>
                <a:off x="9162884" y="3357009"/>
                <a:ext cx="351311" cy="411709"/>
              </a:xfrm>
              <a:prstGeom prst="rect">
                <a:avLst/>
              </a:prstGeom>
              <a:noFill/>
              <a:ln w="9525">
                <a:noFill/>
                <a:miter lim="800000"/>
                <a:headEnd/>
                <a:tailEnd/>
              </a:ln>
            </p:spPr>
          </p:pic>
          <p:pic>
            <p:nvPicPr>
              <p:cNvPr id="24" name="Picture 2" descr="D:\图片保留\30、40k\D-照片1\D-201312089UPS新产品照片拍摄第三批交付\UPS5000-E.png"/>
              <p:cNvPicPr>
                <a:picLocks noChangeAspect="1" noChangeArrowheads="1"/>
              </p:cNvPicPr>
              <p:nvPr/>
            </p:nvPicPr>
            <p:blipFill>
              <a:blip r:embed="rId6" cstate="print">
                <a:lum bright="-10000"/>
              </a:blip>
              <a:srcRect/>
              <a:stretch>
                <a:fillRect/>
              </a:stretch>
            </p:blipFill>
            <p:spPr bwMode="auto">
              <a:xfrm>
                <a:off x="8400520" y="3500989"/>
                <a:ext cx="456009" cy="927053"/>
              </a:xfrm>
              <a:prstGeom prst="rect">
                <a:avLst/>
              </a:prstGeom>
              <a:noFill/>
            </p:spPr>
          </p:pic>
          <p:grpSp>
            <p:nvGrpSpPr>
              <p:cNvPr id="29" name="组合 367"/>
              <p:cNvGrpSpPr/>
              <p:nvPr/>
            </p:nvGrpSpPr>
            <p:grpSpPr>
              <a:xfrm>
                <a:off x="8472508" y="2925061"/>
                <a:ext cx="503939" cy="366674"/>
                <a:chOff x="-1444626" y="2612827"/>
                <a:chExt cx="1444626" cy="1111251"/>
              </a:xfrm>
              <a:solidFill>
                <a:sysClr val="windowText" lastClr="000000">
                  <a:lumMod val="50000"/>
                  <a:lumOff val="50000"/>
                </a:sysClr>
              </a:solidFill>
            </p:grpSpPr>
            <p:sp>
              <p:nvSpPr>
                <p:cNvPr id="30" name="Freeform 5"/>
                <p:cNvSpPr>
                  <a:spLocks noEditPoints="1"/>
                </p:cNvSpPr>
                <p:nvPr/>
              </p:nvSpPr>
              <p:spPr bwMode="auto">
                <a:xfrm>
                  <a:off x="-1444626" y="2725540"/>
                  <a:ext cx="1087438" cy="998538"/>
                </a:xfrm>
                <a:custGeom>
                  <a:avLst/>
                  <a:gdLst/>
                  <a:ahLst/>
                  <a:cxnLst>
                    <a:cxn ang="0">
                      <a:pos x="11410" y="2"/>
                    </a:cxn>
                    <a:cxn ang="0">
                      <a:pos x="11555" y="20"/>
                    </a:cxn>
                    <a:cxn ang="0">
                      <a:pos x="11692" y="59"/>
                    </a:cxn>
                    <a:cxn ang="0">
                      <a:pos x="11821" y="117"/>
                    </a:cxn>
                    <a:cxn ang="0">
                      <a:pos x="11939" y="193"/>
                    </a:cxn>
                    <a:cxn ang="0">
                      <a:pos x="12044" y="284"/>
                    </a:cxn>
                    <a:cxn ang="0">
                      <a:pos x="12136" y="390"/>
                    </a:cxn>
                    <a:cxn ang="0">
                      <a:pos x="12211" y="508"/>
                    </a:cxn>
                    <a:cxn ang="0">
                      <a:pos x="12270" y="637"/>
                    </a:cxn>
                    <a:cxn ang="0">
                      <a:pos x="12309" y="774"/>
                    </a:cxn>
                    <a:cxn ang="0">
                      <a:pos x="12327" y="919"/>
                    </a:cxn>
                    <a:cxn ang="0">
                      <a:pos x="12327" y="8512"/>
                    </a:cxn>
                    <a:cxn ang="0">
                      <a:pos x="12309" y="8656"/>
                    </a:cxn>
                    <a:cxn ang="0">
                      <a:pos x="12270" y="8795"/>
                    </a:cxn>
                    <a:cxn ang="0">
                      <a:pos x="12211" y="8923"/>
                    </a:cxn>
                    <a:cxn ang="0">
                      <a:pos x="12136" y="9040"/>
                    </a:cxn>
                    <a:cxn ang="0">
                      <a:pos x="12044" y="9146"/>
                    </a:cxn>
                    <a:cxn ang="0">
                      <a:pos x="11939" y="9237"/>
                    </a:cxn>
                    <a:cxn ang="0">
                      <a:pos x="11821" y="9313"/>
                    </a:cxn>
                    <a:cxn ang="0">
                      <a:pos x="11692" y="9371"/>
                    </a:cxn>
                    <a:cxn ang="0">
                      <a:pos x="11555" y="9411"/>
                    </a:cxn>
                    <a:cxn ang="0">
                      <a:pos x="11410" y="9430"/>
                    </a:cxn>
                    <a:cxn ang="0">
                      <a:pos x="8133" y="9818"/>
                    </a:cxn>
                    <a:cxn ang="0">
                      <a:pos x="968" y="9431"/>
                    </a:cxn>
                    <a:cxn ang="0">
                      <a:pos x="821" y="9420"/>
                    </a:cxn>
                    <a:cxn ang="0">
                      <a:pos x="681" y="9387"/>
                    </a:cxn>
                    <a:cxn ang="0">
                      <a:pos x="550" y="9335"/>
                    </a:cxn>
                    <a:cxn ang="0">
                      <a:pos x="428" y="9265"/>
                    </a:cxn>
                    <a:cxn ang="0">
                      <a:pos x="318" y="9179"/>
                    </a:cxn>
                    <a:cxn ang="0">
                      <a:pos x="222" y="9077"/>
                    </a:cxn>
                    <a:cxn ang="0">
                      <a:pos x="140" y="8964"/>
                    </a:cxn>
                    <a:cxn ang="0">
                      <a:pos x="77" y="8838"/>
                    </a:cxn>
                    <a:cxn ang="0">
                      <a:pos x="31" y="8703"/>
                    </a:cxn>
                    <a:cxn ang="0">
                      <a:pos x="5" y="8561"/>
                    </a:cxn>
                    <a:cxn ang="0">
                      <a:pos x="0" y="969"/>
                    </a:cxn>
                    <a:cxn ang="0">
                      <a:pos x="11" y="822"/>
                    </a:cxn>
                    <a:cxn ang="0">
                      <a:pos x="44" y="682"/>
                    </a:cxn>
                    <a:cxn ang="0">
                      <a:pos x="96" y="550"/>
                    </a:cxn>
                    <a:cxn ang="0">
                      <a:pos x="166" y="428"/>
                    </a:cxn>
                    <a:cxn ang="0">
                      <a:pos x="252" y="318"/>
                    </a:cxn>
                    <a:cxn ang="0">
                      <a:pos x="353" y="222"/>
                    </a:cxn>
                    <a:cxn ang="0">
                      <a:pos x="467" y="141"/>
                    </a:cxn>
                    <a:cxn ang="0">
                      <a:pos x="592" y="76"/>
                    </a:cxn>
                    <a:cxn ang="0">
                      <a:pos x="727" y="30"/>
                    </a:cxn>
                    <a:cxn ang="0">
                      <a:pos x="869" y="5"/>
                    </a:cxn>
                    <a:cxn ang="0">
                      <a:pos x="2888" y="10546"/>
                    </a:cxn>
                    <a:cxn ang="0">
                      <a:pos x="9033" y="10200"/>
                    </a:cxn>
                    <a:cxn ang="0">
                      <a:pos x="2888" y="11322"/>
                    </a:cxn>
                    <a:cxn ang="0">
                      <a:pos x="11211" y="969"/>
                    </a:cxn>
                    <a:cxn ang="0">
                      <a:pos x="1117" y="969"/>
                    </a:cxn>
                  </a:cxnLst>
                  <a:rect l="0" t="0" r="r" b="b"/>
                  <a:pathLst>
                    <a:path w="12329" h="11322">
                      <a:moveTo>
                        <a:pt x="968" y="0"/>
                      </a:moveTo>
                      <a:lnTo>
                        <a:pt x="11361" y="0"/>
                      </a:lnTo>
                      <a:lnTo>
                        <a:pt x="11410" y="2"/>
                      </a:lnTo>
                      <a:lnTo>
                        <a:pt x="11459" y="5"/>
                      </a:lnTo>
                      <a:lnTo>
                        <a:pt x="11507" y="11"/>
                      </a:lnTo>
                      <a:lnTo>
                        <a:pt x="11555" y="20"/>
                      </a:lnTo>
                      <a:lnTo>
                        <a:pt x="11601" y="30"/>
                      </a:lnTo>
                      <a:lnTo>
                        <a:pt x="11647" y="44"/>
                      </a:lnTo>
                      <a:lnTo>
                        <a:pt x="11692" y="59"/>
                      </a:lnTo>
                      <a:lnTo>
                        <a:pt x="11736" y="76"/>
                      </a:lnTo>
                      <a:lnTo>
                        <a:pt x="11779" y="96"/>
                      </a:lnTo>
                      <a:lnTo>
                        <a:pt x="11821" y="117"/>
                      </a:lnTo>
                      <a:lnTo>
                        <a:pt x="11861" y="141"/>
                      </a:lnTo>
                      <a:lnTo>
                        <a:pt x="11901" y="167"/>
                      </a:lnTo>
                      <a:lnTo>
                        <a:pt x="11939" y="193"/>
                      </a:lnTo>
                      <a:lnTo>
                        <a:pt x="11975" y="222"/>
                      </a:lnTo>
                      <a:lnTo>
                        <a:pt x="12011" y="253"/>
                      </a:lnTo>
                      <a:lnTo>
                        <a:pt x="12044" y="284"/>
                      </a:lnTo>
                      <a:lnTo>
                        <a:pt x="12076" y="318"/>
                      </a:lnTo>
                      <a:lnTo>
                        <a:pt x="12107" y="354"/>
                      </a:lnTo>
                      <a:lnTo>
                        <a:pt x="12136" y="390"/>
                      </a:lnTo>
                      <a:lnTo>
                        <a:pt x="12162" y="428"/>
                      </a:lnTo>
                      <a:lnTo>
                        <a:pt x="12188" y="468"/>
                      </a:lnTo>
                      <a:lnTo>
                        <a:pt x="12211" y="508"/>
                      </a:lnTo>
                      <a:lnTo>
                        <a:pt x="12233" y="550"/>
                      </a:lnTo>
                      <a:lnTo>
                        <a:pt x="12252" y="593"/>
                      </a:lnTo>
                      <a:lnTo>
                        <a:pt x="12270" y="637"/>
                      </a:lnTo>
                      <a:lnTo>
                        <a:pt x="12285" y="682"/>
                      </a:lnTo>
                      <a:lnTo>
                        <a:pt x="12298" y="728"/>
                      </a:lnTo>
                      <a:lnTo>
                        <a:pt x="12309" y="774"/>
                      </a:lnTo>
                      <a:lnTo>
                        <a:pt x="12318" y="822"/>
                      </a:lnTo>
                      <a:lnTo>
                        <a:pt x="12324" y="870"/>
                      </a:lnTo>
                      <a:lnTo>
                        <a:pt x="12327" y="919"/>
                      </a:lnTo>
                      <a:lnTo>
                        <a:pt x="12329" y="969"/>
                      </a:lnTo>
                      <a:lnTo>
                        <a:pt x="12329" y="8462"/>
                      </a:lnTo>
                      <a:lnTo>
                        <a:pt x="12327" y="8512"/>
                      </a:lnTo>
                      <a:lnTo>
                        <a:pt x="12324" y="8561"/>
                      </a:lnTo>
                      <a:lnTo>
                        <a:pt x="12318" y="8609"/>
                      </a:lnTo>
                      <a:lnTo>
                        <a:pt x="12309" y="8656"/>
                      </a:lnTo>
                      <a:lnTo>
                        <a:pt x="12298" y="8703"/>
                      </a:lnTo>
                      <a:lnTo>
                        <a:pt x="12285" y="8750"/>
                      </a:lnTo>
                      <a:lnTo>
                        <a:pt x="12270" y="8795"/>
                      </a:lnTo>
                      <a:lnTo>
                        <a:pt x="12252" y="8838"/>
                      </a:lnTo>
                      <a:lnTo>
                        <a:pt x="12233" y="8881"/>
                      </a:lnTo>
                      <a:lnTo>
                        <a:pt x="12211" y="8923"/>
                      </a:lnTo>
                      <a:lnTo>
                        <a:pt x="12188" y="8964"/>
                      </a:lnTo>
                      <a:lnTo>
                        <a:pt x="12162" y="9003"/>
                      </a:lnTo>
                      <a:lnTo>
                        <a:pt x="12136" y="9040"/>
                      </a:lnTo>
                      <a:lnTo>
                        <a:pt x="12107" y="9077"/>
                      </a:lnTo>
                      <a:lnTo>
                        <a:pt x="12076" y="9112"/>
                      </a:lnTo>
                      <a:lnTo>
                        <a:pt x="12044" y="9146"/>
                      </a:lnTo>
                      <a:lnTo>
                        <a:pt x="12011" y="9179"/>
                      </a:lnTo>
                      <a:lnTo>
                        <a:pt x="11975" y="9209"/>
                      </a:lnTo>
                      <a:lnTo>
                        <a:pt x="11939" y="9237"/>
                      </a:lnTo>
                      <a:lnTo>
                        <a:pt x="11901" y="9265"/>
                      </a:lnTo>
                      <a:lnTo>
                        <a:pt x="11861" y="9290"/>
                      </a:lnTo>
                      <a:lnTo>
                        <a:pt x="11821" y="9313"/>
                      </a:lnTo>
                      <a:lnTo>
                        <a:pt x="11779" y="9335"/>
                      </a:lnTo>
                      <a:lnTo>
                        <a:pt x="11736" y="9354"/>
                      </a:lnTo>
                      <a:lnTo>
                        <a:pt x="11692" y="9371"/>
                      </a:lnTo>
                      <a:lnTo>
                        <a:pt x="11647" y="9387"/>
                      </a:lnTo>
                      <a:lnTo>
                        <a:pt x="11601" y="9400"/>
                      </a:lnTo>
                      <a:lnTo>
                        <a:pt x="11555" y="9411"/>
                      </a:lnTo>
                      <a:lnTo>
                        <a:pt x="11507" y="9420"/>
                      </a:lnTo>
                      <a:lnTo>
                        <a:pt x="11459" y="9426"/>
                      </a:lnTo>
                      <a:lnTo>
                        <a:pt x="11410" y="9430"/>
                      </a:lnTo>
                      <a:lnTo>
                        <a:pt x="11361" y="9431"/>
                      </a:lnTo>
                      <a:lnTo>
                        <a:pt x="8133" y="9431"/>
                      </a:lnTo>
                      <a:lnTo>
                        <a:pt x="8133" y="9818"/>
                      </a:lnTo>
                      <a:lnTo>
                        <a:pt x="4195" y="9818"/>
                      </a:lnTo>
                      <a:lnTo>
                        <a:pt x="4195" y="9431"/>
                      </a:lnTo>
                      <a:lnTo>
                        <a:pt x="968" y="9431"/>
                      </a:lnTo>
                      <a:lnTo>
                        <a:pt x="918" y="9430"/>
                      </a:lnTo>
                      <a:lnTo>
                        <a:pt x="869" y="9426"/>
                      </a:lnTo>
                      <a:lnTo>
                        <a:pt x="821" y="9420"/>
                      </a:lnTo>
                      <a:lnTo>
                        <a:pt x="774" y="9411"/>
                      </a:lnTo>
                      <a:lnTo>
                        <a:pt x="727" y="9400"/>
                      </a:lnTo>
                      <a:lnTo>
                        <a:pt x="681" y="9387"/>
                      </a:lnTo>
                      <a:lnTo>
                        <a:pt x="636" y="9371"/>
                      </a:lnTo>
                      <a:lnTo>
                        <a:pt x="592" y="9354"/>
                      </a:lnTo>
                      <a:lnTo>
                        <a:pt x="550" y="9335"/>
                      </a:lnTo>
                      <a:lnTo>
                        <a:pt x="508" y="9313"/>
                      </a:lnTo>
                      <a:lnTo>
                        <a:pt x="467" y="9290"/>
                      </a:lnTo>
                      <a:lnTo>
                        <a:pt x="428" y="9265"/>
                      </a:lnTo>
                      <a:lnTo>
                        <a:pt x="390" y="9237"/>
                      </a:lnTo>
                      <a:lnTo>
                        <a:pt x="353" y="9209"/>
                      </a:lnTo>
                      <a:lnTo>
                        <a:pt x="318" y="9179"/>
                      </a:lnTo>
                      <a:lnTo>
                        <a:pt x="285" y="9146"/>
                      </a:lnTo>
                      <a:lnTo>
                        <a:pt x="252" y="9112"/>
                      </a:lnTo>
                      <a:lnTo>
                        <a:pt x="222" y="9077"/>
                      </a:lnTo>
                      <a:lnTo>
                        <a:pt x="192" y="9040"/>
                      </a:lnTo>
                      <a:lnTo>
                        <a:pt x="166" y="9003"/>
                      </a:lnTo>
                      <a:lnTo>
                        <a:pt x="140" y="8964"/>
                      </a:lnTo>
                      <a:lnTo>
                        <a:pt x="117" y="8923"/>
                      </a:lnTo>
                      <a:lnTo>
                        <a:pt x="96" y="8881"/>
                      </a:lnTo>
                      <a:lnTo>
                        <a:pt x="77" y="8838"/>
                      </a:lnTo>
                      <a:lnTo>
                        <a:pt x="59" y="8795"/>
                      </a:lnTo>
                      <a:lnTo>
                        <a:pt x="44" y="8750"/>
                      </a:lnTo>
                      <a:lnTo>
                        <a:pt x="31" y="8703"/>
                      </a:lnTo>
                      <a:lnTo>
                        <a:pt x="19" y="8656"/>
                      </a:lnTo>
                      <a:lnTo>
                        <a:pt x="11" y="8609"/>
                      </a:lnTo>
                      <a:lnTo>
                        <a:pt x="5" y="8561"/>
                      </a:lnTo>
                      <a:lnTo>
                        <a:pt x="1" y="8512"/>
                      </a:lnTo>
                      <a:lnTo>
                        <a:pt x="0" y="8462"/>
                      </a:lnTo>
                      <a:lnTo>
                        <a:pt x="0" y="969"/>
                      </a:lnTo>
                      <a:lnTo>
                        <a:pt x="1" y="919"/>
                      </a:lnTo>
                      <a:lnTo>
                        <a:pt x="5" y="870"/>
                      </a:lnTo>
                      <a:lnTo>
                        <a:pt x="11" y="822"/>
                      </a:lnTo>
                      <a:lnTo>
                        <a:pt x="19" y="774"/>
                      </a:lnTo>
                      <a:lnTo>
                        <a:pt x="31" y="728"/>
                      </a:lnTo>
                      <a:lnTo>
                        <a:pt x="44" y="682"/>
                      </a:lnTo>
                      <a:lnTo>
                        <a:pt x="59" y="637"/>
                      </a:lnTo>
                      <a:lnTo>
                        <a:pt x="77" y="593"/>
                      </a:lnTo>
                      <a:lnTo>
                        <a:pt x="96" y="550"/>
                      </a:lnTo>
                      <a:lnTo>
                        <a:pt x="117" y="508"/>
                      </a:lnTo>
                      <a:lnTo>
                        <a:pt x="140" y="468"/>
                      </a:lnTo>
                      <a:lnTo>
                        <a:pt x="166" y="428"/>
                      </a:lnTo>
                      <a:lnTo>
                        <a:pt x="192" y="390"/>
                      </a:lnTo>
                      <a:lnTo>
                        <a:pt x="222" y="354"/>
                      </a:lnTo>
                      <a:lnTo>
                        <a:pt x="252" y="318"/>
                      </a:lnTo>
                      <a:lnTo>
                        <a:pt x="285" y="284"/>
                      </a:lnTo>
                      <a:lnTo>
                        <a:pt x="318" y="253"/>
                      </a:lnTo>
                      <a:lnTo>
                        <a:pt x="353" y="222"/>
                      </a:lnTo>
                      <a:lnTo>
                        <a:pt x="390" y="193"/>
                      </a:lnTo>
                      <a:lnTo>
                        <a:pt x="428" y="167"/>
                      </a:lnTo>
                      <a:lnTo>
                        <a:pt x="467" y="141"/>
                      </a:lnTo>
                      <a:lnTo>
                        <a:pt x="508" y="117"/>
                      </a:lnTo>
                      <a:lnTo>
                        <a:pt x="550" y="96"/>
                      </a:lnTo>
                      <a:lnTo>
                        <a:pt x="592" y="76"/>
                      </a:lnTo>
                      <a:lnTo>
                        <a:pt x="636" y="59"/>
                      </a:lnTo>
                      <a:lnTo>
                        <a:pt x="681" y="44"/>
                      </a:lnTo>
                      <a:lnTo>
                        <a:pt x="727" y="30"/>
                      </a:lnTo>
                      <a:lnTo>
                        <a:pt x="774" y="20"/>
                      </a:lnTo>
                      <a:lnTo>
                        <a:pt x="821" y="11"/>
                      </a:lnTo>
                      <a:lnTo>
                        <a:pt x="869" y="5"/>
                      </a:lnTo>
                      <a:lnTo>
                        <a:pt x="918" y="2"/>
                      </a:lnTo>
                      <a:lnTo>
                        <a:pt x="968" y="0"/>
                      </a:lnTo>
                      <a:close/>
                      <a:moveTo>
                        <a:pt x="2888" y="10546"/>
                      </a:moveTo>
                      <a:lnTo>
                        <a:pt x="2888" y="10546"/>
                      </a:lnTo>
                      <a:lnTo>
                        <a:pt x="3295" y="10200"/>
                      </a:lnTo>
                      <a:lnTo>
                        <a:pt x="9033" y="10200"/>
                      </a:lnTo>
                      <a:lnTo>
                        <a:pt x="9441" y="10546"/>
                      </a:lnTo>
                      <a:lnTo>
                        <a:pt x="9441" y="11322"/>
                      </a:lnTo>
                      <a:lnTo>
                        <a:pt x="2888" y="11322"/>
                      </a:lnTo>
                      <a:lnTo>
                        <a:pt x="2888" y="10546"/>
                      </a:lnTo>
                      <a:close/>
                      <a:moveTo>
                        <a:pt x="1117" y="969"/>
                      </a:moveTo>
                      <a:lnTo>
                        <a:pt x="11211" y="969"/>
                      </a:lnTo>
                      <a:lnTo>
                        <a:pt x="11211" y="8462"/>
                      </a:lnTo>
                      <a:lnTo>
                        <a:pt x="1117" y="8462"/>
                      </a:lnTo>
                      <a:lnTo>
                        <a:pt x="1117" y="969"/>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sp>
              <p:nvSpPr>
                <p:cNvPr id="31" name="Freeform 6"/>
                <p:cNvSpPr>
                  <a:spLocks noEditPoints="1"/>
                </p:cNvSpPr>
                <p:nvPr/>
              </p:nvSpPr>
              <p:spPr bwMode="auto">
                <a:xfrm>
                  <a:off x="-598488" y="2612827"/>
                  <a:ext cx="598488" cy="1103313"/>
                </a:xfrm>
                <a:custGeom>
                  <a:avLst/>
                  <a:gdLst/>
                  <a:ahLst/>
                  <a:cxnLst>
                    <a:cxn ang="0">
                      <a:pos x="6426" y="15"/>
                    </a:cxn>
                    <a:cxn ang="0">
                      <a:pos x="6572" y="81"/>
                    </a:cxn>
                    <a:cxn ang="0">
                      <a:pos x="6686" y="190"/>
                    </a:cxn>
                    <a:cxn ang="0">
                      <a:pos x="6759" y="332"/>
                    </a:cxn>
                    <a:cxn ang="0">
                      <a:pos x="6780" y="12044"/>
                    </a:cxn>
                    <a:cxn ang="0">
                      <a:pos x="6751" y="12206"/>
                    </a:cxn>
                    <a:cxn ang="0">
                      <a:pos x="6671" y="12344"/>
                    </a:cxn>
                    <a:cxn ang="0">
                      <a:pos x="6553" y="12447"/>
                    </a:cxn>
                    <a:cxn ang="0">
                      <a:pos x="6403" y="12506"/>
                    </a:cxn>
                    <a:cxn ang="0">
                      <a:pos x="424" y="12513"/>
                    </a:cxn>
                    <a:cxn ang="0">
                      <a:pos x="268" y="12469"/>
                    </a:cxn>
                    <a:cxn ang="0">
                      <a:pos x="139" y="12377"/>
                    </a:cxn>
                    <a:cxn ang="0">
                      <a:pos x="47" y="12248"/>
                    </a:cxn>
                    <a:cxn ang="0">
                      <a:pos x="3" y="12092"/>
                    </a:cxn>
                    <a:cxn ang="0">
                      <a:pos x="1971" y="10952"/>
                    </a:cxn>
                    <a:cxn ang="0">
                      <a:pos x="2201" y="10885"/>
                    </a:cxn>
                    <a:cxn ang="0">
                      <a:pos x="2412" y="10778"/>
                    </a:cxn>
                    <a:cxn ang="0">
                      <a:pos x="2782" y="10424"/>
                    </a:cxn>
                    <a:cxn ang="0">
                      <a:pos x="2899" y="10222"/>
                    </a:cxn>
                    <a:cxn ang="0">
                      <a:pos x="2963" y="10051"/>
                    </a:cxn>
                    <a:cxn ang="0">
                      <a:pos x="3003" y="9870"/>
                    </a:cxn>
                    <a:cxn ang="0">
                      <a:pos x="3018" y="9679"/>
                    </a:cxn>
                    <a:cxn ang="0">
                      <a:pos x="6497" y="1691"/>
                    </a:cxn>
                    <a:cxn ang="0">
                      <a:pos x="2719" y="1479"/>
                    </a:cxn>
                    <a:cxn ang="0">
                      <a:pos x="2505" y="1273"/>
                    </a:cxn>
                    <a:cxn ang="0">
                      <a:pos x="2248" y="1121"/>
                    </a:cxn>
                    <a:cxn ang="0">
                      <a:pos x="1957" y="1032"/>
                    </a:cxn>
                    <a:cxn ang="0">
                      <a:pos x="0" y="471"/>
                    </a:cxn>
                    <a:cxn ang="0">
                      <a:pos x="28" y="310"/>
                    </a:cxn>
                    <a:cxn ang="0">
                      <a:pos x="108" y="172"/>
                    </a:cxn>
                    <a:cxn ang="0">
                      <a:pos x="227" y="69"/>
                    </a:cxn>
                    <a:cxn ang="0">
                      <a:pos x="376" y="9"/>
                    </a:cxn>
                    <a:cxn ang="0">
                      <a:pos x="5844" y="5014"/>
                    </a:cxn>
                    <a:cxn ang="0">
                      <a:pos x="5995" y="5056"/>
                    </a:cxn>
                    <a:cxn ang="0">
                      <a:pos x="6119" y="5145"/>
                    </a:cxn>
                    <a:cxn ang="0">
                      <a:pos x="6208" y="5269"/>
                    </a:cxn>
                    <a:cxn ang="0">
                      <a:pos x="6250" y="5419"/>
                    </a:cxn>
                    <a:cxn ang="0">
                      <a:pos x="6238" y="5579"/>
                    </a:cxn>
                    <a:cxn ang="0">
                      <a:pos x="6175" y="5720"/>
                    </a:cxn>
                    <a:cxn ang="0">
                      <a:pos x="6070" y="5830"/>
                    </a:cxn>
                    <a:cxn ang="0">
                      <a:pos x="5933" y="5900"/>
                    </a:cxn>
                    <a:cxn ang="0">
                      <a:pos x="5775" y="5919"/>
                    </a:cxn>
                    <a:cxn ang="0">
                      <a:pos x="5621" y="5885"/>
                    </a:cxn>
                    <a:cxn ang="0">
                      <a:pos x="5493" y="5803"/>
                    </a:cxn>
                    <a:cxn ang="0">
                      <a:pos x="5399" y="5682"/>
                    </a:cxn>
                    <a:cxn ang="0">
                      <a:pos x="5349" y="5535"/>
                    </a:cxn>
                    <a:cxn ang="0">
                      <a:pos x="5353" y="5374"/>
                    </a:cxn>
                    <a:cxn ang="0">
                      <a:pos x="5409" y="5231"/>
                    </a:cxn>
                    <a:cxn ang="0">
                      <a:pos x="5510" y="5115"/>
                    </a:cxn>
                    <a:cxn ang="0">
                      <a:pos x="5643" y="5039"/>
                    </a:cxn>
                    <a:cxn ang="0">
                      <a:pos x="5798" y="5011"/>
                    </a:cxn>
                    <a:cxn ang="0">
                      <a:pos x="4028" y="9504"/>
                    </a:cxn>
                    <a:cxn ang="0">
                      <a:pos x="3533" y="11795"/>
                    </a:cxn>
                    <a:cxn ang="0">
                      <a:pos x="3006" y="2139"/>
                    </a:cxn>
                    <a:cxn ang="0">
                      <a:pos x="3018" y="3648"/>
                    </a:cxn>
                  </a:cxnLst>
                  <a:rect l="0" t="0" r="r" b="b"/>
                  <a:pathLst>
                    <a:path w="6780" h="12516">
                      <a:moveTo>
                        <a:pt x="472" y="0"/>
                      </a:moveTo>
                      <a:lnTo>
                        <a:pt x="6309" y="0"/>
                      </a:lnTo>
                      <a:lnTo>
                        <a:pt x="6333" y="1"/>
                      </a:lnTo>
                      <a:lnTo>
                        <a:pt x="6357" y="2"/>
                      </a:lnTo>
                      <a:lnTo>
                        <a:pt x="6381" y="5"/>
                      </a:lnTo>
                      <a:lnTo>
                        <a:pt x="6403" y="9"/>
                      </a:lnTo>
                      <a:lnTo>
                        <a:pt x="6426" y="15"/>
                      </a:lnTo>
                      <a:lnTo>
                        <a:pt x="6448" y="22"/>
                      </a:lnTo>
                      <a:lnTo>
                        <a:pt x="6470" y="29"/>
                      </a:lnTo>
                      <a:lnTo>
                        <a:pt x="6491" y="37"/>
                      </a:lnTo>
                      <a:lnTo>
                        <a:pt x="6513" y="47"/>
                      </a:lnTo>
                      <a:lnTo>
                        <a:pt x="6533" y="57"/>
                      </a:lnTo>
                      <a:lnTo>
                        <a:pt x="6553" y="69"/>
                      </a:lnTo>
                      <a:lnTo>
                        <a:pt x="6572" y="81"/>
                      </a:lnTo>
                      <a:lnTo>
                        <a:pt x="6591" y="94"/>
                      </a:lnTo>
                      <a:lnTo>
                        <a:pt x="6608" y="109"/>
                      </a:lnTo>
                      <a:lnTo>
                        <a:pt x="6625" y="123"/>
                      </a:lnTo>
                      <a:lnTo>
                        <a:pt x="6642" y="138"/>
                      </a:lnTo>
                      <a:lnTo>
                        <a:pt x="6657" y="155"/>
                      </a:lnTo>
                      <a:lnTo>
                        <a:pt x="6671" y="172"/>
                      </a:lnTo>
                      <a:lnTo>
                        <a:pt x="6686" y="190"/>
                      </a:lnTo>
                      <a:lnTo>
                        <a:pt x="6699" y="208"/>
                      </a:lnTo>
                      <a:lnTo>
                        <a:pt x="6711" y="227"/>
                      </a:lnTo>
                      <a:lnTo>
                        <a:pt x="6723" y="247"/>
                      </a:lnTo>
                      <a:lnTo>
                        <a:pt x="6733" y="267"/>
                      </a:lnTo>
                      <a:lnTo>
                        <a:pt x="6743" y="289"/>
                      </a:lnTo>
                      <a:lnTo>
                        <a:pt x="6751" y="310"/>
                      </a:lnTo>
                      <a:lnTo>
                        <a:pt x="6759" y="332"/>
                      </a:lnTo>
                      <a:lnTo>
                        <a:pt x="6765" y="354"/>
                      </a:lnTo>
                      <a:lnTo>
                        <a:pt x="6771" y="377"/>
                      </a:lnTo>
                      <a:lnTo>
                        <a:pt x="6775" y="400"/>
                      </a:lnTo>
                      <a:lnTo>
                        <a:pt x="6778" y="423"/>
                      </a:lnTo>
                      <a:lnTo>
                        <a:pt x="6779" y="448"/>
                      </a:lnTo>
                      <a:lnTo>
                        <a:pt x="6780" y="471"/>
                      </a:lnTo>
                      <a:lnTo>
                        <a:pt x="6780" y="12044"/>
                      </a:lnTo>
                      <a:lnTo>
                        <a:pt x="6779" y="12068"/>
                      </a:lnTo>
                      <a:lnTo>
                        <a:pt x="6778" y="12092"/>
                      </a:lnTo>
                      <a:lnTo>
                        <a:pt x="6775" y="12115"/>
                      </a:lnTo>
                      <a:lnTo>
                        <a:pt x="6771" y="12139"/>
                      </a:lnTo>
                      <a:lnTo>
                        <a:pt x="6765" y="12162"/>
                      </a:lnTo>
                      <a:lnTo>
                        <a:pt x="6759" y="12184"/>
                      </a:lnTo>
                      <a:lnTo>
                        <a:pt x="6751" y="12206"/>
                      </a:lnTo>
                      <a:lnTo>
                        <a:pt x="6743" y="12227"/>
                      </a:lnTo>
                      <a:lnTo>
                        <a:pt x="6733" y="12248"/>
                      </a:lnTo>
                      <a:lnTo>
                        <a:pt x="6723" y="12268"/>
                      </a:lnTo>
                      <a:lnTo>
                        <a:pt x="6711" y="12289"/>
                      </a:lnTo>
                      <a:lnTo>
                        <a:pt x="6699" y="12307"/>
                      </a:lnTo>
                      <a:lnTo>
                        <a:pt x="6686" y="12325"/>
                      </a:lnTo>
                      <a:lnTo>
                        <a:pt x="6671" y="12344"/>
                      </a:lnTo>
                      <a:lnTo>
                        <a:pt x="6657" y="12360"/>
                      </a:lnTo>
                      <a:lnTo>
                        <a:pt x="6642" y="12377"/>
                      </a:lnTo>
                      <a:lnTo>
                        <a:pt x="6625" y="12393"/>
                      </a:lnTo>
                      <a:lnTo>
                        <a:pt x="6608" y="12407"/>
                      </a:lnTo>
                      <a:lnTo>
                        <a:pt x="6591" y="12422"/>
                      </a:lnTo>
                      <a:lnTo>
                        <a:pt x="6572" y="12435"/>
                      </a:lnTo>
                      <a:lnTo>
                        <a:pt x="6553" y="12447"/>
                      </a:lnTo>
                      <a:lnTo>
                        <a:pt x="6533" y="12459"/>
                      </a:lnTo>
                      <a:lnTo>
                        <a:pt x="6513" y="12469"/>
                      </a:lnTo>
                      <a:lnTo>
                        <a:pt x="6491" y="12478"/>
                      </a:lnTo>
                      <a:lnTo>
                        <a:pt x="6470" y="12487"/>
                      </a:lnTo>
                      <a:lnTo>
                        <a:pt x="6448" y="12494"/>
                      </a:lnTo>
                      <a:lnTo>
                        <a:pt x="6426" y="12501"/>
                      </a:lnTo>
                      <a:lnTo>
                        <a:pt x="6403" y="12506"/>
                      </a:lnTo>
                      <a:lnTo>
                        <a:pt x="6381" y="12510"/>
                      </a:lnTo>
                      <a:lnTo>
                        <a:pt x="6357" y="12513"/>
                      </a:lnTo>
                      <a:lnTo>
                        <a:pt x="6333" y="12515"/>
                      </a:lnTo>
                      <a:lnTo>
                        <a:pt x="6309" y="12516"/>
                      </a:lnTo>
                      <a:lnTo>
                        <a:pt x="472" y="12516"/>
                      </a:lnTo>
                      <a:lnTo>
                        <a:pt x="447" y="12515"/>
                      </a:lnTo>
                      <a:lnTo>
                        <a:pt x="424" y="12513"/>
                      </a:lnTo>
                      <a:lnTo>
                        <a:pt x="400" y="12510"/>
                      </a:lnTo>
                      <a:lnTo>
                        <a:pt x="376" y="12506"/>
                      </a:lnTo>
                      <a:lnTo>
                        <a:pt x="354" y="12501"/>
                      </a:lnTo>
                      <a:lnTo>
                        <a:pt x="331" y="12494"/>
                      </a:lnTo>
                      <a:lnTo>
                        <a:pt x="310" y="12487"/>
                      </a:lnTo>
                      <a:lnTo>
                        <a:pt x="288" y="12478"/>
                      </a:lnTo>
                      <a:lnTo>
                        <a:pt x="268" y="12469"/>
                      </a:lnTo>
                      <a:lnTo>
                        <a:pt x="247" y="12459"/>
                      </a:lnTo>
                      <a:lnTo>
                        <a:pt x="227" y="12447"/>
                      </a:lnTo>
                      <a:lnTo>
                        <a:pt x="209" y="12435"/>
                      </a:lnTo>
                      <a:lnTo>
                        <a:pt x="190" y="12422"/>
                      </a:lnTo>
                      <a:lnTo>
                        <a:pt x="172" y="12407"/>
                      </a:lnTo>
                      <a:lnTo>
                        <a:pt x="155" y="12393"/>
                      </a:lnTo>
                      <a:lnTo>
                        <a:pt x="139" y="12377"/>
                      </a:lnTo>
                      <a:lnTo>
                        <a:pt x="123" y="12360"/>
                      </a:lnTo>
                      <a:lnTo>
                        <a:pt x="108" y="12344"/>
                      </a:lnTo>
                      <a:lnTo>
                        <a:pt x="94" y="12325"/>
                      </a:lnTo>
                      <a:lnTo>
                        <a:pt x="81" y="12307"/>
                      </a:lnTo>
                      <a:lnTo>
                        <a:pt x="68" y="12289"/>
                      </a:lnTo>
                      <a:lnTo>
                        <a:pt x="57" y="12268"/>
                      </a:lnTo>
                      <a:lnTo>
                        <a:pt x="47" y="12248"/>
                      </a:lnTo>
                      <a:lnTo>
                        <a:pt x="38" y="12227"/>
                      </a:lnTo>
                      <a:lnTo>
                        <a:pt x="28" y="12206"/>
                      </a:lnTo>
                      <a:lnTo>
                        <a:pt x="21" y="12184"/>
                      </a:lnTo>
                      <a:lnTo>
                        <a:pt x="15" y="12162"/>
                      </a:lnTo>
                      <a:lnTo>
                        <a:pt x="10" y="12139"/>
                      </a:lnTo>
                      <a:lnTo>
                        <a:pt x="6" y="12115"/>
                      </a:lnTo>
                      <a:lnTo>
                        <a:pt x="3" y="12092"/>
                      </a:lnTo>
                      <a:lnTo>
                        <a:pt x="1" y="12068"/>
                      </a:lnTo>
                      <a:lnTo>
                        <a:pt x="0" y="12044"/>
                      </a:lnTo>
                      <a:lnTo>
                        <a:pt x="0" y="10974"/>
                      </a:lnTo>
                      <a:lnTo>
                        <a:pt x="1687" y="10974"/>
                      </a:lnTo>
                      <a:lnTo>
                        <a:pt x="1687" y="11795"/>
                      </a:lnTo>
                      <a:lnTo>
                        <a:pt x="1971" y="11795"/>
                      </a:lnTo>
                      <a:lnTo>
                        <a:pt x="1971" y="10952"/>
                      </a:lnTo>
                      <a:lnTo>
                        <a:pt x="2005" y="10945"/>
                      </a:lnTo>
                      <a:lnTo>
                        <a:pt x="2039" y="10937"/>
                      </a:lnTo>
                      <a:lnTo>
                        <a:pt x="2072" y="10928"/>
                      </a:lnTo>
                      <a:lnTo>
                        <a:pt x="2105" y="10919"/>
                      </a:lnTo>
                      <a:lnTo>
                        <a:pt x="2137" y="10909"/>
                      </a:lnTo>
                      <a:lnTo>
                        <a:pt x="2169" y="10897"/>
                      </a:lnTo>
                      <a:lnTo>
                        <a:pt x="2201" y="10885"/>
                      </a:lnTo>
                      <a:lnTo>
                        <a:pt x="2233" y="10872"/>
                      </a:lnTo>
                      <a:lnTo>
                        <a:pt x="2263" y="10858"/>
                      </a:lnTo>
                      <a:lnTo>
                        <a:pt x="2294" y="10844"/>
                      </a:lnTo>
                      <a:lnTo>
                        <a:pt x="2324" y="10829"/>
                      </a:lnTo>
                      <a:lnTo>
                        <a:pt x="2353" y="10812"/>
                      </a:lnTo>
                      <a:lnTo>
                        <a:pt x="2383" y="10796"/>
                      </a:lnTo>
                      <a:lnTo>
                        <a:pt x="2412" y="10778"/>
                      </a:lnTo>
                      <a:lnTo>
                        <a:pt x="2439" y="10760"/>
                      </a:lnTo>
                      <a:lnTo>
                        <a:pt x="2467" y="10741"/>
                      </a:lnTo>
                      <a:lnTo>
                        <a:pt x="2467" y="11795"/>
                      </a:lnTo>
                      <a:lnTo>
                        <a:pt x="2753" y="11795"/>
                      </a:lnTo>
                      <a:lnTo>
                        <a:pt x="2753" y="10466"/>
                      </a:lnTo>
                      <a:lnTo>
                        <a:pt x="2768" y="10446"/>
                      </a:lnTo>
                      <a:lnTo>
                        <a:pt x="2782" y="10424"/>
                      </a:lnTo>
                      <a:lnTo>
                        <a:pt x="2797" y="10403"/>
                      </a:lnTo>
                      <a:lnTo>
                        <a:pt x="2811" y="10381"/>
                      </a:lnTo>
                      <a:lnTo>
                        <a:pt x="2839" y="10337"/>
                      </a:lnTo>
                      <a:lnTo>
                        <a:pt x="2864" y="10292"/>
                      </a:lnTo>
                      <a:lnTo>
                        <a:pt x="2875" y="10269"/>
                      </a:lnTo>
                      <a:lnTo>
                        <a:pt x="2888" y="10246"/>
                      </a:lnTo>
                      <a:lnTo>
                        <a:pt x="2899" y="10222"/>
                      </a:lnTo>
                      <a:lnTo>
                        <a:pt x="2909" y="10199"/>
                      </a:lnTo>
                      <a:lnTo>
                        <a:pt x="2919" y="10175"/>
                      </a:lnTo>
                      <a:lnTo>
                        <a:pt x="2930" y="10150"/>
                      </a:lnTo>
                      <a:lnTo>
                        <a:pt x="2939" y="10126"/>
                      </a:lnTo>
                      <a:lnTo>
                        <a:pt x="2947" y="10101"/>
                      </a:lnTo>
                      <a:lnTo>
                        <a:pt x="2955" y="10077"/>
                      </a:lnTo>
                      <a:lnTo>
                        <a:pt x="2963" y="10051"/>
                      </a:lnTo>
                      <a:lnTo>
                        <a:pt x="2971" y="10025"/>
                      </a:lnTo>
                      <a:lnTo>
                        <a:pt x="2978" y="10000"/>
                      </a:lnTo>
                      <a:lnTo>
                        <a:pt x="2984" y="9974"/>
                      </a:lnTo>
                      <a:lnTo>
                        <a:pt x="2989" y="9949"/>
                      </a:lnTo>
                      <a:lnTo>
                        <a:pt x="2995" y="9922"/>
                      </a:lnTo>
                      <a:lnTo>
                        <a:pt x="2999" y="9896"/>
                      </a:lnTo>
                      <a:lnTo>
                        <a:pt x="3003" y="9870"/>
                      </a:lnTo>
                      <a:lnTo>
                        <a:pt x="3007" y="9843"/>
                      </a:lnTo>
                      <a:lnTo>
                        <a:pt x="3011" y="9817"/>
                      </a:lnTo>
                      <a:lnTo>
                        <a:pt x="3013" y="9789"/>
                      </a:lnTo>
                      <a:lnTo>
                        <a:pt x="3015" y="9762"/>
                      </a:lnTo>
                      <a:lnTo>
                        <a:pt x="3017" y="9735"/>
                      </a:lnTo>
                      <a:lnTo>
                        <a:pt x="3018" y="9707"/>
                      </a:lnTo>
                      <a:lnTo>
                        <a:pt x="3018" y="9679"/>
                      </a:lnTo>
                      <a:lnTo>
                        <a:pt x="3018" y="3934"/>
                      </a:lnTo>
                      <a:lnTo>
                        <a:pt x="6497" y="3934"/>
                      </a:lnTo>
                      <a:lnTo>
                        <a:pt x="6497" y="3771"/>
                      </a:lnTo>
                      <a:lnTo>
                        <a:pt x="6497" y="3771"/>
                      </a:lnTo>
                      <a:lnTo>
                        <a:pt x="6497" y="1977"/>
                      </a:lnTo>
                      <a:lnTo>
                        <a:pt x="6497" y="1746"/>
                      </a:lnTo>
                      <a:lnTo>
                        <a:pt x="6497" y="1691"/>
                      </a:lnTo>
                      <a:lnTo>
                        <a:pt x="2862" y="1691"/>
                      </a:lnTo>
                      <a:lnTo>
                        <a:pt x="2842" y="1655"/>
                      </a:lnTo>
                      <a:lnTo>
                        <a:pt x="2819" y="1618"/>
                      </a:lnTo>
                      <a:lnTo>
                        <a:pt x="2796" y="1582"/>
                      </a:lnTo>
                      <a:lnTo>
                        <a:pt x="2771" y="1547"/>
                      </a:lnTo>
                      <a:lnTo>
                        <a:pt x="2745" y="1512"/>
                      </a:lnTo>
                      <a:lnTo>
                        <a:pt x="2719" y="1479"/>
                      </a:lnTo>
                      <a:lnTo>
                        <a:pt x="2691" y="1447"/>
                      </a:lnTo>
                      <a:lnTo>
                        <a:pt x="2662" y="1416"/>
                      </a:lnTo>
                      <a:lnTo>
                        <a:pt x="2633" y="1385"/>
                      </a:lnTo>
                      <a:lnTo>
                        <a:pt x="2602" y="1355"/>
                      </a:lnTo>
                      <a:lnTo>
                        <a:pt x="2570" y="1327"/>
                      </a:lnTo>
                      <a:lnTo>
                        <a:pt x="2538" y="1299"/>
                      </a:lnTo>
                      <a:lnTo>
                        <a:pt x="2505" y="1273"/>
                      </a:lnTo>
                      <a:lnTo>
                        <a:pt x="2470" y="1248"/>
                      </a:lnTo>
                      <a:lnTo>
                        <a:pt x="2435" y="1223"/>
                      </a:lnTo>
                      <a:lnTo>
                        <a:pt x="2399" y="1201"/>
                      </a:lnTo>
                      <a:lnTo>
                        <a:pt x="2363" y="1179"/>
                      </a:lnTo>
                      <a:lnTo>
                        <a:pt x="2325" y="1159"/>
                      </a:lnTo>
                      <a:lnTo>
                        <a:pt x="2287" y="1139"/>
                      </a:lnTo>
                      <a:lnTo>
                        <a:pt x="2248" y="1121"/>
                      </a:lnTo>
                      <a:lnTo>
                        <a:pt x="2208" y="1104"/>
                      </a:lnTo>
                      <a:lnTo>
                        <a:pt x="2168" y="1089"/>
                      </a:lnTo>
                      <a:lnTo>
                        <a:pt x="2127" y="1075"/>
                      </a:lnTo>
                      <a:lnTo>
                        <a:pt x="2085" y="1061"/>
                      </a:lnTo>
                      <a:lnTo>
                        <a:pt x="2043" y="1050"/>
                      </a:lnTo>
                      <a:lnTo>
                        <a:pt x="2000" y="1041"/>
                      </a:lnTo>
                      <a:lnTo>
                        <a:pt x="1957" y="1032"/>
                      </a:lnTo>
                      <a:lnTo>
                        <a:pt x="1914" y="1025"/>
                      </a:lnTo>
                      <a:lnTo>
                        <a:pt x="1870" y="1019"/>
                      </a:lnTo>
                      <a:lnTo>
                        <a:pt x="1825" y="1015"/>
                      </a:lnTo>
                      <a:lnTo>
                        <a:pt x="1780" y="1013"/>
                      </a:lnTo>
                      <a:lnTo>
                        <a:pt x="1735" y="1012"/>
                      </a:lnTo>
                      <a:lnTo>
                        <a:pt x="0" y="1012"/>
                      </a:lnTo>
                      <a:lnTo>
                        <a:pt x="0" y="471"/>
                      </a:lnTo>
                      <a:lnTo>
                        <a:pt x="1" y="448"/>
                      </a:lnTo>
                      <a:lnTo>
                        <a:pt x="3" y="423"/>
                      </a:lnTo>
                      <a:lnTo>
                        <a:pt x="6" y="400"/>
                      </a:lnTo>
                      <a:lnTo>
                        <a:pt x="10" y="377"/>
                      </a:lnTo>
                      <a:lnTo>
                        <a:pt x="15" y="354"/>
                      </a:lnTo>
                      <a:lnTo>
                        <a:pt x="21" y="332"/>
                      </a:lnTo>
                      <a:lnTo>
                        <a:pt x="28" y="310"/>
                      </a:lnTo>
                      <a:lnTo>
                        <a:pt x="38" y="289"/>
                      </a:lnTo>
                      <a:lnTo>
                        <a:pt x="47" y="267"/>
                      </a:lnTo>
                      <a:lnTo>
                        <a:pt x="57" y="247"/>
                      </a:lnTo>
                      <a:lnTo>
                        <a:pt x="68" y="227"/>
                      </a:lnTo>
                      <a:lnTo>
                        <a:pt x="81" y="208"/>
                      </a:lnTo>
                      <a:lnTo>
                        <a:pt x="94" y="190"/>
                      </a:lnTo>
                      <a:lnTo>
                        <a:pt x="108" y="172"/>
                      </a:lnTo>
                      <a:lnTo>
                        <a:pt x="123" y="155"/>
                      </a:lnTo>
                      <a:lnTo>
                        <a:pt x="139" y="138"/>
                      </a:lnTo>
                      <a:lnTo>
                        <a:pt x="155" y="123"/>
                      </a:lnTo>
                      <a:lnTo>
                        <a:pt x="172" y="109"/>
                      </a:lnTo>
                      <a:lnTo>
                        <a:pt x="190" y="94"/>
                      </a:lnTo>
                      <a:lnTo>
                        <a:pt x="209" y="81"/>
                      </a:lnTo>
                      <a:lnTo>
                        <a:pt x="227" y="69"/>
                      </a:lnTo>
                      <a:lnTo>
                        <a:pt x="247" y="57"/>
                      </a:lnTo>
                      <a:lnTo>
                        <a:pt x="268" y="47"/>
                      </a:lnTo>
                      <a:lnTo>
                        <a:pt x="288" y="37"/>
                      </a:lnTo>
                      <a:lnTo>
                        <a:pt x="310" y="29"/>
                      </a:lnTo>
                      <a:lnTo>
                        <a:pt x="331" y="22"/>
                      </a:lnTo>
                      <a:lnTo>
                        <a:pt x="354" y="15"/>
                      </a:lnTo>
                      <a:lnTo>
                        <a:pt x="376" y="9"/>
                      </a:lnTo>
                      <a:lnTo>
                        <a:pt x="400" y="5"/>
                      </a:lnTo>
                      <a:lnTo>
                        <a:pt x="424" y="2"/>
                      </a:lnTo>
                      <a:lnTo>
                        <a:pt x="447" y="1"/>
                      </a:lnTo>
                      <a:lnTo>
                        <a:pt x="472" y="0"/>
                      </a:lnTo>
                      <a:close/>
                      <a:moveTo>
                        <a:pt x="5798" y="5011"/>
                      </a:moveTo>
                      <a:lnTo>
                        <a:pt x="5822" y="5012"/>
                      </a:lnTo>
                      <a:lnTo>
                        <a:pt x="5844" y="5014"/>
                      </a:lnTo>
                      <a:lnTo>
                        <a:pt x="5867" y="5017"/>
                      </a:lnTo>
                      <a:lnTo>
                        <a:pt x="5889" y="5021"/>
                      </a:lnTo>
                      <a:lnTo>
                        <a:pt x="5912" y="5026"/>
                      </a:lnTo>
                      <a:lnTo>
                        <a:pt x="5933" y="5032"/>
                      </a:lnTo>
                      <a:lnTo>
                        <a:pt x="5954" y="5039"/>
                      </a:lnTo>
                      <a:lnTo>
                        <a:pt x="5974" y="5047"/>
                      </a:lnTo>
                      <a:lnTo>
                        <a:pt x="5995" y="5056"/>
                      </a:lnTo>
                      <a:lnTo>
                        <a:pt x="6014" y="5066"/>
                      </a:lnTo>
                      <a:lnTo>
                        <a:pt x="6034" y="5077"/>
                      </a:lnTo>
                      <a:lnTo>
                        <a:pt x="6052" y="5090"/>
                      </a:lnTo>
                      <a:lnTo>
                        <a:pt x="6070" y="5102"/>
                      </a:lnTo>
                      <a:lnTo>
                        <a:pt x="6087" y="5115"/>
                      </a:lnTo>
                      <a:lnTo>
                        <a:pt x="6103" y="5130"/>
                      </a:lnTo>
                      <a:lnTo>
                        <a:pt x="6119" y="5145"/>
                      </a:lnTo>
                      <a:lnTo>
                        <a:pt x="6134" y="5160"/>
                      </a:lnTo>
                      <a:lnTo>
                        <a:pt x="6148" y="5177"/>
                      </a:lnTo>
                      <a:lnTo>
                        <a:pt x="6162" y="5194"/>
                      </a:lnTo>
                      <a:lnTo>
                        <a:pt x="6175" y="5211"/>
                      </a:lnTo>
                      <a:lnTo>
                        <a:pt x="6186" y="5231"/>
                      </a:lnTo>
                      <a:lnTo>
                        <a:pt x="6197" y="5249"/>
                      </a:lnTo>
                      <a:lnTo>
                        <a:pt x="6208" y="5269"/>
                      </a:lnTo>
                      <a:lnTo>
                        <a:pt x="6217" y="5289"/>
                      </a:lnTo>
                      <a:lnTo>
                        <a:pt x="6225" y="5310"/>
                      </a:lnTo>
                      <a:lnTo>
                        <a:pt x="6232" y="5331"/>
                      </a:lnTo>
                      <a:lnTo>
                        <a:pt x="6238" y="5353"/>
                      </a:lnTo>
                      <a:lnTo>
                        <a:pt x="6244" y="5374"/>
                      </a:lnTo>
                      <a:lnTo>
                        <a:pt x="6247" y="5397"/>
                      </a:lnTo>
                      <a:lnTo>
                        <a:pt x="6250" y="5419"/>
                      </a:lnTo>
                      <a:lnTo>
                        <a:pt x="6252" y="5443"/>
                      </a:lnTo>
                      <a:lnTo>
                        <a:pt x="6253" y="5466"/>
                      </a:lnTo>
                      <a:lnTo>
                        <a:pt x="6252" y="5489"/>
                      </a:lnTo>
                      <a:lnTo>
                        <a:pt x="6250" y="5513"/>
                      </a:lnTo>
                      <a:lnTo>
                        <a:pt x="6247" y="5535"/>
                      </a:lnTo>
                      <a:lnTo>
                        <a:pt x="6244" y="5557"/>
                      </a:lnTo>
                      <a:lnTo>
                        <a:pt x="6238" y="5579"/>
                      </a:lnTo>
                      <a:lnTo>
                        <a:pt x="6232" y="5601"/>
                      </a:lnTo>
                      <a:lnTo>
                        <a:pt x="6225" y="5622"/>
                      </a:lnTo>
                      <a:lnTo>
                        <a:pt x="6217" y="5643"/>
                      </a:lnTo>
                      <a:lnTo>
                        <a:pt x="6208" y="5662"/>
                      </a:lnTo>
                      <a:lnTo>
                        <a:pt x="6197" y="5682"/>
                      </a:lnTo>
                      <a:lnTo>
                        <a:pt x="6186" y="5701"/>
                      </a:lnTo>
                      <a:lnTo>
                        <a:pt x="6175" y="5720"/>
                      </a:lnTo>
                      <a:lnTo>
                        <a:pt x="6162" y="5738"/>
                      </a:lnTo>
                      <a:lnTo>
                        <a:pt x="6148" y="5754"/>
                      </a:lnTo>
                      <a:lnTo>
                        <a:pt x="6134" y="5771"/>
                      </a:lnTo>
                      <a:lnTo>
                        <a:pt x="6119" y="5787"/>
                      </a:lnTo>
                      <a:lnTo>
                        <a:pt x="6103" y="5803"/>
                      </a:lnTo>
                      <a:lnTo>
                        <a:pt x="6087" y="5817"/>
                      </a:lnTo>
                      <a:lnTo>
                        <a:pt x="6070" y="5830"/>
                      </a:lnTo>
                      <a:lnTo>
                        <a:pt x="6052" y="5843"/>
                      </a:lnTo>
                      <a:lnTo>
                        <a:pt x="6034" y="5855"/>
                      </a:lnTo>
                      <a:lnTo>
                        <a:pt x="6014" y="5865"/>
                      </a:lnTo>
                      <a:lnTo>
                        <a:pt x="5995" y="5875"/>
                      </a:lnTo>
                      <a:lnTo>
                        <a:pt x="5974" y="5885"/>
                      </a:lnTo>
                      <a:lnTo>
                        <a:pt x="5954" y="5893"/>
                      </a:lnTo>
                      <a:lnTo>
                        <a:pt x="5933" y="5900"/>
                      </a:lnTo>
                      <a:lnTo>
                        <a:pt x="5912" y="5906"/>
                      </a:lnTo>
                      <a:lnTo>
                        <a:pt x="5889" y="5911"/>
                      </a:lnTo>
                      <a:lnTo>
                        <a:pt x="5867" y="5915"/>
                      </a:lnTo>
                      <a:lnTo>
                        <a:pt x="5844" y="5918"/>
                      </a:lnTo>
                      <a:lnTo>
                        <a:pt x="5822" y="5919"/>
                      </a:lnTo>
                      <a:lnTo>
                        <a:pt x="5798" y="5920"/>
                      </a:lnTo>
                      <a:lnTo>
                        <a:pt x="5775" y="5919"/>
                      </a:lnTo>
                      <a:lnTo>
                        <a:pt x="5752" y="5918"/>
                      </a:lnTo>
                      <a:lnTo>
                        <a:pt x="5729" y="5915"/>
                      </a:lnTo>
                      <a:lnTo>
                        <a:pt x="5707" y="5911"/>
                      </a:lnTo>
                      <a:lnTo>
                        <a:pt x="5685" y="5906"/>
                      </a:lnTo>
                      <a:lnTo>
                        <a:pt x="5663" y="5900"/>
                      </a:lnTo>
                      <a:lnTo>
                        <a:pt x="5643" y="5893"/>
                      </a:lnTo>
                      <a:lnTo>
                        <a:pt x="5621" y="5885"/>
                      </a:lnTo>
                      <a:lnTo>
                        <a:pt x="5602" y="5875"/>
                      </a:lnTo>
                      <a:lnTo>
                        <a:pt x="5582" y="5865"/>
                      </a:lnTo>
                      <a:lnTo>
                        <a:pt x="5563" y="5855"/>
                      </a:lnTo>
                      <a:lnTo>
                        <a:pt x="5544" y="5843"/>
                      </a:lnTo>
                      <a:lnTo>
                        <a:pt x="5527" y="5830"/>
                      </a:lnTo>
                      <a:lnTo>
                        <a:pt x="5510" y="5817"/>
                      </a:lnTo>
                      <a:lnTo>
                        <a:pt x="5493" y="5803"/>
                      </a:lnTo>
                      <a:lnTo>
                        <a:pt x="5477" y="5787"/>
                      </a:lnTo>
                      <a:lnTo>
                        <a:pt x="5462" y="5771"/>
                      </a:lnTo>
                      <a:lnTo>
                        <a:pt x="5448" y="5754"/>
                      </a:lnTo>
                      <a:lnTo>
                        <a:pt x="5434" y="5738"/>
                      </a:lnTo>
                      <a:lnTo>
                        <a:pt x="5421" y="5720"/>
                      </a:lnTo>
                      <a:lnTo>
                        <a:pt x="5409" y="5701"/>
                      </a:lnTo>
                      <a:lnTo>
                        <a:pt x="5399" y="5682"/>
                      </a:lnTo>
                      <a:lnTo>
                        <a:pt x="5389" y="5662"/>
                      </a:lnTo>
                      <a:lnTo>
                        <a:pt x="5380" y="5643"/>
                      </a:lnTo>
                      <a:lnTo>
                        <a:pt x="5371" y="5622"/>
                      </a:lnTo>
                      <a:lnTo>
                        <a:pt x="5364" y="5601"/>
                      </a:lnTo>
                      <a:lnTo>
                        <a:pt x="5358" y="5579"/>
                      </a:lnTo>
                      <a:lnTo>
                        <a:pt x="5353" y="5557"/>
                      </a:lnTo>
                      <a:lnTo>
                        <a:pt x="5349" y="5535"/>
                      </a:lnTo>
                      <a:lnTo>
                        <a:pt x="5346" y="5513"/>
                      </a:lnTo>
                      <a:lnTo>
                        <a:pt x="5345" y="5489"/>
                      </a:lnTo>
                      <a:lnTo>
                        <a:pt x="5344" y="5466"/>
                      </a:lnTo>
                      <a:lnTo>
                        <a:pt x="5345" y="5443"/>
                      </a:lnTo>
                      <a:lnTo>
                        <a:pt x="5346" y="5419"/>
                      </a:lnTo>
                      <a:lnTo>
                        <a:pt x="5349" y="5397"/>
                      </a:lnTo>
                      <a:lnTo>
                        <a:pt x="5353" y="5374"/>
                      </a:lnTo>
                      <a:lnTo>
                        <a:pt x="5358" y="5353"/>
                      </a:lnTo>
                      <a:lnTo>
                        <a:pt x="5364" y="5331"/>
                      </a:lnTo>
                      <a:lnTo>
                        <a:pt x="5371" y="5310"/>
                      </a:lnTo>
                      <a:lnTo>
                        <a:pt x="5380" y="5289"/>
                      </a:lnTo>
                      <a:lnTo>
                        <a:pt x="5389" y="5269"/>
                      </a:lnTo>
                      <a:lnTo>
                        <a:pt x="5399" y="5249"/>
                      </a:lnTo>
                      <a:lnTo>
                        <a:pt x="5409" y="5231"/>
                      </a:lnTo>
                      <a:lnTo>
                        <a:pt x="5421" y="5211"/>
                      </a:lnTo>
                      <a:lnTo>
                        <a:pt x="5434" y="5194"/>
                      </a:lnTo>
                      <a:lnTo>
                        <a:pt x="5448" y="5177"/>
                      </a:lnTo>
                      <a:lnTo>
                        <a:pt x="5462" y="5160"/>
                      </a:lnTo>
                      <a:lnTo>
                        <a:pt x="5477" y="5145"/>
                      </a:lnTo>
                      <a:lnTo>
                        <a:pt x="5493" y="5130"/>
                      </a:lnTo>
                      <a:lnTo>
                        <a:pt x="5510" y="5115"/>
                      </a:lnTo>
                      <a:lnTo>
                        <a:pt x="5527" y="5102"/>
                      </a:lnTo>
                      <a:lnTo>
                        <a:pt x="5544" y="5090"/>
                      </a:lnTo>
                      <a:lnTo>
                        <a:pt x="5563" y="5077"/>
                      </a:lnTo>
                      <a:lnTo>
                        <a:pt x="5582" y="5066"/>
                      </a:lnTo>
                      <a:lnTo>
                        <a:pt x="5602" y="5056"/>
                      </a:lnTo>
                      <a:lnTo>
                        <a:pt x="5621" y="5047"/>
                      </a:lnTo>
                      <a:lnTo>
                        <a:pt x="5643" y="5039"/>
                      </a:lnTo>
                      <a:lnTo>
                        <a:pt x="5663" y="5032"/>
                      </a:lnTo>
                      <a:lnTo>
                        <a:pt x="5685" y="5026"/>
                      </a:lnTo>
                      <a:lnTo>
                        <a:pt x="5707" y="5021"/>
                      </a:lnTo>
                      <a:lnTo>
                        <a:pt x="5729" y="5017"/>
                      </a:lnTo>
                      <a:lnTo>
                        <a:pt x="5752" y="5014"/>
                      </a:lnTo>
                      <a:lnTo>
                        <a:pt x="5775" y="5012"/>
                      </a:lnTo>
                      <a:lnTo>
                        <a:pt x="5798" y="5011"/>
                      </a:lnTo>
                      <a:close/>
                      <a:moveTo>
                        <a:pt x="4808" y="11795"/>
                      </a:moveTo>
                      <a:lnTo>
                        <a:pt x="4808" y="9504"/>
                      </a:lnTo>
                      <a:lnTo>
                        <a:pt x="5094" y="9504"/>
                      </a:lnTo>
                      <a:lnTo>
                        <a:pt x="5094" y="11795"/>
                      </a:lnTo>
                      <a:lnTo>
                        <a:pt x="4808" y="11795"/>
                      </a:lnTo>
                      <a:close/>
                      <a:moveTo>
                        <a:pt x="4028" y="11795"/>
                      </a:moveTo>
                      <a:lnTo>
                        <a:pt x="4028" y="9504"/>
                      </a:lnTo>
                      <a:lnTo>
                        <a:pt x="4313" y="9504"/>
                      </a:lnTo>
                      <a:lnTo>
                        <a:pt x="4313" y="11795"/>
                      </a:lnTo>
                      <a:lnTo>
                        <a:pt x="4028" y="11795"/>
                      </a:lnTo>
                      <a:close/>
                      <a:moveTo>
                        <a:pt x="3247" y="11795"/>
                      </a:moveTo>
                      <a:lnTo>
                        <a:pt x="3247" y="9504"/>
                      </a:lnTo>
                      <a:lnTo>
                        <a:pt x="3533" y="9504"/>
                      </a:lnTo>
                      <a:lnTo>
                        <a:pt x="3533" y="11795"/>
                      </a:lnTo>
                      <a:lnTo>
                        <a:pt x="3247" y="11795"/>
                      </a:lnTo>
                      <a:close/>
                      <a:moveTo>
                        <a:pt x="3018" y="3648"/>
                      </a:moveTo>
                      <a:lnTo>
                        <a:pt x="3018" y="2307"/>
                      </a:lnTo>
                      <a:lnTo>
                        <a:pt x="3017" y="2265"/>
                      </a:lnTo>
                      <a:lnTo>
                        <a:pt x="3015" y="2222"/>
                      </a:lnTo>
                      <a:lnTo>
                        <a:pt x="3012" y="2181"/>
                      </a:lnTo>
                      <a:lnTo>
                        <a:pt x="3006" y="2139"/>
                      </a:lnTo>
                      <a:lnTo>
                        <a:pt x="3000" y="2098"/>
                      </a:lnTo>
                      <a:lnTo>
                        <a:pt x="2993" y="2057"/>
                      </a:lnTo>
                      <a:lnTo>
                        <a:pt x="2985" y="2017"/>
                      </a:lnTo>
                      <a:lnTo>
                        <a:pt x="2975" y="1977"/>
                      </a:lnTo>
                      <a:lnTo>
                        <a:pt x="6212" y="1977"/>
                      </a:lnTo>
                      <a:lnTo>
                        <a:pt x="6212" y="3648"/>
                      </a:lnTo>
                      <a:lnTo>
                        <a:pt x="3018" y="3648"/>
                      </a:lnTo>
                      <a:close/>
                    </a:path>
                  </a:pathLst>
                </a:custGeom>
                <a:grpFill/>
                <a:ln w="9525">
                  <a:noFill/>
                  <a:round/>
                  <a:headEnd/>
                  <a:tailEnd/>
                </a:ln>
              </p:spPr>
              <p:txBody>
                <a:bodyPr vert="horz" wrap="square" lIns="91419" tIns="45709" rIns="91419" bIns="45709" numCol="1" anchor="t" anchorCtr="0" compatLnSpc="1">
                  <a:prstTxWarp prst="textNoShape">
                    <a:avLst/>
                  </a:prstTxWarp>
                </a:bodyPr>
                <a:lstStyle/>
                <a:p>
                  <a:pPr defTabSz="1219200">
                    <a:defRPr/>
                  </a:pPr>
                  <a:endParaRPr lang="zh-CN" altLang="en-US" sz="2400" u="sng" kern="0" smtClean="0">
                    <a:solidFill>
                      <a:prstClr val="black"/>
                    </a:solidFill>
                    <a:cs typeface="+mn-ea"/>
                    <a:sym typeface="+mn-lt"/>
                  </a:endParaRPr>
                </a:p>
              </p:txBody>
            </p:sp>
          </p:grpSp>
          <p:cxnSp>
            <p:nvCxnSpPr>
              <p:cNvPr id="27" name="形状 85"/>
              <p:cNvCxnSpPr>
                <a:endCxn id="23" idx="0"/>
              </p:cNvCxnSpPr>
              <p:nvPr/>
            </p:nvCxnSpPr>
            <p:spPr>
              <a:xfrm>
                <a:off x="8976448" y="3069043"/>
                <a:ext cx="362091" cy="287966"/>
              </a:xfrm>
              <a:prstGeom prst="bentConnector2">
                <a:avLst/>
              </a:prstGeom>
              <a:noFill/>
              <a:ln w="9525" cap="flat" cmpd="sng" algn="ctr">
                <a:solidFill>
                  <a:srgbClr val="0000FF"/>
                </a:solidFill>
                <a:prstDash val="solid"/>
                <a:headEnd type="triangle" w="med" len="med"/>
                <a:tailEnd type="triangle" w="med" len="med"/>
              </a:ln>
              <a:effectLst/>
            </p:spPr>
          </p:cxnSp>
        </p:grpSp>
      </p:grpSp>
      <p:grpSp>
        <p:nvGrpSpPr>
          <p:cNvPr id="32" name="组合 31"/>
          <p:cNvGrpSpPr/>
          <p:nvPr/>
        </p:nvGrpSpPr>
        <p:grpSpPr>
          <a:xfrm>
            <a:off x="8103164" y="1562690"/>
            <a:ext cx="3095911" cy="4601405"/>
            <a:chOff x="8364252" y="1712303"/>
            <a:chExt cx="3582995" cy="4743348"/>
          </a:xfrm>
        </p:grpSpPr>
        <p:sp>
          <p:nvSpPr>
            <p:cNvPr id="33" name="圆角矩形 32"/>
            <p:cNvSpPr/>
            <p:nvPr/>
          </p:nvSpPr>
          <p:spPr>
            <a:xfrm>
              <a:off x="8364252" y="1892799"/>
              <a:ext cx="3582995" cy="4562852"/>
            </a:xfrm>
            <a:prstGeom prst="roundRect">
              <a:avLst>
                <a:gd name="adj" fmla="val 4718"/>
              </a:avLst>
            </a:prstGeom>
            <a:noFill/>
            <a:ln w="12700" cap="flat" cmpd="sng" algn="ctr">
              <a:solidFill>
                <a:srgbClr val="4F81BD">
                  <a:shade val="50000"/>
                </a:srgbClr>
              </a:solidFill>
              <a:prstDash val="solid"/>
            </a:ln>
            <a:effectLst/>
          </p:spPr>
          <p:txBody>
            <a:bodyPr rtlCol="0" anchor="ctr"/>
            <a:lstStyle/>
            <a:p>
              <a:pPr algn="ctr" defTabSz="1934853">
                <a:defRPr/>
              </a:pPr>
              <a:endParaRPr lang="zh-CN" altLang="en-US" sz="3400" kern="0" dirty="0" smtClean="0">
                <a:solidFill>
                  <a:prstClr val="white"/>
                </a:solidFill>
                <a:effectLst>
                  <a:outerShdw blurRad="38100" dist="38100" dir="2700000" algn="tl">
                    <a:srgbClr val="000000">
                      <a:alpha val="43137"/>
                    </a:srgbClr>
                  </a:outerShdw>
                </a:effectLst>
                <a:cs typeface="+mn-ea"/>
                <a:sym typeface="+mn-lt"/>
              </a:endParaRPr>
            </a:p>
          </p:txBody>
        </p:sp>
        <p:sp>
          <p:nvSpPr>
            <p:cNvPr id="34" name="TextBox 97"/>
            <p:cNvSpPr txBox="1">
              <a:spLocks noChangeAspect="1"/>
            </p:cNvSpPr>
            <p:nvPr/>
          </p:nvSpPr>
          <p:spPr>
            <a:xfrm>
              <a:off x="8698328" y="1712303"/>
              <a:ext cx="2968299" cy="350934"/>
            </a:xfrm>
            <a:prstGeom prst="roundRect">
              <a:avLst/>
            </a:prstGeom>
            <a:solidFill>
              <a:srgbClr val="8396AA"/>
            </a:solidFill>
            <a:ln>
              <a:noFill/>
            </a:ln>
          </p:spPr>
          <p:txBody>
            <a:bodyPr wrap="square" lIns="91363" tIns="45681" rIns="91363" bIns="45681" rtlCol="0">
              <a:spAutoFit/>
            </a:bodyPr>
            <a:lstStyle>
              <a:defPPr>
                <a:defRPr lang="zh-CN"/>
              </a:defPPr>
              <a:lvl1pPr marL="130175" indent="-130175" algn="ctr" defTabSz="1722603">
                <a:buClr>
                  <a:srgbClr val="FFFFFF"/>
                </a:buClr>
                <a:defRPr sz="1600">
                  <a:solidFill>
                    <a:srgbClr val="FFFFFF"/>
                  </a:solidFill>
                  <a:effectLst>
                    <a:outerShdw blurRad="38100" dist="38100" dir="2700000" algn="tl">
                      <a:srgbClr val="000000">
                        <a:alpha val="43137"/>
                      </a:srgbClr>
                    </a:outerShdw>
                  </a:effectLst>
                  <a:latin typeface="Arial"/>
                  <a:ea typeface="微软雅黑"/>
                  <a:cs typeface="Arial" pitchFamily="34" charset="0"/>
                </a:defRPr>
              </a:lvl1pPr>
            </a:lstStyle>
            <a:p>
              <a:r>
                <a:rPr lang="en-US" sz="1400" dirty="0">
                  <a:latin typeface="+mn-lt"/>
                  <a:ea typeface="+mn-ea"/>
                  <a:cs typeface="+mn-ea"/>
                  <a:sym typeface="+mn-lt"/>
                </a:rPr>
                <a:t>One-click inspection </a:t>
              </a:r>
              <a:r>
                <a:rPr lang="en-US" sz="1400" dirty="0" smtClean="0">
                  <a:latin typeface="+mn-lt"/>
                  <a:ea typeface="+mn-ea"/>
                  <a:cs typeface="+mn-ea"/>
                  <a:sym typeface="+mn-lt"/>
                </a:rPr>
                <a:t>report</a:t>
              </a:r>
              <a:endParaRPr lang="en-US" sz="1400" dirty="0">
                <a:latin typeface="+mn-lt"/>
                <a:ea typeface="+mn-ea"/>
                <a:cs typeface="+mn-ea"/>
                <a:sym typeface="+mn-lt"/>
              </a:endParaRPr>
            </a:p>
          </p:txBody>
        </p:sp>
        <p:sp>
          <p:nvSpPr>
            <p:cNvPr id="35" name="TextBox 57"/>
            <p:cNvSpPr txBox="1"/>
            <p:nvPr/>
          </p:nvSpPr>
          <p:spPr>
            <a:xfrm>
              <a:off x="8532155" y="4378148"/>
              <a:ext cx="3366234" cy="1547687"/>
            </a:xfrm>
            <a:prstGeom prst="rect">
              <a:avLst/>
            </a:prstGeom>
            <a:noFill/>
          </p:spPr>
          <p:txBody>
            <a:bodyPr wrap="square" rtlCol="0">
              <a:spAutoFit/>
            </a:bodyPr>
            <a:lstStyle/>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Automatically generates an inspection report to evaluate the room health.</a:t>
              </a:r>
            </a:p>
            <a:p>
              <a:pPr marL="285750" indent="-285750" defTabSz="1219200">
                <a:lnSpc>
                  <a:spcPct val="110000"/>
                </a:lnSpc>
                <a:buFont typeface="Wingdings" panose="05000000000000000000" pitchFamily="2" charset="2"/>
                <a:buChar char="Ø"/>
              </a:pPr>
              <a:r>
                <a:rPr lang="en-US" sz="1200" dirty="0">
                  <a:solidFill>
                    <a:prstClr val="black"/>
                  </a:solidFill>
                  <a:cs typeface="+mn-ea"/>
                  <a:sym typeface="+mn-lt"/>
                </a:rPr>
                <a:t>Traces and collects statistics on room inspection progress in real time, and displays expired tasks timely.</a:t>
              </a:r>
            </a:p>
          </p:txBody>
        </p:sp>
        <p:pic>
          <p:nvPicPr>
            <p:cNvPr id="36" name="图片 35"/>
            <p:cNvPicPr>
              <a:picLocks noChangeAspect="1"/>
            </p:cNvPicPr>
            <p:nvPr/>
          </p:nvPicPr>
          <p:blipFill rotWithShape="1">
            <a:blip r:embed="rId7"/>
            <a:srcRect l="18255" t="15879"/>
            <a:stretch/>
          </p:blipFill>
          <p:spPr>
            <a:xfrm>
              <a:off x="8532156" y="2346969"/>
              <a:ext cx="3315325" cy="1880946"/>
            </a:xfrm>
            <a:prstGeom prst="rect">
              <a:avLst/>
            </a:prstGeom>
          </p:spPr>
        </p:pic>
      </p:grpSp>
      <p:sp>
        <p:nvSpPr>
          <p:cNvPr id="3" name="矩形 2"/>
          <p:cNvSpPr/>
          <p:nvPr/>
        </p:nvSpPr>
        <p:spPr>
          <a:xfrm>
            <a:off x="1775012" y="1979407"/>
            <a:ext cx="494852" cy="1989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9317388" y="2400800"/>
            <a:ext cx="665708" cy="1875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248242" y="3517751"/>
            <a:ext cx="2789104" cy="4852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40" name="矩形 39"/>
          <p:cNvSpPr/>
          <p:nvPr/>
        </p:nvSpPr>
        <p:spPr>
          <a:xfrm>
            <a:off x="8282604" y="2253347"/>
            <a:ext cx="2130797" cy="434704"/>
          </a:xfrm>
          <a:prstGeom prst="rect">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897235" y="3475504"/>
            <a:ext cx="179452" cy="2488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2105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ppt_x"/>
                                          </p:val>
                                        </p:tav>
                                        <p:tav tm="100000">
                                          <p:val>
                                            <p:strVal val="#ppt_x"/>
                                          </p:val>
                                        </p:tav>
                                      </p:tavLst>
                                    </p:anim>
                                    <p:anim calcmode="lin" valueType="num">
                                      <p:cBhvr additive="base">
                                        <p:cTn id="2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Intelligent O&amp;M - Unattended Inspection</a:t>
            </a:r>
            <a:endParaRPr lang="en-US" dirty="0"/>
          </a:p>
        </p:txBody>
      </p:sp>
      <p:sp>
        <p:nvSpPr>
          <p:cNvPr id="4" name="文本占位符 2"/>
          <p:cNvSpPr>
            <a:spLocks noGrp="1"/>
          </p:cNvSpPr>
          <p:nvPr>
            <p:ph type="body" sz="quarter" idx="10"/>
          </p:nvPr>
        </p:nvSpPr>
        <p:spPr/>
        <p:txBody>
          <a:bodyPr/>
          <a:lstStyle/>
          <a:p>
            <a:r>
              <a:rPr lang="en-US" sz="1400" dirty="0" smtClean="0">
                <a:sym typeface="+mn-lt"/>
              </a:rPr>
              <a:t>Inspection items of a traditional data center include collection of signals, sound, images, odor, and others (such as appearance). DCIM uses new technology to implement unattended inspection, simplifying inspection and reducing manual </a:t>
            </a:r>
            <a:r>
              <a:rPr lang="en-US" sz="1400" b="1" dirty="0">
                <a:solidFill>
                  <a:srgbClr val="C7000B"/>
                </a:solidFill>
                <a:latin typeface="+mn-lt"/>
                <a:ea typeface="+mn-ea"/>
                <a:cs typeface="+mn-ea"/>
                <a:sym typeface="+mn-lt"/>
              </a:rPr>
              <a:t>workload</a:t>
            </a:r>
            <a:r>
              <a:rPr lang="en-US" sz="1400" dirty="0" smtClean="0">
                <a:sym typeface="+mn-lt"/>
              </a:rPr>
              <a:t>.</a:t>
            </a:r>
            <a:endParaRPr lang="en-US" sz="1400" dirty="0">
              <a:sym typeface="+mn-lt"/>
            </a:endParaRPr>
          </a:p>
        </p:txBody>
      </p:sp>
      <p:grpSp>
        <p:nvGrpSpPr>
          <p:cNvPr id="5" name="组合 4"/>
          <p:cNvGrpSpPr/>
          <p:nvPr/>
        </p:nvGrpSpPr>
        <p:grpSpPr>
          <a:xfrm>
            <a:off x="985520" y="3892775"/>
            <a:ext cx="4811232" cy="2064798"/>
            <a:chOff x="6671902" y="2011067"/>
            <a:chExt cx="2712860" cy="2064798"/>
          </a:xfrm>
        </p:grpSpPr>
        <p:sp>
          <p:nvSpPr>
            <p:cNvPr id="6" name="矩形 5"/>
            <p:cNvSpPr/>
            <p:nvPr/>
          </p:nvSpPr>
          <p:spPr>
            <a:xfrm>
              <a:off x="6671902" y="2430171"/>
              <a:ext cx="2712860" cy="1645694"/>
            </a:xfrm>
            <a:prstGeom prst="rect">
              <a:avLst/>
            </a:prstGeom>
            <a:gradFill>
              <a:gsLst>
                <a:gs pos="0">
                  <a:srgbClr val="DDDDDD"/>
                </a:gs>
                <a:gs pos="100000">
                  <a:srgbClr val="F5F5F5"/>
                </a:gs>
              </a:gsLst>
              <a:lin ang="0" scaled="0"/>
            </a:gradFill>
            <a:ln w="19050" cap="flat" cmpd="sng" algn="ctr">
              <a:noFill/>
              <a:prstDash val="solid"/>
              <a:miter lim="800000"/>
            </a:ln>
            <a:effectLst/>
          </p:spPr>
          <p:txBody>
            <a:bodyPr rtlCol="0" anchor="ctr"/>
            <a:lstStyle/>
            <a:p>
              <a:pPr marL="285750" indent="-285750">
                <a:lnSpc>
                  <a:spcPct val="125000"/>
                </a:lnSpc>
                <a:buFont typeface="Wingdings" panose="05000000000000000000" pitchFamily="2" charset="2"/>
                <a:buChar char="Ø"/>
                <a:defRPr/>
              </a:pPr>
              <a:r>
                <a:rPr lang="en-US" sz="1200" dirty="0">
                  <a:solidFill>
                    <a:srgbClr val="1D1D1A"/>
                  </a:solidFill>
                  <a:cs typeface="+mn-ea"/>
                  <a:sym typeface="+mn-lt"/>
                </a:rPr>
                <a:t>New technologies are introduced to provide 24/7 </a:t>
              </a:r>
              <a:r>
                <a:rPr lang="en-US" sz="1200" dirty="0" smtClean="0">
                  <a:solidFill>
                    <a:srgbClr val="1D1D1A"/>
                  </a:solidFill>
                  <a:cs typeface="+mn-ea"/>
                  <a:sym typeface="+mn-lt"/>
                </a:rPr>
                <a:t>monitoring.</a:t>
              </a:r>
              <a:endParaRPr lang="en-US" sz="1200" dirty="0">
                <a:solidFill>
                  <a:srgbClr val="1D1D1A"/>
                </a:solidFill>
                <a:cs typeface="+mn-ea"/>
                <a:sym typeface="+mn-lt"/>
              </a:endParaRPr>
            </a:p>
            <a:p>
              <a:pPr marL="285750" indent="-285750">
                <a:lnSpc>
                  <a:spcPct val="125000"/>
                </a:lnSpc>
                <a:buFont typeface="Wingdings" panose="05000000000000000000" pitchFamily="2" charset="2"/>
                <a:buChar char="Ø"/>
                <a:defRPr/>
              </a:pPr>
              <a:r>
                <a:rPr lang="en-US" sz="1200" dirty="0">
                  <a:solidFill>
                    <a:srgbClr val="1D1D1A"/>
                  </a:solidFill>
                  <a:cs typeface="+mn-ea"/>
                  <a:sym typeface="+mn-lt"/>
                </a:rPr>
                <a:t>Accurately identifies indicator status and switch status on power distribution panels to provide warnings in advance.</a:t>
              </a:r>
            </a:p>
            <a:p>
              <a:pPr marL="285750" indent="-285750">
                <a:lnSpc>
                  <a:spcPct val="125000"/>
                </a:lnSpc>
                <a:buFont typeface="Wingdings" panose="05000000000000000000" pitchFamily="2" charset="2"/>
                <a:buChar char="Ø"/>
                <a:defRPr/>
              </a:pPr>
              <a:r>
                <a:rPr lang="en-US" sz="1200" dirty="0">
                  <a:solidFill>
                    <a:srgbClr val="1D1D1A"/>
                  </a:solidFill>
                  <a:cs typeface="+mn-ea"/>
                  <a:sym typeface="+mn-lt"/>
                </a:rPr>
                <a:t>Identifies exceptions such as battery leakage and swelling to facilitate prompt handling.</a:t>
              </a:r>
            </a:p>
            <a:p>
              <a:pPr marL="285750" indent="-285750">
                <a:lnSpc>
                  <a:spcPct val="125000"/>
                </a:lnSpc>
                <a:buFont typeface="Arial" panose="020B0604020202020204" pitchFamily="34" charset="0"/>
                <a:buChar char="•"/>
                <a:defRPr/>
              </a:pPr>
              <a:endParaRPr lang="en-US" altLang="zh-CN" sz="800" kern="0" dirty="0">
                <a:solidFill>
                  <a:srgbClr val="1D1D1A"/>
                </a:solidFill>
                <a:cs typeface="+mn-ea"/>
                <a:sym typeface="+mn-lt"/>
              </a:endParaRPr>
            </a:p>
            <a:p>
              <a:pPr marL="285750" indent="-285750">
                <a:lnSpc>
                  <a:spcPct val="125000"/>
                </a:lnSpc>
                <a:buFont typeface="Arial" panose="020B0604020202020204" pitchFamily="34" charset="0"/>
                <a:buChar char="•"/>
                <a:defRPr/>
              </a:pPr>
              <a:endParaRPr lang="zh-CN" altLang="en-US" sz="800" kern="0" dirty="0" smtClean="0">
                <a:solidFill>
                  <a:srgbClr val="1D1D1A"/>
                </a:solidFill>
                <a:cs typeface="+mn-ea"/>
                <a:sym typeface="+mn-lt"/>
              </a:endParaRPr>
            </a:p>
          </p:txBody>
        </p:sp>
        <p:sp>
          <p:nvSpPr>
            <p:cNvPr id="8" name="矩形 7"/>
            <p:cNvSpPr/>
            <p:nvPr/>
          </p:nvSpPr>
          <p:spPr>
            <a:xfrm>
              <a:off x="7261306" y="2011067"/>
              <a:ext cx="1387109" cy="386823"/>
            </a:xfrm>
            <a:prstGeom prst="rect">
              <a:avLst/>
            </a:prstGeom>
            <a:solidFill>
              <a:srgbClr val="E8EFF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buClr>
                  <a:srgbClr val="A2A2A2"/>
                </a:buClr>
                <a:buSzPct val="70000"/>
              </a:pPr>
              <a:r>
                <a:rPr lang="en-US" sz="1200" b="1" dirty="0">
                  <a:solidFill>
                    <a:srgbClr val="C7000B"/>
                  </a:solidFill>
                  <a:cs typeface="+mn-ea"/>
                  <a:sym typeface="+mn-lt"/>
                </a:rPr>
                <a:t>Image recognition</a:t>
              </a:r>
            </a:p>
          </p:txBody>
        </p:sp>
      </p:grpSp>
      <p:grpSp>
        <p:nvGrpSpPr>
          <p:cNvPr id="9" name="组合 8"/>
          <p:cNvGrpSpPr/>
          <p:nvPr/>
        </p:nvGrpSpPr>
        <p:grpSpPr>
          <a:xfrm>
            <a:off x="6289440" y="3892775"/>
            <a:ext cx="4866240" cy="2064798"/>
            <a:chOff x="6671902" y="2011067"/>
            <a:chExt cx="2712860" cy="2064798"/>
          </a:xfrm>
        </p:grpSpPr>
        <p:sp>
          <p:nvSpPr>
            <p:cNvPr id="10" name="矩形 9"/>
            <p:cNvSpPr/>
            <p:nvPr/>
          </p:nvSpPr>
          <p:spPr>
            <a:xfrm>
              <a:off x="6671902" y="2430171"/>
              <a:ext cx="2712860" cy="1645694"/>
            </a:xfrm>
            <a:prstGeom prst="rect">
              <a:avLst/>
            </a:prstGeom>
            <a:gradFill>
              <a:gsLst>
                <a:gs pos="0">
                  <a:srgbClr val="DDDDDD"/>
                </a:gs>
                <a:gs pos="100000">
                  <a:srgbClr val="F5F5F5"/>
                </a:gs>
              </a:gsLst>
              <a:lin ang="0" scaled="0"/>
            </a:gradFill>
            <a:ln w="19050" cap="flat" cmpd="sng" algn="ctr">
              <a:noFill/>
              <a:prstDash val="solid"/>
              <a:miter lim="800000"/>
            </a:ln>
            <a:effectLst/>
          </p:spPr>
          <p:txBody>
            <a:bodyPr rtlCol="0" anchor="ctr"/>
            <a:lstStyle/>
            <a:p>
              <a:pPr marL="285750" indent="-285750">
                <a:lnSpc>
                  <a:spcPct val="125000"/>
                </a:lnSpc>
                <a:buFont typeface="Wingdings" panose="05000000000000000000" pitchFamily="2" charset="2"/>
                <a:buChar char="Ø"/>
                <a:defRPr/>
              </a:pPr>
              <a:r>
                <a:rPr lang="en-US" altLang="zh-CN" sz="1200" dirty="0">
                  <a:solidFill>
                    <a:srgbClr val="1D1D1A"/>
                  </a:solidFill>
                  <a:cs typeface="+mn-ea"/>
                  <a:sym typeface="+mn-lt"/>
                </a:rPr>
                <a:t>New technologies </a:t>
              </a:r>
              <a:r>
                <a:rPr lang="en-US" sz="1200" dirty="0" smtClean="0">
                  <a:solidFill>
                    <a:srgbClr val="1D1D1A"/>
                  </a:solidFill>
                  <a:cs typeface="+mn-ea"/>
                  <a:sym typeface="+mn-lt"/>
                </a:rPr>
                <a:t>help </a:t>
              </a:r>
              <a:r>
                <a:rPr lang="en-US" sz="1200" dirty="0">
                  <a:solidFill>
                    <a:srgbClr val="1D1D1A"/>
                  </a:solidFill>
                  <a:cs typeface="+mn-ea"/>
                  <a:sym typeface="+mn-lt"/>
                </a:rPr>
                <a:t>implement noise reduction, feature extraction, and exception identification in real time.</a:t>
              </a:r>
            </a:p>
            <a:p>
              <a:pPr marL="285750" indent="-285750">
                <a:lnSpc>
                  <a:spcPct val="125000"/>
                </a:lnSpc>
                <a:buFont typeface="Wingdings" panose="05000000000000000000" pitchFamily="2" charset="2"/>
                <a:buChar char="Ø"/>
                <a:defRPr/>
              </a:pPr>
              <a:r>
                <a:rPr lang="en-US" sz="1200" dirty="0">
                  <a:solidFill>
                    <a:srgbClr val="1D1D1A"/>
                  </a:solidFill>
                  <a:cs typeface="+mn-ea"/>
                  <a:sym typeface="+mn-lt"/>
                </a:rPr>
                <a:t>Intelligently identifies abnormal sounds of equipment and locates causes (for example, dirty or blocked UPS fans and foreign object intrusion).</a:t>
              </a:r>
            </a:p>
            <a:p>
              <a:pPr marL="285750" indent="-285750">
                <a:lnSpc>
                  <a:spcPct val="125000"/>
                </a:lnSpc>
                <a:buFont typeface="Arial" panose="020B0604020202020204" pitchFamily="34" charset="0"/>
                <a:buChar char="•"/>
                <a:defRPr/>
              </a:pPr>
              <a:endParaRPr lang="en-US" altLang="zh-CN" sz="800" kern="0" dirty="0">
                <a:solidFill>
                  <a:srgbClr val="1D1D1A"/>
                </a:solidFill>
                <a:cs typeface="+mn-ea"/>
                <a:sym typeface="+mn-lt"/>
              </a:endParaRPr>
            </a:p>
            <a:p>
              <a:pPr marL="285750" indent="-285750">
                <a:lnSpc>
                  <a:spcPct val="125000"/>
                </a:lnSpc>
                <a:buFont typeface="Arial" panose="020B0604020202020204" pitchFamily="34" charset="0"/>
                <a:buChar char="•"/>
                <a:defRPr/>
              </a:pPr>
              <a:endParaRPr lang="zh-CN" altLang="en-US" sz="800" kern="0" dirty="0" smtClean="0">
                <a:solidFill>
                  <a:srgbClr val="1D1D1A"/>
                </a:solidFill>
                <a:cs typeface="+mn-ea"/>
                <a:sym typeface="+mn-lt"/>
              </a:endParaRPr>
            </a:p>
          </p:txBody>
        </p:sp>
        <p:sp>
          <p:nvSpPr>
            <p:cNvPr id="12" name="矩形 11"/>
            <p:cNvSpPr/>
            <p:nvPr/>
          </p:nvSpPr>
          <p:spPr>
            <a:xfrm>
              <a:off x="7261306" y="2011067"/>
              <a:ext cx="1387109" cy="386823"/>
            </a:xfrm>
            <a:prstGeom prst="rect">
              <a:avLst/>
            </a:prstGeom>
            <a:solidFill>
              <a:srgbClr val="E8EFF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buClr>
                  <a:srgbClr val="A2A2A2"/>
                </a:buClr>
                <a:buSzPct val="70000"/>
              </a:pPr>
              <a:r>
                <a:rPr lang="en-US" sz="1200" b="1" dirty="0">
                  <a:solidFill>
                    <a:srgbClr val="C7000B"/>
                  </a:solidFill>
                  <a:cs typeface="+mn-ea"/>
                  <a:sym typeface="+mn-lt"/>
                </a:rPr>
                <a:t>Sound recognition</a:t>
              </a:r>
            </a:p>
          </p:txBody>
        </p:sp>
      </p:grpSp>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t="2942" b="-1"/>
          <a:stretch/>
        </p:blipFill>
        <p:spPr>
          <a:xfrm>
            <a:off x="6307873" y="5585644"/>
            <a:ext cx="2694427" cy="494538"/>
          </a:xfrm>
          <a:prstGeom prst="rect">
            <a:avLst/>
          </a:prstGeom>
        </p:spPr>
      </p:pic>
      <p:pic>
        <p:nvPicPr>
          <p:cNvPr id="14" name="图片 13"/>
          <p:cNvPicPr>
            <a:picLocks noChangeAspect="1"/>
          </p:cNvPicPr>
          <p:nvPr/>
        </p:nvPicPr>
        <p:blipFill rotWithShape="1">
          <a:blip r:embed="rId4" cstate="print">
            <a:extLst>
              <a:ext uri="{28A0092B-C50C-407E-A947-70E740481C1C}">
                <a14:useLocalDpi xmlns:a14="http://schemas.microsoft.com/office/drawing/2010/main" val="0"/>
              </a:ext>
            </a:extLst>
          </a:blip>
          <a:srcRect t="8235" b="16000"/>
          <a:stretch/>
        </p:blipFill>
        <p:spPr>
          <a:xfrm>
            <a:off x="3096578" y="5585643"/>
            <a:ext cx="1138294" cy="488921"/>
          </a:xfrm>
          <a:prstGeom prst="rect">
            <a:avLst/>
          </a:prstGeom>
        </p:spPr>
      </p:pic>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16490" t="24575" r="19022" b="62353"/>
          <a:stretch/>
        </p:blipFill>
        <p:spPr>
          <a:xfrm>
            <a:off x="4247558" y="5585643"/>
            <a:ext cx="1539733" cy="488921"/>
          </a:xfrm>
          <a:prstGeom prst="rect">
            <a:avLst/>
          </a:prstGeom>
        </p:spPr>
      </p:pic>
      <p:sp>
        <p:nvSpPr>
          <p:cNvPr id="16" name="Freeform 27"/>
          <p:cNvSpPr>
            <a:spLocks noEditPoints="1"/>
          </p:cNvSpPr>
          <p:nvPr/>
        </p:nvSpPr>
        <p:spPr bwMode="auto">
          <a:xfrm>
            <a:off x="6910946" y="1861114"/>
            <a:ext cx="1695016" cy="762572"/>
          </a:xfrm>
          <a:custGeom>
            <a:avLst/>
            <a:gdLst/>
            <a:ahLst/>
            <a:cxnLst>
              <a:cxn ang="0">
                <a:pos x="8324" y="38"/>
              </a:cxn>
              <a:cxn ang="0">
                <a:pos x="9087" y="203"/>
              </a:cxn>
              <a:cxn ang="0">
                <a:pos x="9799" y="487"/>
              </a:cxn>
              <a:cxn ang="0">
                <a:pos x="10451" y="880"/>
              </a:cxn>
              <a:cxn ang="0">
                <a:pos x="11031" y="1370"/>
              </a:cxn>
              <a:cxn ang="0">
                <a:pos x="11529" y="1947"/>
              </a:cxn>
              <a:cxn ang="0">
                <a:pos x="11934" y="2598"/>
              </a:cxn>
              <a:cxn ang="0">
                <a:pos x="12234" y="3314"/>
              </a:cxn>
              <a:cxn ang="0">
                <a:pos x="12378" y="3497"/>
              </a:cxn>
              <a:cxn ang="0">
                <a:pos x="12496" y="3494"/>
              </a:cxn>
              <a:cxn ang="0">
                <a:pos x="13119" y="3540"/>
              </a:cxn>
              <a:cxn ang="0">
                <a:pos x="13870" y="3738"/>
              </a:cxn>
              <a:cxn ang="0">
                <a:pos x="14554" y="4074"/>
              </a:cxn>
              <a:cxn ang="0">
                <a:pos x="15156" y="4535"/>
              </a:cxn>
              <a:cxn ang="0">
                <a:pos x="15663" y="5102"/>
              </a:cxn>
              <a:cxn ang="0">
                <a:pos x="16056" y="5761"/>
              </a:cxn>
              <a:cxn ang="0">
                <a:pos x="16320" y="6494"/>
              </a:cxn>
              <a:cxn ang="0">
                <a:pos x="16438" y="7286"/>
              </a:cxn>
              <a:cxn ang="0">
                <a:pos x="16401" y="8075"/>
              </a:cxn>
              <a:cxn ang="0">
                <a:pos x="16222" y="8813"/>
              </a:cxn>
              <a:cxn ang="0">
                <a:pos x="15915" y="9491"/>
              </a:cxn>
              <a:cxn ang="0">
                <a:pos x="15494" y="10093"/>
              </a:cxn>
              <a:cxn ang="0">
                <a:pos x="14974" y="10606"/>
              </a:cxn>
              <a:cxn ang="0">
                <a:pos x="14369" y="11014"/>
              </a:cxn>
              <a:cxn ang="0">
                <a:pos x="13693" y="11305"/>
              </a:cxn>
              <a:cxn ang="0">
                <a:pos x="12960" y="11462"/>
              </a:cxn>
              <a:cxn ang="0">
                <a:pos x="3341" y="11487"/>
              </a:cxn>
              <a:cxn ang="0">
                <a:pos x="2760" y="11436"/>
              </a:cxn>
              <a:cxn ang="0">
                <a:pos x="2156" y="11265"/>
              </a:cxn>
              <a:cxn ang="0">
                <a:pos x="1603" y="10987"/>
              </a:cxn>
              <a:cxn ang="0">
                <a:pos x="1113" y="10615"/>
              </a:cxn>
              <a:cxn ang="0">
                <a:pos x="697" y="10159"/>
              </a:cxn>
              <a:cxn ang="0">
                <a:pos x="368" y="9631"/>
              </a:cxn>
              <a:cxn ang="0">
                <a:pos x="137" y="9044"/>
              </a:cxn>
              <a:cxn ang="0">
                <a:pos x="15" y="8410"/>
              </a:cxn>
              <a:cxn ang="0">
                <a:pos x="15" y="7754"/>
              </a:cxn>
              <a:cxn ang="0">
                <a:pos x="132" y="7132"/>
              </a:cxn>
              <a:cxn ang="0">
                <a:pos x="354" y="6556"/>
              </a:cxn>
              <a:cxn ang="0">
                <a:pos x="671" y="6034"/>
              </a:cxn>
              <a:cxn ang="0">
                <a:pos x="1072" y="5582"/>
              </a:cxn>
              <a:cxn ang="0">
                <a:pos x="1546" y="5208"/>
              </a:cxn>
              <a:cxn ang="0">
                <a:pos x="2082" y="4924"/>
              </a:cxn>
              <a:cxn ang="0">
                <a:pos x="2668" y="4741"/>
              </a:cxn>
              <a:cxn ang="0">
                <a:pos x="3015" y="4212"/>
              </a:cxn>
              <a:cxn ang="0">
                <a:pos x="3225" y="3295"/>
              </a:cxn>
              <a:cxn ang="0">
                <a:pos x="3597" y="2453"/>
              </a:cxn>
              <a:cxn ang="0">
                <a:pos x="4113" y="1704"/>
              </a:cxn>
              <a:cxn ang="0">
                <a:pos x="4754" y="1069"/>
              </a:cxn>
              <a:cxn ang="0">
                <a:pos x="5503" y="565"/>
              </a:cxn>
              <a:cxn ang="0">
                <a:pos x="6342" y="211"/>
              </a:cxn>
              <a:cxn ang="0">
                <a:pos x="7250" y="25"/>
              </a:cxn>
              <a:cxn ang="0">
                <a:pos x="9148" y="9515"/>
              </a:cxn>
              <a:cxn ang="0">
                <a:pos x="9106" y="9484"/>
              </a:cxn>
              <a:cxn ang="0">
                <a:pos x="9023" y="9509"/>
              </a:cxn>
              <a:cxn ang="0">
                <a:pos x="9156" y="9528"/>
              </a:cxn>
              <a:cxn ang="0">
                <a:pos x="6408" y="9503"/>
              </a:cxn>
              <a:cxn ang="0">
                <a:pos x="6368" y="9519"/>
              </a:cxn>
            </a:cxnLst>
            <a:rect l="0" t="0" r="r" b="b"/>
            <a:pathLst>
              <a:path w="16443" h="11487">
                <a:moveTo>
                  <a:pt x="7726" y="0"/>
                </a:moveTo>
                <a:lnTo>
                  <a:pt x="7928" y="4"/>
                </a:lnTo>
                <a:lnTo>
                  <a:pt x="8127" y="17"/>
                </a:lnTo>
                <a:lnTo>
                  <a:pt x="8324" y="38"/>
                </a:lnTo>
                <a:lnTo>
                  <a:pt x="8519" y="68"/>
                </a:lnTo>
                <a:lnTo>
                  <a:pt x="8711" y="105"/>
                </a:lnTo>
                <a:lnTo>
                  <a:pt x="8900" y="150"/>
                </a:lnTo>
                <a:lnTo>
                  <a:pt x="9087" y="203"/>
                </a:lnTo>
                <a:lnTo>
                  <a:pt x="9270" y="263"/>
                </a:lnTo>
                <a:lnTo>
                  <a:pt x="9450" y="331"/>
                </a:lnTo>
                <a:lnTo>
                  <a:pt x="9626" y="406"/>
                </a:lnTo>
                <a:lnTo>
                  <a:pt x="9799" y="487"/>
                </a:lnTo>
                <a:lnTo>
                  <a:pt x="9969" y="576"/>
                </a:lnTo>
                <a:lnTo>
                  <a:pt x="10133" y="670"/>
                </a:lnTo>
                <a:lnTo>
                  <a:pt x="10294" y="772"/>
                </a:lnTo>
                <a:lnTo>
                  <a:pt x="10451" y="880"/>
                </a:lnTo>
                <a:lnTo>
                  <a:pt x="10604" y="994"/>
                </a:lnTo>
                <a:lnTo>
                  <a:pt x="10751" y="1113"/>
                </a:lnTo>
                <a:lnTo>
                  <a:pt x="10893" y="1239"/>
                </a:lnTo>
                <a:lnTo>
                  <a:pt x="11031" y="1370"/>
                </a:lnTo>
                <a:lnTo>
                  <a:pt x="11164" y="1507"/>
                </a:lnTo>
                <a:lnTo>
                  <a:pt x="11291" y="1648"/>
                </a:lnTo>
                <a:lnTo>
                  <a:pt x="11412" y="1795"/>
                </a:lnTo>
                <a:lnTo>
                  <a:pt x="11529" y="1947"/>
                </a:lnTo>
                <a:lnTo>
                  <a:pt x="11640" y="2102"/>
                </a:lnTo>
                <a:lnTo>
                  <a:pt x="11743" y="2264"/>
                </a:lnTo>
                <a:lnTo>
                  <a:pt x="11842" y="2429"/>
                </a:lnTo>
                <a:lnTo>
                  <a:pt x="11934" y="2598"/>
                </a:lnTo>
                <a:lnTo>
                  <a:pt x="12019" y="2772"/>
                </a:lnTo>
                <a:lnTo>
                  <a:pt x="12097" y="2948"/>
                </a:lnTo>
                <a:lnTo>
                  <a:pt x="12169" y="3129"/>
                </a:lnTo>
                <a:lnTo>
                  <a:pt x="12234" y="3314"/>
                </a:lnTo>
                <a:lnTo>
                  <a:pt x="12291" y="3501"/>
                </a:lnTo>
                <a:lnTo>
                  <a:pt x="12320" y="3499"/>
                </a:lnTo>
                <a:lnTo>
                  <a:pt x="12349" y="3498"/>
                </a:lnTo>
                <a:lnTo>
                  <a:pt x="12378" y="3497"/>
                </a:lnTo>
                <a:lnTo>
                  <a:pt x="12407" y="3496"/>
                </a:lnTo>
                <a:lnTo>
                  <a:pt x="12437" y="3495"/>
                </a:lnTo>
                <a:lnTo>
                  <a:pt x="12466" y="3494"/>
                </a:lnTo>
                <a:lnTo>
                  <a:pt x="12496" y="3494"/>
                </a:lnTo>
                <a:lnTo>
                  <a:pt x="12524" y="3494"/>
                </a:lnTo>
                <a:lnTo>
                  <a:pt x="12726" y="3499"/>
                </a:lnTo>
                <a:lnTo>
                  <a:pt x="12924" y="3515"/>
                </a:lnTo>
                <a:lnTo>
                  <a:pt x="13119" y="3540"/>
                </a:lnTo>
                <a:lnTo>
                  <a:pt x="13313" y="3575"/>
                </a:lnTo>
                <a:lnTo>
                  <a:pt x="13502" y="3621"/>
                </a:lnTo>
                <a:lnTo>
                  <a:pt x="13688" y="3674"/>
                </a:lnTo>
                <a:lnTo>
                  <a:pt x="13870" y="3738"/>
                </a:lnTo>
                <a:lnTo>
                  <a:pt x="14047" y="3809"/>
                </a:lnTo>
                <a:lnTo>
                  <a:pt x="14221" y="3889"/>
                </a:lnTo>
                <a:lnTo>
                  <a:pt x="14390" y="3977"/>
                </a:lnTo>
                <a:lnTo>
                  <a:pt x="14554" y="4074"/>
                </a:lnTo>
                <a:lnTo>
                  <a:pt x="14712" y="4179"/>
                </a:lnTo>
                <a:lnTo>
                  <a:pt x="14867" y="4290"/>
                </a:lnTo>
                <a:lnTo>
                  <a:pt x="15015" y="4409"/>
                </a:lnTo>
                <a:lnTo>
                  <a:pt x="15156" y="4535"/>
                </a:lnTo>
                <a:lnTo>
                  <a:pt x="15293" y="4667"/>
                </a:lnTo>
                <a:lnTo>
                  <a:pt x="15423" y="4806"/>
                </a:lnTo>
                <a:lnTo>
                  <a:pt x="15546" y="4951"/>
                </a:lnTo>
                <a:lnTo>
                  <a:pt x="15663" y="5102"/>
                </a:lnTo>
                <a:lnTo>
                  <a:pt x="15772" y="5259"/>
                </a:lnTo>
                <a:lnTo>
                  <a:pt x="15875" y="5421"/>
                </a:lnTo>
                <a:lnTo>
                  <a:pt x="15969" y="5588"/>
                </a:lnTo>
                <a:lnTo>
                  <a:pt x="16056" y="5761"/>
                </a:lnTo>
                <a:lnTo>
                  <a:pt x="16134" y="5938"/>
                </a:lnTo>
                <a:lnTo>
                  <a:pt x="16205" y="6119"/>
                </a:lnTo>
                <a:lnTo>
                  <a:pt x="16266" y="6305"/>
                </a:lnTo>
                <a:lnTo>
                  <a:pt x="16320" y="6494"/>
                </a:lnTo>
                <a:lnTo>
                  <a:pt x="16363" y="6687"/>
                </a:lnTo>
                <a:lnTo>
                  <a:pt x="16398" y="6884"/>
                </a:lnTo>
                <a:lnTo>
                  <a:pt x="16422" y="7083"/>
                </a:lnTo>
                <a:lnTo>
                  <a:pt x="16438" y="7286"/>
                </a:lnTo>
                <a:lnTo>
                  <a:pt x="16443" y="7490"/>
                </a:lnTo>
                <a:lnTo>
                  <a:pt x="16438" y="7688"/>
                </a:lnTo>
                <a:lnTo>
                  <a:pt x="16425" y="7883"/>
                </a:lnTo>
                <a:lnTo>
                  <a:pt x="16401" y="8075"/>
                </a:lnTo>
                <a:lnTo>
                  <a:pt x="16369" y="8264"/>
                </a:lnTo>
                <a:lnTo>
                  <a:pt x="16328" y="8451"/>
                </a:lnTo>
                <a:lnTo>
                  <a:pt x="16280" y="8634"/>
                </a:lnTo>
                <a:lnTo>
                  <a:pt x="16222" y="8813"/>
                </a:lnTo>
                <a:lnTo>
                  <a:pt x="16156" y="8989"/>
                </a:lnTo>
                <a:lnTo>
                  <a:pt x="16083" y="9161"/>
                </a:lnTo>
                <a:lnTo>
                  <a:pt x="16003" y="9328"/>
                </a:lnTo>
                <a:lnTo>
                  <a:pt x="15915" y="9491"/>
                </a:lnTo>
                <a:lnTo>
                  <a:pt x="15820" y="9649"/>
                </a:lnTo>
                <a:lnTo>
                  <a:pt x="15717" y="9802"/>
                </a:lnTo>
                <a:lnTo>
                  <a:pt x="15610" y="9950"/>
                </a:lnTo>
                <a:lnTo>
                  <a:pt x="15494" y="10093"/>
                </a:lnTo>
                <a:lnTo>
                  <a:pt x="15373" y="10230"/>
                </a:lnTo>
                <a:lnTo>
                  <a:pt x="15246" y="10361"/>
                </a:lnTo>
                <a:lnTo>
                  <a:pt x="15113" y="10487"/>
                </a:lnTo>
                <a:lnTo>
                  <a:pt x="14974" y="10606"/>
                </a:lnTo>
                <a:lnTo>
                  <a:pt x="14831" y="10718"/>
                </a:lnTo>
                <a:lnTo>
                  <a:pt x="14682" y="10824"/>
                </a:lnTo>
                <a:lnTo>
                  <a:pt x="14527" y="10923"/>
                </a:lnTo>
                <a:lnTo>
                  <a:pt x="14369" y="11014"/>
                </a:lnTo>
                <a:lnTo>
                  <a:pt x="14206" y="11098"/>
                </a:lnTo>
                <a:lnTo>
                  <a:pt x="14039" y="11176"/>
                </a:lnTo>
                <a:lnTo>
                  <a:pt x="13868" y="11244"/>
                </a:lnTo>
                <a:lnTo>
                  <a:pt x="13693" y="11305"/>
                </a:lnTo>
                <a:lnTo>
                  <a:pt x="13514" y="11357"/>
                </a:lnTo>
                <a:lnTo>
                  <a:pt x="13332" y="11401"/>
                </a:lnTo>
                <a:lnTo>
                  <a:pt x="13147" y="11436"/>
                </a:lnTo>
                <a:lnTo>
                  <a:pt x="12960" y="11462"/>
                </a:lnTo>
                <a:lnTo>
                  <a:pt x="12770" y="11479"/>
                </a:lnTo>
                <a:lnTo>
                  <a:pt x="12770" y="11487"/>
                </a:lnTo>
                <a:lnTo>
                  <a:pt x="12524" y="11487"/>
                </a:lnTo>
                <a:lnTo>
                  <a:pt x="3341" y="11487"/>
                </a:lnTo>
                <a:lnTo>
                  <a:pt x="3079" y="11487"/>
                </a:lnTo>
                <a:lnTo>
                  <a:pt x="3079" y="11477"/>
                </a:lnTo>
                <a:lnTo>
                  <a:pt x="2919" y="11459"/>
                </a:lnTo>
                <a:lnTo>
                  <a:pt x="2760" y="11436"/>
                </a:lnTo>
                <a:lnTo>
                  <a:pt x="2605" y="11404"/>
                </a:lnTo>
                <a:lnTo>
                  <a:pt x="2453" y="11365"/>
                </a:lnTo>
                <a:lnTo>
                  <a:pt x="2303" y="11318"/>
                </a:lnTo>
                <a:lnTo>
                  <a:pt x="2156" y="11265"/>
                </a:lnTo>
                <a:lnTo>
                  <a:pt x="2013" y="11205"/>
                </a:lnTo>
                <a:lnTo>
                  <a:pt x="1872" y="11139"/>
                </a:lnTo>
                <a:lnTo>
                  <a:pt x="1736" y="11067"/>
                </a:lnTo>
                <a:lnTo>
                  <a:pt x="1603" y="10987"/>
                </a:lnTo>
                <a:lnTo>
                  <a:pt x="1474" y="10903"/>
                </a:lnTo>
                <a:lnTo>
                  <a:pt x="1349" y="10813"/>
                </a:lnTo>
                <a:lnTo>
                  <a:pt x="1229" y="10716"/>
                </a:lnTo>
                <a:lnTo>
                  <a:pt x="1113" y="10615"/>
                </a:lnTo>
                <a:lnTo>
                  <a:pt x="1001" y="10508"/>
                </a:lnTo>
                <a:lnTo>
                  <a:pt x="895" y="10396"/>
                </a:lnTo>
                <a:lnTo>
                  <a:pt x="793" y="10280"/>
                </a:lnTo>
                <a:lnTo>
                  <a:pt x="697" y="10159"/>
                </a:lnTo>
                <a:lnTo>
                  <a:pt x="606" y="10033"/>
                </a:lnTo>
                <a:lnTo>
                  <a:pt x="521" y="9903"/>
                </a:lnTo>
                <a:lnTo>
                  <a:pt x="441" y="9769"/>
                </a:lnTo>
                <a:lnTo>
                  <a:pt x="368" y="9631"/>
                </a:lnTo>
                <a:lnTo>
                  <a:pt x="300" y="9490"/>
                </a:lnTo>
                <a:lnTo>
                  <a:pt x="239" y="9345"/>
                </a:lnTo>
                <a:lnTo>
                  <a:pt x="185" y="9197"/>
                </a:lnTo>
                <a:lnTo>
                  <a:pt x="137" y="9044"/>
                </a:lnTo>
                <a:lnTo>
                  <a:pt x="96" y="8890"/>
                </a:lnTo>
                <a:lnTo>
                  <a:pt x="62" y="8733"/>
                </a:lnTo>
                <a:lnTo>
                  <a:pt x="35" y="8573"/>
                </a:lnTo>
                <a:lnTo>
                  <a:pt x="15" y="8410"/>
                </a:lnTo>
                <a:lnTo>
                  <a:pt x="4" y="8246"/>
                </a:lnTo>
                <a:lnTo>
                  <a:pt x="0" y="8079"/>
                </a:lnTo>
                <a:lnTo>
                  <a:pt x="4" y="7916"/>
                </a:lnTo>
                <a:lnTo>
                  <a:pt x="15" y="7754"/>
                </a:lnTo>
                <a:lnTo>
                  <a:pt x="34" y="7596"/>
                </a:lnTo>
                <a:lnTo>
                  <a:pt x="60" y="7439"/>
                </a:lnTo>
                <a:lnTo>
                  <a:pt x="92" y="7284"/>
                </a:lnTo>
                <a:lnTo>
                  <a:pt x="132" y="7132"/>
                </a:lnTo>
                <a:lnTo>
                  <a:pt x="178" y="6983"/>
                </a:lnTo>
                <a:lnTo>
                  <a:pt x="230" y="6837"/>
                </a:lnTo>
                <a:lnTo>
                  <a:pt x="289" y="6694"/>
                </a:lnTo>
                <a:lnTo>
                  <a:pt x="354" y="6556"/>
                </a:lnTo>
                <a:lnTo>
                  <a:pt x="424" y="6420"/>
                </a:lnTo>
                <a:lnTo>
                  <a:pt x="502" y="6287"/>
                </a:lnTo>
                <a:lnTo>
                  <a:pt x="584" y="6159"/>
                </a:lnTo>
                <a:lnTo>
                  <a:pt x="671" y="6034"/>
                </a:lnTo>
                <a:lnTo>
                  <a:pt x="765" y="5914"/>
                </a:lnTo>
                <a:lnTo>
                  <a:pt x="862" y="5799"/>
                </a:lnTo>
                <a:lnTo>
                  <a:pt x="965" y="5688"/>
                </a:lnTo>
                <a:lnTo>
                  <a:pt x="1072" y="5582"/>
                </a:lnTo>
                <a:lnTo>
                  <a:pt x="1184" y="5480"/>
                </a:lnTo>
                <a:lnTo>
                  <a:pt x="1301" y="5384"/>
                </a:lnTo>
                <a:lnTo>
                  <a:pt x="1421" y="5293"/>
                </a:lnTo>
                <a:lnTo>
                  <a:pt x="1546" y="5208"/>
                </a:lnTo>
                <a:lnTo>
                  <a:pt x="1675" y="5128"/>
                </a:lnTo>
                <a:lnTo>
                  <a:pt x="1807" y="5054"/>
                </a:lnTo>
                <a:lnTo>
                  <a:pt x="1942" y="4986"/>
                </a:lnTo>
                <a:lnTo>
                  <a:pt x="2082" y="4924"/>
                </a:lnTo>
                <a:lnTo>
                  <a:pt x="2224" y="4869"/>
                </a:lnTo>
                <a:lnTo>
                  <a:pt x="2369" y="4819"/>
                </a:lnTo>
                <a:lnTo>
                  <a:pt x="2517" y="4777"/>
                </a:lnTo>
                <a:lnTo>
                  <a:pt x="2668" y="4741"/>
                </a:lnTo>
                <a:lnTo>
                  <a:pt x="2821" y="4713"/>
                </a:lnTo>
                <a:lnTo>
                  <a:pt x="2976" y="4692"/>
                </a:lnTo>
                <a:lnTo>
                  <a:pt x="2990" y="4450"/>
                </a:lnTo>
                <a:lnTo>
                  <a:pt x="3015" y="4212"/>
                </a:lnTo>
                <a:lnTo>
                  <a:pt x="3051" y="3976"/>
                </a:lnTo>
                <a:lnTo>
                  <a:pt x="3098" y="3744"/>
                </a:lnTo>
                <a:lnTo>
                  <a:pt x="3156" y="3517"/>
                </a:lnTo>
                <a:lnTo>
                  <a:pt x="3225" y="3295"/>
                </a:lnTo>
                <a:lnTo>
                  <a:pt x="3303" y="3076"/>
                </a:lnTo>
                <a:lnTo>
                  <a:pt x="3391" y="2863"/>
                </a:lnTo>
                <a:lnTo>
                  <a:pt x="3489" y="2655"/>
                </a:lnTo>
                <a:lnTo>
                  <a:pt x="3597" y="2453"/>
                </a:lnTo>
                <a:lnTo>
                  <a:pt x="3713" y="2256"/>
                </a:lnTo>
                <a:lnTo>
                  <a:pt x="3837" y="2065"/>
                </a:lnTo>
                <a:lnTo>
                  <a:pt x="3971" y="1882"/>
                </a:lnTo>
                <a:lnTo>
                  <a:pt x="4113" y="1704"/>
                </a:lnTo>
                <a:lnTo>
                  <a:pt x="4262" y="1535"/>
                </a:lnTo>
                <a:lnTo>
                  <a:pt x="4419" y="1371"/>
                </a:lnTo>
                <a:lnTo>
                  <a:pt x="4583" y="1216"/>
                </a:lnTo>
                <a:lnTo>
                  <a:pt x="4754" y="1069"/>
                </a:lnTo>
                <a:lnTo>
                  <a:pt x="4932" y="930"/>
                </a:lnTo>
                <a:lnTo>
                  <a:pt x="5117" y="800"/>
                </a:lnTo>
                <a:lnTo>
                  <a:pt x="5307" y="677"/>
                </a:lnTo>
                <a:lnTo>
                  <a:pt x="5503" y="565"/>
                </a:lnTo>
                <a:lnTo>
                  <a:pt x="5705" y="462"/>
                </a:lnTo>
                <a:lnTo>
                  <a:pt x="5912" y="368"/>
                </a:lnTo>
                <a:lnTo>
                  <a:pt x="6124" y="284"/>
                </a:lnTo>
                <a:lnTo>
                  <a:pt x="6342" y="211"/>
                </a:lnTo>
                <a:lnTo>
                  <a:pt x="6563" y="147"/>
                </a:lnTo>
                <a:lnTo>
                  <a:pt x="6788" y="95"/>
                </a:lnTo>
                <a:lnTo>
                  <a:pt x="7018" y="54"/>
                </a:lnTo>
                <a:lnTo>
                  <a:pt x="7250" y="25"/>
                </a:lnTo>
                <a:lnTo>
                  <a:pt x="7487" y="6"/>
                </a:lnTo>
                <a:lnTo>
                  <a:pt x="7726" y="0"/>
                </a:lnTo>
                <a:close/>
                <a:moveTo>
                  <a:pt x="9156" y="9528"/>
                </a:moveTo>
                <a:lnTo>
                  <a:pt x="9148" y="9515"/>
                </a:lnTo>
                <a:lnTo>
                  <a:pt x="9141" y="9503"/>
                </a:lnTo>
                <a:lnTo>
                  <a:pt x="9134" y="9491"/>
                </a:lnTo>
                <a:lnTo>
                  <a:pt x="9127" y="9478"/>
                </a:lnTo>
                <a:lnTo>
                  <a:pt x="9106" y="9484"/>
                </a:lnTo>
                <a:lnTo>
                  <a:pt x="9086" y="9491"/>
                </a:lnTo>
                <a:lnTo>
                  <a:pt x="9065" y="9498"/>
                </a:lnTo>
                <a:lnTo>
                  <a:pt x="9045" y="9503"/>
                </a:lnTo>
                <a:lnTo>
                  <a:pt x="9023" y="9509"/>
                </a:lnTo>
                <a:lnTo>
                  <a:pt x="9003" y="9515"/>
                </a:lnTo>
                <a:lnTo>
                  <a:pt x="8982" y="9521"/>
                </a:lnTo>
                <a:lnTo>
                  <a:pt x="8961" y="9528"/>
                </a:lnTo>
                <a:lnTo>
                  <a:pt x="9156" y="9528"/>
                </a:lnTo>
                <a:close/>
                <a:moveTo>
                  <a:pt x="6492" y="9528"/>
                </a:moveTo>
                <a:lnTo>
                  <a:pt x="6464" y="9519"/>
                </a:lnTo>
                <a:lnTo>
                  <a:pt x="6435" y="9511"/>
                </a:lnTo>
                <a:lnTo>
                  <a:pt x="6408" y="9503"/>
                </a:lnTo>
                <a:lnTo>
                  <a:pt x="6379" y="9495"/>
                </a:lnTo>
                <a:lnTo>
                  <a:pt x="6376" y="9503"/>
                </a:lnTo>
                <a:lnTo>
                  <a:pt x="6372" y="9511"/>
                </a:lnTo>
                <a:lnTo>
                  <a:pt x="6368" y="9519"/>
                </a:lnTo>
                <a:lnTo>
                  <a:pt x="6364" y="9528"/>
                </a:lnTo>
                <a:lnTo>
                  <a:pt x="6492" y="9528"/>
                </a:lnTo>
                <a:close/>
              </a:path>
            </a:pathLst>
          </a:custGeom>
          <a:solidFill>
            <a:srgbClr val="0070C0"/>
          </a:solidFill>
          <a:ln w="9525">
            <a:solidFill>
              <a:srgbClr val="000000"/>
            </a:solidFill>
            <a:prstDash val="dash"/>
            <a:round/>
            <a:headEnd/>
            <a:tailEnd/>
          </a:ln>
        </p:spPr>
        <p:txBody>
          <a:bodyPr vert="horz" wrap="square" lIns="121856" tIns="60928" rIns="121856" bIns="60928" numCol="1" anchor="t" anchorCtr="0" compatLnSpc="1">
            <a:prstTxWarp prst="textNoShape">
              <a:avLst/>
            </a:prstTxWarp>
          </a:bodyPr>
          <a:lstStyle/>
          <a:p>
            <a:pPr defTabSz="1219170">
              <a:defRPr/>
            </a:pPr>
            <a:endParaRPr lang="zh-CN" altLang="en-US" sz="1867" b="1" kern="0" dirty="0">
              <a:solidFill>
                <a:prstClr val="black"/>
              </a:solidFill>
              <a:cs typeface="+mn-ea"/>
              <a:sym typeface="+mn-lt"/>
            </a:endParaRPr>
          </a:p>
        </p:txBody>
      </p:sp>
      <p:sp>
        <p:nvSpPr>
          <p:cNvPr id="17" name="文本框 16"/>
          <p:cNvSpPr txBox="1"/>
          <p:nvPr/>
        </p:nvSpPr>
        <p:spPr>
          <a:xfrm>
            <a:off x="7453081" y="2161021"/>
            <a:ext cx="610745" cy="276999"/>
          </a:xfrm>
          <a:prstGeom prst="rect">
            <a:avLst/>
          </a:prstGeom>
          <a:noFill/>
        </p:spPr>
        <p:txBody>
          <a:bodyPr wrap="none" lIns="0" tIns="0" rIns="0" bIns="0" rtlCol="0">
            <a:spAutoFit/>
          </a:bodyPr>
          <a:lstStyle/>
          <a:p>
            <a:r>
              <a:rPr kumimoji="1" lang="en-US" b="1" dirty="0">
                <a:solidFill>
                  <a:srgbClr val="FFFFFF"/>
                </a:solidFill>
                <a:cs typeface="+mn-ea"/>
                <a:sym typeface="+mn-lt"/>
              </a:rPr>
              <a:t>DCIM</a:t>
            </a:r>
          </a:p>
        </p:txBody>
      </p:sp>
      <p:pic>
        <p:nvPicPr>
          <p:cNvPr id="18" name="Picture 1" descr="C:\Users\n00200433\AppData\Roaming\eSpace_Desktop\UserData\n00200433\imagefiles\C1DDEE6A-A7D9-4C35-B96D-C899567E07C5.png"/>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93570" y="2545738"/>
            <a:ext cx="352335" cy="389648"/>
          </a:xfrm>
          <a:prstGeom prst="rect">
            <a:avLst/>
          </a:prstGeom>
          <a:noFill/>
          <a:extLst>
            <a:ext uri="{909E8E84-426E-40DD-AFC4-6F175D3DCCD1}">
              <a14:hiddenFill xmlns:a14="http://schemas.microsoft.com/office/drawing/2010/main">
                <a:solidFill>
                  <a:srgbClr val="FFFFFF"/>
                </a:solidFill>
              </a14:hiddenFill>
            </a:ext>
          </a:extLst>
        </p:spPr>
      </p:pic>
      <p:pic>
        <p:nvPicPr>
          <p:cNvPr id="19" name="图片 18"/>
          <p:cNvPicPr>
            <a:picLocks noChangeAspect="1"/>
          </p:cNvPicPr>
          <p:nvPr/>
        </p:nvPicPr>
        <p:blipFill>
          <a:blip r:embed="rId7"/>
          <a:stretch>
            <a:fillRect/>
          </a:stretch>
        </p:blipFill>
        <p:spPr>
          <a:xfrm>
            <a:off x="5229489" y="3403226"/>
            <a:ext cx="422749" cy="308999"/>
          </a:xfrm>
          <a:prstGeom prst="rect">
            <a:avLst/>
          </a:prstGeom>
        </p:spPr>
      </p:pic>
      <p:pic>
        <p:nvPicPr>
          <p:cNvPr id="20" name="图片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2675620" y="2740562"/>
            <a:ext cx="1449523" cy="817164"/>
          </a:xfrm>
          <a:prstGeom prst="rect">
            <a:avLst/>
          </a:prstGeom>
        </p:spPr>
      </p:pic>
      <p:sp>
        <p:nvSpPr>
          <p:cNvPr id="21" name="文本框 20"/>
          <p:cNvSpPr txBox="1"/>
          <p:nvPr/>
        </p:nvSpPr>
        <p:spPr>
          <a:xfrm>
            <a:off x="4906680" y="2393347"/>
            <a:ext cx="1539204" cy="276999"/>
          </a:xfrm>
          <a:prstGeom prst="rect">
            <a:avLst/>
          </a:prstGeom>
          <a:noFill/>
        </p:spPr>
        <p:txBody>
          <a:bodyPr wrap="none" rtlCol="0">
            <a:spAutoFit/>
          </a:bodyPr>
          <a:lstStyle/>
          <a:p>
            <a:pPr defTabSz="1219170" fontAlgn="base">
              <a:spcBef>
                <a:spcPct val="0"/>
              </a:spcBef>
              <a:spcAft>
                <a:spcPct val="0"/>
              </a:spcAft>
              <a:buClr>
                <a:srgbClr val="A2A2A2"/>
              </a:buClr>
              <a:buSzPct val="70000"/>
            </a:pPr>
            <a:r>
              <a:rPr lang="en-US" sz="1200" b="1" dirty="0">
                <a:solidFill>
                  <a:srgbClr val="C7000B"/>
                </a:solidFill>
                <a:cs typeface="+mn-ea"/>
                <a:sym typeface="+mn-lt"/>
              </a:rPr>
              <a:t>Image recognition</a:t>
            </a:r>
          </a:p>
        </p:txBody>
      </p:sp>
      <p:sp>
        <p:nvSpPr>
          <p:cNvPr id="22" name="文本框 21"/>
          <p:cNvSpPr txBox="1"/>
          <p:nvPr/>
        </p:nvSpPr>
        <p:spPr>
          <a:xfrm>
            <a:off x="4921471" y="3133974"/>
            <a:ext cx="1539204" cy="276999"/>
          </a:xfrm>
          <a:prstGeom prst="rect">
            <a:avLst/>
          </a:prstGeom>
          <a:noFill/>
        </p:spPr>
        <p:txBody>
          <a:bodyPr wrap="none" rtlCol="0">
            <a:spAutoFit/>
          </a:bodyPr>
          <a:lstStyle/>
          <a:p>
            <a:pPr defTabSz="1219170" fontAlgn="base">
              <a:spcBef>
                <a:spcPct val="0"/>
              </a:spcBef>
              <a:spcAft>
                <a:spcPct val="0"/>
              </a:spcAft>
              <a:buClr>
                <a:srgbClr val="A2A2A2"/>
              </a:buClr>
              <a:buSzPct val="70000"/>
            </a:pPr>
            <a:r>
              <a:rPr lang="en-US" sz="1200" b="1" dirty="0">
                <a:solidFill>
                  <a:srgbClr val="C7000B"/>
                </a:solidFill>
                <a:cs typeface="+mn-ea"/>
                <a:sym typeface="+mn-lt"/>
              </a:rPr>
              <a:t>Sound recognition</a:t>
            </a:r>
          </a:p>
        </p:txBody>
      </p:sp>
      <p:cxnSp>
        <p:nvCxnSpPr>
          <p:cNvPr id="23" name="肘形连接符 22"/>
          <p:cNvCxnSpPr/>
          <p:nvPr/>
        </p:nvCxnSpPr>
        <p:spPr>
          <a:xfrm flipV="1">
            <a:off x="3903176" y="2753262"/>
            <a:ext cx="672774" cy="395882"/>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9" idx="1"/>
          </p:cNvCxnSpPr>
          <p:nvPr/>
        </p:nvCxnSpPr>
        <p:spPr>
          <a:xfrm>
            <a:off x="3814944" y="3141559"/>
            <a:ext cx="1414545" cy="416167"/>
          </a:xfrm>
          <a:prstGeom prst="bent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5" name="d0e2710"/>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6494174" y="3013352"/>
            <a:ext cx="833544" cy="256413"/>
          </a:xfrm>
          <a:prstGeom prst="rect">
            <a:avLst/>
          </a:prstGeom>
          <a:noFill/>
          <a:ln w="9525">
            <a:noFill/>
            <a:miter lim="800000"/>
            <a:headEnd/>
            <a:tailEnd/>
          </a:ln>
        </p:spPr>
      </p:pic>
      <p:pic>
        <p:nvPicPr>
          <p:cNvPr id="26" name="图片 25"/>
          <p:cNvPicPr>
            <a:picLocks noChangeAspect="1"/>
          </p:cNvPicPr>
          <p:nvPr/>
        </p:nvPicPr>
        <p:blipFill>
          <a:blip r:embed="rId10">
            <a:clrChange>
              <a:clrFrom>
                <a:srgbClr val="FFFFFF"/>
              </a:clrFrom>
              <a:clrTo>
                <a:srgbClr val="FFFFFF">
                  <a:alpha val="0"/>
                </a:srgbClr>
              </a:clrTo>
            </a:clrChange>
          </a:blip>
          <a:stretch>
            <a:fillRect/>
          </a:stretch>
        </p:blipFill>
        <p:spPr>
          <a:xfrm>
            <a:off x="6341028" y="2868915"/>
            <a:ext cx="342565" cy="181544"/>
          </a:xfrm>
          <a:prstGeom prst="rect">
            <a:avLst/>
          </a:prstGeom>
        </p:spPr>
      </p:pic>
      <p:cxnSp>
        <p:nvCxnSpPr>
          <p:cNvPr id="27" name="肘形连接符 26"/>
          <p:cNvCxnSpPr>
            <a:stCxn id="18" idx="3"/>
            <a:endCxn id="25" idx="0"/>
          </p:cNvCxnSpPr>
          <p:nvPr/>
        </p:nvCxnSpPr>
        <p:spPr>
          <a:xfrm>
            <a:off x="4945905" y="2740562"/>
            <a:ext cx="1965041" cy="272790"/>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肘形连接符 27"/>
          <p:cNvCxnSpPr>
            <a:stCxn id="19" idx="3"/>
            <a:endCxn id="25" idx="2"/>
          </p:cNvCxnSpPr>
          <p:nvPr/>
        </p:nvCxnSpPr>
        <p:spPr>
          <a:xfrm flipV="1">
            <a:off x="5652238" y="3269765"/>
            <a:ext cx="1258708" cy="287961"/>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肘形连接符 28"/>
          <p:cNvCxnSpPr>
            <a:stCxn id="25" idx="3"/>
          </p:cNvCxnSpPr>
          <p:nvPr/>
        </p:nvCxnSpPr>
        <p:spPr>
          <a:xfrm flipV="1">
            <a:off x="7327718" y="2623687"/>
            <a:ext cx="470022" cy="517872"/>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文本框 29"/>
          <p:cNvSpPr txBox="1"/>
          <p:nvPr/>
        </p:nvSpPr>
        <p:spPr>
          <a:xfrm>
            <a:off x="7098030" y="3244443"/>
            <a:ext cx="934871" cy="276999"/>
          </a:xfrm>
          <a:prstGeom prst="rect">
            <a:avLst/>
          </a:prstGeom>
          <a:noFill/>
        </p:spPr>
        <p:txBody>
          <a:bodyPr wrap="none" rtlCol="0">
            <a:spAutoFit/>
          </a:bodyPr>
          <a:lstStyle/>
          <a:p>
            <a:pPr defTabSz="1219170" fontAlgn="base">
              <a:spcBef>
                <a:spcPct val="0"/>
              </a:spcBef>
              <a:spcAft>
                <a:spcPct val="0"/>
              </a:spcAft>
              <a:buClr>
                <a:srgbClr val="A2A2A2"/>
              </a:buClr>
              <a:buSzPct val="70000"/>
            </a:pPr>
            <a:r>
              <a:rPr lang="en-US" sz="1200" b="1" dirty="0" smtClean="0">
                <a:solidFill>
                  <a:prstClr val="black"/>
                </a:solidFill>
                <a:cs typeface="+mn-ea"/>
                <a:sym typeface="+mn-lt"/>
              </a:rPr>
              <a:t>Controller</a:t>
            </a:r>
            <a:endParaRPr lang="en-US" sz="1200" dirty="0">
              <a:solidFill>
                <a:prstClr val="black"/>
              </a:solidFill>
              <a:cs typeface="+mn-ea"/>
              <a:sym typeface="+mn-lt"/>
            </a:endParaRPr>
          </a:p>
        </p:txBody>
      </p:sp>
      <p:sp>
        <p:nvSpPr>
          <p:cNvPr id="31" name="文本框 30"/>
          <p:cNvSpPr txBox="1"/>
          <p:nvPr/>
        </p:nvSpPr>
        <p:spPr>
          <a:xfrm>
            <a:off x="2350169" y="2357316"/>
            <a:ext cx="1792793" cy="369332"/>
          </a:xfrm>
          <a:prstGeom prst="rect">
            <a:avLst/>
          </a:prstGeom>
          <a:noFill/>
        </p:spPr>
        <p:txBody>
          <a:bodyPr wrap="square" lIns="0" tIns="0" rIns="0" bIns="0" rtlCol="0">
            <a:spAutoFit/>
          </a:bodyPr>
          <a:lstStyle/>
          <a:p>
            <a:pPr algn="ctr"/>
            <a:r>
              <a:rPr kumimoji="1" lang="en-US" sz="1200" b="1" dirty="0">
                <a:solidFill>
                  <a:srgbClr val="000000"/>
                </a:solidFill>
                <a:cs typeface="+mn-ea"/>
                <a:sym typeface="+mn-lt"/>
              </a:rPr>
              <a:t>Power supply and distribution equipment</a:t>
            </a:r>
          </a:p>
        </p:txBody>
      </p:sp>
      <p:pic>
        <p:nvPicPr>
          <p:cNvPr id="32" name="Picture 5"/>
          <p:cNvPicPr>
            <a:picLocks noChangeAspect="1" noChangeArrowheads="1"/>
          </p:cNvPicPr>
          <p:nvPr/>
        </p:nvPicPr>
        <p:blipFill>
          <a:blip r:embed="rId11" cstate="print">
            <a:clrChange>
              <a:clrFrom>
                <a:srgbClr val="FFFFFF"/>
              </a:clrFrom>
              <a:clrTo>
                <a:srgbClr val="FFFFFF">
                  <a:alpha val="0"/>
                </a:srgbClr>
              </a:clrTo>
            </a:clrChange>
          </a:blip>
          <a:srcRect/>
          <a:stretch>
            <a:fillRect/>
          </a:stretch>
        </p:blipFill>
        <p:spPr bwMode="auto">
          <a:xfrm>
            <a:off x="6544858" y="1844089"/>
            <a:ext cx="426755" cy="573748"/>
          </a:xfrm>
          <a:prstGeom prst="rect">
            <a:avLst/>
          </a:prstGeom>
          <a:noFill/>
          <a:ln w="9525">
            <a:noFill/>
            <a:miter lim="800000"/>
            <a:headEnd/>
            <a:tailEnd/>
          </a:ln>
        </p:spPr>
      </p:pic>
      <p:sp>
        <p:nvSpPr>
          <p:cNvPr id="33" name="文本框 32"/>
          <p:cNvSpPr txBox="1"/>
          <p:nvPr/>
        </p:nvSpPr>
        <p:spPr>
          <a:xfrm>
            <a:off x="3916734" y="1937629"/>
            <a:ext cx="1281120" cy="461665"/>
          </a:xfrm>
          <a:prstGeom prst="rect">
            <a:avLst/>
          </a:prstGeom>
          <a:noFill/>
        </p:spPr>
        <p:txBody>
          <a:bodyPr wrap="none" rtlCol="0">
            <a:spAutoFit/>
          </a:bodyPr>
          <a:lstStyle/>
          <a:p>
            <a:pPr marL="171450" indent="-171450" defTabSz="1219170" fontAlgn="base">
              <a:spcBef>
                <a:spcPct val="0"/>
              </a:spcBef>
              <a:spcAft>
                <a:spcPct val="0"/>
              </a:spcAft>
              <a:buClr>
                <a:srgbClr val="A2A2A2"/>
              </a:buClr>
              <a:buSzPct val="70000"/>
              <a:buFont typeface="Arial" panose="020B0604020202020204" pitchFamily="34" charset="0"/>
              <a:buChar char="•"/>
            </a:pPr>
            <a:r>
              <a:rPr lang="en-US" sz="1200" dirty="0">
                <a:solidFill>
                  <a:prstClr val="black"/>
                </a:solidFill>
                <a:cs typeface="+mn-ea"/>
                <a:sym typeface="+mn-lt"/>
              </a:rPr>
              <a:t>Scheduled automatic inspection</a:t>
            </a:r>
          </a:p>
          <a:p>
            <a:pPr marL="171450" indent="-171450" defTabSz="1219170" fontAlgn="base">
              <a:spcBef>
                <a:spcPct val="0"/>
              </a:spcBef>
              <a:spcAft>
                <a:spcPct val="0"/>
              </a:spcAft>
              <a:buClr>
                <a:srgbClr val="A2A2A2"/>
              </a:buClr>
              <a:buSzPct val="70000"/>
              <a:buFont typeface="Arial" panose="020B0604020202020204" pitchFamily="34" charset="0"/>
              <a:buChar char="•"/>
            </a:pPr>
            <a:r>
              <a:rPr lang="en-US" sz="1200" dirty="0">
                <a:solidFill>
                  <a:prstClr val="black"/>
                </a:solidFill>
                <a:cs typeface="+mn-ea"/>
                <a:sym typeface="+mn-lt"/>
              </a:rPr>
              <a:t>Automatic report generation</a:t>
            </a:r>
          </a:p>
        </p:txBody>
      </p:sp>
    </p:spTree>
    <p:extLst>
      <p:ext uri="{BB962C8B-B14F-4D97-AF65-F5344CB8AC3E}">
        <p14:creationId xmlns:p14="http://schemas.microsoft.com/office/powerpoint/2010/main" val="377977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anim calcmode="lin" valueType="num">
                                      <p:cBhvr>
                                        <p:cTn id="45" dur="1000" fill="hold"/>
                                        <p:tgtEl>
                                          <p:spTgt spid="17"/>
                                        </p:tgtEl>
                                        <p:attrNameLst>
                                          <p:attrName>ppt_x</p:attrName>
                                        </p:attrNameLst>
                                      </p:cBhvr>
                                      <p:tavLst>
                                        <p:tav tm="0">
                                          <p:val>
                                            <p:strVal val="#ppt_x"/>
                                          </p:val>
                                        </p:tav>
                                        <p:tav tm="100000">
                                          <p:val>
                                            <p:strVal val="#ppt_x"/>
                                          </p:val>
                                        </p:tav>
                                      </p:tavLst>
                                    </p:anim>
                                    <p:anim calcmode="lin" valueType="num">
                                      <p:cBhvr>
                                        <p:cTn id="46" dur="1000" fill="hold"/>
                                        <p:tgtEl>
                                          <p:spTgt spid="1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1000"/>
                                        <p:tgtEl>
                                          <p:spTgt spid="18"/>
                                        </p:tgtEl>
                                      </p:cBhvr>
                                    </p:animEffect>
                                    <p:anim calcmode="lin" valueType="num">
                                      <p:cBhvr>
                                        <p:cTn id="50" dur="1000" fill="hold"/>
                                        <p:tgtEl>
                                          <p:spTgt spid="18"/>
                                        </p:tgtEl>
                                        <p:attrNameLst>
                                          <p:attrName>ppt_x</p:attrName>
                                        </p:attrNameLst>
                                      </p:cBhvr>
                                      <p:tavLst>
                                        <p:tav tm="0">
                                          <p:val>
                                            <p:strVal val="#ppt_x"/>
                                          </p:val>
                                        </p:tav>
                                        <p:tav tm="100000">
                                          <p:val>
                                            <p:strVal val="#ppt_x"/>
                                          </p:val>
                                        </p:tav>
                                      </p:tavLst>
                                    </p:anim>
                                    <p:anim calcmode="lin" valueType="num">
                                      <p:cBhvr>
                                        <p:cTn id="51" dur="1000" fill="hold"/>
                                        <p:tgtEl>
                                          <p:spTgt spid="18"/>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1000"/>
                                        <p:tgtEl>
                                          <p:spTgt spid="19"/>
                                        </p:tgtEl>
                                      </p:cBhvr>
                                    </p:animEffect>
                                    <p:anim calcmode="lin" valueType="num">
                                      <p:cBhvr>
                                        <p:cTn id="55" dur="1000" fill="hold"/>
                                        <p:tgtEl>
                                          <p:spTgt spid="19"/>
                                        </p:tgtEl>
                                        <p:attrNameLst>
                                          <p:attrName>ppt_x</p:attrName>
                                        </p:attrNameLst>
                                      </p:cBhvr>
                                      <p:tavLst>
                                        <p:tav tm="0">
                                          <p:val>
                                            <p:strVal val="#ppt_x"/>
                                          </p:val>
                                        </p:tav>
                                        <p:tav tm="100000">
                                          <p:val>
                                            <p:strVal val="#ppt_x"/>
                                          </p:val>
                                        </p:tav>
                                      </p:tavLst>
                                    </p:anim>
                                    <p:anim calcmode="lin" valueType="num">
                                      <p:cBhvr>
                                        <p:cTn id="56" dur="1000" fill="hold"/>
                                        <p:tgtEl>
                                          <p:spTgt spid="1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1000"/>
                                        <p:tgtEl>
                                          <p:spTgt spid="20"/>
                                        </p:tgtEl>
                                      </p:cBhvr>
                                    </p:animEffect>
                                    <p:anim calcmode="lin" valueType="num">
                                      <p:cBhvr>
                                        <p:cTn id="60" dur="1000" fill="hold"/>
                                        <p:tgtEl>
                                          <p:spTgt spid="20"/>
                                        </p:tgtEl>
                                        <p:attrNameLst>
                                          <p:attrName>ppt_x</p:attrName>
                                        </p:attrNameLst>
                                      </p:cBhvr>
                                      <p:tavLst>
                                        <p:tav tm="0">
                                          <p:val>
                                            <p:strVal val="#ppt_x"/>
                                          </p:val>
                                        </p:tav>
                                        <p:tav tm="100000">
                                          <p:val>
                                            <p:strVal val="#ppt_x"/>
                                          </p:val>
                                        </p:tav>
                                      </p:tavLst>
                                    </p:anim>
                                    <p:anim calcmode="lin" valueType="num">
                                      <p:cBhvr>
                                        <p:cTn id="61" dur="1000" fill="hold"/>
                                        <p:tgtEl>
                                          <p:spTgt spid="20"/>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Effect transition="in" filter="fade">
                                      <p:cBhvr>
                                        <p:cTn id="69" dur="1000"/>
                                        <p:tgtEl>
                                          <p:spTgt spid="22"/>
                                        </p:tgtEl>
                                      </p:cBhvr>
                                    </p:animEffect>
                                    <p:anim calcmode="lin" valueType="num">
                                      <p:cBhvr>
                                        <p:cTn id="70" dur="1000" fill="hold"/>
                                        <p:tgtEl>
                                          <p:spTgt spid="22"/>
                                        </p:tgtEl>
                                        <p:attrNameLst>
                                          <p:attrName>ppt_x</p:attrName>
                                        </p:attrNameLst>
                                      </p:cBhvr>
                                      <p:tavLst>
                                        <p:tav tm="0">
                                          <p:val>
                                            <p:strVal val="#ppt_x"/>
                                          </p:val>
                                        </p:tav>
                                        <p:tav tm="100000">
                                          <p:val>
                                            <p:strVal val="#ppt_x"/>
                                          </p:val>
                                        </p:tav>
                                      </p:tavLst>
                                    </p:anim>
                                    <p:anim calcmode="lin" valueType="num">
                                      <p:cBhvr>
                                        <p:cTn id="71" dur="1000" fill="hold"/>
                                        <p:tgtEl>
                                          <p:spTgt spid="22"/>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1000"/>
                                        <p:tgtEl>
                                          <p:spTgt spid="23"/>
                                        </p:tgtEl>
                                      </p:cBhvr>
                                    </p:animEffect>
                                    <p:anim calcmode="lin" valueType="num">
                                      <p:cBhvr>
                                        <p:cTn id="75" dur="1000" fill="hold"/>
                                        <p:tgtEl>
                                          <p:spTgt spid="23"/>
                                        </p:tgtEl>
                                        <p:attrNameLst>
                                          <p:attrName>ppt_x</p:attrName>
                                        </p:attrNameLst>
                                      </p:cBhvr>
                                      <p:tavLst>
                                        <p:tav tm="0">
                                          <p:val>
                                            <p:strVal val="#ppt_x"/>
                                          </p:val>
                                        </p:tav>
                                        <p:tav tm="100000">
                                          <p:val>
                                            <p:strVal val="#ppt_x"/>
                                          </p:val>
                                        </p:tav>
                                      </p:tavLst>
                                    </p:anim>
                                    <p:anim calcmode="lin" valueType="num">
                                      <p:cBhvr>
                                        <p:cTn id="76" dur="1000" fill="hold"/>
                                        <p:tgtEl>
                                          <p:spTgt spid="2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par>
                                <p:cTn id="82" presetID="42" presetClass="entr" presetSubtype="0" fill="hold"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1000"/>
                                        <p:tgtEl>
                                          <p:spTgt spid="25"/>
                                        </p:tgtEl>
                                      </p:cBhvr>
                                    </p:animEffect>
                                    <p:anim calcmode="lin" valueType="num">
                                      <p:cBhvr>
                                        <p:cTn id="85" dur="1000" fill="hold"/>
                                        <p:tgtEl>
                                          <p:spTgt spid="25"/>
                                        </p:tgtEl>
                                        <p:attrNameLst>
                                          <p:attrName>ppt_x</p:attrName>
                                        </p:attrNameLst>
                                      </p:cBhvr>
                                      <p:tavLst>
                                        <p:tav tm="0">
                                          <p:val>
                                            <p:strVal val="#ppt_x"/>
                                          </p:val>
                                        </p:tav>
                                        <p:tav tm="100000">
                                          <p:val>
                                            <p:strVal val="#ppt_x"/>
                                          </p:val>
                                        </p:tav>
                                      </p:tavLst>
                                    </p:anim>
                                    <p:anim calcmode="lin" valueType="num">
                                      <p:cBhvr>
                                        <p:cTn id="86" dur="1000" fill="hold"/>
                                        <p:tgtEl>
                                          <p:spTgt spid="25"/>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1000"/>
                                        <p:tgtEl>
                                          <p:spTgt spid="26"/>
                                        </p:tgtEl>
                                      </p:cBhvr>
                                    </p:animEffect>
                                    <p:anim calcmode="lin" valueType="num">
                                      <p:cBhvr>
                                        <p:cTn id="90" dur="1000" fill="hold"/>
                                        <p:tgtEl>
                                          <p:spTgt spid="26"/>
                                        </p:tgtEl>
                                        <p:attrNameLst>
                                          <p:attrName>ppt_x</p:attrName>
                                        </p:attrNameLst>
                                      </p:cBhvr>
                                      <p:tavLst>
                                        <p:tav tm="0">
                                          <p:val>
                                            <p:strVal val="#ppt_x"/>
                                          </p:val>
                                        </p:tav>
                                        <p:tav tm="100000">
                                          <p:val>
                                            <p:strVal val="#ppt_x"/>
                                          </p:val>
                                        </p:tav>
                                      </p:tavLst>
                                    </p:anim>
                                    <p:anim calcmode="lin" valueType="num">
                                      <p:cBhvr>
                                        <p:cTn id="91" dur="1000" fill="hold"/>
                                        <p:tgtEl>
                                          <p:spTgt spid="26"/>
                                        </p:tgtEl>
                                        <p:attrNameLst>
                                          <p:attrName>ppt_y</p:attrName>
                                        </p:attrNameLst>
                                      </p:cBhvr>
                                      <p:tavLst>
                                        <p:tav tm="0">
                                          <p:val>
                                            <p:strVal val="#ppt_y+.1"/>
                                          </p:val>
                                        </p:tav>
                                        <p:tav tm="100000">
                                          <p:val>
                                            <p:strVal val="#ppt_y"/>
                                          </p:val>
                                        </p:tav>
                                      </p:tavLst>
                                    </p:anim>
                                  </p:childTnLst>
                                </p:cTn>
                              </p:par>
                              <p:par>
                                <p:cTn id="92" presetID="42" presetClass="entr" presetSubtype="0" fill="hold"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par>
                                <p:cTn id="97" presetID="42" presetClass="entr" presetSubtype="0" fill="hold" nodeType="with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fade">
                                      <p:cBhvr>
                                        <p:cTn id="99" dur="1000"/>
                                        <p:tgtEl>
                                          <p:spTgt spid="28"/>
                                        </p:tgtEl>
                                      </p:cBhvr>
                                    </p:animEffect>
                                    <p:anim calcmode="lin" valueType="num">
                                      <p:cBhvr>
                                        <p:cTn id="100" dur="1000" fill="hold"/>
                                        <p:tgtEl>
                                          <p:spTgt spid="28"/>
                                        </p:tgtEl>
                                        <p:attrNameLst>
                                          <p:attrName>ppt_x</p:attrName>
                                        </p:attrNameLst>
                                      </p:cBhvr>
                                      <p:tavLst>
                                        <p:tav tm="0">
                                          <p:val>
                                            <p:strVal val="#ppt_x"/>
                                          </p:val>
                                        </p:tav>
                                        <p:tav tm="100000">
                                          <p:val>
                                            <p:strVal val="#ppt_x"/>
                                          </p:val>
                                        </p:tav>
                                      </p:tavLst>
                                    </p:anim>
                                    <p:anim calcmode="lin" valueType="num">
                                      <p:cBhvr>
                                        <p:cTn id="101" dur="1000" fill="hold"/>
                                        <p:tgtEl>
                                          <p:spTgt spid="28"/>
                                        </p:tgtEl>
                                        <p:attrNameLst>
                                          <p:attrName>ppt_y</p:attrName>
                                        </p:attrNameLst>
                                      </p:cBhvr>
                                      <p:tavLst>
                                        <p:tav tm="0">
                                          <p:val>
                                            <p:strVal val="#ppt_y+.1"/>
                                          </p:val>
                                        </p:tav>
                                        <p:tav tm="100000">
                                          <p:val>
                                            <p:strVal val="#ppt_y"/>
                                          </p:val>
                                        </p:tav>
                                      </p:tavLst>
                                    </p:anim>
                                  </p:childTnLst>
                                </p:cTn>
                              </p:par>
                              <p:par>
                                <p:cTn id="102" presetID="42" presetClass="entr" presetSubtype="0" fill="hold"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0"/>
                                        </p:tgtEl>
                                        <p:attrNameLst>
                                          <p:attrName>style.visibility</p:attrName>
                                        </p:attrNameLst>
                                      </p:cBhvr>
                                      <p:to>
                                        <p:strVal val="visible"/>
                                      </p:to>
                                    </p:set>
                                    <p:animEffect transition="in" filter="fade">
                                      <p:cBhvr>
                                        <p:cTn id="109" dur="1000"/>
                                        <p:tgtEl>
                                          <p:spTgt spid="30"/>
                                        </p:tgtEl>
                                      </p:cBhvr>
                                    </p:animEffect>
                                    <p:anim calcmode="lin" valueType="num">
                                      <p:cBhvr>
                                        <p:cTn id="110" dur="1000" fill="hold"/>
                                        <p:tgtEl>
                                          <p:spTgt spid="30"/>
                                        </p:tgtEl>
                                        <p:attrNameLst>
                                          <p:attrName>ppt_x</p:attrName>
                                        </p:attrNameLst>
                                      </p:cBhvr>
                                      <p:tavLst>
                                        <p:tav tm="0">
                                          <p:val>
                                            <p:strVal val="#ppt_x"/>
                                          </p:val>
                                        </p:tav>
                                        <p:tav tm="100000">
                                          <p:val>
                                            <p:strVal val="#ppt_x"/>
                                          </p:val>
                                        </p:tav>
                                      </p:tavLst>
                                    </p:anim>
                                    <p:anim calcmode="lin" valueType="num">
                                      <p:cBhvr>
                                        <p:cTn id="111" dur="1000" fill="hold"/>
                                        <p:tgtEl>
                                          <p:spTgt spid="30"/>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1000"/>
                                        <p:tgtEl>
                                          <p:spTgt spid="31"/>
                                        </p:tgtEl>
                                      </p:cBhvr>
                                    </p:animEffect>
                                    <p:anim calcmode="lin" valueType="num">
                                      <p:cBhvr>
                                        <p:cTn id="115" dur="1000" fill="hold"/>
                                        <p:tgtEl>
                                          <p:spTgt spid="31"/>
                                        </p:tgtEl>
                                        <p:attrNameLst>
                                          <p:attrName>ppt_x</p:attrName>
                                        </p:attrNameLst>
                                      </p:cBhvr>
                                      <p:tavLst>
                                        <p:tav tm="0">
                                          <p:val>
                                            <p:strVal val="#ppt_x"/>
                                          </p:val>
                                        </p:tav>
                                        <p:tav tm="100000">
                                          <p:val>
                                            <p:strVal val="#ppt_x"/>
                                          </p:val>
                                        </p:tav>
                                      </p:tavLst>
                                    </p:anim>
                                    <p:anim calcmode="lin" valueType="num">
                                      <p:cBhvr>
                                        <p:cTn id="116" dur="1000" fill="hold"/>
                                        <p:tgtEl>
                                          <p:spTgt spid="31"/>
                                        </p:tgtEl>
                                        <p:attrNameLst>
                                          <p:attrName>ppt_y</p:attrName>
                                        </p:attrNameLst>
                                      </p:cBhvr>
                                      <p:tavLst>
                                        <p:tav tm="0">
                                          <p:val>
                                            <p:strVal val="#ppt_y+.1"/>
                                          </p:val>
                                        </p:tav>
                                        <p:tav tm="100000">
                                          <p:val>
                                            <p:strVal val="#ppt_y"/>
                                          </p:val>
                                        </p:tav>
                                      </p:tavLst>
                                    </p:anim>
                                  </p:childTnLst>
                                </p:cTn>
                              </p:par>
                              <p:par>
                                <p:cTn id="117" presetID="42" presetClass="entr" presetSubtype="0" fill="hold" nodeType="withEffect">
                                  <p:stCondLst>
                                    <p:cond delay="0"/>
                                  </p:stCondLst>
                                  <p:childTnLst>
                                    <p:set>
                                      <p:cBhvr>
                                        <p:cTn id="118" dur="1" fill="hold">
                                          <p:stCondLst>
                                            <p:cond delay="0"/>
                                          </p:stCondLst>
                                        </p:cTn>
                                        <p:tgtEl>
                                          <p:spTgt spid="32"/>
                                        </p:tgtEl>
                                        <p:attrNameLst>
                                          <p:attrName>style.visibility</p:attrName>
                                        </p:attrNameLst>
                                      </p:cBhvr>
                                      <p:to>
                                        <p:strVal val="visible"/>
                                      </p:to>
                                    </p:set>
                                    <p:animEffect transition="in" filter="fade">
                                      <p:cBhvr>
                                        <p:cTn id="119" dur="1000"/>
                                        <p:tgtEl>
                                          <p:spTgt spid="32"/>
                                        </p:tgtEl>
                                      </p:cBhvr>
                                    </p:animEffect>
                                    <p:anim calcmode="lin" valueType="num">
                                      <p:cBhvr>
                                        <p:cTn id="120" dur="1000" fill="hold"/>
                                        <p:tgtEl>
                                          <p:spTgt spid="32"/>
                                        </p:tgtEl>
                                        <p:attrNameLst>
                                          <p:attrName>ppt_x</p:attrName>
                                        </p:attrNameLst>
                                      </p:cBhvr>
                                      <p:tavLst>
                                        <p:tav tm="0">
                                          <p:val>
                                            <p:strVal val="#ppt_x"/>
                                          </p:val>
                                        </p:tav>
                                        <p:tav tm="100000">
                                          <p:val>
                                            <p:strVal val="#ppt_x"/>
                                          </p:val>
                                        </p:tav>
                                      </p:tavLst>
                                    </p:anim>
                                    <p:anim calcmode="lin" valueType="num">
                                      <p:cBhvr>
                                        <p:cTn id="121" dur="1000" fill="hold"/>
                                        <p:tgtEl>
                                          <p:spTgt spid="32"/>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33"/>
                                        </p:tgtEl>
                                        <p:attrNameLst>
                                          <p:attrName>style.visibility</p:attrName>
                                        </p:attrNameLst>
                                      </p:cBhvr>
                                      <p:to>
                                        <p:strVal val="visible"/>
                                      </p:to>
                                    </p:set>
                                    <p:animEffect transition="in" filter="fade">
                                      <p:cBhvr>
                                        <p:cTn id="124" dur="1000"/>
                                        <p:tgtEl>
                                          <p:spTgt spid="33"/>
                                        </p:tgtEl>
                                      </p:cBhvr>
                                    </p:animEffect>
                                    <p:anim calcmode="lin" valueType="num">
                                      <p:cBhvr>
                                        <p:cTn id="125" dur="1000" fill="hold"/>
                                        <p:tgtEl>
                                          <p:spTgt spid="33"/>
                                        </p:tgtEl>
                                        <p:attrNameLst>
                                          <p:attrName>ppt_x</p:attrName>
                                        </p:attrNameLst>
                                      </p:cBhvr>
                                      <p:tavLst>
                                        <p:tav tm="0">
                                          <p:val>
                                            <p:strVal val="#ppt_x"/>
                                          </p:val>
                                        </p:tav>
                                        <p:tav tm="100000">
                                          <p:val>
                                            <p:strVal val="#ppt_x"/>
                                          </p:val>
                                        </p:tav>
                                      </p:tavLst>
                                    </p:anim>
                                    <p:anim calcmode="lin" valueType="num">
                                      <p:cBhvr>
                                        <p:cTn id="12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21" grpId="0"/>
      <p:bldP spid="22" grpId="0"/>
      <p:bldP spid="30" grpId="0"/>
      <p:bldP spid="31" grpId="0"/>
      <p:bldP spid="3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sz="1950" dirty="0" smtClean="0">
                <a:latin typeface="+mn-lt"/>
                <a:ea typeface="+mn-ea"/>
                <a:cs typeface="+mn-ea"/>
                <a:sym typeface="+mn-lt"/>
              </a:rPr>
              <a:t>With the development of information technologies, data center </a:t>
            </a:r>
            <a:r>
              <a:rPr lang="en-US" altLang="zh-CN" sz="1950" dirty="0" smtClean="0">
                <a:cs typeface="+mn-ea"/>
                <a:sym typeface="+mn-lt"/>
              </a:rPr>
              <a:t>facility</a:t>
            </a:r>
            <a:r>
              <a:rPr lang="en-US" sz="1950" dirty="0" smtClean="0">
                <a:latin typeface="+mn-lt"/>
                <a:ea typeface="+mn-ea"/>
                <a:cs typeface="+mn-ea"/>
                <a:sym typeface="+mn-lt"/>
              </a:rPr>
              <a:t> has become increasingly important. The reliability of the </a:t>
            </a:r>
            <a:r>
              <a:rPr lang="en-US" altLang="zh-CN" sz="1950" dirty="0">
                <a:cs typeface="+mn-ea"/>
                <a:sym typeface="+mn-lt"/>
              </a:rPr>
              <a:t>facility</a:t>
            </a:r>
            <a:r>
              <a:rPr lang="en-US" sz="1950" dirty="0" smtClean="0">
                <a:latin typeface="+mn-lt"/>
                <a:ea typeface="+mn-ea"/>
                <a:cs typeface="+mn-ea"/>
                <a:sym typeface="+mn-lt"/>
              </a:rPr>
              <a:t> determines service continuity. The management of key </a:t>
            </a:r>
            <a:r>
              <a:rPr lang="en-US" altLang="zh-CN" sz="1950" dirty="0" smtClean="0">
                <a:cs typeface="+mn-ea"/>
                <a:sym typeface="+mn-lt"/>
              </a:rPr>
              <a:t>facilities</a:t>
            </a:r>
            <a:r>
              <a:rPr lang="en-US" sz="1950" dirty="0" smtClean="0">
                <a:latin typeface="+mn-lt"/>
                <a:ea typeface="+mn-ea"/>
                <a:cs typeface="+mn-ea"/>
                <a:sym typeface="+mn-lt"/>
              </a:rPr>
              <a:t> in data centers has gradually evolved from traditional monitoring to unified management and intelligent operation and maintenance (O&amp;M), that is, Data </a:t>
            </a:r>
            <a:r>
              <a:rPr lang="en-US" sz="1950" dirty="0">
                <a:latin typeface="+mn-lt"/>
                <a:ea typeface="+mn-ea"/>
                <a:cs typeface="+mn-ea"/>
                <a:sym typeface="+mn-lt"/>
              </a:rPr>
              <a:t>C</a:t>
            </a:r>
            <a:r>
              <a:rPr lang="en-US" sz="1950" dirty="0" smtClean="0">
                <a:latin typeface="+mn-lt"/>
                <a:ea typeface="+mn-ea"/>
                <a:cs typeface="+mn-ea"/>
                <a:sym typeface="+mn-lt"/>
              </a:rPr>
              <a:t>enter </a:t>
            </a:r>
            <a:r>
              <a:rPr lang="en-US" sz="1950" dirty="0">
                <a:latin typeface="+mn-lt"/>
                <a:ea typeface="+mn-ea"/>
                <a:cs typeface="+mn-ea"/>
                <a:sym typeface="+mn-lt"/>
              </a:rPr>
              <a:t>I</a:t>
            </a:r>
            <a:r>
              <a:rPr lang="en-US" sz="1950" dirty="0" smtClean="0">
                <a:latin typeface="+mn-lt"/>
                <a:ea typeface="+mn-ea"/>
                <a:cs typeface="+mn-ea"/>
                <a:sym typeface="+mn-lt"/>
              </a:rPr>
              <a:t>nfrastructure </a:t>
            </a:r>
            <a:r>
              <a:rPr lang="en-US" sz="1950" dirty="0">
                <a:latin typeface="+mn-lt"/>
                <a:ea typeface="+mn-ea"/>
                <a:cs typeface="+mn-ea"/>
                <a:sym typeface="+mn-lt"/>
              </a:rPr>
              <a:t>M</a:t>
            </a:r>
            <a:r>
              <a:rPr lang="en-US" sz="1950" dirty="0" smtClean="0">
                <a:latin typeface="+mn-lt"/>
                <a:ea typeface="+mn-ea"/>
                <a:cs typeface="+mn-ea"/>
                <a:sym typeface="+mn-lt"/>
              </a:rPr>
              <a:t>anagement (DCIM). Designing the DCIM system properly will be the core work of data center O&amp;M teams.</a:t>
            </a:r>
          </a:p>
          <a:p>
            <a:r>
              <a:rPr lang="en-US" sz="1950" dirty="0" smtClean="0">
                <a:latin typeface="+mn-lt"/>
                <a:ea typeface="+mn-ea"/>
                <a:cs typeface="+mn-ea"/>
                <a:sym typeface="+mn-lt"/>
              </a:rPr>
              <a:t>The slides describe the DCIM concept, differences between DCIM and traditional power and environment monitoring systems, and DCIM development trend, and introduce knowledge related to the DCIM system planning.</a:t>
            </a:r>
          </a:p>
          <a:p>
            <a:endParaRPr lang="zh-CN" altLang="en-US" sz="1950" dirty="0">
              <a:latin typeface="+mn-lt"/>
              <a:ea typeface="+mn-ea"/>
              <a:cs typeface="+mn-ea"/>
              <a:sym typeface="+mn-lt"/>
            </a:endParaRPr>
          </a:p>
        </p:txBody>
      </p:sp>
    </p:spTree>
    <p:extLst>
      <p:ext uri="{BB962C8B-B14F-4D97-AF65-F5344CB8AC3E}">
        <p14:creationId xmlns:p14="http://schemas.microsoft.com/office/powerpoint/2010/main" val="35329364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Intelligent O&amp;M - Proactive Energy Saving</a:t>
            </a:r>
            <a:endParaRPr lang="en-US" dirty="0"/>
          </a:p>
        </p:txBody>
      </p:sp>
      <p:grpSp>
        <p:nvGrpSpPr>
          <p:cNvPr id="105" name="组合 104"/>
          <p:cNvGrpSpPr>
            <a:grpSpLocks/>
          </p:cNvGrpSpPr>
          <p:nvPr/>
        </p:nvGrpSpPr>
        <p:grpSpPr>
          <a:xfrm>
            <a:off x="7215535" y="3010449"/>
            <a:ext cx="3904994" cy="3030218"/>
            <a:chOff x="347364" y="614817"/>
            <a:chExt cx="4832699" cy="3797906"/>
          </a:xfrm>
        </p:grpSpPr>
        <p:pic>
          <p:nvPicPr>
            <p:cNvPr id="106" name="图片 10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62791" y="614817"/>
              <a:ext cx="1017272" cy="616134"/>
            </a:xfrm>
            <a:prstGeom prst="rect">
              <a:avLst/>
            </a:prstGeom>
          </p:spPr>
        </p:pic>
        <p:sp>
          <p:nvSpPr>
            <p:cNvPr id="107" name="Freeform 59"/>
            <p:cNvSpPr>
              <a:spLocks noEditPoints="1"/>
            </p:cNvSpPr>
            <p:nvPr/>
          </p:nvSpPr>
          <p:spPr bwMode="auto">
            <a:xfrm>
              <a:off x="4387529" y="3776108"/>
              <a:ext cx="571676" cy="576370"/>
            </a:xfrm>
            <a:custGeom>
              <a:avLst/>
              <a:gdLst/>
              <a:ahLst/>
              <a:cxnLst>
                <a:cxn ang="0">
                  <a:pos x="4692" y="15566"/>
                </a:cxn>
                <a:cxn ang="0">
                  <a:pos x="10589" y="15958"/>
                </a:cxn>
                <a:cxn ang="0">
                  <a:pos x="14123" y="12618"/>
                </a:cxn>
                <a:cxn ang="0">
                  <a:pos x="15929" y="9471"/>
                </a:cxn>
                <a:cxn ang="0">
                  <a:pos x="15577" y="6995"/>
                </a:cxn>
                <a:cxn ang="0">
                  <a:pos x="15831" y="5678"/>
                </a:cxn>
                <a:cxn ang="0">
                  <a:pos x="16263" y="4361"/>
                </a:cxn>
                <a:cxn ang="0">
                  <a:pos x="16148" y="3280"/>
                </a:cxn>
                <a:cxn ang="0">
                  <a:pos x="16050" y="1669"/>
                </a:cxn>
                <a:cxn ang="0">
                  <a:pos x="14515" y="1002"/>
                </a:cxn>
                <a:cxn ang="0">
                  <a:pos x="13063" y="608"/>
                </a:cxn>
                <a:cxn ang="0">
                  <a:pos x="10880" y="412"/>
                </a:cxn>
                <a:cxn ang="0">
                  <a:pos x="4891" y="530"/>
                </a:cxn>
                <a:cxn ang="0">
                  <a:pos x="2748" y="786"/>
                </a:cxn>
                <a:cxn ang="0">
                  <a:pos x="1138" y="1061"/>
                </a:cxn>
                <a:cxn ang="0">
                  <a:pos x="57" y="2240"/>
                </a:cxn>
                <a:cxn ang="0">
                  <a:pos x="372" y="3694"/>
                </a:cxn>
                <a:cxn ang="0">
                  <a:pos x="274" y="4913"/>
                </a:cxn>
                <a:cxn ang="0">
                  <a:pos x="567" y="6230"/>
                </a:cxn>
                <a:cxn ang="0">
                  <a:pos x="19" y="8942"/>
                </a:cxn>
                <a:cxn ang="0">
                  <a:pos x="1059" y="11220"/>
                </a:cxn>
                <a:cxn ang="0">
                  <a:pos x="9291" y="13482"/>
                </a:cxn>
                <a:cxn ang="0">
                  <a:pos x="6188" y="13071"/>
                </a:cxn>
                <a:cxn ang="0">
                  <a:pos x="9801" y="12480"/>
                </a:cxn>
                <a:cxn ang="0">
                  <a:pos x="13708" y="10023"/>
                </a:cxn>
                <a:cxn ang="0">
                  <a:pos x="11155" y="13580"/>
                </a:cxn>
                <a:cxn ang="0">
                  <a:pos x="10470" y="11713"/>
                </a:cxn>
                <a:cxn ang="0">
                  <a:pos x="6147" y="11555"/>
                </a:cxn>
                <a:cxn ang="0">
                  <a:pos x="5185" y="12894"/>
                </a:cxn>
                <a:cxn ang="0">
                  <a:pos x="2984" y="10219"/>
                </a:cxn>
                <a:cxn ang="0">
                  <a:pos x="1786" y="8352"/>
                </a:cxn>
                <a:cxn ang="0">
                  <a:pos x="3103" y="8923"/>
                </a:cxn>
                <a:cxn ang="0">
                  <a:pos x="4910" y="10551"/>
                </a:cxn>
                <a:cxn ang="0">
                  <a:pos x="6934" y="10023"/>
                </a:cxn>
                <a:cxn ang="0">
                  <a:pos x="8878" y="9492"/>
                </a:cxn>
                <a:cxn ang="0">
                  <a:pos x="10509" y="10572"/>
                </a:cxn>
                <a:cxn ang="0">
                  <a:pos x="12729" y="9727"/>
                </a:cxn>
                <a:cxn ang="0">
                  <a:pos x="14143" y="8057"/>
                </a:cxn>
                <a:cxn ang="0">
                  <a:pos x="4300" y="7015"/>
                </a:cxn>
                <a:cxn ang="0">
                  <a:pos x="6147" y="6800"/>
                </a:cxn>
                <a:cxn ang="0">
                  <a:pos x="6991" y="8215"/>
                </a:cxn>
                <a:cxn ang="0">
                  <a:pos x="6147" y="9629"/>
                </a:cxn>
                <a:cxn ang="0">
                  <a:pos x="4479" y="9551"/>
                </a:cxn>
                <a:cxn ang="0">
                  <a:pos x="3790" y="7958"/>
                </a:cxn>
                <a:cxn ang="0">
                  <a:pos x="11923" y="9453"/>
                </a:cxn>
                <a:cxn ang="0">
                  <a:pos x="10255" y="9707"/>
                </a:cxn>
                <a:cxn ang="0">
                  <a:pos x="9291" y="8372"/>
                </a:cxn>
                <a:cxn ang="0">
                  <a:pos x="9977" y="6879"/>
                </a:cxn>
                <a:cxn ang="0">
                  <a:pos x="11648" y="6800"/>
                </a:cxn>
                <a:cxn ang="0">
                  <a:pos x="12513" y="8215"/>
                </a:cxn>
                <a:cxn ang="0">
                  <a:pos x="12885" y="6897"/>
                </a:cxn>
                <a:cxn ang="0">
                  <a:pos x="10272" y="5914"/>
                </a:cxn>
                <a:cxn ang="0">
                  <a:pos x="8682" y="7311"/>
                </a:cxn>
                <a:cxn ang="0">
                  <a:pos x="6875" y="6369"/>
                </a:cxn>
                <a:cxn ang="0">
                  <a:pos x="4517" y="5994"/>
                </a:cxn>
                <a:cxn ang="0">
                  <a:pos x="2866" y="4695"/>
                </a:cxn>
                <a:cxn ang="0">
                  <a:pos x="4949" y="2398"/>
                </a:cxn>
                <a:cxn ang="0">
                  <a:pos x="8446" y="1767"/>
                </a:cxn>
                <a:cxn ang="0">
                  <a:pos x="11747" y="2673"/>
                </a:cxn>
              </a:cxnLst>
              <a:rect l="0" t="0" r="r" b="b"/>
              <a:pathLst>
                <a:path w="16322" h="16036">
                  <a:moveTo>
                    <a:pt x="1689" y="11655"/>
                  </a:moveTo>
                  <a:lnTo>
                    <a:pt x="1924" y="12125"/>
                  </a:lnTo>
                  <a:lnTo>
                    <a:pt x="2200" y="12618"/>
                  </a:lnTo>
                  <a:lnTo>
                    <a:pt x="2514" y="13131"/>
                  </a:lnTo>
                  <a:lnTo>
                    <a:pt x="2847" y="13618"/>
                  </a:lnTo>
                  <a:lnTo>
                    <a:pt x="3220" y="14131"/>
                  </a:lnTo>
                  <a:lnTo>
                    <a:pt x="3612" y="14600"/>
                  </a:lnTo>
                  <a:lnTo>
                    <a:pt x="4046" y="15037"/>
                  </a:lnTo>
                  <a:lnTo>
                    <a:pt x="4261" y="15232"/>
                  </a:lnTo>
                  <a:lnTo>
                    <a:pt x="4496" y="15428"/>
                  </a:lnTo>
                  <a:lnTo>
                    <a:pt x="4692" y="15566"/>
                  </a:lnTo>
                  <a:lnTo>
                    <a:pt x="4891" y="15684"/>
                  </a:lnTo>
                  <a:lnTo>
                    <a:pt x="5106" y="15802"/>
                  </a:lnTo>
                  <a:lnTo>
                    <a:pt x="5324" y="15881"/>
                  </a:lnTo>
                  <a:lnTo>
                    <a:pt x="5559" y="15958"/>
                  </a:lnTo>
                  <a:lnTo>
                    <a:pt x="5795" y="15996"/>
                  </a:lnTo>
                  <a:lnTo>
                    <a:pt x="6029" y="16036"/>
                  </a:lnTo>
                  <a:lnTo>
                    <a:pt x="6265" y="16036"/>
                  </a:lnTo>
                  <a:lnTo>
                    <a:pt x="9861" y="16036"/>
                  </a:lnTo>
                  <a:lnTo>
                    <a:pt x="10096" y="16036"/>
                  </a:lnTo>
                  <a:lnTo>
                    <a:pt x="10352" y="15996"/>
                  </a:lnTo>
                  <a:lnTo>
                    <a:pt x="10589" y="15958"/>
                  </a:lnTo>
                  <a:lnTo>
                    <a:pt x="10822" y="15881"/>
                  </a:lnTo>
                  <a:lnTo>
                    <a:pt x="11038" y="15802"/>
                  </a:lnTo>
                  <a:lnTo>
                    <a:pt x="11275" y="15684"/>
                  </a:lnTo>
                  <a:lnTo>
                    <a:pt x="11471" y="15566"/>
                  </a:lnTo>
                  <a:lnTo>
                    <a:pt x="11687" y="15428"/>
                  </a:lnTo>
                  <a:lnTo>
                    <a:pt x="12179" y="15015"/>
                  </a:lnTo>
                  <a:lnTo>
                    <a:pt x="12629" y="14583"/>
                  </a:lnTo>
                  <a:lnTo>
                    <a:pt x="13063" y="14131"/>
                  </a:lnTo>
                  <a:lnTo>
                    <a:pt x="13455" y="13638"/>
                  </a:lnTo>
                  <a:lnTo>
                    <a:pt x="13809" y="13148"/>
                  </a:lnTo>
                  <a:lnTo>
                    <a:pt x="14123" y="12618"/>
                  </a:lnTo>
                  <a:lnTo>
                    <a:pt x="14399" y="12067"/>
                  </a:lnTo>
                  <a:lnTo>
                    <a:pt x="14613" y="11516"/>
                  </a:lnTo>
                  <a:lnTo>
                    <a:pt x="14889" y="11321"/>
                  </a:lnTo>
                  <a:lnTo>
                    <a:pt x="15122" y="11104"/>
                  </a:lnTo>
                  <a:lnTo>
                    <a:pt x="15342" y="10848"/>
                  </a:lnTo>
                  <a:lnTo>
                    <a:pt x="15537" y="10551"/>
                  </a:lnTo>
                  <a:lnTo>
                    <a:pt x="15636" y="10358"/>
                  </a:lnTo>
                  <a:lnTo>
                    <a:pt x="15734" y="10142"/>
                  </a:lnTo>
                  <a:lnTo>
                    <a:pt x="15813" y="9926"/>
                  </a:lnTo>
                  <a:lnTo>
                    <a:pt x="15872" y="9707"/>
                  </a:lnTo>
                  <a:lnTo>
                    <a:pt x="15929" y="9471"/>
                  </a:lnTo>
                  <a:lnTo>
                    <a:pt x="15970" y="9236"/>
                  </a:lnTo>
                  <a:lnTo>
                    <a:pt x="15989" y="9001"/>
                  </a:lnTo>
                  <a:lnTo>
                    <a:pt x="16010" y="8765"/>
                  </a:lnTo>
                  <a:lnTo>
                    <a:pt x="15989" y="8529"/>
                  </a:lnTo>
                  <a:lnTo>
                    <a:pt x="15970" y="8292"/>
                  </a:lnTo>
                  <a:lnTo>
                    <a:pt x="15950" y="8057"/>
                  </a:lnTo>
                  <a:lnTo>
                    <a:pt x="15891" y="7839"/>
                  </a:lnTo>
                  <a:lnTo>
                    <a:pt x="15831" y="7606"/>
                  </a:lnTo>
                  <a:lnTo>
                    <a:pt x="15774" y="7409"/>
                  </a:lnTo>
                  <a:lnTo>
                    <a:pt x="15675" y="7193"/>
                  </a:lnTo>
                  <a:lnTo>
                    <a:pt x="15577" y="6995"/>
                  </a:lnTo>
                  <a:lnTo>
                    <a:pt x="15459" y="6818"/>
                  </a:lnTo>
                  <a:lnTo>
                    <a:pt x="15321" y="6642"/>
                  </a:lnTo>
                  <a:lnTo>
                    <a:pt x="15439" y="6582"/>
                  </a:lnTo>
                  <a:lnTo>
                    <a:pt x="15537" y="6505"/>
                  </a:lnTo>
                  <a:lnTo>
                    <a:pt x="15636" y="6427"/>
                  </a:lnTo>
                  <a:lnTo>
                    <a:pt x="15714" y="6329"/>
                  </a:lnTo>
                  <a:lnTo>
                    <a:pt x="15774" y="6230"/>
                  </a:lnTo>
                  <a:lnTo>
                    <a:pt x="15813" y="6113"/>
                  </a:lnTo>
                  <a:lnTo>
                    <a:pt x="15852" y="5994"/>
                  </a:lnTo>
                  <a:lnTo>
                    <a:pt x="15852" y="5856"/>
                  </a:lnTo>
                  <a:lnTo>
                    <a:pt x="15831" y="5678"/>
                  </a:lnTo>
                  <a:lnTo>
                    <a:pt x="15774" y="5501"/>
                  </a:lnTo>
                  <a:lnTo>
                    <a:pt x="15692" y="5363"/>
                  </a:lnTo>
                  <a:lnTo>
                    <a:pt x="15577" y="5228"/>
                  </a:lnTo>
                  <a:lnTo>
                    <a:pt x="15714" y="5188"/>
                  </a:lnTo>
                  <a:lnTo>
                    <a:pt x="15852" y="5109"/>
                  </a:lnTo>
                  <a:lnTo>
                    <a:pt x="15970" y="5032"/>
                  </a:lnTo>
                  <a:lnTo>
                    <a:pt x="16067" y="4913"/>
                  </a:lnTo>
                  <a:lnTo>
                    <a:pt x="16148" y="4796"/>
                  </a:lnTo>
                  <a:lnTo>
                    <a:pt x="16206" y="4658"/>
                  </a:lnTo>
                  <a:lnTo>
                    <a:pt x="16245" y="4519"/>
                  </a:lnTo>
                  <a:lnTo>
                    <a:pt x="16263" y="4361"/>
                  </a:lnTo>
                  <a:lnTo>
                    <a:pt x="16245" y="4245"/>
                  </a:lnTo>
                  <a:lnTo>
                    <a:pt x="16226" y="4147"/>
                  </a:lnTo>
                  <a:lnTo>
                    <a:pt x="16206" y="4050"/>
                  </a:lnTo>
                  <a:lnTo>
                    <a:pt x="16165" y="3949"/>
                  </a:lnTo>
                  <a:lnTo>
                    <a:pt x="16108" y="3851"/>
                  </a:lnTo>
                  <a:lnTo>
                    <a:pt x="16050" y="3773"/>
                  </a:lnTo>
                  <a:lnTo>
                    <a:pt x="15970" y="3694"/>
                  </a:lnTo>
                  <a:lnTo>
                    <a:pt x="15891" y="3637"/>
                  </a:lnTo>
                  <a:lnTo>
                    <a:pt x="15989" y="3516"/>
                  </a:lnTo>
                  <a:lnTo>
                    <a:pt x="16067" y="3401"/>
                  </a:lnTo>
                  <a:lnTo>
                    <a:pt x="16148" y="3280"/>
                  </a:lnTo>
                  <a:lnTo>
                    <a:pt x="16206" y="3144"/>
                  </a:lnTo>
                  <a:lnTo>
                    <a:pt x="16245" y="3005"/>
                  </a:lnTo>
                  <a:lnTo>
                    <a:pt x="16284" y="2867"/>
                  </a:lnTo>
                  <a:lnTo>
                    <a:pt x="16305" y="2711"/>
                  </a:lnTo>
                  <a:lnTo>
                    <a:pt x="16322" y="2553"/>
                  </a:lnTo>
                  <a:lnTo>
                    <a:pt x="16305" y="2398"/>
                  </a:lnTo>
                  <a:lnTo>
                    <a:pt x="16284" y="2240"/>
                  </a:lnTo>
                  <a:lnTo>
                    <a:pt x="16245" y="2084"/>
                  </a:lnTo>
                  <a:lnTo>
                    <a:pt x="16185" y="1945"/>
                  </a:lnTo>
                  <a:lnTo>
                    <a:pt x="16127" y="1807"/>
                  </a:lnTo>
                  <a:lnTo>
                    <a:pt x="16050" y="1669"/>
                  </a:lnTo>
                  <a:lnTo>
                    <a:pt x="15950" y="1550"/>
                  </a:lnTo>
                  <a:lnTo>
                    <a:pt x="15852" y="1453"/>
                  </a:lnTo>
                  <a:lnTo>
                    <a:pt x="15753" y="1334"/>
                  </a:lnTo>
                  <a:lnTo>
                    <a:pt x="15615" y="1257"/>
                  </a:lnTo>
                  <a:lnTo>
                    <a:pt x="15497" y="1179"/>
                  </a:lnTo>
                  <a:lnTo>
                    <a:pt x="15359" y="1098"/>
                  </a:lnTo>
                  <a:lnTo>
                    <a:pt x="15204" y="1061"/>
                  </a:lnTo>
                  <a:lnTo>
                    <a:pt x="15066" y="1022"/>
                  </a:lnTo>
                  <a:lnTo>
                    <a:pt x="14910" y="1002"/>
                  </a:lnTo>
                  <a:lnTo>
                    <a:pt x="14751" y="983"/>
                  </a:lnTo>
                  <a:lnTo>
                    <a:pt x="14515" y="1002"/>
                  </a:lnTo>
                  <a:lnTo>
                    <a:pt x="14302" y="1040"/>
                  </a:lnTo>
                  <a:lnTo>
                    <a:pt x="14103" y="1119"/>
                  </a:lnTo>
                  <a:lnTo>
                    <a:pt x="13926" y="1217"/>
                  </a:lnTo>
                  <a:lnTo>
                    <a:pt x="13866" y="1098"/>
                  </a:lnTo>
                  <a:lnTo>
                    <a:pt x="13789" y="983"/>
                  </a:lnTo>
                  <a:lnTo>
                    <a:pt x="13691" y="864"/>
                  </a:lnTo>
                  <a:lnTo>
                    <a:pt x="13594" y="786"/>
                  </a:lnTo>
                  <a:lnTo>
                    <a:pt x="13474" y="705"/>
                  </a:lnTo>
                  <a:lnTo>
                    <a:pt x="13357" y="648"/>
                  </a:lnTo>
                  <a:lnTo>
                    <a:pt x="13221" y="628"/>
                  </a:lnTo>
                  <a:lnTo>
                    <a:pt x="13063" y="608"/>
                  </a:lnTo>
                  <a:lnTo>
                    <a:pt x="12945" y="608"/>
                  </a:lnTo>
                  <a:lnTo>
                    <a:pt x="12847" y="628"/>
                  </a:lnTo>
                  <a:lnTo>
                    <a:pt x="12749" y="668"/>
                  </a:lnTo>
                  <a:lnTo>
                    <a:pt x="12651" y="705"/>
                  </a:lnTo>
                  <a:lnTo>
                    <a:pt x="12550" y="767"/>
                  </a:lnTo>
                  <a:lnTo>
                    <a:pt x="12473" y="845"/>
                  </a:lnTo>
                  <a:lnTo>
                    <a:pt x="12392" y="925"/>
                  </a:lnTo>
                  <a:lnTo>
                    <a:pt x="12334" y="1002"/>
                  </a:lnTo>
                  <a:lnTo>
                    <a:pt x="11865" y="767"/>
                  </a:lnTo>
                  <a:lnTo>
                    <a:pt x="11392" y="571"/>
                  </a:lnTo>
                  <a:lnTo>
                    <a:pt x="10880" y="412"/>
                  </a:lnTo>
                  <a:lnTo>
                    <a:pt x="10352" y="254"/>
                  </a:lnTo>
                  <a:lnTo>
                    <a:pt x="9801" y="155"/>
                  </a:lnTo>
                  <a:lnTo>
                    <a:pt x="9253" y="78"/>
                  </a:lnTo>
                  <a:lnTo>
                    <a:pt x="8682" y="17"/>
                  </a:lnTo>
                  <a:lnTo>
                    <a:pt x="8094" y="0"/>
                  </a:lnTo>
                  <a:lnTo>
                    <a:pt x="7523" y="17"/>
                  </a:lnTo>
                  <a:lnTo>
                    <a:pt x="6973" y="57"/>
                  </a:lnTo>
                  <a:lnTo>
                    <a:pt x="6424" y="135"/>
                  </a:lnTo>
                  <a:lnTo>
                    <a:pt x="5894" y="254"/>
                  </a:lnTo>
                  <a:lnTo>
                    <a:pt x="5384" y="372"/>
                  </a:lnTo>
                  <a:lnTo>
                    <a:pt x="4891" y="530"/>
                  </a:lnTo>
                  <a:lnTo>
                    <a:pt x="4419" y="726"/>
                  </a:lnTo>
                  <a:lnTo>
                    <a:pt x="3969" y="942"/>
                  </a:lnTo>
                  <a:lnTo>
                    <a:pt x="3831" y="803"/>
                  </a:lnTo>
                  <a:lnTo>
                    <a:pt x="3672" y="688"/>
                  </a:lnTo>
                  <a:lnTo>
                    <a:pt x="3477" y="628"/>
                  </a:lnTo>
                  <a:lnTo>
                    <a:pt x="3378" y="608"/>
                  </a:lnTo>
                  <a:lnTo>
                    <a:pt x="3279" y="608"/>
                  </a:lnTo>
                  <a:lnTo>
                    <a:pt x="3142" y="628"/>
                  </a:lnTo>
                  <a:lnTo>
                    <a:pt x="2984" y="648"/>
                  </a:lnTo>
                  <a:lnTo>
                    <a:pt x="2866" y="705"/>
                  </a:lnTo>
                  <a:lnTo>
                    <a:pt x="2748" y="786"/>
                  </a:lnTo>
                  <a:lnTo>
                    <a:pt x="2653" y="864"/>
                  </a:lnTo>
                  <a:lnTo>
                    <a:pt x="2552" y="983"/>
                  </a:lnTo>
                  <a:lnTo>
                    <a:pt x="2474" y="1098"/>
                  </a:lnTo>
                  <a:lnTo>
                    <a:pt x="2436" y="1217"/>
                  </a:lnTo>
                  <a:lnTo>
                    <a:pt x="2238" y="1119"/>
                  </a:lnTo>
                  <a:lnTo>
                    <a:pt x="2042" y="1040"/>
                  </a:lnTo>
                  <a:lnTo>
                    <a:pt x="1826" y="1002"/>
                  </a:lnTo>
                  <a:lnTo>
                    <a:pt x="1591" y="983"/>
                  </a:lnTo>
                  <a:lnTo>
                    <a:pt x="1431" y="1002"/>
                  </a:lnTo>
                  <a:lnTo>
                    <a:pt x="1275" y="1022"/>
                  </a:lnTo>
                  <a:lnTo>
                    <a:pt x="1138" y="1061"/>
                  </a:lnTo>
                  <a:lnTo>
                    <a:pt x="982" y="1098"/>
                  </a:lnTo>
                  <a:lnTo>
                    <a:pt x="845" y="1179"/>
                  </a:lnTo>
                  <a:lnTo>
                    <a:pt x="725" y="1257"/>
                  </a:lnTo>
                  <a:lnTo>
                    <a:pt x="608" y="1334"/>
                  </a:lnTo>
                  <a:lnTo>
                    <a:pt x="490" y="1453"/>
                  </a:lnTo>
                  <a:lnTo>
                    <a:pt x="391" y="1550"/>
                  </a:lnTo>
                  <a:lnTo>
                    <a:pt x="294" y="1669"/>
                  </a:lnTo>
                  <a:lnTo>
                    <a:pt x="215" y="1807"/>
                  </a:lnTo>
                  <a:lnTo>
                    <a:pt x="155" y="1945"/>
                  </a:lnTo>
                  <a:lnTo>
                    <a:pt x="97" y="2084"/>
                  </a:lnTo>
                  <a:lnTo>
                    <a:pt x="57" y="2240"/>
                  </a:lnTo>
                  <a:lnTo>
                    <a:pt x="38" y="2398"/>
                  </a:lnTo>
                  <a:lnTo>
                    <a:pt x="19" y="2553"/>
                  </a:lnTo>
                  <a:lnTo>
                    <a:pt x="38" y="2711"/>
                  </a:lnTo>
                  <a:lnTo>
                    <a:pt x="57" y="2867"/>
                  </a:lnTo>
                  <a:lnTo>
                    <a:pt x="97" y="3005"/>
                  </a:lnTo>
                  <a:lnTo>
                    <a:pt x="135" y="3144"/>
                  </a:lnTo>
                  <a:lnTo>
                    <a:pt x="196" y="3280"/>
                  </a:lnTo>
                  <a:lnTo>
                    <a:pt x="274" y="3401"/>
                  </a:lnTo>
                  <a:lnTo>
                    <a:pt x="352" y="3516"/>
                  </a:lnTo>
                  <a:lnTo>
                    <a:pt x="452" y="3637"/>
                  </a:lnTo>
                  <a:lnTo>
                    <a:pt x="372" y="3694"/>
                  </a:lnTo>
                  <a:lnTo>
                    <a:pt x="294" y="3773"/>
                  </a:lnTo>
                  <a:lnTo>
                    <a:pt x="233" y="3851"/>
                  </a:lnTo>
                  <a:lnTo>
                    <a:pt x="176" y="3949"/>
                  </a:lnTo>
                  <a:lnTo>
                    <a:pt x="135" y="4050"/>
                  </a:lnTo>
                  <a:lnTo>
                    <a:pt x="117" y="4147"/>
                  </a:lnTo>
                  <a:lnTo>
                    <a:pt x="97" y="4245"/>
                  </a:lnTo>
                  <a:lnTo>
                    <a:pt x="78" y="4361"/>
                  </a:lnTo>
                  <a:lnTo>
                    <a:pt x="97" y="4519"/>
                  </a:lnTo>
                  <a:lnTo>
                    <a:pt x="135" y="4658"/>
                  </a:lnTo>
                  <a:lnTo>
                    <a:pt x="196" y="4796"/>
                  </a:lnTo>
                  <a:lnTo>
                    <a:pt x="274" y="4913"/>
                  </a:lnTo>
                  <a:lnTo>
                    <a:pt x="372" y="5032"/>
                  </a:lnTo>
                  <a:lnTo>
                    <a:pt x="490" y="5109"/>
                  </a:lnTo>
                  <a:lnTo>
                    <a:pt x="627" y="5188"/>
                  </a:lnTo>
                  <a:lnTo>
                    <a:pt x="765" y="5228"/>
                  </a:lnTo>
                  <a:lnTo>
                    <a:pt x="648" y="5363"/>
                  </a:lnTo>
                  <a:lnTo>
                    <a:pt x="567" y="5501"/>
                  </a:lnTo>
                  <a:lnTo>
                    <a:pt x="510" y="5678"/>
                  </a:lnTo>
                  <a:lnTo>
                    <a:pt x="490" y="5856"/>
                  </a:lnTo>
                  <a:lnTo>
                    <a:pt x="490" y="5954"/>
                  </a:lnTo>
                  <a:lnTo>
                    <a:pt x="510" y="6052"/>
                  </a:lnTo>
                  <a:lnTo>
                    <a:pt x="567" y="6230"/>
                  </a:lnTo>
                  <a:lnTo>
                    <a:pt x="688" y="6386"/>
                  </a:lnTo>
                  <a:lnTo>
                    <a:pt x="823" y="6522"/>
                  </a:lnTo>
                  <a:lnTo>
                    <a:pt x="627" y="6721"/>
                  </a:lnTo>
                  <a:lnTo>
                    <a:pt x="469" y="6937"/>
                  </a:lnTo>
                  <a:lnTo>
                    <a:pt x="331" y="7193"/>
                  </a:lnTo>
                  <a:lnTo>
                    <a:pt x="215" y="7467"/>
                  </a:lnTo>
                  <a:lnTo>
                    <a:pt x="135" y="7744"/>
                  </a:lnTo>
                  <a:lnTo>
                    <a:pt x="57" y="8038"/>
                  </a:lnTo>
                  <a:lnTo>
                    <a:pt x="19" y="8352"/>
                  </a:lnTo>
                  <a:lnTo>
                    <a:pt x="0" y="8687"/>
                  </a:lnTo>
                  <a:lnTo>
                    <a:pt x="19" y="8942"/>
                  </a:lnTo>
                  <a:lnTo>
                    <a:pt x="38" y="9217"/>
                  </a:lnTo>
                  <a:lnTo>
                    <a:pt x="78" y="9471"/>
                  </a:lnTo>
                  <a:lnTo>
                    <a:pt x="155" y="9727"/>
                  </a:lnTo>
                  <a:lnTo>
                    <a:pt x="233" y="9963"/>
                  </a:lnTo>
                  <a:lnTo>
                    <a:pt x="313" y="10200"/>
                  </a:lnTo>
                  <a:lnTo>
                    <a:pt x="432" y="10415"/>
                  </a:lnTo>
                  <a:lnTo>
                    <a:pt x="550" y="10632"/>
                  </a:lnTo>
                  <a:lnTo>
                    <a:pt x="667" y="10788"/>
                  </a:lnTo>
                  <a:lnTo>
                    <a:pt x="786" y="10946"/>
                  </a:lnTo>
                  <a:lnTo>
                    <a:pt x="922" y="11104"/>
                  </a:lnTo>
                  <a:lnTo>
                    <a:pt x="1059" y="11220"/>
                  </a:lnTo>
                  <a:lnTo>
                    <a:pt x="1218" y="11359"/>
                  </a:lnTo>
                  <a:lnTo>
                    <a:pt x="1356" y="11457"/>
                  </a:lnTo>
                  <a:lnTo>
                    <a:pt x="1530" y="11555"/>
                  </a:lnTo>
                  <a:lnTo>
                    <a:pt x="1689" y="11655"/>
                  </a:lnTo>
                  <a:close/>
                  <a:moveTo>
                    <a:pt x="10154" y="14249"/>
                  </a:moveTo>
                  <a:lnTo>
                    <a:pt x="10019" y="14288"/>
                  </a:lnTo>
                  <a:lnTo>
                    <a:pt x="9861" y="14288"/>
                  </a:lnTo>
                  <a:lnTo>
                    <a:pt x="9369" y="14288"/>
                  </a:lnTo>
                  <a:lnTo>
                    <a:pt x="9369" y="13638"/>
                  </a:lnTo>
                  <a:lnTo>
                    <a:pt x="9351" y="13561"/>
                  </a:lnTo>
                  <a:lnTo>
                    <a:pt x="9291" y="13482"/>
                  </a:lnTo>
                  <a:lnTo>
                    <a:pt x="9231" y="13422"/>
                  </a:lnTo>
                  <a:lnTo>
                    <a:pt x="9133" y="13404"/>
                  </a:lnTo>
                  <a:lnTo>
                    <a:pt x="7210" y="13404"/>
                  </a:lnTo>
                  <a:lnTo>
                    <a:pt x="7109" y="13422"/>
                  </a:lnTo>
                  <a:lnTo>
                    <a:pt x="7051" y="13482"/>
                  </a:lnTo>
                  <a:lnTo>
                    <a:pt x="6991" y="13561"/>
                  </a:lnTo>
                  <a:lnTo>
                    <a:pt x="6973" y="13638"/>
                  </a:lnTo>
                  <a:lnTo>
                    <a:pt x="6973" y="14288"/>
                  </a:lnTo>
                  <a:lnTo>
                    <a:pt x="6265" y="14288"/>
                  </a:lnTo>
                  <a:lnTo>
                    <a:pt x="6188" y="14288"/>
                  </a:lnTo>
                  <a:lnTo>
                    <a:pt x="6188" y="13071"/>
                  </a:lnTo>
                  <a:lnTo>
                    <a:pt x="6188" y="12932"/>
                  </a:lnTo>
                  <a:lnTo>
                    <a:pt x="6227" y="12813"/>
                  </a:lnTo>
                  <a:lnTo>
                    <a:pt x="6286" y="12716"/>
                  </a:lnTo>
                  <a:lnTo>
                    <a:pt x="6343" y="12618"/>
                  </a:lnTo>
                  <a:lnTo>
                    <a:pt x="6443" y="12537"/>
                  </a:lnTo>
                  <a:lnTo>
                    <a:pt x="6541" y="12480"/>
                  </a:lnTo>
                  <a:lnTo>
                    <a:pt x="6640" y="12440"/>
                  </a:lnTo>
                  <a:lnTo>
                    <a:pt x="6757" y="12421"/>
                  </a:lnTo>
                  <a:lnTo>
                    <a:pt x="9583" y="12421"/>
                  </a:lnTo>
                  <a:lnTo>
                    <a:pt x="9702" y="12440"/>
                  </a:lnTo>
                  <a:lnTo>
                    <a:pt x="9801" y="12480"/>
                  </a:lnTo>
                  <a:lnTo>
                    <a:pt x="9900" y="12537"/>
                  </a:lnTo>
                  <a:lnTo>
                    <a:pt x="9998" y="12618"/>
                  </a:lnTo>
                  <a:lnTo>
                    <a:pt x="10056" y="12716"/>
                  </a:lnTo>
                  <a:lnTo>
                    <a:pt x="10116" y="12813"/>
                  </a:lnTo>
                  <a:lnTo>
                    <a:pt x="10154" y="12932"/>
                  </a:lnTo>
                  <a:lnTo>
                    <a:pt x="10154" y="13071"/>
                  </a:lnTo>
                  <a:lnTo>
                    <a:pt x="10154" y="14249"/>
                  </a:lnTo>
                  <a:close/>
                  <a:moveTo>
                    <a:pt x="14025" y="9691"/>
                  </a:moveTo>
                  <a:lnTo>
                    <a:pt x="13926" y="9805"/>
                  </a:lnTo>
                  <a:lnTo>
                    <a:pt x="13830" y="9926"/>
                  </a:lnTo>
                  <a:lnTo>
                    <a:pt x="13708" y="10023"/>
                  </a:lnTo>
                  <a:lnTo>
                    <a:pt x="13572" y="10082"/>
                  </a:lnTo>
                  <a:lnTo>
                    <a:pt x="13198" y="10240"/>
                  </a:lnTo>
                  <a:lnTo>
                    <a:pt x="13063" y="10632"/>
                  </a:lnTo>
                  <a:lnTo>
                    <a:pt x="12925" y="11044"/>
                  </a:lnTo>
                  <a:lnTo>
                    <a:pt x="12749" y="11439"/>
                  </a:lnTo>
                  <a:lnTo>
                    <a:pt x="12550" y="11831"/>
                  </a:lnTo>
                  <a:lnTo>
                    <a:pt x="12314" y="12203"/>
                  </a:lnTo>
                  <a:lnTo>
                    <a:pt x="12060" y="12560"/>
                  </a:lnTo>
                  <a:lnTo>
                    <a:pt x="11784" y="12911"/>
                  </a:lnTo>
                  <a:lnTo>
                    <a:pt x="11490" y="13246"/>
                  </a:lnTo>
                  <a:lnTo>
                    <a:pt x="11155" y="13580"/>
                  </a:lnTo>
                  <a:lnTo>
                    <a:pt x="11155" y="13071"/>
                  </a:lnTo>
                  <a:lnTo>
                    <a:pt x="11155" y="12894"/>
                  </a:lnTo>
                  <a:lnTo>
                    <a:pt x="11136" y="12736"/>
                  </a:lnTo>
                  <a:lnTo>
                    <a:pt x="11098" y="12577"/>
                  </a:lnTo>
                  <a:lnTo>
                    <a:pt x="11038" y="12421"/>
                  </a:lnTo>
                  <a:lnTo>
                    <a:pt x="10979" y="12283"/>
                  </a:lnTo>
                  <a:lnTo>
                    <a:pt x="10880" y="12146"/>
                  </a:lnTo>
                  <a:lnTo>
                    <a:pt x="10804" y="12026"/>
                  </a:lnTo>
                  <a:lnTo>
                    <a:pt x="10704" y="11909"/>
                  </a:lnTo>
                  <a:lnTo>
                    <a:pt x="10589" y="11790"/>
                  </a:lnTo>
                  <a:lnTo>
                    <a:pt x="10470" y="11713"/>
                  </a:lnTo>
                  <a:lnTo>
                    <a:pt x="10332" y="11615"/>
                  </a:lnTo>
                  <a:lnTo>
                    <a:pt x="10194" y="11555"/>
                  </a:lnTo>
                  <a:lnTo>
                    <a:pt x="10056" y="11496"/>
                  </a:lnTo>
                  <a:lnTo>
                    <a:pt x="9900" y="11457"/>
                  </a:lnTo>
                  <a:lnTo>
                    <a:pt x="9741" y="11439"/>
                  </a:lnTo>
                  <a:lnTo>
                    <a:pt x="9583" y="11419"/>
                  </a:lnTo>
                  <a:lnTo>
                    <a:pt x="6757" y="11419"/>
                  </a:lnTo>
                  <a:lnTo>
                    <a:pt x="6599" y="11439"/>
                  </a:lnTo>
                  <a:lnTo>
                    <a:pt x="6443" y="11457"/>
                  </a:lnTo>
                  <a:lnTo>
                    <a:pt x="6286" y="11496"/>
                  </a:lnTo>
                  <a:lnTo>
                    <a:pt x="6147" y="11555"/>
                  </a:lnTo>
                  <a:lnTo>
                    <a:pt x="6009" y="11615"/>
                  </a:lnTo>
                  <a:lnTo>
                    <a:pt x="5873" y="11713"/>
                  </a:lnTo>
                  <a:lnTo>
                    <a:pt x="5755" y="11790"/>
                  </a:lnTo>
                  <a:lnTo>
                    <a:pt x="5637" y="11909"/>
                  </a:lnTo>
                  <a:lnTo>
                    <a:pt x="5537" y="12026"/>
                  </a:lnTo>
                  <a:lnTo>
                    <a:pt x="5458" y="12146"/>
                  </a:lnTo>
                  <a:lnTo>
                    <a:pt x="5384" y="12283"/>
                  </a:lnTo>
                  <a:lnTo>
                    <a:pt x="5302" y="12421"/>
                  </a:lnTo>
                  <a:lnTo>
                    <a:pt x="5262" y="12577"/>
                  </a:lnTo>
                  <a:lnTo>
                    <a:pt x="5225" y="12736"/>
                  </a:lnTo>
                  <a:lnTo>
                    <a:pt x="5185" y="12894"/>
                  </a:lnTo>
                  <a:lnTo>
                    <a:pt x="5185" y="13071"/>
                  </a:lnTo>
                  <a:lnTo>
                    <a:pt x="5185" y="13698"/>
                  </a:lnTo>
                  <a:lnTo>
                    <a:pt x="4870" y="13365"/>
                  </a:lnTo>
                  <a:lnTo>
                    <a:pt x="4556" y="12993"/>
                  </a:lnTo>
                  <a:lnTo>
                    <a:pt x="4280" y="12618"/>
                  </a:lnTo>
                  <a:lnTo>
                    <a:pt x="4008" y="12203"/>
                  </a:lnTo>
                  <a:lnTo>
                    <a:pt x="3750" y="11790"/>
                  </a:lnTo>
                  <a:lnTo>
                    <a:pt x="3515" y="11398"/>
                  </a:lnTo>
                  <a:lnTo>
                    <a:pt x="3318" y="10986"/>
                  </a:lnTo>
                  <a:lnTo>
                    <a:pt x="3142" y="10612"/>
                  </a:lnTo>
                  <a:lnTo>
                    <a:pt x="2984" y="10219"/>
                  </a:lnTo>
                  <a:lnTo>
                    <a:pt x="2572" y="10102"/>
                  </a:lnTo>
                  <a:lnTo>
                    <a:pt x="2417" y="10041"/>
                  </a:lnTo>
                  <a:lnTo>
                    <a:pt x="2277" y="9963"/>
                  </a:lnTo>
                  <a:lnTo>
                    <a:pt x="2139" y="9828"/>
                  </a:lnTo>
                  <a:lnTo>
                    <a:pt x="2023" y="9691"/>
                  </a:lnTo>
                  <a:lnTo>
                    <a:pt x="1904" y="9471"/>
                  </a:lnTo>
                  <a:lnTo>
                    <a:pt x="1826" y="9217"/>
                  </a:lnTo>
                  <a:lnTo>
                    <a:pt x="1766" y="8963"/>
                  </a:lnTo>
                  <a:lnTo>
                    <a:pt x="1766" y="8687"/>
                  </a:lnTo>
                  <a:lnTo>
                    <a:pt x="1766" y="8511"/>
                  </a:lnTo>
                  <a:lnTo>
                    <a:pt x="1786" y="8352"/>
                  </a:lnTo>
                  <a:lnTo>
                    <a:pt x="1806" y="8215"/>
                  </a:lnTo>
                  <a:lnTo>
                    <a:pt x="1866" y="8075"/>
                  </a:lnTo>
                  <a:lnTo>
                    <a:pt x="1904" y="7958"/>
                  </a:lnTo>
                  <a:lnTo>
                    <a:pt x="1964" y="7859"/>
                  </a:lnTo>
                  <a:lnTo>
                    <a:pt x="2042" y="7784"/>
                  </a:lnTo>
                  <a:lnTo>
                    <a:pt x="2120" y="7704"/>
                  </a:lnTo>
                  <a:lnTo>
                    <a:pt x="3005" y="8135"/>
                  </a:lnTo>
                  <a:lnTo>
                    <a:pt x="3005" y="8215"/>
                  </a:lnTo>
                  <a:lnTo>
                    <a:pt x="3005" y="8450"/>
                  </a:lnTo>
                  <a:lnTo>
                    <a:pt x="3044" y="8687"/>
                  </a:lnTo>
                  <a:lnTo>
                    <a:pt x="3103" y="8923"/>
                  </a:lnTo>
                  <a:lnTo>
                    <a:pt x="3180" y="9138"/>
                  </a:lnTo>
                  <a:lnTo>
                    <a:pt x="3279" y="9356"/>
                  </a:lnTo>
                  <a:lnTo>
                    <a:pt x="3398" y="9551"/>
                  </a:lnTo>
                  <a:lnTo>
                    <a:pt x="3535" y="9727"/>
                  </a:lnTo>
                  <a:lnTo>
                    <a:pt x="3691" y="9905"/>
                  </a:lnTo>
                  <a:lnTo>
                    <a:pt x="3869" y="10062"/>
                  </a:lnTo>
                  <a:lnTo>
                    <a:pt x="4046" y="10200"/>
                  </a:lnTo>
                  <a:lnTo>
                    <a:pt x="4243" y="10317"/>
                  </a:lnTo>
                  <a:lnTo>
                    <a:pt x="4456" y="10415"/>
                  </a:lnTo>
                  <a:lnTo>
                    <a:pt x="4675" y="10493"/>
                  </a:lnTo>
                  <a:lnTo>
                    <a:pt x="4910" y="10551"/>
                  </a:lnTo>
                  <a:lnTo>
                    <a:pt x="5147" y="10592"/>
                  </a:lnTo>
                  <a:lnTo>
                    <a:pt x="5384" y="10592"/>
                  </a:lnTo>
                  <a:lnTo>
                    <a:pt x="5577" y="10592"/>
                  </a:lnTo>
                  <a:lnTo>
                    <a:pt x="5773" y="10572"/>
                  </a:lnTo>
                  <a:lnTo>
                    <a:pt x="5951" y="10534"/>
                  </a:lnTo>
                  <a:lnTo>
                    <a:pt x="6130" y="10476"/>
                  </a:lnTo>
                  <a:lnTo>
                    <a:pt x="6305" y="10415"/>
                  </a:lnTo>
                  <a:lnTo>
                    <a:pt x="6481" y="10338"/>
                  </a:lnTo>
                  <a:lnTo>
                    <a:pt x="6640" y="10240"/>
                  </a:lnTo>
                  <a:lnTo>
                    <a:pt x="6774" y="10142"/>
                  </a:lnTo>
                  <a:lnTo>
                    <a:pt x="6934" y="10023"/>
                  </a:lnTo>
                  <a:lnTo>
                    <a:pt x="7051" y="9905"/>
                  </a:lnTo>
                  <a:lnTo>
                    <a:pt x="7187" y="9767"/>
                  </a:lnTo>
                  <a:lnTo>
                    <a:pt x="7307" y="9629"/>
                  </a:lnTo>
                  <a:lnTo>
                    <a:pt x="7405" y="9492"/>
                  </a:lnTo>
                  <a:lnTo>
                    <a:pt x="7504" y="9314"/>
                  </a:lnTo>
                  <a:lnTo>
                    <a:pt x="7581" y="9159"/>
                  </a:lnTo>
                  <a:lnTo>
                    <a:pt x="7642" y="8980"/>
                  </a:lnTo>
                  <a:lnTo>
                    <a:pt x="8622" y="8980"/>
                  </a:lnTo>
                  <a:lnTo>
                    <a:pt x="8702" y="9159"/>
                  </a:lnTo>
                  <a:lnTo>
                    <a:pt x="8780" y="9314"/>
                  </a:lnTo>
                  <a:lnTo>
                    <a:pt x="8878" y="9492"/>
                  </a:lnTo>
                  <a:lnTo>
                    <a:pt x="8975" y="9629"/>
                  </a:lnTo>
                  <a:lnTo>
                    <a:pt x="9094" y="9767"/>
                  </a:lnTo>
                  <a:lnTo>
                    <a:pt x="9213" y="9905"/>
                  </a:lnTo>
                  <a:lnTo>
                    <a:pt x="9351" y="10023"/>
                  </a:lnTo>
                  <a:lnTo>
                    <a:pt x="9488" y="10142"/>
                  </a:lnTo>
                  <a:lnTo>
                    <a:pt x="9643" y="10240"/>
                  </a:lnTo>
                  <a:lnTo>
                    <a:pt x="9801" y="10338"/>
                  </a:lnTo>
                  <a:lnTo>
                    <a:pt x="9959" y="10415"/>
                  </a:lnTo>
                  <a:lnTo>
                    <a:pt x="10136" y="10476"/>
                  </a:lnTo>
                  <a:lnTo>
                    <a:pt x="10312" y="10534"/>
                  </a:lnTo>
                  <a:lnTo>
                    <a:pt x="10509" y="10572"/>
                  </a:lnTo>
                  <a:lnTo>
                    <a:pt x="10686" y="10592"/>
                  </a:lnTo>
                  <a:lnTo>
                    <a:pt x="10880" y="10592"/>
                  </a:lnTo>
                  <a:lnTo>
                    <a:pt x="11136" y="10592"/>
                  </a:lnTo>
                  <a:lnTo>
                    <a:pt x="11373" y="10551"/>
                  </a:lnTo>
                  <a:lnTo>
                    <a:pt x="11588" y="10493"/>
                  </a:lnTo>
                  <a:lnTo>
                    <a:pt x="11825" y="10415"/>
                  </a:lnTo>
                  <a:lnTo>
                    <a:pt x="12021" y="10317"/>
                  </a:lnTo>
                  <a:lnTo>
                    <a:pt x="12216" y="10200"/>
                  </a:lnTo>
                  <a:lnTo>
                    <a:pt x="12415" y="10062"/>
                  </a:lnTo>
                  <a:lnTo>
                    <a:pt x="12571" y="9905"/>
                  </a:lnTo>
                  <a:lnTo>
                    <a:pt x="12729" y="9727"/>
                  </a:lnTo>
                  <a:lnTo>
                    <a:pt x="12864" y="9551"/>
                  </a:lnTo>
                  <a:lnTo>
                    <a:pt x="12986" y="9356"/>
                  </a:lnTo>
                  <a:lnTo>
                    <a:pt x="13083" y="9138"/>
                  </a:lnTo>
                  <a:lnTo>
                    <a:pt x="13161" y="8923"/>
                  </a:lnTo>
                  <a:lnTo>
                    <a:pt x="13221" y="8687"/>
                  </a:lnTo>
                  <a:lnTo>
                    <a:pt x="13258" y="8450"/>
                  </a:lnTo>
                  <a:lnTo>
                    <a:pt x="13280" y="8215"/>
                  </a:lnTo>
                  <a:lnTo>
                    <a:pt x="13280" y="8174"/>
                  </a:lnTo>
                  <a:lnTo>
                    <a:pt x="14005" y="7802"/>
                  </a:lnTo>
                  <a:lnTo>
                    <a:pt x="14065" y="7880"/>
                  </a:lnTo>
                  <a:lnTo>
                    <a:pt x="14143" y="8057"/>
                  </a:lnTo>
                  <a:lnTo>
                    <a:pt x="14201" y="8292"/>
                  </a:lnTo>
                  <a:lnTo>
                    <a:pt x="14242" y="8511"/>
                  </a:lnTo>
                  <a:lnTo>
                    <a:pt x="14242" y="8765"/>
                  </a:lnTo>
                  <a:lnTo>
                    <a:pt x="14221" y="9021"/>
                  </a:lnTo>
                  <a:lnTo>
                    <a:pt x="14180" y="9258"/>
                  </a:lnTo>
                  <a:lnTo>
                    <a:pt x="14123" y="9471"/>
                  </a:lnTo>
                  <a:lnTo>
                    <a:pt x="14025" y="9691"/>
                  </a:lnTo>
                  <a:close/>
                  <a:moveTo>
                    <a:pt x="3848" y="7704"/>
                  </a:moveTo>
                  <a:lnTo>
                    <a:pt x="4064" y="7292"/>
                  </a:lnTo>
                  <a:lnTo>
                    <a:pt x="4183" y="7153"/>
                  </a:lnTo>
                  <a:lnTo>
                    <a:pt x="4300" y="7015"/>
                  </a:lnTo>
                  <a:lnTo>
                    <a:pt x="4456" y="6897"/>
                  </a:lnTo>
                  <a:lnTo>
                    <a:pt x="4615" y="6779"/>
                  </a:lnTo>
                  <a:lnTo>
                    <a:pt x="4790" y="6702"/>
                  </a:lnTo>
                  <a:lnTo>
                    <a:pt x="4988" y="6642"/>
                  </a:lnTo>
                  <a:lnTo>
                    <a:pt x="5185" y="6603"/>
                  </a:lnTo>
                  <a:lnTo>
                    <a:pt x="5384" y="6603"/>
                  </a:lnTo>
                  <a:lnTo>
                    <a:pt x="5559" y="6603"/>
                  </a:lnTo>
                  <a:lnTo>
                    <a:pt x="5714" y="6623"/>
                  </a:lnTo>
                  <a:lnTo>
                    <a:pt x="5873" y="6661"/>
                  </a:lnTo>
                  <a:lnTo>
                    <a:pt x="6009" y="6721"/>
                  </a:lnTo>
                  <a:lnTo>
                    <a:pt x="6147" y="6800"/>
                  </a:lnTo>
                  <a:lnTo>
                    <a:pt x="6286" y="6879"/>
                  </a:lnTo>
                  <a:lnTo>
                    <a:pt x="6403" y="6977"/>
                  </a:lnTo>
                  <a:lnTo>
                    <a:pt x="6521" y="7075"/>
                  </a:lnTo>
                  <a:lnTo>
                    <a:pt x="6640" y="7193"/>
                  </a:lnTo>
                  <a:lnTo>
                    <a:pt x="6717" y="7311"/>
                  </a:lnTo>
                  <a:lnTo>
                    <a:pt x="6796" y="7449"/>
                  </a:lnTo>
                  <a:lnTo>
                    <a:pt x="6875" y="7586"/>
                  </a:lnTo>
                  <a:lnTo>
                    <a:pt x="6934" y="7744"/>
                  </a:lnTo>
                  <a:lnTo>
                    <a:pt x="6973" y="7880"/>
                  </a:lnTo>
                  <a:lnTo>
                    <a:pt x="6991" y="8057"/>
                  </a:lnTo>
                  <a:lnTo>
                    <a:pt x="6991" y="8215"/>
                  </a:lnTo>
                  <a:lnTo>
                    <a:pt x="6991" y="8372"/>
                  </a:lnTo>
                  <a:lnTo>
                    <a:pt x="6973" y="8548"/>
                  </a:lnTo>
                  <a:lnTo>
                    <a:pt x="6934" y="8687"/>
                  </a:lnTo>
                  <a:lnTo>
                    <a:pt x="6875" y="8845"/>
                  </a:lnTo>
                  <a:lnTo>
                    <a:pt x="6796" y="8980"/>
                  </a:lnTo>
                  <a:lnTo>
                    <a:pt x="6717" y="9119"/>
                  </a:lnTo>
                  <a:lnTo>
                    <a:pt x="6640" y="9236"/>
                  </a:lnTo>
                  <a:lnTo>
                    <a:pt x="6521" y="9356"/>
                  </a:lnTo>
                  <a:lnTo>
                    <a:pt x="6403" y="9453"/>
                  </a:lnTo>
                  <a:lnTo>
                    <a:pt x="6286" y="9551"/>
                  </a:lnTo>
                  <a:lnTo>
                    <a:pt x="6147" y="9629"/>
                  </a:lnTo>
                  <a:lnTo>
                    <a:pt x="6009" y="9707"/>
                  </a:lnTo>
                  <a:lnTo>
                    <a:pt x="5873" y="9747"/>
                  </a:lnTo>
                  <a:lnTo>
                    <a:pt x="5714" y="9788"/>
                  </a:lnTo>
                  <a:lnTo>
                    <a:pt x="5559" y="9828"/>
                  </a:lnTo>
                  <a:lnTo>
                    <a:pt x="5384" y="9828"/>
                  </a:lnTo>
                  <a:lnTo>
                    <a:pt x="5225" y="9828"/>
                  </a:lnTo>
                  <a:lnTo>
                    <a:pt x="5067" y="9788"/>
                  </a:lnTo>
                  <a:lnTo>
                    <a:pt x="4910" y="9747"/>
                  </a:lnTo>
                  <a:lnTo>
                    <a:pt x="4752" y="9707"/>
                  </a:lnTo>
                  <a:lnTo>
                    <a:pt x="4615" y="9629"/>
                  </a:lnTo>
                  <a:lnTo>
                    <a:pt x="4479" y="9551"/>
                  </a:lnTo>
                  <a:lnTo>
                    <a:pt x="4359" y="9453"/>
                  </a:lnTo>
                  <a:lnTo>
                    <a:pt x="4243" y="9356"/>
                  </a:lnTo>
                  <a:lnTo>
                    <a:pt x="4145" y="9236"/>
                  </a:lnTo>
                  <a:lnTo>
                    <a:pt x="4046" y="9119"/>
                  </a:lnTo>
                  <a:lnTo>
                    <a:pt x="3969" y="8980"/>
                  </a:lnTo>
                  <a:lnTo>
                    <a:pt x="3888" y="8845"/>
                  </a:lnTo>
                  <a:lnTo>
                    <a:pt x="3848" y="8687"/>
                  </a:lnTo>
                  <a:lnTo>
                    <a:pt x="3811" y="8548"/>
                  </a:lnTo>
                  <a:lnTo>
                    <a:pt x="3771" y="8372"/>
                  </a:lnTo>
                  <a:lnTo>
                    <a:pt x="3771" y="8215"/>
                  </a:lnTo>
                  <a:lnTo>
                    <a:pt x="3790" y="7958"/>
                  </a:lnTo>
                  <a:lnTo>
                    <a:pt x="3848" y="7704"/>
                  </a:lnTo>
                  <a:close/>
                  <a:moveTo>
                    <a:pt x="12513" y="8215"/>
                  </a:moveTo>
                  <a:lnTo>
                    <a:pt x="12493" y="8372"/>
                  </a:lnTo>
                  <a:lnTo>
                    <a:pt x="12473" y="8548"/>
                  </a:lnTo>
                  <a:lnTo>
                    <a:pt x="12433" y="8687"/>
                  </a:lnTo>
                  <a:lnTo>
                    <a:pt x="12375" y="8845"/>
                  </a:lnTo>
                  <a:lnTo>
                    <a:pt x="12314" y="8980"/>
                  </a:lnTo>
                  <a:lnTo>
                    <a:pt x="12216" y="9119"/>
                  </a:lnTo>
                  <a:lnTo>
                    <a:pt x="12141" y="9236"/>
                  </a:lnTo>
                  <a:lnTo>
                    <a:pt x="12021" y="9356"/>
                  </a:lnTo>
                  <a:lnTo>
                    <a:pt x="11923" y="9453"/>
                  </a:lnTo>
                  <a:lnTo>
                    <a:pt x="11784" y="9551"/>
                  </a:lnTo>
                  <a:lnTo>
                    <a:pt x="11648" y="9629"/>
                  </a:lnTo>
                  <a:lnTo>
                    <a:pt x="11510" y="9707"/>
                  </a:lnTo>
                  <a:lnTo>
                    <a:pt x="11373" y="9747"/>
                  </a:lnTo>
                  <a:lnTo>
                    <a:pt x="11215" y="9788"/>
                  </a:lnTo>
                  <a:lnTo>
                    <a:pt x="11057" y="9828"/>
                  </a:lnTo>
                  <a:lnTo>
                    <a:pt x="10880" y="9828"/>
                  </a:lnTo>
                  <a:lnTo>
                    <a:pt x="10725" y="9828"/>
                  </a:lnTo>
                  <a:lnTo>
                    <a:pt x="10569" y="9788"/>
                  </a:lnTo>
                  <a:lnTo>
                    <a:pt x="10410" y="9747"/>
                  </a:lnTo>
                  <a:lnTo>
                    <a:pt x="10255" y="9707"/>
                  </a:lnTo>
                  <a:lnTo>
                    <a:pt x="10116" y="9629"/>
                  </a:lnTo>
                  <a:lnTo>
                    <a:pt x="9977" y="9551"/>
                  </a:lnTo>
                  <a:lnTo>
                    <a:pt x="9861" y="9453"/>
                  </a:lnTo>
                  <a:lnTo>
                    <a:pt x="9741" y="9356"/>
                  </a:lnTo>
                  <a:lnTo>
                    <a:pt x="9643" y="9236"/>
                  </a:lnTo>
                  <a:lnTo>
                    <a:pt x="9545" y="9119"/>
                  </a:lnTo>
                  <a:lnTo>
                    <a:pt x="9468" y="8980"/>
                  </a:lnTo>
                  <a:lnTo>
                    <a:pt x="9408" y="8845"/>
                  </a:lnTo>
                  <a:lnTo>
                    <a:pt x="9351" y="8687"/>
                  </a:lnTo>
                  <a:lnTo>
                    <a:pt x="9309" y="8548"/>
                  </a:lnTo>
                  <a:lnTo>
                    <a:pt x="9291" y="8372"/>
                  </a:lnTo>
                  <a:lnTo>
                    <a:pt x="9272" y="8215"/>
                  </a:lnTo>
                  <a:lnTo>
                    <a:pt x="9291" y="8057"/>
                  </a:lnTo>
                  <a:lnTo>
                    <a:pt x="9309" y="7880"/>
                  </a:lnTo>
                  <a:lnTo>
                    <a:pt x="9351" y="7744"/>
                  </a:lnTo>
                  <a:lnTo>
                    <a:pt x="9408" y="7586"/>
                  </a:lnTo>
                  <a:lnTo>
                    <a:pt x="9468" y="7449"/>
                  </a:lnTo>
                  <a:lnTo>
                    <a:pt x="9545" y="7311"/>
                  </a:lnTo>
                  <a:lnTo>
                    <a:pt x="9643" y="7193"/>
                  </a:lnTo>
                  <a:lnTo>
                    <a:pt x="9741" y="7075"/>
                  </a:lnTo>
                  <a:lnTo>
                    <a:pt x="9861" y="6977"/>
                  </a:lnTo>
                  <a:lnTo>
                    <a:pt x="9977" y="6879"/>
                  </a:lnTo>
                  <a:lnTo>
                    <a:pt x="10116" y="6800"/>
                  </a:lnTo>
                  <a:lnTo>
                    <a:pt x="10255" y="6721"/>
                  </a:lnTo>
                  <a:lnTo>
                    <a:pt x="10410" y="6661"/>
                  </a:lnTo>
                  <a:lnTo>
                    <a:pt x="10569" y="6623"/>
                  </a:lnTo>
                  <a:lnTo>
                    <a:pt x="10725" y="6603"/>
                  </a:lnTo>
                  <a:lnTo>
                    <a:pt x="10880" y="6603"/>
                  </a:lnTo>
                  <a:lnTo>
                    <a:pt x="11057" y="6603"/>
                  </a:lnTo>
                  <a:lnTo>
                    <a:pt x="11215" y="6623"/>
                  </a:lnTo>
                  <a:lnTo>
                    <a:pt x="11373" y="6661"/>
                  </a:lnTo>
                  <a:lnTo>
                    <a:pt x="11510" y="6721"/>
                  </a:lnTo>
                  <a:lnTo>
                    <a:pt x="11648" y="6800"/>
                  </a:lnTo>
                  <a:lnTo>
                    <a:pt x="11784" y="6879"/>
                  </a:lnTo>
                  <a:lnTo>
                    <a:pt x="11923" y="6977"/>
                  </a:lnTo>
                  <a:lnTo>
                    <a:pt x="12021" y="7075"/>
                  </a:lnTo>
                  <a:lnTo>
                    <a:pt x="12141" y="7193"/>
                  </a:lnTo>
                  <a:lnTo>
                    <a:pt x="12216" y="7311"/>
                  </a:lnTo>
                  <a:lnTo>
                    <a:pt x="12314" y="7449"/>
                  </a:lnTo>
                  <a:lnTo>
                    <a:pt x="12375" y="7586"/>
                  </a:lnTo>
                  <a:lnTo>
                    <a:pt x="12433" y="7744"/>
                  </a:lnTo>
                  <a:lnTo>
                    <a:pt x="12473" y="7880"/>
                  </a:lnTo>
                  <a:lnTo>
                    <a:pt x="12493" y="8057"/>
                  </a:lnTo>
                  <a:lnTo>
                    <a:pt x="12513" y="8215"/>
                  </a:lnTo>
                  <a:close/>
                  <a:moveTo>
                    <a:pt x="12571" y="3341"/>
                  </a:moveTo>
                  <a:lnTo>
                    <a:pt x="12787" y="3595"/>
                  </a:lnTo>
                  <a:lnTo>
                    <a:pt x="12962" y="3851"/>
                  </a:lnTo>
                  <a:lnTo>
                    <a:pt x="13101" y="4107"/>
                  </a:lnTo>
                  <a:lnTo>
                    <a:pt x="13221" y="4401"/>
                  </a:lnTo>
                  <a:lnTo>
                    <a:pt x="13319" y="4695"/>
                  </a:lnTo>
                  <a:lnTo>
                    <a:pt x="13378" y="4991"/>
                  </a:lnTo>
                  <a:lnTo>
                    <a:pt x="13397" y="5326"/>
                  </a:lnTo>
                  <a:lnTo>
                    <a:pt x="13397" y="5660"/>
                  </a:lnTo>
                  <a:lnTo>
                    <a:pt x="13397" y="6642"/>
                  </a:lnTo>
                  <a:lnTo>
                    <a:pt x="12885" y="6897"/>
                  </a:lnTo>
                  <a:lnTo>
                    <a:pt x="12709" y="6661"/>
                  </a:lnTo>
                  <a:lnTo>
                    <a:pt x="12513" y="6465"/>
                  </a:lnTo>
                  <a:lnTo>
                    <a:pt x="12277" y="6271"/>
                  </a:lnTo>
                  <a:lnTo>
                    <a:pt x="12041" y="6132"/>
                  </a:lnTo>
                  <a:lnTo>
                    <a:pt x="11767" y="5994"/>
                  </a:lnTo>
                  <a:lnTo>
                    <a:pt x="11490" y="5896"/>
                  </a:lnTo>
                  <a:lnTo>
                    <a:pt x="11196" y="5856"/>
                  </a:lnTo>
                  <a:lnTo>
                    <a:pt x="10880" y="5836"/>
                  </a:lnTo>
                  <a:lnTo>
                    <a:pt x="10686" y="5836"/>
                  </a:lnTo>
                  <a:lnTo>
                    <a:pt x="10470" y="5856"/>
                  </a:lnTo>
                  <a:lnTo>
                    <a:pt x="10272" y="5914"/>
                  </a:lnTo>
                  <a:lnTo>
                    <a:pt x="10076" y="5975"/>
                  </a:lnTo>
                  <a:lnTo>
                    <a:pt x="9900" y="6052"/>
                  </a:lnTo>
                  <a:lnTo>
                    <a:pt x="9722" y="6132"/>
                  </a:lnTo>
                  <a:lnTo>
                    <a:pt x="9545" y="6247"/>
                  </a:lnTo>
                  <a:lnTo>
                    <a:pt x="9389" y="6369"/>
                  </a:lnTo>
                  <a:lnTo>
                    <a:pt x="9253" y="6485"/>
                  </a:lnTo>
                  <a:lnTo>
                    <a:pt x="9114" y="6623"/>
                  </a:lnTo>
                  <a:lnTo>
                    <a:pt x="8975" y="6779"/>
                  </a:lnTo>
                  <a:lnTo>
                    <a:pt x="8858" y="6957"/>
                  </a:lnTo>
                  <a:lnTo>
                    <a:pt x="8760" y="7113"/>
                  </a:lnTo>
                  <a:lnTo>
                    <a:pt x="8682" y="7311"/>
                  </a:lnTo>
                  <a:lnTo>
                    <a:pt x="8622" y="7487"/>
                  </a:lnTo>
                  <a:lnTo>
                    <a:pt x="8564" y="7684"/>
                  </a:lnTo>
                  <a:lnTo>
                    <a:pt x="7719" y="7684"/>
                  </a:lnTo>
                  <a:lnTo>
                    <a:pt x="7659" y="7487"/>
                  </a:lnTo>
                  <a:lnTo>
                    <a:pt x="7581" y="7311"/>
                  </a:lnTo>
                  <a:lnTo>
                    <a:pt x="7504" y="7113"/>
                  </a:lnTo>
                  <a:lnTo>
                    <a:pt x="7405" y="6957"/>
                  </a:lnTo>
                  <a:lnTo>
                    <a:pt x="7288" y="6779"/>
                  </a:lnTo>
                  <a:lnTo>
                    <a:pt x="7169" y="6623"/>
                  </a:lnTo>
                  <a:lnTo>
                    <a:pt x="7032" y="6485"/>
                  </a:lnTo>
                  <a:lnTo>
                    <a:pt x="6875" y="6369"/>
                  </a:lnTo>
                  <a:lnTo>
                    <a:pt x="6717" y="6247"/>
                  </a:lnTo>
                  <a:lnTo>
                    <a:pt x="6561" y="6132"/>
                  </a:lnTo>
                  <a:lnTo>
                    <a:pt x="6383" y="6052"/>
                  </a:lnTo>
                  <a:lnTo>
                    <a:pt x="6188" y="5975"/>
                  </a:lnTo>
                  <a:lnTo>
                    <a:pt x="5991" y="5914"/>
                  </a:lnTo>
                  <a:lnTo>
                    <a:pt x="5795" y="5856"/>
                  </a:lnTo>
                  <a:lnTo>
                    <a:pt x="5597" y="5836"/>
                  </a:lnTo>
                  <a:lnTo>
                    <a:pt x="5384" y="5836"/>
                  </a:lnTo>
                  <a:lnTo>
                    <a:pt x="5087" y="5836"/>
                  </a:lnTo>
                  <a:lnTo>
                    <a:pt x="4790" y="5896"/>
                  </a:lnTo>
                  <a:lnTo>
                    <a:pt x="4517" y="5994"/>
                  </a:lnTo>
                  <a:lnTo>
                    <a:pt x="4243" y="6113"/>
                  </a:lnTo>
                  <a:lnTo>
                    <a:pt x="4008" y="6271"/>
                  </a:lnTo>
                  <a:lnTo>
                    <a:pt x="3790" y="6444"/>
                  </a:lnTo>
                  <a:lnTo>
                    <a:pt x="3575" y="6642"/>
                  </a:lnTo>
                  <a:lnTo>
                    <a:pt x="3417" y="6879"/>
                  </a:lnTo>
                  <a:lnTo>
                    <a:pt x="2787" y="6563"/>
                  </a:lnTo>
                  <a:lnTo>
                    <a:pt x="2787" y="5700"/>
                  </a:lnTo>
                  <a:lnTo>
                    <a:pt x="2787" y="5660"/>
                  </a:lnTo>
                  <a:lnTo>
                    <a:pt x="2787" y="5326"/>
                  </a:lnTo>
                  <a:lnTo>
                    <a:pt x="2808" y="4991"/>
                  </a:lnTo>
                  <a:lnTo>
                    <a:pt x="2866" y="4695"/>
                  </a:lnTo>
                  <a:lnTo>
                    <a:pt x="2944" y="4401"/>
                  </a:lnTo>
                  <a:lnTo>
                    <a:pt x="3062" y="4107"/>
                  </a:lnTo>
                  <a:lnTo>
                    <a:pt x="3220" y="3851"/>
                  </a:lnTo>
                  <a:lnTo>
                    <a:pt x="3398" y="3595"/>
                  </a:lnTo>
                  <a:lnTo>
                    <a:pt x="3612" y="3341"/>
                  </a:lnTo>
                  <a:lnTo>
                    <a:pt x="3790" y="3165"/>
                  </a:lnTo>
                  <a:lnTo>
                    <a:pt x="3986" y="2986"/>
                  </a:lnTo>
                  <a:lnTo>
                    <a:pt x="4202" y="2830"/>
                  </a:lnTo>
                  <a:lnTo>
                    <a:pt x="4439" y="2673"/>
                  </a:lnTo>
                  <a:lnTo>
                    <a:pt x="4675" y="2534"/>
                  </a:lnTo>
                  <a:lnTo>
                    <a:pt x="4949" y="2398"/>
                  </a:lnTo>
                  <a:lnTo>
                    <a:pt x="5204" y="2278"/>
                  </a:lnTo>
                  <a:lnTo>
                    <a:pt x="5499" y="2180"/>
                  </a:lnTo>
                  <a:lnTo>
                    <a:pt x="5795" y="2084"/>
                  </a:lnTo>
                  <a:lnTo>
                    <a:pt x="6089" y="2003"/>
                  </a:lnTo>
                  <a:lnTo>
                    <a:pt x="6403" y="1925"/>
                  </a:lnTo>
                  <a:lnTo>
                    <a:pt x="6737" y="1867"/>
                  </a:lnTo>
                  <a:lnTo>
                    <a:pt x="7071" y="1827"/>
                  </a:lnTo>
                  <a:lnTo>
                    <a:pt x="7405" y="1787"/>
                  </a:lnTo>
                  <a:lnTo>
                    <a:pt x="7740" y="1767"/>
                  </a:lnTo>
                  <a:lnTo>
                    <a:pt x="8094" y="1767"/>
                  </a:lnTo>
                  <a:lnTo>
                    <a:pt x="8446" y="1767"/>
                  </a:lnTo>
                  <a:lnTo>
                    <a:pt x="8780" y="1787"/>
                  </a:lnTo>
                  <a:lnTo>
                    <a:pt x="9114" y="1827"/>
                  </a:lnTo>
                  <a:lnTo>
                    <a:pt x="9449" y="1867"/>
                  </a:lnTo>
                  <a:lnTo>
                    <a:pt x="9762" y="1925"/>
                  </a:lnTo>
                  <a:lnTo>
                    <a:pt x="10076" y="2003"/>
                  </a:lnTo>
                  <a:lnTo>
                    <a:pt x="10390" y="2084"/>
                  </a:lnTo>
                  <a:lnTo>
                    <a:pt x="10686" y="2180"/>
                  </a:lnTo>
                  <a:lnTo>
                    <a:pt x="10961" y="2278"/>
                  </a:lnTo>
                  <a:lnTo>
                    <a:pt x="11234" y="2398"/>
                  </a:lnTo>
                  <a:lnTo>
                    <a:pt x="11490" y="2534"/>
                  </a:lnTo>
                  <a:lnTo>
                    <a:pt x="11747" y="2673"/>
                  </a:lnTo>
                  <a:lnTo>
                    <a:pt x="11983" y="2830"/>
                  </a:lnTo>
                  <a:lnTo>
                    <a:pt x="12196" y="2986"/>
                  </a:lnTo>
                  <a:lnTo>
                    <a:pt x="12392" y="3165"/>
                  </a:lnTo>
                  <a:lnTo>
                    <a:pt x="12571" y="3341"/>
                  </a:lnTo>
                  <a:close/>
                </a:path>
              </a:pathLst>
            </a:custGeom>
            <a:solidFill>
              <a:srgbClr val="0070C0"/>
            </a:solid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buClr>
                  <a:srgbClr val="CC9900"/>
                </a:buClr>
                <a:defRPr/>
              </a:pPr>
              <a:endParaRPr lang="zh-CN" altLang="en-US" b="1" kern="0" smtClean="0">
                <a:solidFill>
                  <a:srgbClr val="000000"/>
                </a:solidFill>
                <a:cs typeface="+mn-ea"/>
                <a:sym typeface="+mn-lt"/>
              </a:endParaRPr>
            </a:p>
          </p:txBody>
        </p:sp>
        <p:pic>
          <p:nvPicPr>
            <p:cNvPr id="108" name="图片 1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7364" y="3715864"/>
              <a:ext cx="800251" cy="696859"/>
            </a:xfrm>
            <a:prstGeom prst="rect">
              <a:avLst/>
            </a:prstGeom>
          </p:spPr>
        </p:pic>
        <p:pic>
          <p:nvPicPr>
            <p:cNvPr id="109" name="图片 10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7987" y="638040"/>
              <a:ext cx="619004" cy="569689"/>
            </a:xfrm>
            <a:prstGeom prst="rect">
              <a:avLst/>
            </a:prstGeom>
          </p:spPr>
        </p:pic>
        <p:cxnSp>
          <p:nvCxnSpPr>
            <p:cNvPr id="110" name="直接箭头连接符 109"/>
            <p:cNvCxnSpPr/>
            <p:nvPr/>
          </p:nvCxnSpPr>
          <p:spPr bwMode="auto">
            <a:xfrm>
              <a:off x="4531991" y="1405671"/>
              <a:ext cx="0" cy="2201544"/>
            </a:xfrm>
            <a:prstGeom prst="straightConnector1">
              <a:avLst/>
            </a:prstGeom>
            <a:solidFill>
              <a:srgbClr val="4472C4"/>
            </a:solidFill>
            <a:ln w="15875" cap="flat" cmpd="sng" algn="ctr">
              <a:solidFill>
                <a:srgbClr val="FF9933"/>
              </a:solidFill>
              <a:prstDash val="solid"/>
              <a:round/>
              <a:headEnd type="none" w="med" len="med"/>
              <a:tailEnd type="arrow"/>
            </a:ln>
            <a:effectLst/>
          </p:spPr>
        </p:cxnSp>
        <p:cxnSp>
          <p:nvCxnSpPr>
            <p:cNvPr id="111" name="直接箭头连接符 110"/>
            <p:cNvCxnSpPr/>
            <p:nvPr/>
          </p:nvCxnSpPr>
          <p:spPr bwMode="auto">
            <a:xfrm>
              <a:off x="715567" y="1405671"/>
              <a:ext cx="0" cy="2201544"/>
            </a:xfrm>
            <a:prstGeom prst="straightConnector1">
              <a:avLst/>
            </a:prstGeom>
            <a:solidFill>
              <a:srgbClr val="4472C4"/>
            </a:solidFill>
            <a:ln w="15875" cap="flat" cmpd="sng" algn="ctr">
              <a:solidFill>
                <a:srgbClr val="FF9933"/>
              </a:solidFill>
              <a:prstDash val="solid"/>
              <a:round/>
              <a:headEnd type="arrow" w="med" len="med"/>
              <a:tailEnd type="none"/>
            </a:ln>
            <a:effectLst/>
          </p:spPr>
        </p:cxnSp>
        <p:cxnSp>
          <p:nvCxnSpPr>
            <p:cNvPr id="112" name="直接箭头连接符 111"/>
            <p:cNvCxnSpPr/>
            <p:nvPr/>
          </p:nvCxnSpPr>
          <p:spPr bwMode="auto">
            <a:xfrm flipH="1">
              <a:off x="1147615" y="4039263"/>
              <a:ext cx="3095898" cy="0"/>
            </a:xfrm>
            <a:prstGeom prst="straightConnector1">
              <a:avLst/>
            </a:prstGeom>
            <a:solidFill>
              <a:srgbClr val="4472C4"/>
            </a:solidFill>
            <a:ln w="15875" cap="flat" cmpd="sng" algn="ctr">
              <a:solidFill>
                <a:srgbClr val="FF9933"/>
              </a:solidFill>
              <a:prstDash val="solid"/>
              <a:round/>
              <a:headEnd type="none" w="med" len="med"/>
              <a:tailEnd type="arrow"/>
            </a:ln>
            <a:effectLst/>
          </p:spPr>
        </p:cxnSp>
        <p:sp>
          <p:nvSpPr>
            <p:cNvPr id="113" name="TextBox 65"/>
            <p:cNvSpPr txBox="1"/>
            <p:nvPr/>
          </p:nvSpPr>
          <p:spPr>
            <a:xfrm>
              <a:off x="4222042" y="2066303"/>
              <a:ext cx="381955" cy="1516524"/>
            </a:xfrm>
            <a:prstGeom prst="rect">
              <a:avLst/>
            </a:prstGeom>
            <a:noFill/>
          </p:spPr>
          <p:txBody>
            <a:bodyPr vert="eaVert" wrap="none" rtlCol="0">
              <a:spAutoFit/>
            </a:bodyPr>
            <a:lstStyle/>
            <a:p>
              <a:pPr defTabSz="914217" fontAlgn="base">
                <a:spcBef>
                  <a:spcPct val="0"/>
                </a:spcBef>
                <a:spcAft>
                  <a:spcPct val="0"/>
                </a:spcAft>
                <a:defRPr/>
              </a:pPr>
              <a:r>
                <a:rPr lang="en-US" sz="1000" b="1" dirty="0">
                  <a:solidFill>
                    <a:prstClr val="black"/>
                  </a:solidFill>
                  <a:cs typeface="+mn-ea"/>
                  <a:sym typeface="+mn-lt"/>
                </a:rPr>
                <a:t>Problem recognition</a:t>
              </a:r>
            </a:p>
          </p:txBody>
        </p:sp>
        <p:sp>
          <p:nvSpPr>
            <p:cNvPr id="114" name="TextBox 66"/>
            <p:cNvSpPr txBox="1"/>
            <p:nvPr/>
          </p:nvSpPr>
          <p:spPr>
            <a:xfrm>
              <a:off x="702944" y="2051894"/>
              <a:ext cx="381955" cy="1313866"/>
            </a:xfrm>
            <a:prstGeom prst="rect">
              <a:avLst/>
            </a:prstGeom>
            <a:noFill/>
          </p:spPr>
          <p:txBody>
            <a:bodyPr vert="eaVert" wrap="none" rtlCol="0">
              <a:spAutoFit/>
            </a:bodyPr>
            <a:lstStyle/>
            <a:p>
              <a:pPr defTabSz="914217" fontAlgn="base">
                <a:spcBef>
                  <a:spcPct val="0"/>
                </a:spcBef>
                <a:spcAft>
                  <a:spcPct val="0"/>
                </a:spcAft>
                <a:defRPr/>
              </a:pPr>
              <a:r>
                <a:rPr lang="en-US" sz="1000" b="1">
                  <a:solidFill>
                    <a:prstClr val="black"/>
                  </a:solidFill>
                  <a:cs typeface="+mn-ea"/>
                  <a:sym typeface="+mn-lt"/>
                </a:rPr>
                <a:t>Result evaluation</a:t>
              </a:r>
            </a:p>
          </p:txBody>
        </p:sp>
        <p:sp>
          <p:nvSpPr>
            <p:cNvPr id="115" name="TextBox 70"/>
            <p:cNvSpPr txBox="1"/>
            <p:nvPr/>
          </p:nvSpPr>
          <p:spPr>
            <a:xfrm>
              <a:off x="2178684" y="3791159"/>
              <a:ext cx="790676" cy="275470"/>
            </a:xfrm>
            <a:prstGeom prst="rect">
              <a:avLst/>
            </a:prstGeom>
            <a:noFill/>
          </p:spPr>
          <p:txBody>
            <a:bodyPr wrap="none" rtlCol="0">
              <a:spAutoFit/>
            </a:bodyPr>
            <a:lstStyle/>
            <a:p>
              <a:pPr defTabSz="914217" fontAlgn="base">
                <a:spcBef>
                  <a:spcPct val="0"/>
                </a:spcBef>
                <a:spcAft>
                  <a:spcPct val="0"/>
                </a:spcAft>
                <a:defRPr/>
              </a:pPr>
              <a:r>
                <a:rPr lang="en-US" sz="1000" b="1" dirty="0">
                  <a:solidFill>
                    <a:prstClr val="black"/>
                  </a:solidFill>
                  <a:cs typeface="+mn-ea"/>
                  <a:sym typeface="+mn-lt"/>
                </a:rPr>
                <a:t>Solution</a:t>
              </a:r>
            </a:p>
          </p:txBody>
        </p:sp>
        <p:cxnSp>
          <p:nvCxnSpPr>
            <p:cNvPr id="116" name="直接箭头连接符 115"/>
            <p:cNvCxnSpPr/>
            <p:nvPr/>
          </p:nvCxnSpPr>
          <p:spPr bwMode="auto">
            <a:xfrm flipH="1">
              <a:off x="1033095" y="942919"/>
              <a:ext cx="3095898" cy="0"/>
            </a:xfrm>
            <a:prstGeom prst="straightConnector1">
              <a:avLst/>
            </a:prstGeom>
            <a:solidFill>
              <a:srgbClr val="4472C4"/>
            </a:solidFill>
            <a:ln w="15875" cap="flat" cmpd="sng" algn="ctr">
              <a:solidFill>
                <a:srgbClr val="FF9933"/>
              </a:solidFill>
              <a:prstDash val="solid"/>
              <a:round/>
              <a:headEnd type="arrow" w="med" len="med"/>
              <a:tailEnd type="none"/>
            </a:ln>
            <a:effectLst/>
          </p:spPr>
        </p:cxnSp>
        <p:sp>
          <p:nvSpPr>
            <p:cNvPr id="117" name="TextBox 76"/>
            <p:cNvSpPr txBox="1"/>
            <p:nvPr/>
          </p:nvSpPr>
          <p:spPr>
            <a:xfrm>
              <a:off x="2045886" y="988505"/>
              <a:ext cx="1340461" cy="284080"/>
            </a:xfrm>
            <a:prstGeom prst="rect">
              <a:avLst/>
            </a:prstGeom>
            <a:noFill/>
          </p:spPr>
          <p:txBody>
            <a:bodyPr wrap="none" rtlCol="0">
              <a:spAutoFit/>
            </a:bodyPr>
            <a:lstStyle/>
            <a:p>
              <a:pPr defTabSz="914217" fontAlgn="base">
                <a:spcBef>
                  <a:spcPct val="0"/>
                </a:spcBef>
                <a:spcAft>
                  <a:spcPct val="0"/>
                </a:spcAft>
                <a:defRPr/>
              </a:pPr>
              <a:r>
                <a:rPr lang="en-US" sz="1000" b="1" dirty="0">
                  <a:solidFill>
                    <a:prstClr val="black"/>
                  </a:solidFill>
                  <a:cs typeface="+mn-ea"/>
                  <a:sym typeface="+mn-lt"/>
                </a:rPr>
                <a:t>Target baseline</a:t>
              </a:r>
            </a:p>
          </p:txBody>
        </p:sp>
        <p:grpSp>
          <p:nvGrpSpPr>
            <p:cNvPr id="118" name="组合 117"/>
            <p:cNvGrpSpPr/>
            <p:nvPr/>
          </p:nvGrpSpPr>
          <p:grpSpPr>
            <a:xfrm>
              <a:off x="1360845" y="1351678"/>
              <a:ext cx="2379057" cy="2286245"/>
              <a:chOff x="4761952" y="1830383"/>
              <a:chExt cx="2916417" cy="2909643"/>
            </a:xfrm>
          </p:grpSpPr>
          <p:grpSp>
            <p:nvGrpSpPr>
              <p:cNvPr id="119" name="组合 3"/>
              <p:cNvGrpSpPr/>
              <p:nvPr/>
            </p:nvGrpSpPr>
            <p:grpSpPr>
              <a:xfrm>
                <a:off x="5356527" y="2492382"/>
                <a:ext cx="1836111" cy="1632344"/>
                <a:chOff x="5060568" y="3113258"/>
                <a:chExt cx="1836111" cy="1632344"/>
              </a:xfrm>
            </p:grpSpPr>
            <p:grpSp>
              <p:nvGrpSpPr>
                <p:cNvPr id="129" name="组合 61"/>
                <p:cNvGrpSpPr/>
                <p:nvPr/>
              </p:nvGrpSpPr>
              <p:grpSpPr>
                <a:xfrm>
                  <a:off x="5109253" y="3113258"/>
                  <a:ext cx="1651702" cy="1632344"/>
                  <a:chOff x="4225764" y="1999562"/>
                  <a:chExt cx="3445861" cy="3405475"/>
                </a:xfrm>
              </p:grpSpPr>
              <p:sp>
                <p:nvSpPr>
                  <p:cNvPr id="131" name="Oval 206"/>
                  <p:cNvSpPr/>
                  <p:nvPr/>
                </p:nvSpPr>
                <p:spPr bwMode="auto">
                  <a:xfrm rot="16200000">
                    <a:off x="4245957" y="1979369"/>
                    <a:ext cx="3405475" cy="3445861"/>
                  </a:xfrm>
                  <a:prstGeom prst="ellipse">
                    <a:avLst/>
                  </a:prstGeom>
                  <a:noFill/>
                  <a:ln w="34925" cap="flat" cmpd="sng" algn="ctr">
                    <a:solidFill>
                      <a:srgbClr val="14B6F1"/>
                    </a:solidFill>
                    <a:prstDash val="solid"/>
                    <a:miter lim="800000"/>
                    <a:headEnd type="none"/>
                    <a:tailEnd type="none"/>
                  </a:ln>
                  <a:effectLst/>
                </p:spPr>
                <p:txBody>
                  <a:bodyPr rot="0" spcFirstLastPara="0" vertOverflow="overflow" horzOverflow="overflow" vert="horz" wrap="square" lIns="179267" tIns="143414" rIns="179267" bIns="143414" numCol="1" spcCol="0" rtlCol="0" fromWordArt="0" anchor="t" anchorCtr="0" forceAA="0" compatLnSpc="1">
                    <a:prstTxWarp prst="textNoShape">
                      <a:avLst/>
                    </a:prstTxWarp>
                    <a:noAutofit/>
                  </a:bodyPr>
                  <a:lstStyle/>
                  <a:p>
                    <a:pPr algn="ctr" defTabSz="914010" fontAlgn="base">
                      <a:lnSpc>
                        <a:spcPct val="90000"/>
                      </a:lnSpc>
                      <a:spcBef>
                        <a:spcPct val="0"/>
                      </a:spcBef>
                      <a:spcAft>
                        <a:spcPct val="0"/>
                      </a:spcAft>
                      <a:defRPr/>
                    </a:pPr>
                    <a:endParaRPr lang="en-US" sz="2353" kern="0" dirty="0">
                      <a:gradFill>
                        <a:gsLst>
                          <a:gs pos="0">
                            <a:srgbClr val="FFFFFF"/>
                          </a:gs>
                          <a:gs pos="100000">
                            <a:srgbClr val="FFFFFF"/>
                          </a:gs>
                        </a:gsLst>
                        <a:lin ang="5400000" scaled="0"/>
                      </a:gradFill>
                      <a:cs typeface="+mn-ea"/>
                      <a:sym typeface="+mn-lt"/>
                    </a:endParaRPr>
                  </a:p>
                </p:txBody>
              </p:sp>
              <p:grpSp>
                <p:nvGrpSpPr>
                  <p:cNvPr id="132" name="Group 207"/>
                  <p:cNvGrpSpPr/>
                  <p:nvPr/>
                </p:nvGrpSpPr>
                <p:grpSpPr>
                  <a:xfrm rot="2531373">
                    <a:off x="7206543" y="4665966"/>
                    <a:ext cx="199560" cy="155000"/>
                    <a:chOff x="7757350" y="3430894"/>
                    <a:chExt cx="183659" cy="142649"/>
                  </a:xfrm>
                </p:grpSpPr>
                <p:sp useBgFill="1">
                  <p:nvSpPr>
                    <p:cNvPr id="151" name="Rectangle 214"/>
                    <p:cNvSpPr/>
                    <p:nvPr/>
                  </p:nvSpPr>
                  <p:spPr bwMode="auto">
                    <a:xfrm>
                      <a:off x="7757350" y="3517432"/>
                      <a:ext cx="183659" cy="56111"/>
                    </a:xfrm>
                    <a:prstGeom prst="rect">
                      <a:avLst/>
                    </a:prstGeom>
                    <a:solidFill>
                      <a:srgbClr val="4472C4"/>
                    </a:solidFill>
                    <a:ln w="12700" cap="flat" cmpd="sng" algn="ctr">
                      <a:noFill/>
                      <a:prstDash val="solid"/>
                      <a:miter lim="800000"/>
                      <a:headEnd type="none" w="med" len="med"/>
                      <a:tailEnd type="none" w="med" len="med"/>
                    </a:ln>
                    <a:effectLst/>
                  </p:spPr>
                  <p:txBody>
                    <a:bodyPr vert="horz" wrap="square" lIns="0" tIns="46632" rIns="0" bIns="46632" numCol="1" rtlCol="0" anchor="ctr" anchorCtr="0" compatLnSpc="1">
                      <a:prstTxWarp prst="textNoShape">
                        <a:avLst/>
                      </a:prstTxWarp>
                    </a:bodyPr>
                    <a:lstStyle/>
                    <a:p>
                      <a:pPr algn="ctr" defTabSz="932378" fontAlgn="base">
                        <a:spcBef>
                          <a:spcPct val="0"/>
                        </a:spcBef>
                        <a:spcAft>
                          <a:spcPct val="0"/>
                        </a:spcAft>
                        <a:defRPr/>
                      </a:pPr>
                      <a:endParaRPr lang="en-US" sz="2000" kern="0" dirty="0">
                        <a:gradFill>
                          <a:gsLst>
                            <a:gs pos="0">
                              <a:srgbClr val="FFFFFF"/>
                            </a:gs>
                            <a:gs pos="100000">
                              <a:srgbClr val="FFFFFF"/>
                            </a:gs>
                          </a:gsLst>
                          <a:lin ang="5400000" scaled="0"/>
                        </a:gradFill>
                        <a:cs typeface="+mn-ea"/>
                        <a:sym typeface="+mn-lt"/>
                      </a:endParaRPr>
                    </a:p>
                  </p:txBody>
                </p:sp>
                <p:sp>
                  <p:nvSpPr>
                    <p:cNvPr id="152" name="Freeform 9"/>
                    <p:cNvSpPr>
                      <a:spLocks/>
                    </p:cNvSpPr>
                    <p:nvPr/>
                  </p:nvSpPr>
                  <p:spPr bwMode="auto">
                    <a:xfrm rot="5400000">
                      <a:off x="7804728" y="3390147"/>
                      <a:ext cx="88902" cy="170396"/>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19050" cap="flat" cmpd="sng" algn="ctr">
                      <a:solidFill>
                        <a:srgbClr val="14B6F1"/>
                      </a:solidFill>
                      <a:prstDash val="solid"/>
                      <a:miter lim="800000"/>
                      <a:headEnd type="none"/>
                      <a:tailEnd type="none"/>
                    </a:ln>
                    <a:effectLst/>
                  </p:spPr>
                  <p:txBody>
                    <a:bodyPr rot="0" spcFirstLastPara="0" vertOverflow="overflow" horzOverflow="overflow" vert="horz" wrap="square" lIns="179267" tIns="143414" rIns="179267" bIns="143414" numCol="1" spcCol="0" rtlCol="0" fromWordArt="0" anchor="t" anchorCtr="0" forceAA="0" compatLnSpc="1">
                      <a:prstTxWarp prst="textNoShape">
                        <a:avLst/>
                      </a:prstTxWarp>
                      <a:noAutofit/>
                    </a:bodyPr>
                    <a:lstStyle/>
                    <a:p>
                      <a:pPr algn="ctr" defTabSz="914010" fontAlgn="base">
                        <a:lnSpc>
                          <a:spcPct val="90000"/>
                        </a:lnSpc>
                        <a:spcBef>
                          <a:spcPct val="0"/>
                        </a:spcBef>
                        <a:spcAft>
                          <a:spcPct val="0"/>
                        </a:spcAft>
                        <a:defRPr/>
                      </a:pPr>
                      <a:endParaRPr lang="en-US" sz="2353" kern="0">
                        <a:gradFill>
                          <a:gsLst>
                            <a:gs pos="0">
                              <a:srgbClr val="FFFFFF"/>
                            </a:gs>
                            <a:gs pos="100000">
                              <a:srgbClr val="FFFFFF"/>
                            </a:gs>
                          </a:gsLst>
                          <a:lin ang="5400000" scaled="0"/>
                        </a:gradFill>
                        <a:cs typeface="+mn-ea"/>
                        <a:sym typeface="+mn-lt"/>
                      </a:endParaRPr>
                    </a:p>
                  </p:txBody>
                </p:sp>
              </p:grpSp>
              <p:grpSp>
                <p:nvGrpSpPr>
                  <p:cNvPr id="133" name="Group 209"/>
                  <p:cNvGrpSpPr/>
                  <p:nvPr/>
                </p:nvGrpSpPr>
                <p:grpSpPr>
                  <a:xfrm rot="19482944" flipV="1">
                    <a:off x="4331257" y="4425471"/>
                    <a:ext cx="199560" cy="155001"/>
                    <a:chOff x="7757391" y="3430894"/>
                    <a:chExt cx="183660" cy="142651"/>
                  </a:xfrm>
                </p:grpSpPr>
                <p:sp useBgFill="1">
                  <p:nvSpPr>
                    <p:cNvPr id="149" name="Rectangle 210"/>
                    <p:cNvSpPr/>
                    <p:nvPr/>
                  </p:nvSpPr>
                  <p:spPr bwMode="auto">
                    <a:xfrm>
                      <a:off x="7757391" y="3517434"/>
                      <a:ext cx="183660" cy="56111"/>
                    </a:xfrm>
                    <a:prstGeom prst="rect">
                      <a:avLst/>
                    </a:prstGeom>
                    <a:solidFill>
                      <a:srgbClr val="4472C4"/>
                    </a:solidFill>
                    <a:ln w="12700" cap="flat" cmpd="sng" algn="ctr">
                      <a:noFill/>
                      <a:prstDash val="solid"/>
                      <a:miter lim="800000"/>
                      <a:headEnd type="none" w="med" len="med"/>
                      <a:tailEnd type="none" w="med" len="med"/>
                    </a:ln>
                    <a:effectLst/>
                  </p:spPr>
                  <p:txBody>
                    <a:bodyPr vert="horz" wrap="square" lIns="0" tIns="46632" rIns="0" bIns="46632" numCol="1" rtlCol="0" anchor="ctr" anchorCtr="0" compatLnSpc="1">
                      <a:prstTxWarp prst="textNoShape">
                        <a:avLst/>
                      </a:prstTxWarp>
                    </a:bodyPr>
                    <a:lstStyle/>
                    <a:p>
                      <a:pPr algn="ctr" defTabSz="932378" fontAlgn="base">
                        <a:spcBef>
                          <a:spcPct val="0"/>
                        </a:spcBef>
                        <a:spcAft>
                          <a:spcPct val="0"/>
                        </a:spcAft>
                        <a:defRPr/>
                      </a:pPr>
                      <a:endParaRPr lang="en-US" sz="2000" kern="0" dirty="0">
                        <a:gradFill>
                          <a:gsLst>
                            <a:gs pos="0">
                              <a:srgbClr val="FFFFFF"/>
                            </a:gs>
                            <a:gs pos="100000">
                              <a:srgbClr val="FFFFFF"/>
                            </a:gs>
                          </a:gsLst>
                          <a:lin ang="5400000" scaled="0"/>
                        </a:gradFill>
                        <a:cs typeface="+mn-ea"/>
                        <a:sym typeface="+mn-lt"/>
                      </a:endParaRPr>
                    </a:p>
                  </p:txBody>
                </p:sp>
                <p:sp>
                  <p:nvSpPr>
                    <p:cNvPr id="150" name="Freeform 211"/>
                    <p:cNvSpPr>
                      <a:spLocks/>
                    </p:cNvSpPr>
                    <p:nvPr/>
                  </p:nvSpPr>
                  <p:spPr bwMode="auto">
                    <a:xfrm rot="5400000">
                      <a:off x="7804728" y="3390147"/>
                      <a:ext cx="88902" cy="170396"/>
                    </a:xfrm>
                    <a:custGeom>
                      <a:avLst/>
                      <a:gdLst>
                        <a:gd name="T0" fmla="*/ 0 w 72"/>
                        <a:gd name="T1" fmla="*/ 0 h 138"/>
                        <a:gd name="T2" fmla="*/ 72 w 72"/>
                        <a:gd name="T3" fmla="*/ 69 h 138"/>
                        <a:gd name="T4" fmla="*/ 0 w 72"/>
                        <a:gd name="T5" fmla="*/ 138 h 138"/>
                      </a:gdLst>
                      <a:ahLst/>
                      <a:cxnLst>
                        <a:cxn ang="0">
                          <a:pos x="T0" y="T1"/>
                        </a:cxn>
                        <a:cxn ang="0">
                          <a:pos x="T2" y="T3"/>
                        </a:cxn>
                        <a:cxn ang="0">
                          <a:pos x="T4" y="T5"/>
                        </a:cxn>
                      </a:cxnLst>
                      <a:rect l="0" t="0" r="r" b="b"/>
                      <a:pathLst>
                        <a:path w="72" h="138">
                          <a:moveTo>
                            <a:pt x="0" y="0"/>
                          </a:moveTo>
                          <a:lnTo>
                            <a:pt x="72" y="69"/>
                          </a:lnTo>
                          <a:lnTo>
                            <a:pt x="0" y="138"/>
                          </a:lnTo>
                        </a:path>
                      </a:pathLst>
                    </a:custGeom>
                    <a:noFill/>
                    <a:ln w="19050" cap="flat" cmpd="sng" algn="ctr">
                      <a:solidFill>
                        <a:srgbClr val="14B6F1"/>
                      </a:solidFill>
                      <a:prstDash val="solid"/>
                      <a:miter lim="800000"/>
                      <a:headEnd type="none"/>
                      <a:tailEnd type="none"/>
                    </a:ln>
                    <a:effectLst/>
                  </p:spPr>
                  <p:txBody>
                    <a:bodyPr rot="0" spcFirstLastPara="0" vertOverflow="overflow" horzOverflow="overflow" vert="horz" wrap="square" lIns="179267" tIns="143414" rIns="179267" bIns="143414" numCol="1" spcCol="0" rtlCol="0" fromWordArt="0" anchor="t" anchorCtr="0" forceAA="0" compatLnSpc="1">
                      <a:prstTxWarp prst="textNoShape">
                        <a:avLst/>
                      </a:prstTxWarp>
                      <a:noAutofit/>
                    </a:bodyPr>
                    <a:lstStyle/>
                    <a:p>
                      <a:pPr algn="ctr" defTabSz="914010" fontAlgn="base">
                        <a:lnSpc>
                          <a:spcPct val="90000"/>
                        </a:lnSpc>
                        <a:spcBef>
                          <a:spcPct val="0"/>
                        </a:spcBef>
                        <a:spcAft>
                          <a:spcPct val="0"/>
                        </a:spcAft>
                        <a:defRPr/>
                      </a:pPr>
                      <a:endParaRPr lang="en-US" sz="2353" kern="0">
                        <a:gradFill>
                          <a:gsLst>
                            <a:gs pos="0">
                              <a:srgbClr val="FFFFFF"/>
                            </a:gs>
                            <a:gs pos="100000">
                              <a:srgbClr val="FFFFFF"/>
                            </a:gs>
                          </a:gsLst>
                          <a:lin ang="5400000" scaled="0"/>
                        </a:gradFill>
                        <a:cs typeface="+mn-ea"/>
                        <a:sym typeface="+mn-lt"/>
                      </a:endParaRPr>
                    </a:p>
                  </p:txBody>
                </p:sp>
              </p:grpSp>
              <p:grpSp>
                <p:nvGrpSpPr>
                  <p:cNvPr id="134" name="组合 431"/>
                  <p:cNvGrpSpPr/>
                  <p:nvPr/>
                </p:nvGrpSpPr>
                <p:grpSpPr>
                  <a:xfrm>
                    <a:off x="4651038" y="2221613"/>
                    <a:ext cx="2673126" cy="2798436"/>
                    <a:chOff x="3111387" y="1603731"/>
                    <a:chExt cx="2646464" cy="2777752"/>
                  </a:xfrm>
                </p:grpSpPr>
                <p:sp>
                  <p:nvSpPr>
                    <p:cNvPr id="143" name="椭圆 18"/>
                    <p:cNvSpPr/>
                    <p:nvPr/>
                  </p:nvSpPr>
                  <p:spPr>
                    <a:xfrm>
                      <a:off x="3111387" y="1744897"/>
                      <a:ext cx="2570492" cy="2570491"/>
                    </a:xfrm>
                    <a:prstGeom prst="ellipse">
                      <a:avLst/>
                    </a:prstGeom>
                    <a:gradFill flip="none" rotWithShape="1">
                      <a:gsLst>
                        <a:gs pos="0">
                          <a:srgbClr val="4F81BD">
                            <a:lumMod val="40000"/>
                            <a:lumOff val="60000"/>
                            <a:alpha val="86000"/>
                          </a:srgbClr>
                        </a:gs>
                        <a:gs pos="18000">
                          <a:srgbClr val="226F9E"/>
                        </a:gs>
                        <a:gs pos="62000">
                          <a:srgbClr val="3E6CA4">
                            <a:alpha val="6000"/>
                          </a:srgbClr>
                        </a:gs>
                        <a:gs pos="35000">
                          <a:srgbClr val="4F81BD">
                            <a:lumMod val="75000"/>
                            <a:alpha val="37000"/>
                          </a:srgbClr>
                        </a:gs>
                        <a:gs pos="98000">
                          <a:srgbClr val="4F81BD">
                            <a:lumMod val="50000"/>
                            <a:alpha val="40000"/>
                          </a:srgbClr>
                        </a:gs>
                      </a:gsLst>
                      <a:lin ang="2700000" scaled="1"/>
                      <a:tileRect/>
                    </a:gradFill>
                    <a:ln w="6350" cap="flat" cmpd="sng" algn="ctr">
                      <a:solidFill>
                        <a:srgbClr val="00B0F0"/>
                      </a:solidFill>
                      <a:prstDash val="solid"/>
                      <a:round/>
                      <a:headEnd type="none" w="med" len="med"/>
                      <a:tailEnd type="none" w="med" len="med"/>
                    </a:ln>
                    <a:effectLst>
                      <a:outerShdw blurRad="76200" dist="63500" dir="8100000" algn="tr" rotWithShape="0">
                        <a:prstClr val="black">
                          <a:alpha val="40000"/>
                        </a:prstClr>
                      </a:outerShdw>
                    </a:effectLst>
                    <a:scene3d>
                      <a:camera prst="orthographicFront"/>
                      <a:lightRig rig="flat" dir="t"/>
                    </a:scene3d>
                  </p:spPr>
                  <p:txBody>
                    <a:bodyPr anchor="ctr"/>
                    <a:lstStyle/>
                    <a:p>
                      <a:pPr algn="ctr" defTabSz="914308">
                        <a:buClr>
                          <a:srgbClr val="CC9900"/>
                        </a:buClr>
                        <a:buFont typeface="Wingdings" pitchFamily="2" charset="2"/>
                        <a:buChar char="n"/>
                        <a:defRPr/>
                      </a:pPr>
                      <a:endParaRPr lang="zh-CN" altLang="en-US" sz="500" kern="0">
                        <a:solidFill>
                          <a:sysClr val="window" lastClr="FFFFFF"/>
                        </a:solidFill>
                        <a:cs typeface="+mn-ea"/>
                        <a:sym typeface="+mn-lt"/>
                      </a:endParaRPr>
                    </a:p>
                  </p:txBody>
                </p:sp>
                <p:grpSp>
                  <p:nvGrpSpPr>
                    <p:cNvPr id="144" name="组合 153"/>
                    <p:cNvGrpSpPr/>
                    <p:nvPr/>
                  </p:nvGrpSpPr>
                  <p:grpSpPr>
                    <a:xfrm>
                      <a:off x="3131844" y="1603731"/>
                      <a:ext cx="2626007" cy="2777752"/>
                      <a:chOff x="12539888" y="2750232"/>
                      <a:chExt cx="3241677" cy="3428999"/>
                    </a:xfrm>
                  </p:grpSpPr>
                  <p:sp>
                    <p:nvSpPr>
                      <p:cNvPr id="145" name="Freeform 7"/>
                      <p:cNvSpPr>
                        <a:spLocks/>
                      </p:cNvSpPr>
                      <p:nvPr/>
                    </p:nvSpPr>
                    <p:spPr bwMode="auto">
                      <a:xfrm>
                        <a:off x="12622440" y="3016931"/>
                        <a:ext cx="2933700" cy="2933700"/>
                      </a:xfrm>
                      <a:custGeom>
                        <a:avLst/>
                        <a:gdLst/>
                        <a:ahLst/>
                        <a:cxnLst>
                          <a:cxn ang="0">
                            <a:pos x="1848" y="924"/>
                          </a:cxn>
                          <a:cxn ang="0">
                            <a:pos x="1842" y="830"/>
                          </a:cxn>
                          <a:cxn ang="0">
                            <a:pos x="1828" y="738"/>
                          </a:cxn>
                          <a:cxn ang="0">
                            <a:pos x="1806" y="650"/>
                          </a:cxn>
                          <a:cxn ang="0">
                            <a:pos x="1774" y="564"/>
                          </a:cxn>
                          <a:cxn ang="0">
                            <a:pos x="1736" y="484"/>
                          </a:cxn>
                          <a:cxn ang="0">
                            <a:pos x="1690" y="408"/>
                          </a:cxn>
                          <a:cxn ang="0">
                            <a:pos x="1636" y="336"/>
                          </a:cxn>
                          <a:cxn ang="0">
                            <a:pos x="1576" y="270"/>
                          </a:cxn>
                          <a:cxn ang="0">
                            <a:pos x="1510" y="212"/>
                          </a:cxn>
                          <a:cxn ang="0">
                            <a:pos x="1440" y="158"/>
                          </a:cxn>
                          <a:cxn ang="0">
                            <a:pos x="1364" y="112"/>
                          </a:cxn>
                          <a:cxn ang="0">
                            <a:pos x="1282" y="72"/>
                          </a:cxn>
                          <a:cxn ang="0">
                            <a:pos x="1198" y="42"/>
                          </a:cxn>
                          <a:cxn ang="0">
                            <a:pos x="1110" y="18"/>
                          </a:cxn>
                          <a:cxn ang="0">
                            <a:pos x="1018" y="4"/>
                          </a:cxn>
                          <a:cxn ang="0">
                            <a:pos x="924" y="0"/>
                          </a:cxn>
                          <a:cxn ang="0">
                            <a:pos x="876" y="2"/>
                          </a:cxn>
                          <a:cxn ang="0">
                            <a:pos x="782" y="10"/>
                          </a:cxn>
                          <a:cxn ang="0">
                            <a:pos x="692" y="30"/>
                          </a:cxn>
                          <a:cxn ang="0">
                            <a:pos x="606" y="56"/>
                          </a:cxn>
                          <a:cxn ang="0">
                            <a:pos x="522" y="92"/>
                          </a:cxn>
                          <a:cxn ang="0">
                            <a:pos x="444" y="134"/>
                          </a:cxn>
                          <a:cxn ang="0">
                            <a:pos x="370" y="184"/>
                          </a:cxn>
                          <a:cxn ang="0">
                            <a:pos x="302" y="240"/>
                          </a:cxn>
                          <a:cxn ang="0">
                            <a:pos x="240" y="302"/>
                          </a:cxn>
                          <a:cxn ang="0">
                            <a:pos x="182" y="372"/>
                          </a:cxn>
                          <a:cxn ang="0">
                            <a:pos x="132" y="444"/>
                          </a:cxn>
                          <a:cxn ang="0">
                            <a:pos x="90" y="524"/>
                          </a:cxn>
                          <a:cxn ang="0">
                            <a:pos x="56" y="606"/>
                          </a:cxn>
                          <a:cxn ang="0">
                            <a:pos x="28" y="694"/>
                          </a:cxn>
                          <a:cxn ang="0">
                            <a:pos x="10" y="784"/>
                          </a:cxn>
                          <a:cxn ang="0">
                            <a:pos x="0" y="876"/>
                          </a:cxn>
                          <a:cxn ang="0">
                            <a:pos x="0" y="924"/>
                          </a:cxn>
                          <a:cxn ang="0">
                            <a:pos x="4" y="1018"/>
                          </a:cxn>
                          <a:cxn ang="0">
                            <a:pos x="18" y="1110"/>
                          </a:cxn>
                          <a:cxn ang="0">
                            <a:pos x="40" y="1198"/>
                          </a:cxn>
                          <a:cxn ang="0">
                            <a:pos x="72" y="1284"/>
                          </a:cxn>
                          <a:cxn ang="0">
                            <a:pos x="110" y="1364"/>
                          </a:cxn>
                          <a:cxn ang="0">
                            <a:pos x="156" y="1440"/>
                          </a:cxn>
                          <a:cxn ang="0">
                            <a:pos x="210" y="1512"/>
                          </a:cxn>
                          <a:cxn ang="0">
                            <a:pos x="270" y="1578"/>
                          </a:cxn>
                          <a:cxn ang="0">
                            <a:pos x="336" y="1638"/>
                          </a:cxn>
                          <a:cxn ang="0">
                            <a:pos x="406" y="1690"/>
                          </a:cxn>
                          <a:cxn ang="0">
                            <a:pos x="482" y="1736"/>
                          </a:cxn>
                          <a:cxn ang="0">
                            <a:pos x="564" y="1776"/>
                          </a:cxn>
                          <a:cxn ang="0">
                            <a:pos x="648" y="1806"/>
                          </a:cxn>
                          <a:cxn ang="0">
                            <a:pos x="736" y="1830"/>
                          </a:cxn>
                          <a:cxn ang="0">
                            <a:pos x="828" y="1844"/>
                          </a:cxn>
                          <a:cxn ang="0">
                            <a:pos x="924" y="1848"/>
                          </a:cxn>
                          <a:cxn ang="0">
                            <a:pos x="960" y="1848"/>
                          </a:cxn>
                        </a:cxnLst>
                        <a:rect l="0" t="0" r="r" b="b"/>
                        <a:pathLst>
                          <a:path w="1848" h="1848">
                            <a:moveTo>
                              <a:pt x="1848" y="924"/>
                            </a:moveTo>
                            <a:lnTo>
                              <a:pt x="1848" y="924"/>
                            </a:lnTo>
                            <a:lnTo>
                              <a:pt x="1846" y="876"/>
                            </a:lnTo>
                            <a:lnTo>
                              <a:pt x="1842" y="830"/>
                            </a:lnTo>
                            <a:lnTo>
                              <a:pt x="1836" y="784"/>
                            </a:lnTo>
                            <a:lnTo>
                              <a:pt x="1828" y="738"/>
                            </a:lnTo>
                            <a:lnTo>
                              <a:pt x="1818" y="694"/>
                            </a:lnTo>
                            <a:lnTo>
                              <a:pt x="1806" y="650"/>
                            </a:lnTo>
                            <a:lnTo>
                              <a:pt x="1790" y="606"/>
                            </a:lnTo>
                            <a:lnTo>
                              <a:pt x="1774" y="564"/>
                            </a:lnTo>
                            <a:lnTo>
                              <a:pt x="1756" y="524"/>
                            </a:lnTo>
                            <a:lnTo>
                              <a:pt x="1736" y="484"/>
                            </a:lnTo>
                            <a:lnTo>
                              <a:pt x="1714" y="444"/>
                            </a:lnTo>
                            <a:lnTo>
                              <a:pt x="1690" y="408"/>
                            </a:lnTo>
                            <a:lnTo>
                              <a:pt x="1664" y="372"/>
                            </a:lnTo>
                            <a:lnTo>
                              <a:pt x="1636" y="336"/>
                            </a:lnTo>
                            <a:lnTo>
                              <a:pt x="1606" y="302"/>
                            </a:lnTo>
                            <a:lnTo>
                              <a:pt x="1576" y="270"/>
                            </a:lnTo>
                            <a:lnTo>
                              <a:pt x="1544" y="240"/>
                            </a:lnTo>
                            <a:lnTo>
                              <a:pt x="1510" y="212"/>
                            </a:lnTo>
                            <a:lnTo>
                              <a:pt x="1476" y="184"/>
                            </a:lnTo>
                            <a:lnTo>
                              <a:pt x="1440" y="158"/>
                            </a:lnTo>
                            <a:lnTo>
                              <a:pt x="1402" y="134"/>
                            </a:lnTo>
                            <a:lnTo>
                              <a:pt x="1364" y="112"/>
                            </a:lnTo>
                            <a:lnTo>
                              <a:pt x="1324" y="92"/>
                            </a:lnTo>
                            <a:lnTo>
                              <a:pt x="1282" y="72"/>
                            </a:lnTo>
                            <a:lnTo>
                              <a:pt x="1240" y="56"/>
                            </a:lnTo>
                            <a:lnTo>
                              <a:pt x="1198" y="42"/>
                            </a:lnTo>
                            <a:lnTo>
                              <a:pt x="1154" y="30"/>
                            </a:lnTo>
                            <a:lnTo>
                              <a:pt x="1110" y="18"/>
                            </a:lnTo>
                            <a:lnTo>
                              <a:pt x="1064" y="10"/>
                            </a:lnTo>
                            <a:lnTo>
                              <a:pt x="1018" y="4"/>
                            </a:lnTo>
                            <a:lnTo>
                              <a:pt x="970" y="2"/>
                            </a:lnTo>
                            <a:lnTo>
                              <a:pt x="924" y="0"/>
                            </a:lnTo>
                            <a:lnTo>
                              <a:pt x="924" y="0"/>
                            </a:lnTo>
                            <a:lnTo>
                              <a:pt x="876" y="2"/>
                            </a:lnTo>
                            <a:lnTo>
                              <a:pt x="828" y="4"/>
                            </a:lnTo>
                            <a:lnTo>
                              <a:pt x="782" y="10"/>
                            </a:lnTo>
                            <a:lnTo>
                              <a:pt x="736" y="18"/>
                            </a:lnTo>
                            <a:lnTo>
                              <a:pt x="692" y="30"/>
                            </a:lnTo>
                            <a:lnTo>
                              <a:pt x="648" y="42"/>
                            </a:lnTo>
                            <a:lnTo>
                              <a:pt x="606" y="56"/>
                            </a:lnTo>
                            <a:lnTo>
                              <a:pt x="564" y="72"/>
                            </a:lnTo>
                            <a:lnTo>
                              <a:pt x="522" y="92"/>
                            </a:lnTo>
                            <a:lnTo>
                              <a:pt x="482" y="112"/>
                            </a:lnTo>
                            <a:lnTo>
                              <a:pt x="444" y="134"/>
                            </a:lnTo>
                            <a:lnTo>
                              <a:pt x="406" y="158"/>
                            </a:lnTo>
                            <a:lnTo>
                              <a:pt x="370" y="184"/>
                            </a:lnTo>
                            <a:lnTo>
                              <a:pt x="336" y="212"/>
                            </a:lnTo>
                            <a:lnTo>
                              <a:pt x="302" y="240"/>
                            </a:lnTo>
                            <a:lnTo>
                              <a:pt x="270" y="270"/>
                            </a:lnTo>
                            <a:lnTo>
                              <a:pt x="240" y="302"/>
                            </a:lnTo>
                            <a:lnTo>
                              <a:pt x="210" y="336"/>
                            </a:lnTo>
                            <a:lnTo>
                              <a:pt x="182" y="372"/>
                            </a:lnTo>
                            <a:lnTo>
                              <a:pt x="156" y="408"/>
                            </a:lnTo>
                            <a:lnTo>
                              <a:pt x="132" y="444"/>
                            </a:lnTo>
                            <a:lnTo>
                              <a:pt x="110" y="484"/>
                            </a:lnTo>
                            <a:lnTo>
                              <a:pt x="90" y="524"/>
                            </a:lnTo>
                            <a:lnTo>
                              <a:pt x="72" y="564"/>
                            </a:lnTo>
                            <a:lnTo>
                              <a:pt x="56" y="606"/>
                            </a:lnTo>
                            <a:lnTo>
                              <a:pt x="40" y="650"/>
                            </a:lnTo>
                            <a:lnTo>
                              <a:pt x="28" y="694"/>
                            </a:lnTo>
                            <a:lnTo>
                              <a:pt x="18" y="738"/>
                            </a:lnTo>
                            <a:lnTo>
                              <a:pt x="10" y="784"/>
                            </a:lnTo>
                            <a:lnTo>
                              <a:pt x="4" y="830"/>
                            </a:lnTo>
                            <a:lnTo>
                              <a:pt x="0" y="876"/>
                            </a:lnTo>
                            <a:lnTo>
                              <a:pt x="0" y="924"/>
                            </a:lnTo>
                            <a:lnTo>
                              <a:pt x="0" y="924"/>
                            </a:lnTo>
                            <a:lnTo>
                              <a:pt x="0" y="972"/>
                            </a:lnTo>
                            <a:lnTo>
                              <a:pt x="4" y="1018"/>
                            </a:lnTo>
                            <a:lnTo>
                              <a:pt x="10" y="1064"/>
                            </a:lnTo>
                            <a:lnTo>
                              <a:pt x="18" y="1110"/>
                            </a:lnTo>
                            <a:lnTo>
                              <a:pt x="28" y="1154"/>
                            </a:lnTo>
                            <a:lnTo>
                              <a:pt x="40" y="1198"/>
                            </a:lnTo>
                            <a:lnTo>
                              <a:pt x="56" y="1242"/>
                            </a:lnTo>
                            <a:lnTo>
                              <a:pt x="72" y="1284"/>
                            </a:lnTo>
                            <a:lnTo>
                              <a:pt x="90" y="1324"/>
                            </a:lnTo>
                            <a:lnTo>
                              <a:pt x="110" y="1364"/>
                            </a:lnTo>
                            <a:lnTo>
                              <a:pt x="132" y="1404"/>
                            </a:lnTo>
                            <a:lnTo>
                              <a:pt x="156" y="1440"/>
                            </a:lnTo>
                            <a:lnTo>
                              <a:pt x="182" y="1476"/>
                            </a:lnTo>
                            <a:lnTo>
                              <a:pt x="210" y="1512"/>
                            </a:lnTo>
                            <a:lnTo>
                              <a:pt x="240" y="1546"/>
                            </a:lnTo>
                            <a:lnTo>
                              <a:pt x="270" y="1578"/>
                            </a:lnTo>
                            <a:lnTo>
                              <a:pt x="302" y="1608"/>
                            </a:lnTo>
                            <a:lnTo>
                              <a:pt x="336" y="1638"/>
                            </a:lnTo>
                            <a:lnTo>
                              <a:pt x="370" y="1664"/>
                            </a:lnTo>
                            <a:lnTo>
                              <a:pt x="406" y="1690"/>
                            </a:lnTo>
                            <a:lnTo>
                              <a:pt x="444" y="1714"/>
                            </a:lnTo>
                            <a:lnTo>
                              <a:pt x="482" y="1736"/>
                            </a:lnTo>
                            <a:lnTo>
                              <a:pt x="522" y="1756"/>
                            </a:lnTo>
                            <a:lnTo>
                              <a:pt x="564" y="1776"/>
                            </a:lnTo>
                            <a:lnTo>
                              <a:pt x="606" y="1792"/>
                            </a:lnTo>
                            <a:lnTo>
                              <a:pt x="648" y="1806"/>
                            </a:lnTo>
                            <a:lnTo>
                              <a:pt x="692" y="1818"/>
                            </a:lnTo>
                            <a:lnTo>
                              <a:pt x="736" y="1830"/>
                            </a:lnTo>
                            <a:lnTo>
                              <a:pt x="782" y="1838"/>
                            </a:lnTo>
                            <a:lnTo>
                              <a:pt x="828" y="1844"/>
                            </a:lnTo>
                            <a:lnTo>
                              <a:pt x="876" y="1846"/>
                            </a:lnTo>
                            <a:lnTo>
                              <a:pt x="924" y="1848"/>
                            </a:lnTo>
                            <a:lnTo>
                              <a:pt x="924" y="1848"/>
                            </a:lnTo>
                            <a:lnTo>
                              <a:pt x="960" y="1848"/>
                            </a:lnTo>
                          </a:path>
                        </a:pathLst>
                      </a:custGeom>
                      <a:noFill/>
                      <a:ln w="1270">
                        <a:solidFill>
                          <a:srgbClr val="00B0F0"/>
                        </a:solidFill>
                        <a:prstDash val="solid"/>
                        <a:round/>
                        <a:headEnd/>
                        <a:tailEnd/>
                      </a:ln>
                    </p:spPr>
                    <p:txBody>
                      <a:bodyPr vert="horz" wrap="square" lIns="91431" tIns="45715" rIns="91431" bIns="45715" numCol="1" anchor="t" anchorCtr="0" compatLnSpc="1">
                        <a:prstTxWarp prst="textNoShape">
                          <a:avLst/>
                        </a:prstTxWarp>
                      </a:bodyPr>
                      <a:lstStyle/>
                      <a:p>
                        <a:pPr defTabSz="914308">
                          <a:defRPr/>
                        </a:pPr>
                        <a:endParaRPr lang="zh-CN" altLang="en-US" sz="1100" kern="0">
                          <a:solidFill>
                            <a:sysClr val="windowText" lastClr="000000"/>
                          </a:solidFill>
                          <a:cs typeface="+mn-ea"/>
                          <a:sym typeface="+mn-lt"/>
                        </a:endParaRPr>
                      </a:p>
                    </p:txBody>
                  </p:sp>
                  <p:sp>
                    <p:nvSpPr>
                      <p:cNvPr id="146" name="Freeform 8"/>
                      <p:cNvSpPr>
                        <a:spLocks/>
                      </p:cNvSpPr>
                      <p:nvPr/>
                    </p:nvSpPr>
                    <p:spPr bwMode="auto">
                      <a:xfrm>
                        <a:off x="14781440" y="5036231"/>
                        <a:ext cx="666750" cy="739775"/>
                      </a:xfrm>
                      <a:custGeom>
                        <a:avLst/>
                        <a:gdLst/>
                        <a:ahLst/>
                        <a:cxnLst>
                          <a:cxn ang="0">
                            <a:pos x="420" y="0"/>
                          </a:cxn>
                          <a:cxn ang="0">
                            <a:pos x="420" y="0"/>
                          </a:cxn>
                          <a:cxn ang="0">
                            <a:pos x="402" y="40"/>
                          </a:cxn>
                          <a:cxn ang="0">
                            <a:pos x="382" y="82"/>
                          </a:cxn>
                          <a:cxn ang="0">
                            <a:pos x="360" y="122"/>
                          </a:cxn>
                          <a:cxn ang="0">
                            <a:pos x="334" y="160"/>
                          </a:cxn>
                          <a:cxn ang="0">
                            <a:pos x="308" y="198"/>
                          </a:cxn>
                          <a:cxn ang="0">
                            <a:pos x="280" y="236"/>
                          </a:cxn>
                          <a:cxn ang="0">
                            <a:pos x="250" y="270"/>
                          </a:cxn>
                          <a:cxn ang="0">
                            <a:pos x="216" y="306"/>
                          </a:cxn>
                          <a:cxn ang="0">
                            <a:pos x="216" y="306"/>
                          </a:cxn>
                          <a:cxn ang="0">
                            <a:pos x="192" y="330"/>
                          </a:cxn>
                          <a:cxn ang="0">
                            <a:pos x="166" y="352"/>
                          </a:cxn>
                          <a:cxn ang="0">
                            <a:pos x="140" y="374"/>
                          </a:cxn>
                          <a:cxn ang="0">
                            <a:pos x="112" y="394"/>
                          </a:cxn>
                          <a:cxn ang="0">
                            <a:pos x="86" y="414"/>
                          </a:cxn>
                          <a:cxn ang="0">
                            <a:pos x="58" y="432"/>
                          </a:cxn>
                          <a:cxn ang="0">
                            <a:pos x="30" y="450"/>
                          </a:cxn>
                          <a:cxn ang="0">
                            <a:pos x="0" y="466"/>
                          </a:cxn>
                        </a:cxnLst>
                        <a:rect l="0" t="0" r="r" b="b"/>
                        <a:pathLst>
                          <a:path w="420" h="466">
                            <a:moveTo>
                              <a:pt x="420" y="0"/>
                            </a:moveTo>
                            <a:lnTo>
                              <a:pt x="420" y="0"/>
                            </a:lnTo>
                            <a:lnTo>
                              <a:pt x="402" y="40"/>
                            </a:lnTo>
                            <a:lnTo>
                              <a:pt x="382" y="82"/>
                            </a:lnTo>
                            <a:lnTo>
                              <a:pt x="360" y="122"/>
                            </a:lnTo>
                            <a:lnTo>
                              <a:pt x="334" y="160"/>
                            </a:lnTo>
                            <a:lnTo>
                              <a:pt x="308" y="198"/>
                            </a:lnTo>
                            <a:lnTo>
                              <a:pt x="280" y="236"/>
                            </a:lnTo>
                            <a:lnTo>
                              <a:pt x="250" y="270"/>
                            </a:lnTo>
                            <a:lnTo>
                              <a:pt x="216" y="306"/>
                            </a:lnTo>
                            <a:lnTo>
                              <a:pt x="216" y="306"/>
                            </a:lnTo>
                            <a:lnTo>
                              <a:pt x="192" y="330"/>
                            </a:lnTo>
                            <a:lnTo>
                              <a:pt x="166" y="352"/>
                            </a:lnTo>
                            <a:lnTo>
                              <a:pt x="140" y="374"/>
                            </a:lnTo>
                            <a:lnTo>
                              <a:pt x="112" y="394"/>
                            </a:lnTo>
                            <a:lnTo>
                              <a:pt x="86" y="414"/>
                            </a:lnTo>
                            <a:lnTo>
                              <a:pt x="58" y="432"/>
                            </a:lnTo>
                            <a:lnTo>
                              <a:pt x="30" y="450"/>
                            </a:lnTo>
                            <a:lnTo>
                              <a:pt x="0" y="466"/>
                            </a:lnTo>
                          </a:path>
                        </a:pathLst>
                      </a:custGeom>
                      <a:noFill/>
                      <a:ln w="1270">
                        <a:solidFill>
                          <a:srgbClr val="00B0F0"/>
                        </a:solidFill>
                        <a:prstDash val="solid"/>
                        <a:round/>
                        <a:headEnd/>
                        <a:tailEnd/>
                      </a:ln>
                    </p:spPr>
                    <p:txBody>
                      <a:bodyPr vert="horz" wrap="square" lIns="91431" tIns="45715" rIns="91431" bIns="45715" numCol="1" anchor="t" anchorCtr="0" compatLnSpc="1">
                        <a:prstTxWarp prst="textNoShape">
                          <a:avLst/>
                        </a:prstTxWarp>
                      </a:bodyPr>
                      <a:lstStyle/>
                      <a:p>
                        <a:pPr defTabSz="914308">
                          <a:defRPr/>
                        </a:pPr>
                        <a:endParaRPr lang="zh-CN" altLang="en-US" sz="1100" kern="0">
                          <a:solidFill>
                            <a:sysClr val="windowText" lastClr="000000"/>
                          </a:solidFill>
                          <a:cs typeface="+mn-ea"/>
                          <a:sym typeface="+mn-lt"/>
                        </a:endParaRPr>
                      </a:p>
                    </p:txBody>
                  </p:sp>
                  <p:sp>
                    <p:nvSpPr>
                      <p:cNvPr id="147" name="Freeform 10"/>
                      <p:cNvSpPr>
                        <a:spLocks/>
                      </p:cNvSpPr>
                      <p:nvPr/>
                    </p:nvSpPr>
                    <p:spPr bwMode="auto">
                      <a:xfrm>
                        <a:off x="12539888" y="2750232"/>
                        <a:ext cx="3133724" cy="3321050"/>
                      </a:xfrm>
                      <a:custGeom>
                        <a:avLst/>
                        <a:gdLst/>
                        <a:ahLst/>
                        <a:cxnLst>
                          <a:cxn ang="0">
                            <a:pos x="1462" y="220"/>
                          </a:cxn>
                          <a:cxn ang="0">
                            <a:pos x="1518" y="254"/>
                          </a:cxn>
                          <a:cxn ang="0">
                            <a:pos x="1624" y="332"/>
                          </a:cxn>
                          <a:cxn ang="0">
                            <a:pos x="1716" y="422"/>
                          </a:cxn>
                          <a:cxn ang="0">
                            <a:pos x="1798" y="524"/>
                          </a:cxn>
                          <a:cxn ang="0">
                            <a:pos x="1864" y="636"/>
                          </a:cxn>
                          <a:cxn ang="0">
                            <a:pos x="1916" y="758"/>
                          </a:cxn>
                          <a:cxn ang="0">
                            <a:pos x="1952" y="888"/>
                          </a:cxn>
                          <a:cxn ang="0">
                            <a:pos x="1972" y="1022"/>
                          </a:cxn>
                          <a:cxn ang="0">
                            <a:pos x="1974" y="1092"/>
                          </a:cxn>
                          <a:cxn ang="0">
                            <a:pos x="1972" y="1144"/>
                          </a:cxn>
                          <a:cxn ang="0">
                            <a:pos x="1962" y="1244"/>
                          </a:cxn>
                          <a:cxn ang="0">
                            <a:pos x="1942" y="1342"/>
                          </a:cxn>
                          <a:cxn ang="0">
                            <a:pos x="1914" y="1436"/>
                          </a:cxn>
                          <a:cxn ang="0">
                            <a:pos x="1876" y="1526"/>
                          </a:cxn>
                          <a:cxn ang="0">
                            <a:pos x="1830" y="1610"/>
                          </a:cxn>
                          <a:cxn ang="0">
                            <a:pos x="1776" y="1690"/>
                          </a:cxn>
                          <a:cxn ang="0">
                            <a:pos x="1714" y="1764"/>
                          </a:cxn>
                          <a:cxn ang="0">
                            <a:pos x="1646" y="1832"/>
                          </a:cxn>
                          <a:cxn ang="0">
                            <a:pos x="1572" y="1892"/>
                          </a:cxn>
                          <a:cxn ang="0">
                            <a:pos x="1494" y="1946"/>
                          </a:cxn>
                          <a:cxn ang="0">
                            <a:pos x="1408" y="1992"/>
                          </a:cxn>
                          <a:cxn ang="0">
                            <a:pos x="1318" y="2030"/>
                          </a:cxn>
                          <a:cxn ang="0">
                            <a:pos x="1224" y="2060"/>
                          </a:cxn>
                          <a:cxn ang="0">
                            <a:pos x="1128" y="2080"/>
                          </a:cxn>
                          <a:cxn ang="0">
                            <a:pos x="1026" y="2090"/>
                          </a:cxn>
                          <a:cxn ang="0">
                            <a:pos x="976" y="2092"/>
                          </a:cxn>
                          <a:cxn ang="0">
                            <a:pos x="858" y="2084"/>
                          </a:cxn>
                          <a:cxn ang="0">
                            <a:pos x="746" y="2064"/>
                          </a:cxn>
                          <a:cxn ang="0">
                            <a:pos x="636" y="2032"/>
                          </a:cxn>
                          <a:cxn ang="0">
                            <a:pos x="534" y="1988"/>
                          </a:cxn>
                          <a:cxn ang="0">
                            <a:pos x="438" y="1934"/>
                          </a:cxn>
                          <a:cxn ang="0">
                            <a:pos x="348" y="1870"/>
                          </a:cxn>
                          <a:cxn ang="0">
                            <a:pos x="266" y="1796"/>
                          </a:cxn>
                          <a:cxn ang="0">
                            <a:pos x="194" y="1714"/>
                          </a:cxn>
                        </a:cxnLst>
                        <a:rect l="0" t="0" r="r" b="b"/>
                        <a:pathLst>
                          <a:path w="1974" h="2092">
                            <a:moveTo>
                              <a:pt x="1616" y="0"/>
                            </a:moveTo>
                            <a:lnTo>
                              <a:pt x="1462" y="220"/>
                            </a:lnTo>
                            <a:lnTo>
                              <a:pt x="1462" y="220"/>
                            </a:lnTo>
                            <a:lnTo>
                              <a:pt x="1518" y="254"/>
                            </a:lnTo>
                            <a:lnTo>
                              <a:pt x="1572" y="292"/>
                            </a:lnTo>
                            <a:lnTo>
                              <a:pt x="1624" y="332"/>
                            </a:lnTo>
                            <a:lnTo>
                              <a:pt x="1672" y="376"/>
                            </a:lnTo>
                            <a:lnTo>
                              <a:pt x="1716" y="422"/>
                            </a:lnTo>
                            <a:lnTo>
                              <a:pt x="1758" y="472"/>
                            </a:lnTo>
                            <a:lnTo>
                              <a:pt x="1798" y="524"/>
                            </a:lnTo>
                            <a:lnTo>
                              <a:pt x="1832" y="580"/>
                            </a:lnTo>
                            <a:lnTo>
                              <a:pt x="1864" y="636"/>
                            </a:lnTo>
                            <a:lnTo>
                              <a:pt x="1892" y="696"/>
                            </a:lnTo>
                            <a:lnTo>
                              <a:pt x="1916" y="758"/>
                            </a:lnTo>
                            <a:lnTo>
                              <a:pt x="1938" y="822"/>
                            </a:lnTo>
                            <a:lnTo>
                              <a:pt x="1952" y="888"/>
                            </a:lnTo>
                            <a:lnTo>
                              <a:pt x="1964" y="954"/>
                            </a:lnTo>
                            <a:lnTo>
                              <a:pt x="1972" y="1022"/>
                            </a:lnTo>
                            <a:lnTo>
                              <a:pt x="1974" y="1058"/>
                            </a:lnTo>
                            <a:lnTo>
                              <a:pt x="1974" y="1092"/>
                            </a:lnTo>
                            <a:lnTo>
                              <a:pt x="1974" y="1092"/>
                            </a:lnTo>
                            <a:lnTo>
                              <a:pt x="1972" y="1144"/>
                            </a:lnTo>
                            <a:lnTo>
                              <a:pt x="1968" y="1194"/>
                            </a:lnTo>
                            <a:lnTo>
                              <a:pt x="1962" y="1244"/>
                            </a:lnTo>
                            <a:lnTo>
                              <a:pt x="1954" y="1294"/>
                            </a:lnTo>
                            <a:lnTo>
                              <a:pt x="1942" y="1342"/>
                            </a:lnTo>
                            <a:lnTo>
                              <a:pt x="1930" y="1390"/>
                            </a:lnTo>
                            <a:lnTo>
                              <a:pt x="1914" y="1436"/>
                            </a:lnTo>
                            <a:lnTo>
                              <a:pt x="1896" y="1480"/>
                            </a:lnTo>
                            <a:lnTo>
                              <a:pt x="1876" y="1526"/>
                            </a:lnTo>
                            <a:lnTo>
                              <a:pt x="1854" y="1568"/>
                            </a:lnTo>
                            <a:lnTo>
                              <a:pt x="1830" y="1610"/>
                            </a:lnTo>
                            <a:lnTo>
                              <a:pt x="1804" y="1650"/>
                            </a:lnTo>
                            <a:lnTo>
                              <a:pt x="1776" y="1690"/>
                            </a:lnTo>
                            <a:lnTo>
                              <a:pt x="1746" y="1728"/>
                            </a:lnTo>
                            <a:lnTo>
                              <a:pt x="1714" y="1764"/>
                            </a:lnTo>
                            <a:lnTo>
                              <a:pt x="1682" y="1798"/>
                            </a:lnTo>
                            <a:lnTo>
                              <a:pt x="1646" y="1832"/>
                            </a:lnTo>
                            <a:lnTo>
                              <a:pt x="1610" y="1862"/>
                            </a:lnTo>
                            <a:lnTo>
                              <a:pt x="1572" y="1892"/>
                            </a:lnTo>
                            <a:lnTo>
                              <a:pt x="1534" y="1920"/>
                            </a:lnTo>
                            <a:lnTo>
                              <a:pt x="1494" y="1946"/>
                            </a:lnTo>
                            <a:lnTo>
                              <a:pt x="1452" y="1970"/>
                            </a:lnTo>
                            <a:lnTo>
                              <a:pt x="1408" y="1992"/>
                            </a:lnTo>
                            <a:lnTo>
                              <a:pt x="1364" y="2012"/>
                            </a:lnTo>
                            <a:lnTo>
                              <a:pt x="1318" y="2030"/>
                            </a:lnTo>
                            <a:lnTo>
                              <a:pt x="1272" y="2046"/>
                            </a:lnTo>
                            <a:lnTo>
                              <a:pt x="1224" y="2060"/>
                            </a:lnTo>
                            <a:lnTo>
                              <a:pt x="1176" y="2070"/>
                            </a:lnTo>
                            <a:lnTo>
                              <a:pt x="1128" y="2080"/>
                            </a:lnTo>
                            <a:lnTo>
                              <a:pt x="1078" y="2086"/>
                            </a:lnTo>
                            <a:lnTo>
                              <a:pt x="1026" y="2090"/>
                            </a:lnTo>
                            <a:lnTo>
                              <a:pt x="976" y="2092"/>
                            </a:lnTo>
                            <a:lnTo>
                              <a:pt x="976" y="2092"/>
                            </a:lnTo>
                            <a:lnTo>
                              <a:pt x="916" y="2090"/>
                            </a:lnTo>
                            <a:lnTo>
                              <a:pt x="858" y="2084"/>
                            </a:lnTo>
                            <a:lnTo>
                              <a:pt x="800" y="2076"/>
                            </a:lnTo>
                            <a:lnTo>
                              <a:pt x="746" y="2064"/>
                            </a:lnTo>
                            <a:lnTo>
                              <a:pt x="690" y="2050"/>
                            </a:lnTo>
                            <a:lnTo>
                              <a:pt x="636" y="2032"/>
                            </a:lnTo>
                            <a:lnTo>
                              <a:pt x="584" y="2012"/>
                            </a:lnTo>
                            <a:lnTo>
                              <a:pt x="534" y="1988"/>
                            </a:lnTo>
                            <a:lnTo>
                              <a:pt x="484" y="1962"/>
                            </a:lnTo>
                            <a:lnTo>
                              <a:pt x="438" y="1934"/>
                            </a:lnTo>
                            <a:lnTo>
                              <a:pt x="392" y="1904"/>
                            </a:lnTo>
                            <a:lnTo>
                              <a:pt x="348" y="1870"/>
                            </a:lnTo>
                            <a:lnTo>
                              <a:pt x="306" y="1834"/>
                            </a:lnTo>
                            <a:lnTo>
                              <a:pt x="266" y="1796"/>
                            </a:lnTo>
                            <a:lnTo>
                              <a:pt x="228" y="1756"/>
                            </a:lnTo>
                            <a:lnTo>
                              <a:pt x="194" y="1714"/>
                            </a:lnTo>
                            <a:lnTo>
                              <a:pt x="0" y="2052"/>
                            </a:lnTo>
                          </a:path>
                        </a:pathLst>
                      </a:custGeom>
                      <a:noFill/>
                      <a:ln w="1270">
                        <a:solidFill>
                          <a:srgbClr val="00B0F0"/>
                        </a:solidFill>
                        <a:prstDash val="solid"/>
                        <a:round/>
                        <a:headEnd/>
                        <a:tailEnd/>
                      </a:ln>
                    </p:spPr>
                    <p:txBody>
                      <a:bodyPr vert="horz" wrap="square" lIns="91431" tIns="45715" rIns="91431" bIns="45715" numCol="1" anchor="t" anchorCtr="0" compatLnSpc="1">
                        <a:prstTxWarp prst="textNoShape">
                          <a:avLst/>
                        </a:prstTxWarp>
                      </a:bodyPr>
                      <a:lstStyle/>
                      <a:p>
                        <a:pPr defTabSz="914308">
                          <a:defRPr/>
                        </a:pPr>
                        <a:endParaRPr lang="zh-CN" altLang="en-US" sz="1100" kern="0">
                          <a:solidFill>
                            <a:sysClr val="windowText" lastClr="000000"/>
                          </a:solidFill>
                          <a:cs typeface="+mn-ea"/>
                          <a:sym typeface="+mn-lt"/>
                        </a:endParaRPr>
                      </a:p>
                    </p:txBody>
                  </p:sp>
                  <p:sp>
                    <p:nvSpPr>
                      <p:cNvPr id="148" name="Freeform 11"/>
                      <p:cNvSpPr>
                        <a:spLocks/>
                      </p:cNvSpPr>
                      <p:nvPr/>
                    </p:nvSpPr>
                    <p:spPr bwMode="auto">
                      <a:xfrm>
                        <a:off x="13489215" y="3636056"/>
                        <a:ext cx="2292350" cy="2543175"/>
                      </a:xfrm>
                      <a:custGeom>
                        <a:avLst/>
                        <a:gdLst/>
                        <a:ahLst/>
                        <a:cxnLst>
                          <a:cxn ang="0">
                            <a:pos x="0" y="1532"/>
                          </a:cxn>
                          <a:cxn ang="0">
                            <a:pos x="0" y="1532"/>
                          </a:cxn>
                          <a:cxn ang="0">
                            <a:pos x="44" y="1548"/>
                          </a:cxn>
                          <a:cxn ang="0">
                            <a:pos x="90" y="1562"/>
                          </a:cxn>
                          <a:cxn ang="0">
                            <a:pos x="136" y="1574"/>
                          </a:cxn>
                          <a:cxn ang="0">
                            <a:pos x="182" y="1584"/>
                          </a:cxn>
                          <a:cxn ang="0">
                            <a:pos x="230" y="1592"/>
                          </a:cxn>
                          <a:cxn ang="0">
                            <a:pos x="278" y="1596"/>
                          </a:cxn>
                          <a:cxn ang="0">
                            <a:pos x="328" y="1600"/>
                          </a:cxn>
                          <a:cxn ang="0">
                            <a:pos x="378" y="1602"/>
                          </a:cxn>
                          <a:cxn ang="0">
                            <a:pos x="378" y="1602"/>
                          </a:cxn>
                          <a:cxn ang="0">
                            <a:pos x="432" y="1600"/>
                          </a:cxn>
                          <a:cxn ang="0">
                            <a:pos x="486" y="1596"/>
                          </a:cxn>
                          <a:cxn ang="0">
                            <a:pos x="540" y="1588"/>
                          </a:cxn>
                          <a:cxn ang="0">
                            <a:pos x="592" y="1580"/>
                          </a:cxn>
                          <a:cxn ang="0">
                            <a:pos x="644" y="1568"/>
                          </a:cxn>
                          <a:cxn ang="0">
                            <a:pos x="694" y="1554"/>
                          </a:cxn>
                          <a:cxn ang="0">
                            <a:pos x="744" y="1536"/>
                          </a:cxn>
                          <a:cxn ang="0">
                            <a:pos x="792" y="1518"/>
                          </a:cxn>
                          <a:cxn ang="0">
                            <a:pos x="840" y="1496"/>
                          </a:cxn>
                          <a:cxn ang="0">
                            <a:pos x="886" y="1472"/>
                          </a:cxn>
                          <a:cxn ang="0">
                            <a:pos x="930" y="1446"/>
                          </a:cxn>
                          <a:cxn ang="0">
                            <a:pos x="974" y="1418"/>
                          </a:cxn>
                          <a:cxn ang="0">
                            <a:pos x="1016" y="1390"/>
                          </a:cxn>
                          <a:cxn ang="0">
                            <a:pos x="1056" y="1358"/>
                          </a:cxn>
                          <a:cxn ang="0">
                            <a:pos x="1094" y="1324"/>
                          </a:cxn>
                          <a:cxn ang="0">
                            <a:pos x="1132" y="1288"/>
                          </a:cxn>
                          <a:cxn ang="0">
                            <a:pos x="1166" y="1252"/>
                          </a:cxn>
                          <a:cxn ang="0">
                            <a:pos x="1200" y="1212"/>
                          </a:cxn>
                          <a:cxn ang="0">
                            <a:pos x="1232" y="1172"/>
                          </a:cxn>
                          <a:cxn ang="0">
                            <a:pos x="1262" y="1130"/>
                          </a:cxn>
                          <a:cxn ang="0">
                            <a:pos x="1290" y="1088"/>
                          </a:cxn>
                          <a:cxn ang="0">
                            <a:pos x="1316" y="1042"/>
                          </a:cxn>
                          <a:cxn ang="0">
                            <a:pos x="1338" y="996"/>
                          </a:cxn>
                          <a:cxn ang="0">
                            <a:pos x="1360" y="950"/>
                          </a:cxn>
                          <a:cxn ang="0">
                            <a:pos x="1380" y="900"/>
                          </a:cxn>
                          <a:cxn ang="0">
                            <a:pos x="1396" y="852"/>
                          </a:cxn>
                          <a:cxn ang="0">
                            <a:pos x="1410" y="800"/>
                          </a:cxn>
                          <a:cxn ang="0">
                            <a:pos x="1422" y="750"/>
                          </a:cxn>
                          <a:cxn ang="0">
                            <a:pos x="1432" y="696"/>
                          </a:cxn>
                          <a:cxn ang="0">
                            <a:pos x="1438" y="644"/>
                          </a:cxn>
                          <a:cxn ang="0">
                            <a:pos x="1442" y="588"/>
                          </a:cxn>
                          <a:cxn ang="0">
                            <a:pos x="1444" y="534"/>
                          </a:cxn>
                          <a:cxn ang="0">
                            <a:pos x="1444" y="534"/>
                          </a:cxn>
                          <a:cxn ang="0">
                            <a:pos x="1444" y="498"/>
                          </a:cxn>
                          <a:cxn ang="0">
                            <a:pos x="1442" y="462"/>
                          </a:cxn>
                          <a:cxn ang="0">
                            <a:pos x="1438" y="426"/>
                          </a:cxn>
                          <a:cxn ang="0">
                            <a:pos x="1434" y="390"/>
                          </a:cxn>
                          <a:cxn ang="0">
                            <a:pos x="1422" y="320"/>
                          </a:cxn>
                          <a:cxn ang="0">
                            <a:pos x="1406" y="252"/>
                          </a:cxn>
                          <a:cxn ang="0">
                            <a:pos x="1386" y="186"/>
                          </a:cxn>
                          <a:cxn ang="0">
                            <a:pos x="1362" y="122"/>
                          </a:cxn>
                          <a:cxn ang="0">
                            <a:pos x="1332" y="60"/>
                          </a:cxn>
                          <a:cxn ang="0">
                            <a:pos x="1300" y="0"/>
                          </a:cxn>
                        </a:cxnLst>
                        <a:rect l="0" t="0" r="r" b="b"/>
                        <a:pathLst>
                          <a:path w="1444" h="1602">
                            <a:moveTo>
                              <a:pt x="0" y="1532"/>
                            </a:moveTo>
                            <a:lnTo>
                              <a:pt x="0" y="1532"/>
                            </a:lnTo>
                            <a:lnTo>
                              <a:pt x="44" y="1548"/>
                            </a:lnTo>
                            <a:lnTo>
                              <a:pt x="90" y="1562"/>
                            </a:lnTo>
                            <a:lnTo>
                              <a:pt x="136" y="1574"/>
                            </a:lnTo>
                            <a:lnTo>
                              <a:pt x="182" y="1584"/>
                            </a:lnTo>
                            <a:lnTo>
                              <a:pt x="230" y="1592"/>
                            </a:lnTo>
                            <a:lnTo>
                              <a:pt x="278" y="1596"/>
                            </a:lnTo>
                            <a:lnTo>
                              <a:pt x="328" y="1600"/>
                            </a:lnTo>
                            <a:lnTo>
                              <a:pt x="378" y="1602"/>
                            </a:lnTo>
                            <a:lnTo>
                              <a:pt x="378" y="1602"/>
                            </a:lnTo>
                            <a:lnTo>
                              <a:pt x="432" y="1600"/>
                            </a:lnTo>
                            <a:lnTo>
                              <a:pt x="486" y="1596"/>
                            </a:lnTo>
                            <a:lnTo>
                              <a:pt x="540" y="1588"/>
                            </a:lnTo>
                            <a:lnTo>
                              <a:pt x="592" y="1580"/>
                            </a:lnTo>
                            <a:lnTo>
                              <a:pt x="644" y="1568"/>
                            </a:lnTo>
                            <a:lnTo>
                              <a:pt x="694" y="1554"/>
                            </a:lnTo>
                            <a:lnTo>
                              <a:pt x="744" y="1536"/>
                            </a:lnTo>
                            <a:lnTo>
                              <a:pt x="792" y="1518"/>
                            </a:lnTo>
                            <a:lnTo>
                              <a:pt x="840" y="1496"/>
                            </a:lnTo>
                            <a:lnTo>
                              <a:pt x="886" y="1472"/>
                            </a:lnTo>
                            <a:lnTo>
                              <a:pt x="930" y="1446"/>
                            </a:lnTo>
                            <a:lnTo>
                              <a:pt x="974" y="1418"/>
                            </a:lnTo>
                            <a:lnTo>
                              <a:pt x="1016" y="1390"/>
                            </a:lnTo>
                            <a:lnTo>
                              <a:pt x="1056" y="1358"/>
                            </a:lnTo>
                            <a:lnTo>
                              <a:pt x="1094" y="1324"/>
                            </a:lnTo>
                            <a:lnTo>
                              <a:pt x="1132" y="1288"/>
                            </a:lnTo>
                            <a:lnTo>
                              <a:pt x="1166" y="1252"/>
                            </a:lnTo>
                            <a:lnTo>
                              <a:pt x="1200" y="1212"/>
                            </a:lnTo>
                            <a:lnTo>
                              <a:pt x="1232" y="1172"/>
                            </a:lnTo>
                            <a:lnTo>
                              <a:pt x="1262" y="1130"/>
                            </a:lnTo>
                            <a:lnTo>
                              <a:pt x="1290" y="1088"/>
                            </a:lnTo>
                            <a:lnTo>
                              <a:pt x="1316" y="1042"/>
                            </a:lnTo>
                            <a:lnTo>
                              <a:pt x="1338" y="996"/>
                            </a:lnTo>
                            <a:lnTo>
                              <a:pt x="1360" y="950"/>
                            </a:lnTo>
                            <a:lnTo>
                              <a:pt x="1380" y="900"/>
                            </a:lnTo>
                            <a:lnTo>
                              <a:pt x="1396" y="852"/>
                            </a:lnTo>
                            <a:lnTo>
                              <a:pt x="1410" y="800"/>
                            </a:lnTo>
                            <a:lnTo>
                              <a:pt x="1422" y="750"/>
                            </a:lnTo>
                            <a:lnTo>
                              <a:pt x="1432" y="696"/>
                            </a:lnTo>
                            <a:lnTo>
                              <a:pt x="1438" y="644"/>
                            </a:lnTo>
                            <a:lnTo>
                              <a:pt x="1442" y="588"/>
                            </a:lnTo>
                            <a:lnTo>
                              <a:pt x="1444" y="534"/>
                            </a:lnTo>
                            <a:lnTo>
                              <a:pt x="1444" y="534"/>
                            </a:lnTo>
                            <a:lnTo>
                              <a:pt x="1444" y="498"/>
                            </a:lnTo>
                            <a:lnTo>
                              <a:pt x="1442" y="462"/>
                            </a:lnTo>
                            <a:lnTo>
                              <a:pt x="1438" y="426"/>
                            </a:lnTo>
                            <a:lnTo>
                              <a:pt x="1434" y="390"/>
                            </a:lnTo>
                            <a:lnTo>
                              <a:pt x="1422" y="320"/>
                            </a:lnTo>
                            <a:lnTo>
                              <a:pt x="1406" y="252"/>
                            </a:lnTo>
                            <a:lnTo>
                              <a:pt x="1386" y="186"/>
                            </a:lnTo>
                            <a:lnTo>
                              <a:pt x="1362" y="122"/>
                            </a:lnTo>
                            <a:lnTo>
                              <a:pt x="1332" y="60"/>
                            </a:lnTo>
                            <a:lnTo>
                              <a:pt x="1300" y="0"/>
                            </a:lnTo>
                          </a:path>
                        </a:pathLst>
                      </a:custGeom>
                      <a:noFill/>
                      <a:ln w="1270">
                        <a:solidFill>
                          <a:srgbClr val="00B0F0"/>
                        </a:solidFill>
                        <a:prstDash val="solid"/>
                        <a:round/>
                        <a:headEnd/>
                        <a:tailEnd/>
                      </a:ln>
                    </p:spPr>
                    <p:txBody>
                      <a:bodyPr vert="horz" wrap="square" lIns="91431" tIns="45715" rIns="91431" bIns="45715" numCol="1" anchor="t" anchorCtr="0" compatLnSpc="1">
                        <a:prstTxWarp prst="textNoShape">
                          <a:avLst/>
                        </a:prstTxWarp>
                      </a:bodyPr>
                      <a:lstStyle/>
                      <a:p>
                        <a:pPr defTabSz="914308">
                          <a:defRPr/>
                        </a:pPr>
                        <a:endParaRPr lang="zh-CN" altLang="en-US" sz="1100" kern="0">
                          <a:solidFill>
                            <a:sysClr val="windowText" lastClr="000000"/>
                          </a:solidFill>
                          <a:cs typeface="+mn-ea"/>
                          <a:sym typeface="+mn-lt"/>
                        </a:endParaRPr>
                      </a:p>
                    </p:txBody>
                  </p:sp>
                </p:grpSp>
              </p:grpSp>
              <p:grpSp>
                <p:nvGrpSpPr>
                  <p:cNvPr id="135" name="组合 61"/>
                  <p:cNvGrpSpPr/>
                  <p:nvPr/>
                </p:nvGrpSpPr>
                <p:grpSpPr>
                  <a:xfrm>
                    <a:off x="5111124" y="2968631"/>
                    <a:ext cx="1712476" cy="1211545"/>
                    <a:chOff x="13433425" y="1704975"/>
                    <a:chExt cx="342900" cy="320675"/>
                  </a:xfrm>
                  <a:solidFill>
                    <a:srgbClr val="00B0F0"/>
                  </a:solidFill>
                </p:grpSpPr>
                <p:sp>
                  <p:nvSpPr>
                    <p:cNvPr id="136" name="Freeform 38"/>
                    <p:cNvSpPr>
                      <a:spLocks/>
                    </p:cNvSpPr>
                    <p:nvPr/>
                  </p:nvSpPr>
                  <p:spPr bwMode="auto">
                    <a:xfrm>
                      <a:off x="13471525" y="1809750"/>
                      <a:ext cx="38100" cy="171450"/>
                    </a:xfrm>
                    <a:custGeom>
                      <a:avLst/>
                      <a:gdLst/>
                      <a:ahLst/>
                      <a:cxnLst>
                        <a:cxn ang="0">
                          <a:pos x="24" y="104"/>
                        </a:cxn>
                        <a:cxn ang="0">
                          <a:pos x="24" y="104"/>
                        </a:cxn>
                        <a:cxn ang="0">
                          <a:pos x="22" y="106"/>
                        </a:cxn>
                        <a:cxn ang="0">
                          <a:pos x="20" y="108"/>
                        </a:cxn>
                        <a:cxn ang="0">
                          <a:pos x="2" y="108"/>
                        </a:cxn>
                        <a:cxn ang="0">
                          <a:pos x="2" y="108"/>
                        </a:cxn>
                        <a:cxn ang="0">
                          <a:pos x="0" y="106"/>
                        </a:cxn>
                        <a:cxn ang="0">
                          <a:pos x="0" y="104"/>
                        </a:cxn>
                        <a:cxn ang="0">
                          <a:pos x="0" y="4"/>
                        </a:cxn>
                        <a:cxn ang="0">
                          <a:pos x="0" y="4"/>
                        </a:cxn>
                        <a:cxn ang="0">
                          <a:pos x="0" y="0"/>
                        </a:cxn>
                        <a:cxn ang="0">
                          <a:pos x="2"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2" y="108"/>
                          </a:lnTo>
                          <a:lnTo>
                            <a:pt x="2" y="108"/>
                          </a:lnTo>
                          <a:lnTo>
                            <a:pt x="0" y="106"/>
                          </a:lnTo>
                          <a:lnTo>
                            <a:pt x="0" y="104"/>
                          </a:lnTo>
                          <a:lnTo>
                            <a:pt x="0" y="4"/>
                          </a:lnTo>
                          <a:lnTo>
                            <a:pt x="0" y="4"/>
                          </a:lnTo>
                          <a:lnTo>
                            <a:pt x="0" y="0"/>
                          </a:lnTo>
                          <a:lnTo>
                            <a:pt x="2" y="0"/>
                          </a:lnTo>
                          <a:lnTo>
                            <a:pt x="20" y="0"/>
                          </a:lnTo>
                          <a:lnTo>
                            <a:pt x="20" y="0"/>
                          </a:lnTo>
                          <a:lnTo>
                            <a:pt x="22" y="0"/>
                          </a:lnTo>
                          <a:lnTo>
                            <a:pt x="24" y="4"/>
                          </a:lnTo>
                          <a:lnTo>
                            <a:pt x="24" y="104"/>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37" name="Freeform 39"/>
                    <p:cNvSpPr>
                      <a:spLocks/>
                    </p:cNvSpPr>
                    <p:nvPr/>
                  </p:nvSpPr>
                  <p:spPr bwMode="auto">
                    <a:xfrm>
                      <a:off x="13528675" y="1809750"/>
                      <a:ext cx="38100" cy="171450"/>
                    </a:xfrm>
                    <a:custGeom>
                      <a:avLst/>
                      <a:gdLst/>
                      <a:ahLst/>
                      <a:cxnLst>
                        <a:cxn ang="0">
                          <a:pos x="24" y="104"/>
                        </a:cxn>
                        <a:cxn ang="0">
                          <a:pos x="24" y="104"/>
                        </a:cxn>
                        <a:cxn ang="0">
                          <a:pos x="22" y="106"/>
                        </a:cxn>
                        <a:cxn ang="0">
                          <a:pos x="20" y="108"/>
                        </a:cxn>
                        <a:cxn ang="0">
                          <a:pos x="4" y="108"/>
                        </a:cxn>
                        <a:cxn ang="0">
                          <a:pos x="4" y="108"/>
                        </a:cxn>
                        <a:cxn ang="0">
                          <a:pos x="0" y="106"/>
                        </a:cxn>
                        <a:cxn ang="0">
                          <a:pos x="0" y="104"/>
                        </a:cxn>
                        <a:cxn ang="0">
                          <a:pos x="0" y="4"/>
                        </a:cxn>
                        <a:cxn ang="0">
                          <a:pos x="0" y="4"/>
                        </a:cxn>
                        <a:cxn ang="0">
                          <a:pos x="0" y="0"/>
                        </a:cxn>
                        <a:cxn ang="0">
                          <a:pos x="4"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4" y="108"/>
                          </a:lnTo>
                          <a:lnTo>
                            <a:pt x="4" y="108"/>
                          </a:lnTo>
                          <a:lnTo>
                            <a:pt x="0" y="106"/>
                          </a:lnTo>
                          <a:lnTo>
                            <a:pt x="0" y="104"/>
                          </a:lnTo>
                          <a:lnTo>
                            <a:pt x="0" y="4"/>
                          </a:lnTo>
                          <a:lnTo>
                            <a:pt x="0" y="4"/>
                          </a:lnTo>
                          <a:lnTo>
                            <a:pt x="0" y="0"/>
                          </a:lnTo>
                          <a:lnTo>
                            <a:pt x="4" y="0"/>
                          </a:lnTo>
                          <a:lnTo>
                            <a:pt x="20" y="0"/>
                          </a:lnTo>
                          <a:lnTo>
                            <a:pt x="20" y="0"/>
                          </a:lnTo>
                          <a:lnTo>
                            <a:pt x="22" y="0"/>
                          </a:lnTo>
                          <a:lnTo>
                            <a:pt x="24" y="4"/>
                          </a:lnTo>
                          <a:lnTo>
                            <a:pt x="24" y="104"/>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38" name="Freeform 40"/>
                    <p:cNvSpPr>
                      <a:spLocks/>
                    </p:cNvSpPr>
                    <p:nvPr/>
                  </p:nvSpPr>
                  <p:spPr bwMode="auto">
                    <a:xfrm>
                      <a:off x="13642975" y="1809750"/>
                      <a:ext cx="38100" cy="171450"/>
                    </a:xfrm>
                    <a:custGeom>
                      <a:avLst/>
                      <a:gdLst/>
                      <a:ahLst/>
                      <a:cxnLst>
                        <a:cxn ang="0">
                          <a:pos x="24" y="104"/>
                        </a:cxn>
                        <a:cxn ang="0">
                          <a:pos x="24" y="104"/>
                        </a:cxn>
                        <a:cxn ang="0">
                          <a:pos x="24" y="106"/>
                        </a:cxn>
                        <a:cxn ang="0">
                          <a:pos x="20" y="108"/>
                        </a:cxn>
                        <a:cxn ang="0">
                          <a:pos x="4" y="108"/>
                        </a:cxn>
                        <a:cxn ang="0">
                          <a:pos x="4" y="108"/>
                        </a:cxn>
                        <a:cxn ang="0">
                          <a:pos x="2" y="106"/>
                        </a:cxn>
                        <a:cxn ang="0">
                          <a:pos x="0" y="104"/>
                        </a:cxn>
                        <a:cxn ang="0">
                          <a:pos x="0" y="4"/>
                        </a:cxn>
                        <a:cxn ang="0">
                          <a:pos x="0" y="4"/>
                        </a:cxn>
                        <a:cxn ang="0">
                          <a:pos x="2" y="0"/>
                        </a:cxn>
                        <a:cxn ang="0">
                          <a:pos x="4" y="0"/>
                        </a:cxn>
                        <a:cxn ang="0">
                          <a:pos x="20" y="0"/>
                        </a:cxn>
                        <a:cxn ang="0">
                          <a:pos x="20" y="0"/>
                        </a:cxn>
                        <a:cxn ang="0">
                          <a:pos x="24" y="0"/>
                        </a:cxn>
                        <a:cxn ang="0">
                          <a:pos x="24" y="4"/>
                        </a:cxn>
                        <a:cxn ang="0">
                          <a:pos x="24" y="104"/>
                        </a:cxn>
                      </a:cxnLst>
                      <a:rect l="0" t="0" r="r" b="b"/>
                      <a:pathLst>
                        <a:path w="24" h="108">
                          <a:moveTo>
                            <a:pt x="24" y="104"/>
                          </a:moveTo>
                          <a:lnTo>
                            <a:pt x="24" y="104"/>
                          </a:lnTo>
                          <a:lnTo>
                            <a:pt x="24" y="106"/>
                          </a:lnTo>
                          <a:lnTo>
                            <a:pt x="20" y="108"/>
                          </a:lnTo>
                          <a:lnTo>
                            <a:pt x="4" y="108"/>
                          </a:lnTo>
                          <a:lnTo>
                            <a:pt x="4" y="108"/>
                          </a:lnTo>
                          <a:lnTo>
                            <a:pt x="2" y="106"/>
                          </a:lnTo>
                          <a:lnTo>
                            <a:pt x="0" y="104"/>
                          </a:lnTo>
                          <a:lnTo>
                            <a:pt x="0" y="4"/>
                          </a:lnTo>
                          <a:lnTo>
                            <a:pt x="0" y="4"/>
                          </a:lnTo>
                          <a:lnTo>
                            <a:pt x="2" y="0"/>
                          </a:lnTo>
                          <a:lnTo>
                            <a:pt x="4" y="0"/>
                          </a:lnTo>
                          <a:lnTo>
                            <a:pt x="20" y="0"/>
                          </a:lnTo>
                          <a:lnTo>
                            <a:pt x="20" y="0"/>
                          </a:lnTo>
                          <a:lnTo>
                            <a:pt x="24" y="0"/>
                          </a:lnTo>
                          <a:lnTo>
                            <a:pt x="24" y="4"/>
                          </a:lnTo>
                          <a:lnTo>
                            <a:pt x="24" y="104"/>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39" name="Freeform 41"/>
                    <p:cNvSpPr>
                      <a:spLocks/>
                    </p:cNvSpPr>
                    <p:nvPr/>
                  </p:nvSpPr>
                  <p:spPr bwMode="auto">
                    <a:xfrm>
                      <a:off x="13585825" y="1809750"/>
                      <a:ext cx="38100" cy="171450"/>
                    </a:xfrm>
                    <a:custGeom>
                      <a:avLst/>
                      <a:gdLst/>
                      <a:ahLst/>
                      <a:cxnLst>
                        <a:cxn ang="0">
                          <a:pos x="24" y="104"/>
                        </a:cxn>
                        <a:cxn ang="0">
                          <a:pos x="24" y="104"/>
                        </a:cxn>
                        <a:cxn ang="0">
                          <a:pos x="22" y="106"/>
                        </a:cxn>
                        <a:cxn ang="0">
                          <a:pos x="20" y="108"/>
                        </a:cxn>
                        <a:cxn ang="0">
                          <a:pos x="4" y="108"/>
                        </a:cxn>
                        <a:cxn ang="0">
                          <a:pos x="4" y="108"/>
                        </a:cxn>
                        <a:cxn ang="0">
                          <a:pos x="2" y="106"/>
                        </a:cxn>
                        <a:cxn ang="0">
                          <a:pos x="0" y="104"/>
                        </a:cxn>
                        <a:cxn ang="0">
                          <a:pos x="0" y="4"/>
                        </a:cxn>
                        <a:cxn ang="0">
                          <a:pos x="0" y="4"/>
                        </a:cxn>
                        <a:cxn ang="0">
                          <a:pos x="2" y="0"/>
                        </a:cxn>
                        <a:cxn ang="0">
                          <a:pos x="4" y="0"/>
                        </a:cxn>
                        <a:cxn ang="0">
                          <a:pos x="20" y="0"/>
                        </a:cxn>
                        <a:cxn ang="0">
                          <a:pos x="20" y="0"/>
                        </a:cxn>
                        <a:cxn ang="0">
                          <a:pos x="22" y="0"/>
                        </a:cxn>
                        <a:cxn ang="0">
                          <a:pos x="24" y="4"/>
                        </a:cxn>
                        <a:cxn ang="0">
                          <a:pos x="24" y="104"/>
                        </a:cxn>
                      </a:cxnLst>
                      <a:rect l="0" t="0" r="r" b="b"/>
                      <a:pathLst>
                        <a:path w="24" h="108">
                          <a:moveTo>
                            <a:pt x="24" y="104"/>
                          </a:moveTo>
                          <a:lnTo>
                            <a:pt x="24" y="104"/>
                          </a:lnTo>
                          <a:lnTo>
                            <a:pt x="22" y="106"/>
                          </a:lnTo>
                          <a:lnTo>
                            <a:pt x="20" y="108"/>
                          </a:lnTo>
                          <a:lnTo>
                            <a:pt x="4" y="108"/>
                          </a:lnTo>
                          <a:lnTo>
                            <a:pt x="4" y="108"/>
                          </a:lnTo>
                          <a:lnTo>
                            <a:pt x="2" y="106"/>
                          </a:lnTo>
                          <a:lnTo>
                            <a:pt x="0" y="104"/>
                          </a:lnTo>
                          <a:lnTo>
                            <a:pt x="0" y="4"/>
                          </a:lnTo>
                          <a:lnTo>
                            <a:pt x="0" y="4"/>
                          </a:lnTo>
                          <a:lnTo>
                            <a:pt x="2" y="0"/>
                          </a:lnTo>
                          <a:lnTo>
                            <a:pt x="4" y="0"/>
                          </a:lnTo>
                          <a:lnTo>
                            <a:pt x="20" y="0"/>
                          </a:lnTo>
                          <a:lnTo>
                            <a:pt x="20" y="0"/>
                          </a:lnTo>
                          <a:lnTo>
                            <a:pt x="22" y="0"/>
                          </a:lnTo>
                          <a:lnTo>
                            <a:pt x="24" y="4"/>
                          </a:lnTo>
                          <a:lnTo>
                            <a:pt x="24" y="104"/>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40" name="Freeform 42"/>
                    <p:cNvSpPr>
                      <a:spLocks/>
                    </p:cNvSpPr>
                    <p:nvPr/>
                  </p:nvSpPr>
                  <p:spPr bwMode="auto">
                    <a:xfrm>
                      <a:off x="13700125" y="1809750"/>
                      <a:ext cx="38100" cy="171450"/>
                    </a:xfrm>
                    <a:custGeom>
                      <a:avLst/>
                      <a:gdLst/>
                      <a:ahLst/>
                      <a:cxnLst>
                        <a:cxn ang="0">
                          <a:pos x="24" y="106"/>
                        </a:cxn>
                        <a:cxn ang="0">
                          <a:pos x="24" y="106"/>
                        </a:cxn>
                        <a:cxn ang="0">
                          <a:pos x="24" y="108"/>
                        </a:cxn>
                        <a:cxn ang="0">
                          <a:pos x="22" y="108"/>
                        </a:cxn>
                        <a:cxn ang="0">
                          <a:pos x="4" y="108"/>
                        </a:cxn>
                        <a:cxn ang="0">
                          <a:pos x="4" y="108"/>
                        </a:cxn>
                        <a:cxn ang="0">
                          <a:pos x="2" y="108"/>
                        </a:cxn>
                        <a:cxn ang="0">
                          <a:pos x="0" y="106"/>
                        </a:cxn>
                        <a:cxn ang="0">
                          <a:pos x="0" y="4"/>
                        </a:cxn>
                        <a:cxn ang="0">
                          <a:pos x="0" y="4"/>
                        </a:cxn>
                        <a:cxn ang="0">
                          <a:pos x="2" y="2"/>
                        </a:cxn>
                        <a:cxn ang="0">
                          <a:pos x="4" y="0"/>
                        </a:cxn>
                        <a:cxn ang="0">
                          <a:pos x="22" y="0"/>
                        </a:cxn>
                        <a:cxn ang="0">
                          <a:pos x="22" y="0"/>
                        </a:cxn>
                        <a:cxn ang="0">
                          <a:pos x="24" y="2"/>
                        </a:cxn>
                        <a:cxn ang="0">
                          <a:pos x="24" y="4"/>
                        </a:cxn>
                        <a:cxn ang="0">
                          <a:pos x="24" y="106"/>
                        </a:cxn>
                      </a:cxnLst>
                      <a:rect l="0" t="0" r="r" b="b"/>
                      <a:pathLst>
                        <a:path w="24" h="108">
                          <a:moveTo>
                            <a:pt x="24" y="106"/>
                          </a:moveTo>
                          <a:lnTo>
                            <a:pt x="24" y="106"/>
                          </a:lnTo>
                          <a:lnTo>
                            <a:pt x="24" y="108"/>
                          </a:lnTo>
                          <a:lnTo>
                            <a:pt x="22" y="108"/>
                          </a:lnTo>
                          <a:lnTo>
                            <a:pt x="4" y="108"/>
                          </a:lnTo>
                          <a:lnTo>
                            <a:pt x="4" y="108"/>
                          </a:lnTo>
                          <a:lnTo>
                            <a:pt x="2" y="108"/>
                          </a:lnTo>
                          <a:lnTo>
                            <a:pt x="0" y="106"/>
                          </a:lnTo>
                          <a:lnTo>
                            <a:pt x="0" y="4"/>
                          </a:lnTo>
                          <a:lnTo>
                            <a:pt x="0" y="4"/>
                          </a:lnTo>
                          <a:lnTo>
                            <a:pt x="2" y="2"/>
                          </a:lnTo>
                          <a:lnTo>
                            <a:pt x="4" y="0"/>
                          </a:lnTo>
                          <a:lnTo>
                            <a:pt x="22" y="0"/>
                          </a:lnTo>
                          <a:lnTo>
                            <a:pt x="22" y="0"/>
                          </a:lnTo>
                          <a:lnTo>
                            <a:pt x="24" y="2"/>
                          </a:lnTo>
                          <a:lnTo>
                            <a:pt x="24" y="4"/>
                          </a:lnTo>
                          <a:lnTo>
                            <a:pt x="24" y="106"/>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41" name="Freeform 43"/>
                    <p:cNvSpPr>
                      <a:spLocks/>
                    </p:cNvSpPr>
                    <p:nvPr/>
                  </p:nvSpPr>
                  <p:spPr bwMode="auto">
                    <a:xfrm>
                      <a:off x="13462000" y="1704975"/>
                      <a:ext cx="285750" cy="88900"/>
                    </a:xfrm>
                    <a:custGeom>
                      <a:avLst/>
                      <a:gdLst/>
                      <a:ahLst/>
                      <a:cxnLst>
                        <a:cxn ang="0">
                          <a:pos x="58" y="8"/>
                        </a:cxn>
                        <a:cxn ang="0">
                          <a:pos x="58" y="8"/>
                        </a:cxn>
                        <a:cxn ang="0">
                          <a:pos x="64" y="6"/>
                        </a:cxn>
                        <a:cxn ang="0">
                          <a:pos x="72" y="2"/>
                        </a:cxn>
                        <a:cxn ang="0">
                          <a:pos x="90" y="0"/>
                        </a:cxn>
                        <a:cxn ang="0">
                          <a:pos x="108" y="2"/>
                        </a:cxn>
                        <a:cxn ang="0">
                          <a:pos x="116" y="6"/>
                        </a:cxn>
                        <a:cxn ang="0">
                          <a:pos x="122" y="8"/>
                        </a:cxn>
                        <a:cxn ang="0">
                          <a:pos x="168" y="36"/>
                        </a:cxn>
                        <a:cxn ang="0">
                          <a:pos x="168" y="36"/>
                        </a:cxn>
                        <a:cxn ang="0">
                          <a:pos x="178" y="44"/>
                        </a:cxn>
                        <a:cxn ang="0">
                          <a:pos x="180" y="48"/>
                        </a:cxn>
                        <a:cxn ang="0">
                          <a:pos x="180" y="50"/>
                        </a:cxn>
                        <a:cxn ang="0">
                          <a:pos x="178" y="52"/>
                        </a:cxn>
                        <a:cxn ang="0">
                          <a:pos x="174" y="54"/>
                        </a:cxn>
                        <a:cxn ang="0">
                          <a:pos x="162" y="56"/>
                        </a:cxn>
                        <a:cxn ang="0">
                          <a:pos x="128" y="56"/>
                        </a:cxn>
                        <a:cxn ang="0">
                          <a:pos x="128" y="56"/>
                        </a:cxn>
                        <a:cxn ang="0">
                          <a:pos x="52" y="56"/>
                        </a:cxn>
                        <a:cxn ang="0">
                          <a:pos x="18" y="56"/>
                        </a:cxn>
                        <a:cxn ang="0">
                          <a:pos x="18" y="56"/>
                        </a:cxn>
                        <a:cxn ang="0">
                          <a:pos x="6" y="54"/>
                        </a:cxn>
                        <a:cxn ang="0">
                          <a:pos x="2" y="52"/>
                        </a:cxn>
                        <a:cxn ang="0">
                          <a:pos x="0" y="50"/>
                        </a:cxn>
                        <a:cxn ang="0">
                          <a:pos x="0" y="48"/>
                        </a:cxn>
                        <a:cxn ang="0">
                          <a:pos x="2" y="44"/>
                        </a:cxn>
                        <a:cxn ang="0">
                          <a:pos x="12" y="36"/>
                        </a:cxn>
                        <a:cxn ang="0">
                          <a:pos x="58" y="8"/>
                        </a:cxn>
                      </a:cxnLst>
                      <a:rect l="0" t="0" r="r" b="b"/>
                      <a:pathLst>
                        <a:path w="180" h="56">
                          <a:moveTo>
                            <a:pt x="58" y="8"/>
                          </a:moveTo>
                          <a:lnTo>
                            <a:pt x="58" y="8"/>
                          </a:lnTo>
                          <a:lnTo>
                            <a:pt x="64" y="6"/>
                          </a:lnTo>
                          <a:lnTo>
                            <a:pt x="72" y="2"/>
                          </a:lnTo>
                          <a:lnTo>
                            <a:pt x="90" y="0"/>
                          </a:lnTo>
                          <a:lnTo>
                            <a:pt x="108" y="2"/>
                          </a:lnTo>
                          <a:lnTo>
                            <a:pt x="116" y="6"/>
                          </a:lnTo>
                          <a:lnTo>
                            <a:pt x="122" y="8"/>
                          </a:lnTo>
                          <a:lnTo>
                            <a:pt x="168" y="36"/>
                          </a:lnTo>
                          <a:lnTo>
                            <a:pt x="168" y="36"/>
                          </a:lnTo>
                          <a:lnTo>
                            <a:pt x="178" y="44"/>
                          </a:lnTo>
                          <a:lnTo>
                            <a:pt x="180" y="48"/>
                          </a:lnTo>
                          <a:lnTo>
                            <a:pt x="180" y="50"/>
                          </a:lnTo>
                          <a:lnTo>
                            <a:pt x="178" y="52"/>
                          </a:lnTo>
                          <a:lnTo>
                            <a:pt x="174" y="54"/>
                          </a:lnTo>
                          <a:lnTo>
                            <a:pt x="162" y="56"/>
                          </a:lnTo>
                          <a:lnTo>
                            <a:pt x="128" y="56"/>
                          </a:lnTo>
                          <a:lnTo>
                            <a:pt x="128" y="56"/>
                          </a:lnTo>
                          <a:lnTo>
                            <a:pt x="52" y="56"/>
                          </a:lnTo>
                          <a:lnTo>
                            <a:pt x="18" y="56"/>
                          </a:lnTo>
                          <a:lnTo>
                            <a:pt x="18" y="56"/>
                          </a:lnTo>
                          <a:lnTo>
                            <a:pt x="6" y="54"/>
                          </a:lnTo>
                          <a:lnTo>
                            <a:pt x="2" y="52"/>
                          </a:lnTo>
                          <a:lnTo>
                            <a:pt x="0" y="50"/>
                          </a:lnTo>
                          <a:lnTo>
                            <a:pt x="0" y="48"/>
                          </a:lnTo>
                          <a:lnTo>
                            <a:pt x="2" y="44"/>
                          </a:lnTo>
                          <a:lnTo>
                            <a:pt x="12" y="36"/>
                          </a:lnTo>
                          <a:lnTo>
                            <a:pt x="58" y="8"/>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sp>
                  <p:nvSpPr>
                    <p:cNvPr id="142" name="Freeform 44"/>
                    <p:cNvSpPr>
                      <a:spLocks noEditPoints="1"/>
                    </p:cNvSpPr>
                    <p:nvPr/>
                  </p:nvSpPr>
                  <p:spPr bwMode="auto">
                    <a:xfrm>
                      <a:off x="13433425" y="1987550"/>
                      <a:ext cx="342900" cy="38100"/>
                    </a:xfrm>
                    <a:custGeom>
                      <a:avLst/>
                      <a:gdLst/>
                      <a:ahLst/>
                      <a:cxnLst>
                        <a:cxn ang="0">
                          <a:pos x="212" y="0"/>
                        </a:cxn>
                        <a:cxn ang="0">
                          <a:pos x="4" y="0"/>
                        </a:cxn>
                        <a:cxn ang="0">
                          <a:pos x="4" y="0"/>
                        </a:cxn>
                        <a:cxn ang="0">
                          <a:pos x="2" y="0"/>
                        </a:cxn>
                        <a:cxn ang="0">
                          <a:pos x="0" y="2"/>
                        </a:cxn>
                        <a:cxn ang="0">
                          <a:pos x="0" y="22"/>
                        </a:cxn>
                        <a:cxn ang="0">
                          <a:pos x="0" y="22"/>
                        </a:cxn>
                        <a:cxn ang="0">
                          <a:pos x="2" y="24"/>
                        </a:cxn>
                        <a:cxn ang="0">
                          <a:pos x="4" y="24"/>
                        </a:cxn>
                        <a:cxn ang="0">
                          <a:pos x="212" y="24"/>
                        </a:cxn>
                        <a:cxn ang="0">
                          <a:pos x="212" y="24"/>
                        </a:cxn>
                        <a:cxn ang="0">
                          <a:pos x="214" y="24"/>
                        </a:cxn>
                        <a:cxn ang="0">
                          <a:pos x="216" y="22"/>
                        </a:cxn>
                        <a:cxn ang="0">
                          <a:pos x="216" y="2"/>
                        </a:cxn>
                        <a:cxn ang="0">
                          <a:pos x="216" y="2"/>
                        </a:cxn>
                        <a:cxn ang="0">
                          <a:pos x="214" y="0"/>
                        </a:cxn>
                        <a:cxn ang="0">
                          <a:pos x="212" y="0"/>
                        </a:cxn>
                        <a:cxn ang="0">
                          <a:pos x="212" y="0"/>
                        </a:cxn>
                        <a:cxn ang="0">
                          <a:pos x="148" y="18"/>
                        </a:cxn>
                        <a:cxn ang="0">
                          <a:pos x="148" y="18"/>
                        </a:cxn>
                        <a:cxn ang="0">
                          <a:pos x="146" y="20"/>
                        </a:cxn>
                        <a:cxn ang="0">
                          <a:pos x="144" y="20"/>
                        </a:cxn>
                        <a:cxn ang="0">
                          <a:pos x="72" y="20"/>
                        </a:cxn>
                        <a:cxn ang="0">
                          <a:pos x="72" y="20"/>
                        </a:cxn>
                        <a:cxn ang="0">
                          <a:pos x="70" y="20"/>
                        </a:cxn>
                        <a:cxn ang="0">
                          <a:pos x="68" y="18"/>
                        </a:cxn>
                        <a:cxn ang="0">
                          <a:pos x="68" y="16"/>
                        </a:cxn>
                        <a:cxn ang="0">
                          <a:pos x="68" y="16"/>
                        </a:cxn>
                        <a:cxn ang="0">
                          <a:pos x="70" y="14"/>
                        </a:cxn>
                        <a:cxn ang="0">
                          <a:pos x="72" y="14"/>
                        </a:cxn>
                        <a:cxn ang="0">
                          <a:pos x="144" y="14"/>
                        </a:cxn>
                        <a:cxn ang="0">
                          <a:pos x="144" y="14"/>
                        </a:cxn>
                        <a:cxn ang="0">
                          <a:pos x="146" y="14"/>
                        </a:cxn>
                        <a:cxn ang="0">
                          <a:pos x="148" y="16"/>
                        </a:cxn>
                        <a:cxn ang="0">
                          <a:pos x="148" y="18"/>
                        </a:cxn>
                        <a:cxn ang="0">
                          <a:pos x="148" y="8"/>
                        </a:cxn>
                        <a:cxn ang="0">
                          <a:pos x="148" y="8"/>
                        </a:cxn>
                        <a:cxn ang="0">
                          <a:pos x="146" y="10"/>
                        </a:cxn>
                        <a:cxn ang="0">
                          <a:pos x="144" y="10"/>
                        </a:cxn>
                        <a:cxn ang="0">
                          <a:pos x="72" y="10"/>
                        </a:cxn>
                        <a:cxn ang="0">
                          <a:pos x="72" y="10"/>
                        </a:cxn>
                        <a:cxn ang="0">
                          <a:pos x="70" y="10"/>
                        </a:cxn>
                        <a:cxn ang="0">
                          <a:pos x="68" y="8"/>
                        </a:cxn>
                        <a:cxn ang="0">
                          <a:pos x="68" y="6"/>
                        </a:cxn>
                        <a:cxn ang="0">
                          <a:pos x="68" y="6"/>
                        </a:cxn>
                        <a:cxn ang="0">
                          <a:pos x="70" y="4"/>
                        </a:cxn>
                        <a:cxn ang="0">
                          <a:pos x="72" y="4"/>
                        </a:cxn>
                        <a:cxn ang="0">
                          <a:pos x="144" y="4"/>
                        </a:cxn>
                        <a:cxn ang="0">
                          <a:pos x="144" y="4"/>
                        </a:cxn>
                        <a:cxn ang="0">
                          <a:pos x="146" y="4"/>
                        </a:cxn>
                        <a:cxn ang="0">
                          <a:pos x="148" y="6"/>
                        </a:cxn>
                        <a:cxn ang="0">
                          <a:pos x="148" y="8"/>
                        </a:cxn>
                      </a:cxnLst>
                      <a:rect l="0" t="0" r="r" b="b"/>
                      <a:pathLst>
                        <a:path w="216" h="24">
                          <a:moveTo>
                            <a:pt x="212" y="0"/>
                          </a:moveTo>
                          <a:lnTo>
                            <a:pt x="4" y="0"/>
                          </a:lnTo>
                          <a:lnTo>
                            <a:pt x="4" y="0"/>
                          </a:lnTo>
                          <a:lnTo>
                            <a:pt x="2" y="0"/>
                          </a:lnTo>
                          <a:lnTo>
                            <a:pt x="0" y="2"/>
                          </a:lnTo>
                          <a:lnTo>
                            <a:pt x="0" y="22"/>
                          </a:lnTo>
                          <a:lnTo>
                            <a:pt x="0" y="22"/>
                          </a:lnTo>
                          <a:lnTo>
                            <a:pt x="2" y="24"/>
                          </a:lnTo>
                          <a:lnTo>
                            <a:pt x="4" y="24"/>
                          </a:lnTo>
                          <a:lnTo>
                            <a:pt x="212" y="24"/>
                          </a:lnTo>
                          <a:lnTo>
                            <a:pt x="212" y="24"/>
                          </a:lnTo>
                          <a:lnTo>
                            <a:pt x="214" y="24"/>
                          </a:lnTo>
                          <a:lnTo>
                            <a:pt x="216" y="22"/>
                          </a:lnTo>
                          <a:lnTo>
                            <a:pt x="216" y="2"/>
                          </a:lnTo>
                          <a:lnTo>
                            <a:pt x="216" y="2"/>
                          </a:lnTo>
                          <a:lnTo>
                            <a:pt x="214" y="0"/>
                          </a:lnTo>
                          <a:lnTo>
                            <a:pt x="212" y="0"/>
                          </a:lnTo>
                          <a:lnTo>
                            <a:pt x="212" y="0"/>
                          </a:lnTo>
                          <a:close/>
                          <a:moveTo>
                            <a:pt x="148" y="18"/>
                          </a:moveTo>
                          <a:lnTo>
                            <a:pt x="148" y="18"/>
                          </a:lnTo>
                          <a:lnTo>
                            <a:pt x="146" y="20"/>
                          </a:lnTo>
                          <a:lnTo>
                            <a:pt x="144" y="20"/>
                          </a:lnTo>
                          <a:lnTo>
                            <a:pt x="72" y="20"/>
                          </a:lnTo>
                          <a:lnTo>
                            <a:pt x="72" y="20"/>
                          </a:lnTo>
                          <a:lnTo>
                            <a:pt x="70" y="20"/>
                          </a:lnTo>
                          <a:lnTo>
                            <a:pt x="68" y="18"/>
                          </a:lnTo>
                          <a:lnTo>
                            <a:pt x="68" y="16"/>
                          </a:lnTo>
                          <a:lnTo>
                            <a:pt x="68" y="16"/>
                          </a:lnTo>
                          <a:lnTo>
                            <a:pt x="70" y="14"/>
                          </a:lnTo>
                          <a:lnTo>
                            <a:pt x="72" y="14"/>
                          </a:lnTo>
                          <a:lnTo>
                            <a:pt x="144" y="14"/>
                          </a:lnTo>
                          <a:lnTo>
                            <a:pt x="144" y="14"/>
                          </a:lnTo>
                          <a:lnTo>
                            <a:pt x="146" y="14"/>
                          </a:lnTo>
                          <a:lnTo>
                            <a:pt x="148" y="16"/>
                          </a:lnTo>
                          <a:lnTo>
                            <a:pt x="148" y="18"/>
                          </a:lnTo>
                          <a:close/>
                          <a:moveTo>
                            <a:pt x="148" y="8"/>
                          </a:moveTo>
                          <a:lnTo>
                            <a:pt x="148" y="8"/>
                          </a:lnTo>
                          <a:lnTo>
                            <a:pt x="146" y="10"/>
                          </a:lnTo>
                          <a:lnTo>
                            <a:pt x="144" y="10"/>
                          </a:lnTo>
                          <a:lnTo>
                            <a:pt x="72" y="10"/>
                          </a:lnTo>
                          <a:lnTo>
                            <a:pt x="72" y="10"/>
                          </a:lnTo>
                          <a:lnTo>
                            <a:pt x="70" y="10"/>
                          </a:lnTo>
                          <a:lnTo>
                            <a:pt x="68" y="8"/>
                          </a:lnTo>
                          <a:lnTo>
                            <a:pt x="68" y="6"/>
                          </a:lnTo>
                          <a:lnTo>
                            <a:pt x="68" y="6"/>
                          </a:lnTo>
                          <a:lnTo>
                            <a:pt x="70" y="4"/>
                          </a:lnTo>
                          <a:lnTo>
                            <a:pt x="72" y="4"/>
                          </a:lnTo>
                          <a:lnTo>
                            <a:pt x="144" y="4"/>
                          </a:lnTo>
                          <a:lnTo>
                            <a:pt x="144" y="4"/>
                          </a:lnTo>
                          <a:lnTo>
                            <a:pt x="146" y="4"/>
                          </a:lnTo>
                          <a:lnTo>
                            <a:pt x="148" y="6"/>
                          </a:lnTo>
                          <a:lnTo>
                            <a:pt x="148" y="8"/>
                          </a:lnTo>
                          <a:close/>
                        </a:path>
                      </a:pathLst>
                    </a:custGeom>
                    <a:grpFill/>
                    <a:ln w="9525">
                      <a:noFill/>
                      <a:round/>
                      <a:headEnd/>
                      <a:tailEnd/>
                    </a:ln>
                  </p:spPr>
                  <p:txBody>
                    <a:bodyPr vert="horz" wrap="square" lIns="91431" tIns="45715" rIns="91431" bIns="45715" numCol="1" anchor="t" anchorCtr="0" compatLnSpc="1">
                      <a:prstTxWarp prst="textNoShape">
                        <a:avLst/>
                      </a:prstTxWarp>
                    </a:bodyPr>
                    <a:lstStyle/>
                    <a:p>
                      <a:pPr defTabSz="914217" fontAlgn="base">
                        <a:spcBef>
                          <a:spcPct val="0"/>
                        </a:spcBef>
                        <a:spcAft>
                          <a:spcPct val="0"/>
                        </a:spcAft>
                        <a:defRPr/>
                      </a:pPr>
                      <a:endParaRPr lang="zh-CN" altLang="en-US" kern="0" smtClean="0">
                        <a:solidFill>
                          <a:srgbClr val="FF0000"/>
                        </a:solidFill>
                        <a:cs typeface="+mn-ea"/>
                        <a:sym typeface="+mn-lt"/>
                      </a:endParaRPr>
                    </a:p>
                  </p:txBody>
                </p:sp>
              </p:grpSp>
            </p:grpSp>
            <p:sp>
              <p:nvSpPr>
                <p:cNvPr id="130" name="矩形 129"/>
                <p:cNvSpPr/>
                <p:nvPr/>
              </p:nvSpPr>
              <p:spPr>
                <a:xfrm>
                  <a:off x="5060568" y="4077994"/>
                  <a:ext cx="1836111" cy="591611"/>
                </a:xfrm>
                <a:prstGeom prst="rect">
                  <a:avLst/>
                </a:prstGeom>
              </p:spPr>
              <p:txBody>
                <a:bodyPr wrap="none">
                  <a:spAutoFit/>
                </a:bodyPr>
                <a:lstStyle/>
                <a:p>
                  <a:pPr algn="ctr" defTabSz="914217" fontAlgn="base">
                    <a:spcBef>
                      <a:spcPct val="0"/>
                    </a:spcBef>
                    <a:spcAft>
                      <a:spcPct val="0"/>
                    </a:spcAft>
                    <a:defRPr/>
                  </a:pPr>
                  <a:r>
                    <a:rPr lang="en-US" sz="1050" b="1" dirty="0">
                      <a:solidFill>
                        <a:prstClr val="black"/>
                      </a:solidFill>
                      <a:cs typeface="+mn-ea"/>
                      <a:sym typeface="+mn-lt"/>
                    </a:rPr>
                    <a:t>Energy efficiency </a:t>
                  </a:r>
                  <a:endParaRPr lang="en-US" sz="1050" b="1" dirty="0" smtClean="0">
                    <a:solidFill>
                      <a:prstClr val="black"/>
                    </a:solidFill>
                    <a:cs typeface="+mn-ea"/>
                    <a:sym typeface="+mn-lt"/>
                  </a:endParaRPr>
                </a:p>
                <a:p>
                  <a:pPr algn="ctr" defTabSz="914217" fontAlgn="base">
                    <a:spcBef>
                      <a:spcPct val="0"/>
                    </a:spcBef>
                    <a:spcAft>
                      <a:spcPct val="0"/>
                    </a:spcAft>
                    <a:defRPr/>
                  </a:pPr>
                  <a:r>
                    <a:rPr lang="en-US" sz="1050" b="1" dirty="0" smtClean="0">
                      <a:solidFill>
                        <a:prstClr val="black"/>
                      </a:solidFill>
                      <a:cs typeface="+mn-ea"/>
                      <a:sym typeface="+mn-lt"/>
                    </a:rPr>
                    <a:t>components</a:t>
                  </a:r>
                  <a:endParaRPr lang="en-US" sz="1050" b="1" dirty="0">
                    <a:solidFill>
                      <a:prstClr val="black"/>
                    </a:solidFill>
                    <a:cs typeface="+mn-ea"/>
                    <a:sym typeface="+mn-lt"/>
                  </a:endParaRPr>
                </a:p>
              </p:txBody>
            </p:sp>
          </p:grpSp>
          <p:sp>
            <p:nvSpPr>
              <p:cNvPr id="120" name="椭圆 119"/>
              <p:cNvSpPr/>
              <p:nvPr/>
            </p:nvSpPr>
            <p:spPr bwMode="auto">
              <a:xfrm>
                <a:off x="4761952" y="1876171"/>
                <a:ext cx="2916417" cy="2863855"/>
              </a:xfrm>
              <a:prstGeom prst="ellipse">
                <a:avLst/>
              </a:prstGeom>
              <a:noFill/>
              <a:ln w="57150" cap="flat" cmpd="sng" algn="ctr">
                <a:solidFill>
                  <a:srgbClr val="14B6F1"/>
                </a:solidFill>
                <a:prstDash val="solid"/>
                <a:round/>
                <a:headEnd type="none" w="med" len="med"/>
                <a:tailEnd type="none" w="med" len="med"/>
              </a:ln>
              <a:effectLst/>
            </p:spPr>
            <p:txBody>
              <a:bodyPr vert="horz" wrap="square" lIns="79192" tIns="39596" rIns="79192" bIns="39596" numCol="1" rtlCol="0" anchor="t" anchorCtr="0" compatLnSpc="1">
                <a:prstTxWarp prst="textNoShape">
                  <a:avLst/>
                </a:prstTxWarp>
                <a:noAutofit/>
              </a:bodyPr>
              <a:lstStyle/>
              <a:p>
                <a:pPr defTabSz="801608" fontAlgn="base">
                  <a:spcBef>
                    <a:spcPct val="0"/>
                  </a:spcBef>
                  <a:spcAft>
                    <a:spcPct val="0"/>
                  </a:spcAft>
                  <a:defRPr/>
                </a:pPr>
                <a:endParaRPr lang="en-US" sz="1400" kern="0" smtClean="0">
                  <a:solidFill>
                    <a:prstClr val="white"/>
                  </a:solidFill>
                  <a:cs typeface="+mn-ea"/>
                  <a:sym typeface="+mn-lt"/>
                </a:endParaRPr>
              </a:p>
            </p:txBody>
          </p:sp>
          <p:cxnSp>
            <p:nvCxnSpPr>
              <p:cNvPr id="121" name="直接连接符 120"/>
              <p:cNvCxnSpPr>
                <a:endCxn id="120" idx="0"/>
              </p:cNvCxnSpPr>
              <p:nvPr/>
            </p:nvCxnSpPr>
            <p:spPr bwMode="auto">
              <a:xfrm flipV="1">
                <a:off x="6214189" y="1876171"/>
                <a:ext cx="5972" cy="641184"/>
              </a:xfrm>
              <a:prstGeom prst="line">
                <a:avLst/>
              </a:prstGeom>
              <a:noFill/>
              <a:ln w="28575" cap="flat" cmpd="sng" algn="ctr">
                <a:solidFill>
                  <a:srgbClr val="14B6F1"/>
                </a:solidFill>
                <a:prstDash val="solid"/>
                <a:round/>
                <a:headEnd type="none" w="med" len="med"/>
                <a:tailEnd type="none" w="med" len="med"/>
              </a:ln>
              <a:effectLst/>
            </p:spPr>
          </p:cxnSp>
          <p:cxnSp>
            <p:nvCxnSpPr>
              <p:cNvPr id="122" name="直接连接符 121"/>
              <p:cNvCxnSpPr>
                <a:stCxn id="120" idx="4"/>
                <a:endCxn id="131" idx="2"/>
              </p:cNvCxnSpPr>
              <p:nvPr/>
            </p:nvCxnSpPr>
            <p:spPr bwMode="auto">
              <a:xfrm flipV="1">
                <a:off x="6220161" y="4124728"/>
                <a:ext cx="10905" cy="615298"/>
              </a:xfrm>
              <a:prstGeom prst="line">
                <a:avLst/>
              </a:prstGeom>
              <a:noFill/>
              <a:ln w="28575" cap="flat" cmpd="sng" algn="ctr">
                <a:solidFill>
                  <a:srgbClr val="14B6F1"/>
                </a:solidFill>
                <a:prstDash val="solid"/>
                <a:round/>
                <a:headEnd type="none" w="med" len="med"/>
                <a:tailEnd type="none" w="med" len="med"/>
              </a:ln>
              <a:effectLst/>
            </p:spPr>
          </p:cxnSp>
          <p:sp>
            <p:nvSpPr>
              <p:cNvPr id="123" name="矩形 122"/>
              <p:cNvSpPr/>
              <p:nvPr/>
            </p:nvSpPr>
            <p:spPr>
              <a:xfrm rot="2997063">
                <a:off x="6407328" y="2423231"/>
                <a:ext cx="1299170" cy="351171"/>
              </a:xfrm>
              <a:prstGeom prst="rect">
                <a:avLst/>
              </a:prstGeom>
            </p:spPr>
            <p:txBody>
              <a:bodyPr wrap="none">
                <a:spAutoFit/>
              </a:bodyPr>
              <a:lstStyle/>
              <a:p>
                <a:pPr defTabSz="914217" fontAlgn="base">
                  <a:spcBef>
                    <a:spcPct val="0"/>
                  </a:spcBef>
                  <a:spcAft>
                    <a:spcPct val="0"/>
                  </a:spcAft>
                  <a:defRPr/>
                </a:pPr>
                <a:r>
                  <a:rPr lang="en-US" sz="1050" dirty="0">
                    <a:solidFill>
                      <a:srgbClr val="000000"/>
                    </a:solidFill>
                    <a:cs typeface="+mn-ea"/>
                    <a:sym typeface="+mn-lt"/>
                  </a:rPr>
                  <a:t>Surveillance</a:t>
                </a:r>
              </a:p>
            </p:txBody>
          </p:sp>
          <p:cxnSp>
            <p:nvCxnSpPr>
              <p:cNvPr id="124" name="直接连接符 123"/>
              <p:cNvCxnSpPr>
                <a:stCxn id="131" idx="4"/>
                <a:endCxn id="120" idx="6"/>
              </p:cNvCxnSpPr>
              <p:nvPr/>
            </p:nvCxnSpPr>
            <p:spPr bwMode="auto">
              <a:xfrm flipV="1">
                <a:off x="7056915" y="3308098"/>
                <a:ext cx="621454" cy="454"/>
              </a:xfrm>
              <a:prstGeom prst="line">
                <a:avLst/>
              </a:prstGeom>
              <a:noFill/>
              <a:ln w="28575" cap="flat" cmpd="sng" algn="ctr">
                <a:solidFill>
                  <a:srgbClr val="14B6F1"/>
                </a:solidFill>
                <a:prstDash val="solid"/>
                <a:round/>
                <a:headEnd type="none" w="med" len="med"/>
                <a:tailEnd type="none" w="med" len="med"/>
              </a:ln>
              <a:effectLst/>
            </p:spPr>
          </p:cxnSp>
          <p:cxnSp>
            <p:nvCxnSpPr>
              <p:cNvPr id="125" name="直接连接符 124"/>
              <p:cNvCxnSpPr/>
              <p:nvPr/>
            </p:nvCxnSpPr>
            <p:spPr bwMode="auto">
              <a:xfrm flipV="1">
                <a:off x="4807744" y="3327431"/>
                <a:ext cx="621455" cy="469"/>
              </a:xfrm>
              <a:prstGeom prst="line">
                <a:avLst/>
              </a:prstGeom>
              <a:noFill/>
              <a:ln w="28575" cap="flat" cmpd="sng" algn="ctr">
                <a:solidFill>
                  <a:srgbClr val="14B6F1"/>
                </a:solidFill>
                <a:prstDash val="solid"/>
                <a:round/>
                <a:headEnd type="none" w="med" len="med"/>
                <a:tailEnd type="none" w="med" len="med"/>
              </a:ln>
              <a:effectLst/>
            </p:spPr>
          </p:cxnSp>
          <p:sp>
            <p:nvSpPr>
              <p:cNvPr id="126" name="矩形 125"/>
              <p:cNvSpPr/>
              <p:nvPr/>
            </p:nvSpPr>
            <p:spPr>
              <a:xfrm rot="18797088">
                <a:off x="6545588" y="3820668"/>
                <a:ext cx="1098315" cy="351171"/>
              </a:xfrm>
              <a:prstGeom prst="rect">
                <a:avLst/>
              </a:prstGeom>
            </p:spPr>
            <p:txBody>
              <a:bodyPr wrap="none">
                <a:spAutoFit/>
              </a:bodyPr>
              <a:lstStyle/>
              <a:p>
                <a:pPr defTabSz="914217" fontAlgn="base">
                  <a:spcBef>
                    <a:spcPct val="0"/>
                  </a:spcBef>
                  <a:spcAft>
                    <a:spcPct val="0"/>
                  </a:spcAft>
                  <a:defRPr/>
                </a:pPr>
                <a:r>
                  <a:rPr lang="en-US" sz="1050" dirty="0">
                    <a:solidFill>
                      <a:srgbClr val="000000"/>
                    </a:solidFill>
                    <a:cs typeface="+mn-ea"/>
                    <a:sym typeface="+mn-lt"/>
                  </a:rPr>
                  <a:t>Diagnosis</a:t>
                </a:r>
              </a:p>
            </p:txBody>
          </p:sp>
          <p:sp>
            <p:nvSpPr>
              <p:cNvPr id="127" name="矩形 126"/>
              <p:cNvSpPr/>
              <p:nvPr/>
            </p:nvSpPr>
            <p:spPr>
              <a:xfrm rot="2708881">
                <a:off x="4782179" y="3825283"/>
                <a:ext cx="1312865" cy="361812"/>
              </a:xfrm>
              <a:prstGeom prst="rect">
                <a:avLst/>
              </a:prstGeom>
            </p:spPr>
            <p:txBody>
              <a:bodyPr wrap="none">
                <a:spAutoFit/>
              </a:bodyPr>
              <a:lstStyle/>
              <a:p>
                <a:pPr defTabSz="914217" fontAlgn="base">
                  <a:spcBef>
                    <a:spcPct val="0"/>
                  </a:spcBef>
                  <a:spcAft>
                    <a:spcPct val="0"/>
                  </a:spcAft>
                  <a:defRPr/>
                </a:pPr>
                <a:r>
                  <a:rPr lang="en-US" sz="1100" dirty="0">
                    <a:solidFill>
                      <a:srgbClr val="000000"/>
                    </a:solidFill>
                    <a:cs typeface="+mn-ea"/>
                    <a:sym typeface="+mn-lt"/>
                  </a:rPr>
                  <a:t>Adjustment</a:t>
                </a:r>
              </a:p>
            </p:txBody>
          </p:sp>
          <p:sp>
            <p:nvSpPr>
              <p:cNvPr id="128" name="矩形 127"/>
              <p:cNvSpPr/>
              <p:nvPr/>
            </p:nvSpPr>
            <p:spPr>
              <a:xfrm rot="18626910">
                <a:off x="4690425" y="2375524"/>
                <a:ext cx="1452094" cy="361812"/>
              </a:xfrm>
              <a:prstGeom prst="rect">
                <a:avLst/>
              </a:prstGeom>
            </p:spPr>
            <p:txBody>
              <a:bodyPr wrap="none">
                <a:spAutoFit/>
              </a:bodyPr>
              <a:lstStyle/>
              <a:p>
                <a:pPr defTabSz="914217" fontAlgn="base">
                  <a:spcBef>
                    <a:spcPct val="0"/>
                  </a:spcBef>
                  <a:spcAft>
                    <a:spcPct val="0"/>
                  </a:spcAft>
                  <a:defRPr/>
                </a:pPr>
                <a:r>
                  <a:rPr lang="en-US" sz="1100" dirty="0">
                    <a:solidFill>
                      <a:srgbClr val="000000"/>
                    </a:solidFill>
                    <a:cs typeface="+mn-ea"/>
                    <a:sym typeface="+mn-lt"/>
                  </a:rPr>
                  <a:t>Optimization</a:t>
                </a:r>
              </a:p>
            </p:txBody>
          </p:sp>
        </p:grpSp>
      </p:grpSp>
      <p:sp>
        <p:nvSpPr>
          <p:cNvPr id="4" name="文本占位符 2"/>
          <p:cNvSpPr>
            <a:spLocks noGrp="1"/>
          </p:cNvSpPr>
          <p:nvPr>
            <p:ph type="body" sz="quarter" idx="10"/>
          </p:nvPr>
        </p:nvSpPr>
        <p:spPr>
          <a:xfrm>
            <a:off x="455613" y="1052514"/>
            <a:ext cx="5622662" cy="1091962"/>
          </a:xfrm>
        </p:spPr>
        <p:txBody>
          <a:bodyPr/>
          <a:lstStyle/>
          <a:p>
            <a:pPr algn="l"/>
            <a:r>
              <a:rPr lang="en-US" altLang="zh-CN" sz="1400" dirty="0">
                <a:cs typeface="+mn-ea"/>
                <a:sym typeface="+mn-lt"/>
              </a:rPr>
              <a:t>DCIM</a:t>
            </a:r>
            <a:r>
              <a:rPr lang="en-US" sz="1400" dirty="0" smtClean="0">
                <a:latin typeface="+mn-lt"/>
                <a:ea typeface="+mn-ea"/>
                <a:cs typeface="+mn-ea"/>
                <a:sym typeface="+mn-lt"/>
              </a:rPr>
              <a:t> </a:t>
            </a:r>
            <a:r>
              <a:rPr lang="en-US" sz="1400" dirty="0">
                <a:latin typeface="+mn-lt"/>
                <a:ea typeface="+mn-ea"/>
                <a:cs typeface="+mn-ea"/>
                <a:sym typeface="+mn-lt"/>
              </a:rPr>
              <a:t>promotes surveillance, diagnosis, adjustment and optimization of data center energy efficiency, continuously reducing energy consumption.</a:t>
            </a:r>
          </a:p>
          <a:p>
            <a:pPr lvl="1"/>
            <a:r>
              <a:rPr lang="en-US" sz="1200" dirty="0">
                <a:latin typeface="+mn-lt"/>
                <a:ea typeface="+mn-ea"/>
                <a:cs typeface="+mn-ea"/>
                <a:sym typeface="+mn-lt"/>
              </a:rPr>
              <a:t>The DCIM automatically optimize chilled water systems and proactively reduces the </a:t>
            </a:r>
            <a:r>
              <a:rPr lang="en-US" sz="1200" dirty="0" smtClean="0">
                <a:latin typeface="+mn-lt"/>
                <a:ea typeface="+mn-ea"/>
                <a:cs typeface="+mn-ea"/>
                <a:sym typeface="+mn-lt"/>
              </a:rPr>
              <a:t>PUE.</a:t>
            </a:r>
          </a:p>
          <a:p>
            <a:pPr lvl="1"/>
            <a:r>
              <a:rPr lang="en-US" altLang="zh-CN" sz="1200" dirty="0">
                <a:latin typeface="+mn-lt"/>
                <a:ea typeface="+mn-ea"/>
                <a:cs typeface="+mn-ea"/>
                <a:sym typeface="+mn-lt"/>
              </a:rPr>
              <a:t>End-to-end visualization and diagnosis of energy efficiency allow users to identify PUE exceptions and determine energy saving improvement directions.</a:t>
            </a:r>
          </a:p>
          <a:p>
            <a:pPr lvl="1"/>
            <a:endParaRPr lang="en-US" altLang="zh-CN" sz="1200" dirty="0">
              <a:latin typeface="+mn-lt"/>
              <a:ea typeface="+mn-ea"/>
              <a:cs typeface="+mn-ea"/>
              <a:sym typeface="+mn-lt"/>
            </a:endParaRPr>
          </a:p>
          <a:p>
            <a:pPr lvl="1"/>
            <a:endParaRPr lang="en-US" altLang="zh-CN" sz="1600" dirty="0">
              <a:latin typeface="+mn-lt"/>
              <a:ea typeface="+mn-ea"/>
              <a:cs typeface="+mn-ea"/>
              <a:sym typeface="+mn-lt"/>
            </a:endParaRPr>
          </a:p>
          <a:p>
            <a:pPr lvl="1"/>
            <a:endParaRPr lang="en-US" altLang="zh-CN" sz="1600" dirty="0">
              <a:latin typeface="+mn-lt"/>
              <a:ea typeface="+mn-ea"/>
              <a:cs typeface="+mn-ea"/>
              <a:sym typeface="+mn-lt"/>
            </a:endParaRPr>
          </a:p>
          <a:p>
            <a:pPr algn="l"/>
            <a:endParaRPr lang="en-US" altLang="zh-CN" sz="1600" dirty="0" smtClean="0">
              <a:latin typeface="+mn-lt"/>
              <a:ea typeface="+mn-ea"/>
              <a:cs typeface="+mn-ea"/>
              <a:sym typeface="+mn-lt"/>
            </a:endParaRPr>
          </a:p>
          <a:p>
            <a:pPr marL="0" indent="0" algn="l">
              <a:buNone/>
            </a:pPr>
            <a:endParaRPr lang="zh-CN" altLang="en-US" sz="1600" dirty="0">
              <a:latin typeface="+mn-lt"/>
              <a:ea typeface="+mn-ea"/>
              <a:cs typeface="+mn-ea"/>
              <a:sym typeface="+mn-lt"/>
            </a:endParaRPr>
          </a:p>
        </p:txBody>
      </p:sp>
      <p:grpSp>
        <p:nvGrpSpPr>
          <p:cNvPr id="156" name="组合 155"/>
          <p:cNvGrpSpPr/>
          <p:nvPr/>
        </p:nvGrpSpPr>
        <p:grpSpPr>
          <a:xfrm>
            <a:off x="6608597" y="1142566"/>
            <a:ext cx="4844358" cy="1738344"/>
            <a:chOff x="6078275" y="1221104"/>
            <a:chExt cx="4844358" cy="1738344"/>
          </a:xfrm>
        </p:grpSpPr>
        <p:pic>
          <p:nvPicPr>
            <p:cNvPr id="7" name="Picture 2" descr="F:\项目\IDS800\图片\IDS800图片\渲染图\部件图\ECC800.png"/>
            <p:cNvPicPr>
              <a:picLocks noChangeAspect="1" noChangeArrowheads="1"/>
            </p:cNvPicPr>
            <p:nvPr/>
          </p:nvPicPr>
          <p:blipFill>
            <a:blip r:embed="rId7" cstate="print">
              <a:duotone>
                <a:prstClr val="black"/>
                <a:srgbClr val="4472C4">
                  <a:tint val="45000"/>
                  <a:satMod val="400000"/>
                </a:srgbClr>
              </a:duotone>
            </a:blip>
            <a:srcRect/>
            <a:stretch>
              <a:fillRect/>
            </a:stretch>
          </p:blipFill>
          <p:spPr bwMode="auto">
            <a:xfrm>
              <a:off x="6969824" y="1486870"/>
              <a:ext cx="1157031" cy="524868"/>
            </a:xfrm>
            <a:prstGeom prst="rect">
              <a:avLst/>
            </a:prstGeom>
            <a:noFill/>
          </p:spPr>
        </p:pic>
        <p:pic>
          <p:nvPicPr>
            <p:cNvPr id="8" name="图片 7"/>
            <p:cNvPicPr>
              <a:picLocks noChangeAspect="1"/>
            </p:cNvPicPr>
            <p:nvPr/>
          </p:nvPicPr>
          <p:blipFill>
            <a:blip r:embed="rId8" cstate="print"/>
            <a:stretch>
              <a:fillRect/>
            </a:stretch>
          </p:blipFill>
          <p:spPr>
            <a:xfrm>
              <a:off x="6470074" y="2073030"/>
              <a:ext cx="681849" cy="344729"/>
            </a:xfrm>
            <a:prstGeom prst="rect">
              <a:avLst/>
            </a:prstGeom>
          </p:spPr>
        </p:pic>
        <p:pic>
          <p:nvPicPr>
            <p:cNvPr id="9" name="Picture 2" descr="C:\Users\m00298684\AppData\Roaming\eSpace_Desktop\UserData\m00298684\imagefiles\48104D4E-BE22-4621-9EE4-834D9BCBDBDC.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37138" y="2082516"/>
              <a:ext cx="681849" cy="344728"/>
            </a:xfrm>
            <a:prstGeom prst="rect">
              <a:avLst/>
            </a:prstGeom>
            <a:noFill/>
            <a:extLst>
              <a:ext uri="{909E8E84-426E-40DD-AFC4-6F175D3DCCD1}">
                <a14:hiddenFill xmlns:a14="http://schemas.microsoft.com/office/drawing/2010/main">
                  <a:solidFill>
                    <a:srgbClr val="FFFFFF"/>
                  </a:solidFill>
                </a14:hiddenFill>
              </a:ext>
            </a:extLst>
          </p:spPr>
        </p:pic>
        <p:sp>
          <p:nvSpPr>
            <p:cNvPr id="10" name="文本框 9"/>
            <p:cNvSpPr txBox="1"/>
            <p:nvPr/>
          </p:nvSpPr>
          <p:spPr>
            <a:xfrm>
              <a:off x="6078275" y="2497783"/>
              <a:ext cx="1843658" cy="461665"/>
            </a:xfrm>
            <a:prstGeom prst="rect">
              <a:avLst/>
            </a:prstGeom>
            <a:noFill/>
          </p:spPr>
          <p:txBody>
            <a:bodyPr wrap="square" rtlCol="0">
              <a:spAutoFit/>
            </a:bodyPr>
            <a:lstStyle/>
            <a:p>
              <a:pPr algn="ctr" defTabSz="914217" fontAlgn="base">
                <a:spcBef>
                  <a:spcPct val="0"/>
                </a:spcBef>
                <a:spcAft>
                  <a:spcPct val="0"/>
                </a:spcAft>
              </a:pPr>
              <a:r>
                <a:rPr lang="en-US" sz="1200" dirty="0" smtClean="0">
                  <a:solidFill>
                    <a:prstClr val="black"/>
                  </a:solidFill>
                  <a:cs typeface="+mn-ea"/>
                  <a:sym typeface="+mn-lt"/>
                </a:rPr>
                <a:t>PLC for </a:t>
              </a:r>
              <a:r>
                <a:rPr lang="en-US" sz="1200" dirty="0">
                  <a:solidFill>
                    <a:prstClr val="black"/>
                  </a:solidFill>
                  <a:cs typeface="+mn-ea"/>
                  <a:sym typeface="+mn-lt"/>
                </a:rPr>
                <a:t>chiller plant teamwork (cerebellum)</a:t>
              </a:r>
            </a:p>
          </p:txBody>
        </p:sp>
        <p:sp>
          <p:nvSpPr>
            <p:cNvPr id="11" name="文本框 10"/>
            <p:cNvSpPr txBox="1"/>
            <p:nvPr/>
          </p:nvSpPr>
          <p:spPr>
            <a:xfrm>
              <a:off x="6584816" y="1315792"/>
              <a:ext cx="2290776" cy="276998"/>
            </a:xfrm>
            <a:prstGeom prst="rect">
              <a:avLst/>
            </a:prstGeom>
            <a:noFill/>
          </p:spPr>
          <p:txBody>
            <a:bodyPr wrap="none" rtlCol="0">
              <a:spAutoFit/>
            </a:bodyPr>
            <a:lstStyle/>
            <a:p>
              <a:pPr defTabSz="914217" fontAlgn="base">
                <a:spcBef>
                  <a:spcPct val="0"/>
                </a:spcBef>
                <a:spcAft>
                  <a:spcPct val="0"/>
                </a:spcAft>
              </a:pPr>
              <a:r>
                <a:rPr lang="en-US" sz="1200" dirty="0">
                  <a:solidFill>
                    <a:prstClr val="black"/>
                  </a:solidFill>
                  <a:cs typeface="+mn-ea"/>
                  <a:sym typeface="+mn-lt"/>
                </a:rPr>
                <a:t>Management platform (brain)</a:t>
              </a:r>
            </a:p>
          </p:txBody>
        </p:sp>
        <p:sp>
          <p:nvSpPr>
            <p:cNvPr id="12" name="文本框 11"/>
            <p:cNvSpPr txBox="1"/>
            <p:nvPr/>
          </p:nvSpPr>
          <p:spPr>
            <a:xfrm>
              <a:off x="7677395" y="2486040"/>
              <a:ext cx="1485019" cy="461665"/>
            </a:xfrm>
            <a:prstGeom prst="rect">
              <a:avLst/>
            </a:prstGeom>
            <a:noFill/>
          </p:spPr>
          <p:txBody>
            <a:bodyPr wrap="square" rtlCol="0">
              <a:spAutoFit/>
            </a:bodyPr>
            <a:lstStyle/>
            <a:p>
              <a:pPr algn="ctr" defTabSz="914217" fontAlgn="base">
                <a:spcBef>
                  <a:spcPct val="0"/>
                </a:spcBef>
                <a:spcAft>
                  <a:spcPct val="0"/>
                </a:spcAft>
              </a:pPr>
              <a:r>
                <a:rPr lang="en-US" sz="1200" dirty="0" smtClean="0">
                  <a:solidFill>
                    <a:prstClr val="black"/>
                  </a:solidFill>
                  <a:cs typeface="+mn-ea"/>
                  <a:sym typeface="+mn-lt"/>
                </a:rPr>
                <a:t>AC Teamwork </a:t>
              </a:r>
              <a:r>
                <a:rPr lang="en-US" altLang="zh-CN" sz="1200" dirty="0" smtClean="0">
                  <a:solidFill>
                    <a:prstClr val="black"/>
                  </a:solidFill>
                  <a:cs typeface="+mn-ea"/>
                  <a:sym typeface="+mn-lt"/>
                </a:rPr>
                <a:t>(</a:t>
              </a:r>
              <a:r>
                <a:rPr lang="en-US" altLang="zh-CN" sz="1200" dirty="0">
                  <a:solidFill>
                    <a:prstClr val="black"/>
                  </a:solidFill>
                  <a:cs typeface="+mn-ea"/>
                  <a:sym typeface="+mn-lt"/>
                </a:rPr>
                <a:t>cerebellum</a:t>
              </a:r>
              <a:r>
                <a:rPr lang="en-US" altLang="zh-CN" sz="1200" dirty="0" smtClean="0">
                  <a:solidFill>
                    <a:prstClr val="black"/>
                  </a:solidFill>
                  <a:cs typeface="+mn-ea"/>
                  <a:sym typeface="+mn-lt"/>
                </a:rPr>
                <a:t>)</a:t>
              </a:r>
              <a:endParaRPr lang="en-US" altLang="zh-CN" sz="1200" dirty="0">
                <a:solidFill>
                  <a:prstClr val="black"/>
                </a:solidFill>
                <a:cs typeface="+mn-ea"/>
                <a:sym typeface="+mn-lt"/>
              </a:endParaRPr>
            </a:p>
          </p:txBody>
        </p:sp>
        <p:sp>
          <p:nvSpPr>
            <p:cNvPr id="14" name="矩形 13"/>
            <p:cNvSpPr/>
            <p:nvPr/>
          </p:nvSpPr>
          <p:spPr bwMode="auto">
            <a:xfrm>
              <a:off x="6092701" y="1221104"/>
              <a:ext cx="4740951" cy="1713234"/>
            </a:xfrm>
            <a:prstGeom prst="rect">
              <a:avLst/>
            </a:prstGeom>
            <a:noFill/>
            <a:ln w="9525" cap="flat" cmpd="sng" algn="ctr">
              <a:solidFill>
                <a:srgbClr val="65ABC0"/>
              </a:solidFill>
              <a:prstDash val="dash"/>
              <a:round/>
              <a:headEnd type="none" w="med" len="med"/>
              <a:tailEnd type="none" w="med" len="med"/>
            </a:ln>
            <a:effectLst/>
          </p:spPr>
          <p:txBody>
            <a:bodyPr vert="horz" wrap="square" lIns="121908" tIns="60954" rIns="121908" bIns="60954" numCol="1" rtlCol="0" anchor="t" anchorCtr="0" compatLnSpc="1">
              <a:prstTxWarp prst="textNoShape">
                <a:avLst/>
              </a:prstTxWarp>
            </a:bodyPr>
            <a:lstStyle/>
            <a:p>
              <a:pPr defTabSz="1219048" eaLnBrk="0" fontAlgn="base" hangingPunct="0">
                <a:spcBef>
                  <a:spcPct val="0"/>
                </a:spcBef>
                <a:spcAft>
                  <a:spcPct val="0"/>
                </a:spcAft>
              </a:pPr>
              <a:endParaRPr lang="zh-CN" altLang="en-US" sz="1400">
                <a:solidFill>
                  <a:prstClr val="black"/>
                </a:solidFill>
                <a:cs typeface="+mn-ea"/>
                <a:sym typeface="+mn-lt"/>
              </a:endParaRPr>
            </a:p>
          </p:txBody>
        </p:sp>
        <p:grpSp>
          <p:nvGrpSpPr>
            <p:cNvPr id="15" name="bf3a8160-c412-4564-b35a-75e3359379f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260507" y="1695873"/>
              <a:ext cx="1130318" cy="1137662"/>
              <a:chOff x="6239035" y="1224873"/>
              <a:chExt cx="4939505" cy="4772068"/>
            </a:xfrm>
            <a:solidFill>
              <a:srgbClr val="65ABC0"/>
            </a:solidFill>
          </p:grpSpPr>
          <p:sp>
            <p:nvSpPr>
              <p:cNvPr id="16" name="îšḻíḑ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C56A26A-D18F-4FDC-A2F4-9313C86868F5}"/>
                  </a:ext>
                </a:extLst>
              </p:cNvPr>
              <p:cNvSpPr/>
              <p:nvPr/>
            </p:nvSpPr>
            <p:spPr bwMode="auto">
              <a:xfrm>
                <a:off x="10173894" y="2815564"/>
                <a:ext cx="232560" cy="539532"/>
              </a:xfrm>
              <a:custGeom>
                <a:avLst/>
                <a:gdLst>
                  <a:gd name="T0" fmla="*/ 4 w 12"/>
                  <a:gd name="T1" fmla="*/ 0 h 28"/>
                  <a:gd name="T2" fmla="*/ 0 w 12"/>
                  <a:gd name="T3" fmla="*/ 4 h 28"/>
                  <a:gd name="T4" fmla="*/ 7 w 12"/>
                  <a:gd name="T5" fmla="*/ 19 h 28"/>
                  <a:gd name="T6" fmla="*/ 12 w 12"/>
                  <a:gd name="T7" fmla="*/ 28 h 28"/>
                  <a:gd name="T8" fmla="*/ 12 w 12"/>
                  <a:gd name="T9" fmla="*/ 28 h 28"/>
                  <a:gd name="T10" fmla="*/ 7 w 12"/>
                  <a:gd name="T11" fmla="*/ 1 h 28"/>
                  <a:gd name="T12" fmla="*/ 6 w 12"/>
                  <a:gd name="T13" fmla="*/ 1 h 28"/>
                  <a:gd name="T14" fmla="*/ 4 w 12"/>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8">
                    <a:moveTo>
                      <a:pt x="4" y="0"/>
                    </a:moveTo>
                    <a:cubicBezTo>
                      <a:pt x="0" y="4"/>
                      <a:pt x="0" y="4"/>
                      <a:pt x="0" y="4"/>
                    </a:cubicBezTo>
                    <a:cubicBezTo>
                      <a:pt x="7" y="19"/>
                      <a:pt x="7" y="19"/>
                      <a:pt x="7" y="19"/>
                    </a:cubicBezTo>
                    <a:cubicBezTo>
                      <a:pt x="12" y="28"/>
                      <a:pt x="12" y="28"/>
                      <a:pt x="12" y="28"/>
                    </a:cubicBezTo>
                    <a:cubicBezTo>
                      <a:pt x="12" y="28"/>
                      <a:pt x="12" y="28"/>
                      <a:pt x="12" y="28"/>
                    </a:cubicBezTo>
                    <a:cubicBezTo>
                      <a:pt x="7" y="1"/>
                      <a:pt x="7" y="1"/>
                      <a:pt x="7" y="1"/>
                    </a:cubicBezTo>
                    <a:cubicBezTo>
                      <a:pt x="7" y="1"/>
                      <a:pt x="6" y="1"/>
                      <a:pt x="6" y="1"/>
                    </a:cubicBezTo>
                    <a:cubicBezTo>
                      <a:pt x="5"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7" name="îṧ1í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2FECA487-A468-41FB-BBB4-6A9C625CF2F4}"/>
                  </a:ext>
                </a:extLst>
              </p:cNvPr>
              <p:cNvSpPr/>
              <p:nvPr/>
            </p:nvSpPr>
            <p:spPr bwMode="auto">
              <a:xfrm>
                <a:off x="8555297" y="1243477"/>
                <a:ext cx="213956" cy="251164"/>
              </a:xfrm>
              <a:custGeom>
                <a:avLst/>
                <a:gdLst>
                  <a:gd name="T0" fmla="*/ 11 w 11"/>
                  <a:gd name="T1" fmla="*/ 1 h 13"/>
                  <a:gd name="T2" fmla="*/ 9 w 11"/>
                  <a:gd name="T3" fmla="*/ 0 h 13"/>
                  <a:gd name="T4" fmla="*/ 4 w 11"/>
                  <a:gd name="T5" fmla="*/ 8 h 13"/>
                  <a:gd name="T6" fmla="*/ 0 w 11"/>
                  <a:gd name="T7" fmla="*/ 13 h 13"/>
                  <a:gd name="T8" fmla="*/ 11 w 11"/>
                  <a:gd name="T9" fmla="*/ 1 h 13"/>
                </a:gdLst>
                <a:ahLst/>
                <a:cxnLst>
                  <a:cxn ang="0">
                    <a:pos x="T0" y="T1"/>
                  </a:cxn>
                  <a:cxn ang="0">
                    <a:pos x="T2" y="T3"/>
                  </a:cxn>
                  <a:cxn ang="0">
                    <a:pos x="T4" y="T5"/>
                  </a:cxn>
                  <a:cxn ang="0">
                    <a:pos x="T6" y="T7"/>
                  </a:cxn>
                  <a:cxn ang="0">
                    <a:pos x="T8" y="T9"/>
                  </a:cxn>
                </a:cxnLst>
                <a:rect l="0" t="0" r="r" b="b"/>
                <a:pathLst>
                  <a:path w="11" h="13">
                    <a:moveTo>
                      <a:pt x="11" y="1"/>
                    </a:moveTo>
                    <a:cubicBezTo>
                      <a:pt x="10" y="1"/>
                      <a:pt x="10" y="0"/>
                      <a:pt x="9" y="0"/>
                    </a:cubicBezTo>
                    <a:cubicBezTo>
                      <a:pt x="4" y="8"/>
                      <a:pt x="4" y="8"/>
                      <a:pt x="4" y="8"/>
                    </a:cubicBezTo>
                    <a:cubicBezTo>
                      <a:pt x="0" y="13"/>
                      <a:pt x="0" y="13"/>
                      <a:pt x="0" y="13"/>
                    </a:cubicBezTo>
                    <a:lnTo>
                      <a:pt x="1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8" name="iṣľí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F57B42E-32E8-4769-A6CE-F4E3E9B3E259}"/>
                  </a:ext>
                </a:extLst>
              </p:cNvPr>
              <p:cNvSpPr/>
              <p:nvPr/>
            </p:nvSpPr>
            <p:spPr bwMode="auto">
              <a:xfrm>
                <a:off x="7950653" y="4192300"/>
                <a:ext cx="372090" cy="158142"/>
              </a:xfrm>
              <a:custGeom>
                <a:avLst/>
                <a:gdLst>
                  <a:gd name="T0" fmla="*/ 16 w 19"/>
                  <a:gd name="T1" fmla="*/ 7 h 8"/>
                  <a:gd name="T2" fmla="*/ 19 w 19"/>
                  <a:gd name="T3" fmla="*/ 2 h 8"/>
                  <a:gd name="T4" fmla="*/ 18 w 19"/>
                  <a:gd name="T5" fmla="*/ 0 h 8"/>
                  <a:gd name="T6" fmla="*/ 2 w 19"/>
                  <a:gd name="T7" fmla="*/ 3 h 8"/>
                  <a:gd name="T8" fmla="*/ 0 w 19"/>
                  <a:gd name="T9" fmla="*/ 4 h 8"/>
                  <a:gd name="T10" fmla="*/ 7 w 19"/>
                  <a:gd name="T11" fmla="*/ 6 h 8"/>
                  <a:gd name="T12" fmla="*/ 15 w 19"/>
                  <a:gd name="T13" fmla="*/ 8 h 8"/>
                  <a:gd name="T14" fmla="*/ 16 w 19"/>
                  <a:gd name="T15" fmla="*/ 7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16" y="7"/>
                    </a:moveTo>
                    <a:cubicBezTo>
                      <a:pt x="19" y="2"/>
                      <a:pt x="19" y="2"/>
                      <a:pt x="19" y="2"/>
                    </a:cubicBezTo>
                    <a:cubicBezTo>
                      <a:pt x="19" y="1"/>
                      <a:pt x="18" y="0"/>
                      <a:pt x="18" y="0"/>
                    </a:cubicBezTo>
                    <a:cubicBezTo>
                      <a:pt x="2" y="3"/>
                      <a:pt x="2" y="3"/>
                      <a:pt x="2" y="3"/>
                    </a:cubicBezTo>
                    <a:cubicBezTo>
                      <a:pt x="0" y="4"/>
                      <a:pt x="0" y="4"/>
                      <a:pt x="0" y="4"/>
                    </a:cubicBezTo>
                    <a:cubicBezTo>
                      <a:pt x="7" y="6"/>
                      <a:pt x="7" y="6"/>
                      <a:pt x="7" y="6"/>
                    </a:cubicBezTo>
                    <a:cubicBezTo>
                      <a:pt x="15" y="8"/>
                      <a:pt x="15" y="8"/>
                      <a:pt x="15" y="8"/>
                    </a:cubicBezTo>
                    <a:lnTo>
                      <a:pt x="16"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9" name="î$liď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D96B850-5B58-4062-8F05-F62DC9044FA7}"/>
                  </a:ext>
                </a:extLst>
              </p:cNvPr>
              <p:cNvSpPr/>
              <p:nvPr/>
            </p:nvSpPr>
            <p:spPr bwMode="auto">
              <a:xfrm>
                <a:off x="9978550" y="1671383"/>
                <a:ext cx="176746" cy="55814"/>
              </a:xfrm>
              <a:custGeom>
                <a:avLst/>
                <a:gdLst>
                  <a:gd name="T0" fmla="*/ 0 w 9"/>
                  <a:gd name="T1" fmla="*/ 3 h 3"/>
                  <a:gd name="T2" fmla="*/ 3 w 9"/>
                  <a:gd name="T3" fmla="*/ 3 h 3"/>
                  <a:gd name="T4" fmla="*/ 9 w 9"/>
                  <a:gd name="T5" fmla="*/ 3 h 3"/>
                  <a:gd name="T6" fmla="*/ 9 w 9"/>
                  <a:gd name="T7" fmla="*/ 0 h 3"/>
                  <a:gd name="T8" fmla="*/ 0 w 9"/>
                  <a:gd name="T9" fmla="*/ 3 h 3"/>
                  <a:gd name="T10" fmla="*/ 0 w 9"/>
                  <a:gd name="T11" fmla="*/ 3 h 3"/>
                </a:gdLst>
                <a:ahLst/>
                <a:cxnLst>
                  <a:cxn ang="0">
                    <a:pos x="T0" y="T1"/>
                  </a:cxn>
                  <a:cxn ang="0">
                    <a:pos x="T2" y="T3"/>
                  </a:cxn>
                  <a:cxn ang="0">
                    <a:pos x="T4" y="T5"/>
                  </a:cxn>
                  <a:cxn ang="0">
                    <a:pos x="T6" y="T7"/>
                  </a:cxn>
                  <a:cxn ang="0">
                    <a:pos x="T8" y="T9"/>
                  </a:cxn>
                  <a:cxn ang="0">
                    <a:pos x="T10" y="T11"/>
                  </a:cxn>
                </a:cxnLst>
                <a:rect l="0" t="0" r="r" b="b"/>
                <a:pathLst>
                  <a:path w="9" h="3">
                    <a:moveTo>
                      <a:pt x="0" y="3"/>
                    </a:moveTo>
                    <a:cubicBezTo>
                      <a:pt x="3" y="3"/>
                      <a:pt x="3" y="3"/>
                      <a:pt x="3" y="3"/>
                    </a:cubicBezTo>
                    <a:cubicBezTo>
                      <a:pt x="9" y="3"/>
                      <a:pt x="9" y="3"/>
                      <a:pt x="9" y="3"/>
                    </a:cubicBezTo>
                    <a:cubicBezTo>
                      <a:pt x="9" y="2"/>
                      <a:pt x="9" y="1"/>
                      <a:pt x="9" y="0"/>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0" name="íš1id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C3E114C-E74A-4529-A9A6-3ED5FF03CEB4}"/>
                  </a:ext>
                </a:extLst>
              </p:cNvPr>
              <p:cNvSpPr/>
              <p:nvPr/>
            </p:nvSpPr>
            <p:spPr bwMode="auto">
              <a:xfrm>
                <a:off x="6927403" y="1689987"/>
                <a:ext cx="427904" cy="195350"/>
              </a:xfrm>
              <a:custGeom>
                <a:avLst/>
                <a:gdLst>
                  <a:gd name="T0" fmla="*/ 0 w 22"/>
                  <a:gd name="T1" fmla="*/ 10 h 10"/>
                  <a:gd name="T2" fmla="*/ 22 w 22"/>
                  <a:gd name="T3" fmla="*/ 0 h 10"/>
                  <a:gd name="T4" fmla="*/ 14 w 22"/>
                  <a:gd name="T5" fmla="*/ 2 h 10"/>
                  <a:gd name="T6" fmla="*/ 0 w 22"/>
                  <a:gd name="T7" fmla="*/ 10 h 10"/>
                </a:gdLst>
                <a:ahLst/>
                <a:cxnLst>
                  <a:cxn ang="0">
                    <a:pos x="T0" y="T1"/>
                  </a:cxn>
                  <a:cxn ang="0">
                    <a:pos x="T2" y="T3"/>
                  </a:cxn>
                  <a:cxn ang="0">
                    <a:pos x="T4" y="T5"/>
                  </a:cxn>
                  <a:cxn ang="0">
                    <a:pos x="T6" y="T7"/>
                  </a:cxn>
                </a:cxnLst>
                <a:rect l="0" t="0" r="r" b="b"/>
                <a:pathLst>
                  <a:path w="22" h="10">
                    <a:moveTo>
                      <a:pt x="0" y="10"/>
                    </a:moveTo>
                    <a:cubicBezTo>
                      <a:pt x="22" y="0"/>
                      <a:pt x="22" y="0"/>
                      <a:pt x="22" y="0"/>
                    </a:cubicBezTo>
                    <a:cubicBezTo>
                      <a:pt x="14" y="2"/>
                      <a:pt x="14" y="2"/>
                      <a:pt x="14" y="2"/>
                    </a:cubicBezTo>
                    <a:cubicBezTo>
                      <a:pt x="9" y="4"/>
                      <a:pt x="4" y="7"/>
                      <a:pt x="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1" name="ïş1ïḓ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F730B15-0078-450F-9789-72AFDAA63D64}"/>
                  </a:ext>
                </a:extLst>
              </p:cNvPr>
              <p:cNvSpPr/>
              <p:nvPr/>
            </p:nvSpPr>
            <p:spPr bwMode="auto">
              <a:xfrm>
                <a:off x="9997154" y="1727195"/>
                <a:ext cx="325582" cy="55814"/>
              </a:xfrm>
              <a:custGeom>
                <a:avLst/>
                <a:gdLst>
                  <a:gd name="T0" fmla="*/ 12 w 17"/>
                  <a:gd name="T1" fmla="*/ 3 h 3"/>
                  <a:gd name="T2" fmla="*/ 16 w 17"/>
                  <a:gd name="T3" fmla="*/ 1 h 3"/>
                  <a:gd name="T4" fmla="*/ 17 w 17"/>
                  <a:gd name="T5" fmla="*/ 1 h 3"/>
                  <a:gd name="T6" fmla="*/ 17 w 17"/>
                  <a:gd name="T7" fmla="*/ 1 h 3"/>
                  <a:gd name="T8" fmla="*/ 16 w 17"/>
                  <a:gd name="T9" fmla="*/ 0 h 3"/>
                  <a:gd name="T10" fmla="*/ 0 w 17"/>
                  <a:gd name="T11" fmla="*/ 1 h 3"/>
                  <a:gd name="T12" fmla="*/ 9 w 17"/>
                  <a:gd name="T13" fmla="*/ 3 h 3"/>
                  <a:gd name="T14" fmla="*/ 12 w 17"/>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
                    <a:moveTo>
                      <a:pt x="12" y="3"/>
                    </a:moveTo>
                    <a:cubicBezTo>
                      <a:pt x="13" y="2"/>
                      <a:pt x="14" y="1"/>
                      <a:pt x="16" y="1"/>
                    </a:cubicBezTo>
                    <a:cubicBezTo>
                      <a:pt x="16" y="1"/>
                      <a:pt x="16" y="1"/>
                      <a:pt x="17" y="1"/>
                    </a:cubicBezTo>
                    <a:cubicBezTo>
                      <a:pt x="17" y="1"/>
                      <a:pt x="17" y="1"/>
                      <a:pt x="17" y="1"/>
                    </a:cubicBezTo>
                    <a:cubicBezTo>
                      <a:pt x="16" y="1"/>
                      <a:pt x="16" y="0"/>
                      <a:pt x="16" y="0"/>
                    </a:cubicBezTo>
                    <a:cubicBezTo>
                      <a:pt x="0" y="1"/>
                      <a:pt x="0" y="1"/>
                      <a:pt x="0" y="1"/>
                    </a:cubicBezTo>
                    <a:cubicBezTo>
                      <a:pt x="9" y="3"/>
                      <a:pt x="9" y="3"/>
                      <a:pt x="9" y="3"/>
                    </a:cubicBezTo>
                    <a:lnTo>
                      <a:pt x="1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2" name="íšḷïḑ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34E3D52A-A5B5-42AF-B2EB-9FA5B3787138}"/>
                  </a:ext>
                </a:extLst>
              </p:cNvPr>
              <p:cNvSpPr/>
              <p:nvPr/>
            </p:nvSpPr>
            <p:spPr bwMode="auto">
              <a:xfrm>
                <a:off x="8164603" y="1243477"/>
                <a:ext cx="297672" cy="139536"/>
              </a:xfrm>
              <a:custGeom>
                <a:avLst/>
                <a:gdLst>
                  <a:gd name="T0" fmla="*/ 3 w 15"/>
                  <a:gd name="T1" fmla="*/ 7 h 7"/>
                  <a:gd name="T2" fmla="*/ 15 w 15"/>
                  <a:gd name="T3" fmla="*/ 0 h 7"/>
                  <a:gd name="T4" fmla="*/ 8 w 15"/>
                  <a:gd name="T5" fmla="*/ 4 h 7"/>
                  <a:gd name="T6" fmla="*/ 8 w 15"/>
                  <a:gd name="T7" fmla="*/ 4 h 7"/>
                  <a:gd name="T8" fmla="*/ 0 w 15"/>
                  <a:gd name="T9" fmla="*/ 3 h 7"/>
                  <a:gd name="T10" fmla="*/ 0 w 15"/>
                  <a:gd name="T11" fmla="*/ 5 h 7"/>
                  <a:gd name="T12" fmla="*/ 3 w 15"/>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15" h="7">
                    <a:moveTo>
                      <a:pt x="3" y="7"/>
                    </a:moveTo>
                    <a:cubicBezTo>
                      <a:pt x="15" y="0"/>
                      <a:pt x="15" y="0"/>
                      <a:pt x="15" y="0"/>
                    </a:cubicBezTo>
                    <a:cubicBezTo>
                      <a:pt x="13" y="1"/>
                      <a:pt x="10" y="2"/>
                      <a:pt x="8" y="4"/>
                    </a:cubicBezTo>
                    <a:cubicBezTo>
                      <a:pt x="8" y="4"/>
                      <a:pt x="8" y="4"/>
                      <a:pt x="8" y="4"/>
                    </a:cubicBezTo>
                    <a:cubicBezTo>
                      <a:pt x="5" y="3"/>
                      <a:pt x="3" y="3"/>
                      <a:pt x="0" y="3"/>
                    </a:cubicBezTo>
                    <a:cubicBezTo>
                      <a:pt x="0" y="5"/>
                      <a:pt x="0" y="5"/>
                      <a:pt x="0" y="5"/>
                    </a:cubicBezTo>
                    <a:cubicBezTo>
                      <a:pt x="1" y="6"/>
                      <a:pt x="3" y="6"/>
                      <a:pt x="3"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3" name="îś1î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BAA86E3-D88E-461A-9BD5-7BEB2E6BC81B}"/>
                  </a:ext>
                </a:extLst>
              </p:cNvPr>
              <p:cNvSpPr/>
              <p:nvPr/>
            </p:nvSpPr>
            <p:spPr bwMode="auto">
              <a:xfrm>
                <a:off x="6266939" y="2927192"/>
                <a:ext cx="288374" cy="195350"/>
              </a:xfrm>
              <a:custGeom>
                <a:avLst/>
                <a:gdLst>
                  <a:gd name="T0" fmla="*/ 15 w 15"/>
                  <a:gd name="T1" fmla="*/ 7 h 10"/>
                  <a:gd name="T2" fmla="*/ 15 w 15"/>
                  <a:gd name="T3" fmla="*/ 6 h 10"/>
                  <a:gd name="T4" fmla="*/ 3 w 15"/>
                  <a:gd name="T5" fmla="*/ 0 h 10"/>
                  <a:gd name="T6" fmla="*/ 0 w 15"/>
                  <a:gd name="T7" fmla="*/ 10 h 10"/>
                  <a:gd name="T8" fmla="*/ 11 w 15"/>
                  <a:gd name="T9" fmla="*/ 8 h 10"/>
                  <a:gd name="T10" fmla="*/ 15 w 15"/>
                  <a:gd name="T11" fmla="*/ 7 h 10"/>
                  <a:gd name="T12" fmla="*/ 15 w 15"/>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5" h="10">
                    <a:moveTo>
                      <a:pt x="15" y="7"/>
                    </a:moveTo>
                    <a:cubicBezTo>
                      <a:pt x="15" y="6"/>
                      <a:pt x="15" y="6"/>
                      <a:pt x="15" y="6"/>
                    </a:cubicBezTo>
                    <a:cubicBezTo>
                      <a:pt x="3" y="0"/>
                      <a:pt x="3" y="0"/>
                      <a:pt x="3" y="0"/>
                    </a:cubicBezTo>
                    <a:cubicBezTo>
                      <a:pt x="2" y="3"/>
                      <a:pt x="0" y="7"/>
                      <a:pt x="0" y="10"/>
                    </a:cubicBezTo>
                    <a:cubicBezTo>
                      <a:pt x="11" y="8"/>
                      <a:pt x="11" y="8"/>
                      <a:pt x="11" y="8"/>
                    </a:cubicBezTo>
                    <a:cubicBezTo>
                      <a:pt x="15" y="7"/>
                      <a:pt x="15" y="7"/>
                      <a:pt x="15" y="7"/>
                    </a:cubicBezTo>
                    <a:cubicBezTo>
                      <a:pt x="15" y="7"/>
                      <a:pt x="15" y="7"/>
                      <a:pt x="1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4" name="îṥlïď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332EF49-AD62-4451-AEBA-CC5E9C294B96}"/>
                  </a:ext>
                </a:extLst>
              </p:cNvPr>
              <p:cNvSpPr/>
              <p:nvPr/>
            </p:nvSpPr>
            <p:spPr bwMode="auto">
              <a:xfrm>
                <a:off x="7522749" y="3838814"/>
                <a:ext cx="316278" cy="139536"/>
              </a:xfrm>
              <a:custGeom>
                <a:avLst/>
                <a:gdLst>
                  <a:gd name="T0" fmla="*/ 0 w 16"/>
                  <a:gd name="T1" fmla="*/ 4 h 7"/>
                  <a:gd name="T2" fmla="*/ 1 w 16"/>
                  <a:gd name="T3" fmla="*/ 7 h 7"/>
                  <a:gd name="T4" fmla="*/ 12 w 16"/>
                  <a:gd name="T5" fmla="*/ 2 h 7"/>
                  <a:gd name="T6" fmla="*/ 16 w 16"/>
                  <a:gd name="T7" fmla="*/ 0 h 7"/>
                  <a:gd name="T8" fmla="*/ 0 w 16"/>
                  <a:gd name="T9" fmla="*/ 4 h 7"/>
                </a:gdLst>
                <a:ahLst/>
                <a:cxnLst>
                  <a:cxn ang="0">
                    <a:pos x="T0" y="T1"/>
                  </a:cxn>
                  <a:cxn ang="0">
                    <a:pos x="T2" y="T3"/>
                  </a:cxn>
                  <a:cxn ang="0">
                    <a:pos x="T4" y="T5"/>
                  </a:cxn>
                  <a:cxn ang="0">
                    <a:pos x="T6" y="T7"/>
                  </a:cxn>
                  <a:cxn ang="0">
                    <a:pos x="T8" y="T9"/>
                  </a:cxn>
                </a:cxnLst>
                <a:rect l="0" t="0" r="r" b="b"/>
                <a:pathLst>
                  <a:path w="16" h="7">
                    <a:moveTo>
                      <a:pt x="0" y="4"/>
                    </a:moveTo>
                    <a:cubicBezTo>
                      <a:pt x="0" y="5"/>
                      <a:pt x="0" y="6"/>
                      <a:pt x="1" y="7"/>
                    </a:cubicBezTo>
                    <a:cubicBezTo>
                      <a:pt x="12" y="2"/>
                      <a:pt x="12" y="2"/>
                      <a:pt x="12" y="2"/>
                    </a:cubicBezTo>
                    <a:cubicBezTo>
                      <a:pt x="16" y="0"/>
                      <a:pt x="16" y="0"/>
                      <a:pt x="16"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5" name="ïṥ1î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D8D9171-521E-454E-B70E-FD86CC3DBCCB}"/>
                  </a:ext>
                </a:extLst>
              </p:cNvPr>
              <p:cNvSpPr/>
              <p:nvPr/>
            </p:nvSpPr>
            <p:spPr bwMode="auto">
              <a:xfrm>
                <a:off x="8378557" y="1708591"/>
                <a:ext cx="195350" cy="353486"/>
              </a:xfrm>
              <a:custGeom>
                <a:avLst/>
                <a:gdLst>
                  <a:gd name="T0" fmla="*/ 3 w 10"/>
                  <a:gd name="T1" fmla="*/ 2 h 18"/>
                  <a:gd name="T2" fmla="*/ 3 w 10"/>
                  <a:gd name="T3" fmla="*/ 2 h 18"/>
                  <a:gd name="T4" fmla="*/ 0 w 10"/>
                  <a:gd name="T5" fmla="*/ 17 h 18"/>
                  <a:gd name="T6" fmla="*/ 2 w 10"/>
                  <a:gd name="T7" fmla="*/ 18 h 18"/>
                  <a:gd name="T8" fmla="*/ 9 w 10"/>
                  <a:gd name="T9" fmla="*/ 10 h 18"/>
                  <a:gd name="T10" fmla="*/ 10 w 10"/>
                  <a:gd name="T11" fmla="*/ 8 h 18"/>
                  <a:gd name="T12" fmla="*/ 9 w 10"/>
                  <a:gd name="T13" fmla="*/ 5 h 18"/>
                  <a:gd name="T14" fmla="*/ 10 w 10"/>
                  <a:gd name="T15" fmla="*/ 3 h 18"/>
                  <a:gd name="T16" fmla="*/ 7 w 10"/>
                  <a:gd name="T17" fmla="*/ 1 h 18"/>
                  <a:gd name="T18" fmla="*/ 6 w 10"/>
                  <a:gd name="T19" fmla="*/ 0 h 18"/>
                  <a:gd name="T20" fmla="*/ 3 w 10"/>
                  <a:gd name="T21"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8">
                    <a:moveTo>
                      <a:pt x="3" y="2"/>
                    </a:moveTo>
                    <a:cubicBezTo>
                      <a:pt x="3" y="2"/>
                      <a:pt x="3" y="2"/>
                      <a:pt x="3" y="2"/>
                    </a:cubicBezTo>
                    <a:cubicBezTo>
                      <a:pt x="0" y="17"/>
                      <a:pt x="0" y="17"/>
                      <a:pt x="0" y="17"/>
                    </a:cubicBezTo>
                    <a:cubicBezTo>
                      <a:pt x="1" y="17"/>
                      <a:pt x="1" y="17"/>
                      <a:pt x="2" y="18"/>
                    </a:cubicBezTo>
                    <a:cubicBezTo>
                      <a:pt x="9" y="10"/>
                      <a:pt x="9" y="10"/>
                      <a:pt x="9" y="10"/>
                    </a:cubicBezTo>
                    <a:cubicBezTo>
                      <a:pt x="10" y="8"/>
                      <a:pt x="10" y="8"/>
                      <a:pt x="10" y="8"/>
                    </a:cubicBezTo>
                    <a:cubicBezTo>
                      <a:pt x="10" y="7"/>
                      <a:pt x="9" y="6"/>
                      <a:pt x="9" y="5"/>
                    </a:cubicBezTo>
                    <a:cubicBezTo>
                      <a:pt x="9" y="4"/>
                      <a:pt x="10" y="4"/>
                      <a:pt x="10" y="3"/>
                    </a:cubicBezTo>
                    <a:cubicBezTo>
                      <a:pt x="7" y="1"/>
                      <a:pt x="7" y="1"/>
                      <a:pt x="7" y="1"/>
                    </a:cubicBezTo>
                    <a:cubicBezTo>
                      <a:pt x="6" y="0"/>
                      <a:pt x="6" y="0"/>
                      <a:pt x="6" y="0"/>
                    </a:cubicBezTo>
                    <a:cubicBezTo>
                      <a:pt x="5" y="1"/>
                      <a:pt x="4"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6" name="iṡļí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85BA14C-A259-41B9-A5A1-C911AA96042E}"/>
                  </a:ext>
                </a:extLst>
              </p:cNvPr>
              <p:cNvSpPr/>
              <p:nvPr/>
            </p:nvSpPr>
            <p:spPr bwMode="auto">
              <a:xfrm>
                <a:off x="8183207" y="1513247"/>
                <a:ext cx="241860" cy="520928"/>
              </a:xfrm>
              <a:custGeom>
                <a:avLst/>
                <a:gdLst>
                  <a:gd name="T0" fmla="*/ 3 w 12"/>
                  <a:gd name="T1" fmla="*/ 11 h 27"/>
                  <a:gd name="T2" fmla="*/ 8 w 12"/>
                  <a:gd name="T3" fmla="*/ 27 h 27"/>
                  <a:gd name="T4" fmla="*/ 9 w 12"/>
                  <a:gd name="T5" fmla="*/ 27 h 27"/>
                  <a:gd name="T6" fmla="*/ 9 w 12"/>
                  <a:gd name="T7" fmla="*/ 27 h 27"/>
                  <a:gd name="T8" fmla="*/ 12 w 12"/>
                  <a:gd name="T9" fmla="*/ 11 h 27"/>
                  <a:gd name="T10" fmla="*/ 10 w 12"/>
                  <a:gd name="T11" fmla="*/ 8 h 27"/>
                  <a:gd name="T12" fmla="*/ 10 w 12"/>
                  <a:gd name="T13" fmla="*/ 6 h 27"/>
                  <a:gd name="T14" fmla="*/ 1 w 12"/>
                  <a:gd name="T15" fmla="*/ 0 h 27"/>
                  <a:gd name="T16" fmla="*/ 0 w 12"/>
                  <a:gd name="T17" fmla="*/ 0 h 27"/>
                  <a:gd name="T18" fmla="*/ 3 w 12"/>
                  <a:gd name="T1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27">
                    <a:moveTo>
                      <a:pt x="3" y="11"/>
                    </a:moveTo>
                    <a:cubicBezTo>
                      <a:pt x="8" y="27"/>
                      <a:pt x="8" y="27"/>
                      <a:pt x="8" y="27"/>
                    </a:cubicBezTo>
                    <a:cubicBezTo>
                      <a:pt x="8" y="27"/>
                      <a:pt x="9" y="27"/>
                      <a:pt x="9" y="27"/>
                    </a:cubicBezTo>
                    <a:cubicBezTo>
                      <a:pt x="9" y="27"/>
                      <a:pt x="9" y="27"/>
                      <a:pt x="9" y="27"/>
                    </a:cubicBezTo>
                    <a:cubicBezTo>
                      <a:pt x="12" y="11"/>
                      <a:pt x="12" y="11"/>
                      <a:pt x="12" y="11"/>
                    </a:cubicBezTo>
                    <a:cubicBezTo>
                      <a:pt x="10" y="11"/>
                      <a:pt x="10" y="9"/>
                      <a:pt x="10" y="8"/>
                    </a:cubicBezTo>
                    <a:cubicBezTo>
                      <a:pt x="10" y="7"/>
                      <a:pt x="10" y="7"/>
                      <a:pt x="10" y="6"/>
                    </a:cubicBezTo>
                    <a:cubicBezTo>
                      <a:pt x="1" y="0"/>
                      <a:pt x="1" y="0"/>
                      <a:pt x="1" y="0"/>
                    </a:cubicBezTo>
                    <a:cubicBezTo>
                      <a:pt x="1" y="0"/>
                      <a:pt x="0" y="0"/>
                      <a:pt x="0" y="0"/>
                    </a:cubicBezTo>
                    <a:lnTo>
                      <a:pt x="3"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7" name="iśḻî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220C1274-CBDC-49DA-8FA4-3CA0203C5EAD}"/>
                  </a:ext>
                </a:extLst>
              </p:cNvPr>
              <p:cNvSpPr/>
              <p:nvPr/>
            </p:nvSpPr>
            <p:spPr bwMode="auto">
              <a:xfrm>
                <a:off x="10108782" y="3531836"/>
                <a:ext cx="316278" cy="539532"/>
              </a:xfrm>
              <a:custGeom>
                <a:avLst/>
                <a:gdLst>
                  <a:gd name="T0" fmla="*/ 16 w 16"/>
                  <a:gd name="T1" fmla="*/ 16 h 28"/>
                  <a:gd name="T2" fmla="*/ 16 w 16"/>
                  <a:gd name="T3" fmla="*/ 9 h 28"/>
                  <a:gd name="T4" fmla="*/ 16 w 16"/>
                  <a:gd name="T5" fmla="*/ 0 h 28"/>
                  <a:gd name="T6" fmla="*/ 15 w 16"/>
                  <a:gd name="T7" fmla="*/ 0 h 28"/>
                  <a:gd name="T8" fmla="*/ 15 w 16"/>
                  <a:gd name="T9" fmla="*/ 0 h 28"/>
                  <a:gd name="T10" fmla="*/ 5 w 16"/>
                  <a:gd name="T11" fmla="*/ 18 h 28"/>
                  <a:gd name="T12" fmla="*/ 0 w 16"/>
                  <a:gd name="T13" fmla="*/ 28 h 28"/>
                  <a:gd name="T14" fmla="*/ 12 w 16"/>
                  <a:gd name="T15" fmla="*/ 22 h 28"/>
                  <a:gd name="T16" fmla="*/ 12 w 16"/>
                  <a:gd name="T17" fmla="*/ 20 h 28"/>
                  <a:gd name="T18" fmla="*/ 16 w 16"/>
                  <a:gd name="T19"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8">
                    <a:moveTo>
                      <a:pt x="16" y="16"/>
                    </a:moveTo>
                    <a:cubicBezTo>
                      <a:pt x="16" y="9"/>
                      <a:pt x="16" y="9"/>
                      <a:pt x="16" y="9"/>
                    </a:cubicBezTo>
                    <a:cubicBezTo>
                      <a:pt x="16" y="0"/>
                      <a:pt x="16" y="0"/>
                      <a:pt x="16" y="0"/>
                    </a:cubicBezTo>
                    <a:cubicBezTo>
                      <a:pt x="16" y="0"/>
                      <a:pt x="16" y="0"/>
                      <a:pt x="15" y="0"/>
                    </a:cubicBezTo>
                    <a:cubicBezTo>
                      <a:pt x="15" y="0"/>
                      <a:pt x="15" y="0"/>
                      <a:pt x="15" y="0"/>
                    </a:cubicBezTo>
                    <a:cubicBezTo>
                      <a:pt x="5" y="18"/>
                      <a:pt x="5" y="18"/>
                      <a:pt x="5" y="18"/>
                    </a:cubicBezTo>
                    <a:cubicBezTo>
                      <a:pt x="0" y="28"/>
                      <a:pt x="0" y="28"/>
                      <a:pt x="0" y="28"/>
                    </a:cubicBezTo>
                    <a:cubicBezTo>
                      <a:pt x="12" y="22"/>
                      <a:pt x="12" y="22"/>
                      <a:pt x="12" y="22"/>
                    </a:cubicBezTo>
                    <a:cubicBezTo>
                      <a:pt x="12" y="21"/>
                      <a:pt x="12" y="21"/>
                      <a:pt x="12" y="20"/>
                    </a:cubicBezTo>
                    <a:cubicBezTo>
                      <a:pt x="12" y="18"/>
                      <a:pt x="14" y="16"/>
                      <a:pt x="1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8" name="íšḷîḑ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799CB78-222F-419B-B44D-0C537F0FFFCB}"/>
                  </a:ext>
                </a:extLst>
              </p:cNvPr>
              <p:cNvSpPr/>
              <p:nvPr/>
            </p:nvSpPr>
            <p:spPr bwMode="auto">
              <a:xfrm>
                <a:off x="9820408" y="2210915"/>
                <a:ext cx="409300" cy="660464"/>
              </a:xfrm>
              <a:custGeom>
                <a:avLst/>
                <a:gdLst>
                  <a:gd name="T0" fmla="*/ 11 w 21"/>
                  <a:gd name="T1" fmla="*/ 22 h 34"/>
                  <a:gd name="T2" fmla="*/ 18 w 21"/>
                  <a:gd name="T3" fmla="*/ 34 h 34"/>
                  <a:gd name="T4" fmla="*/ 21 w 21"/>
                  <a:gd name="T5" fmla="*/ 31 h 34"/>
                  <a:gd name="T6" fmla="*/ 20 w 21"/>
                  <a:gd name="T7" fmla="*/ 27 h 34"/>
                  <a:gd name="T8" fmla="*/ 21 w 21"/>
                  <a:gd name="T9" fmla="*/ 24 h 34"/>
                  <a:gd name="T10" fmla="*/ 0 w 21"/>
                  <a:gd name="T11" fmla="*/ 0 h 34"/>
                  <a:gd name="T12" fmla="*/ 0 w 21"/>
                  <a:gd name="T13" fmla="*/ 0 h 34"/>
                  <a:gd name="T14" fmla="*/ 11 w 21"/>
                  <a:gd name="T15" fmla="*/ 22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4">
                    <a:moveTo>
                      <a:pt x="11" y="22"/>
                    </a:moveTo>
                    <a:cubicBezTo>
                      <a:pt x="18" y="34"/>
                      <a:pt x="18" y="34"/>
                      <a:pt x="18" y="34"/>
                    </a:cubicBezTo>
                    <a:cubicBezTo>
                      <a:pt x="21" y="31"/>
                      <a:pt x="21" y="31"/>
                      <a:pt x="21" y="31"/>
                    </a:cubicBezTo>
                    <a:cubicBezTo>
                      <a:pt x="20" y="30"/>
                      <a:pt x="20" y="29"/>
                      <a:pt x="20" y="27"/>
                    </a:cubicBezTo>
                    <a:cubicBezTo>
                      <a:pt x="20" y="26"/>
                      <a:pt x="20" y="25"/>
                      <a:pt x="21" y="24"/>
                    </a:cubicBezTo>
                    <a:cubicBezTo>
                      <a:pt x="0" y="0"/>
                      <a:pt x="0" y="0"/>
                      <a:pt x="0" y="0"/>
                    </a:cubicBezTo>
                    <a:cubicBezTo>
                      <a:pt x="0" y="0"/>
                      <a:pt x="0" y="0"/>
                      <a:pt x="0" y="0"/>
                    </a:cubicBezTo>
                    <a:lnTo>
                      <a:pt x="11"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29" name="íšlïḑ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E6C81C1-942F-472E-B7B5-CCF0FC48BAF4}"/>
                  </a:ext>
                </a:extLst>
              </p:cNvPr>
              <p:cNvSpPr/>
              <p:nvPr/>
            </p:nvSpPr>
            <p:spPr bwMode="auto">
              <a:xfrm>
                <a:off x="9252972" y="4052764"/>
                <a:ext cx="213956" cy="604650"/>
              </a:xfrm>
              <a:custGeom>
                <a:avLst/>
                <a:gdLst>
                  <a:gd name="T0" fmla="*/ 3 w 11"/>
                  <a:gd name="T1" fmla="*/ 4 h 31"/>
                  <a:gd name="T2" fmla="*/ 0 w 11"/>
                  <a:gd name="T3" fmla="*/ 27 h 31"/>
                  <a:gd name="T4" fmla="*/ 2 w 11"/>
                  <a:gd name="T5" fmla="*/ 28 h 31"/>
                  <a:gd name="T6" fmla="*/ 3 w 11"/>
                  <a:gd name="T7" fmla="*/ 29 h 31"/>
                  <a:gd name="T8" fmla="*/ 3 w 11"/>
                  <a:gd name="T9" fmla="*/ 31 h 31"/>
                  <a:gd name="T10" fmla="*/ 6 w 11"/>
                  <a:gd name="T11" fmla="*/ 19 h 31"/>
                  <a:gd name="T12" fmla="*/ 11 w 11"/>
                  <a:gd name="T13" fmla="*/ 0 h 31"/>
                  <a:gd name="T14" fmla="*/ 7 w 11"/>
                  <a:gd name="T15" fmla="*/ 0 h 31"/>
                  <a:gd name="T16" fmla="*/ 3 w 11"/>
                  <a:gd name="T17"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1">
                    <a:moveTo>
                      <a:pt x="3" y="4"/>
                    </a:moveTo>
                    <a:cubicBezTo>
                      <a:pt x="0" y="27"/>
                      <a:pt x="0" y="27"/>
                      <a:pt x="0" y="27"/>
                    </a:cubicBezTo>
                    <a:cubicBezTo>
                      <a:pt x="1" y="28"/>
                      <a:pt x="1" y="28"/>
                      <a:pt x="2" y="28"/>
                    </a:cubicBezTo>
                    <a:cubicBezTo>
                      <a:pt x="2" y="28"/>
                      <a:pt x="3" y="28"/>
                      <a:pt x="3" y="29"/>
                    </a:cubicBezTo>
                    <a:cubicBezTo>
                      <a:pt x="3" y="29"/>
                      <a:pt x="3" y="30"/>
                      <a:pt x="3" y="31"/>
                    </a:cubicBezTo>
                    <a:cubicBezTo>
                      <a:pt x="6" y="19"/>
                      <a:pt x="6" y="19"/>
                      <a:pt x="6" y="19"/>
                    </a:cubicBezTo>
                    <a:cubicBezTo>
                      <a:pt x="11" y="0"/>
                      <a:pt x="11" y="0"/>
                      <a:pt x="11" y="0"/>
                    </a:cubicBezTo>
                    <a:cubicBezTo>
                      <a:pt x="7" y="0"/>
                      <a:pt x="7" y="0"/>
                      <a:pt x="7" y="0"/>
                    </a:cubicBezTo>
                    <a:cubicBezTo>
                      <a:pt x="6" y="2"/>
                      <a:pt x="5" y="4"/>
                      <a:pt x="3"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0" name="íṧ1iď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30AEBEF-51F5-4BE8-A94A-61FCFD3EF7E6}"/>
                  </a:ext>
                </a:extLst>
              </p:cNvPr>
              <p:cNvSpPr/>
              <p:nvPr/>
            </p:nvSpPr>
            <p:spPr bwMode="auto">
              <a:xfrm>
                <a:off x="11029704" y="3820210"/>
                <a:ext cx="37210" cy="102328"/>
              </a:xfrm>
              <a:custGeom>
                <a:avLst/>
                <a:gdLst>
                  <a:gd name="T0" fmla="*/ 2 w 2"/>
                  <a:gd name="T1" fmla="*/ 3 h 5"/>
                  <a:gd name="T2" fmla="*/ 1 w 2"/>
                  <a:gd name="T3" fmla="*/ 0 h 5"/>
                  <a:gd name="T4" fmla="*/ 0 w 2"/>
                  <a:gd name="T5" fmla="*/ 5 h 5"/>
                  <a:gd name="T6" fmla="*/ 1 w 2"/>
                  <a:gd name="T7" fmla="*/ 4 h 5"/>
                  <a:gd name="T8" fmla="*/ 2 w 2"/>
                  <a:gd name="T9" fmla="*/ 3 h 5"/>
                </a:gdLst>
                <a:ahLst/>
                <a:cxnLst>
                  <a:cxn ang="0">
                    <a:pos x="T0" y="T1"/>
                  </a:cxn>
                  <a:cxn ang="0">
                    <a:pos x="T2" y="T3"/>
                  </a:cxn>
                  <a:cxn ang="0">
                    <a:pos x="T4" y="T5"/>
                  </a:cxn>
                  <a:cxn ang="0">
                    <a:pos x="T6" y="T7"/>
                  </a:cxn>
                  <a:cxn ang="0">
                    <a:pos x="T8" y="T9"/>
                  </a:cxn>
                </a:cxnLst>
                <a:rect l="0" t="0" r="r" b="b"/>
                <a:pathLst>
                  <a:path w="2" h="5">
                    <a:moveTo>
                      <a:pt x="2" y="3"/>
                    </a:moveTo>
                    <a:cubicBezTo>
                      <a:pt x="1" y="2"/>
                      <a:pt x="1" y="1"/>
                      <a:pt x="1" y="0"/>
                    </a:cubicBezTo>
                    <a:cubicBezTo>
                      <a:pt x="0" y="5"/>
                      <a:pt x="0" y="5"/>
                      <a:pt x="0" y="5"/>
                    </a:cubicBezTo>
                    <a:cubicBezTo>
                      <a:pt x="1" y="4"/>
                      <a:pt x="1" y="4"/>
                      <a:pt x="1" y="4"/>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1" name="îşḻi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9611181-7BFE-46E0-AE3A-EAAABF0D9CB9}"/>
                  </a:ext>
                </a:extLst>
              </p:cNvPr>
              <p:cNvSpPr/>
              <p:nvPr/>
            </p:nvSpPr>
            <p:spPr bwMode="auto">
              <a:xfrm>
                <a:off x="9373898" y="1783009"/>
                <a:ext cx="372090" cy="353486"/>
              </a:xfrm>
              <a:custGeom>
                <a:avLst/>
                <a:gdLst>
                  <a:gd name="T0" fmla="*/ 1 w 19"/>
                  <a:gd name="T1" fmla="*/ 17 h 18"/>
                  <a:gd name="T2" fmla="*/ 15 w 19"/>
                  <a:gd name="T3" fmla="*/ 18 h 18"/>
                  <a:gd name="T4" fmla="*/ 16 w 19"/>
                  <a:gd name="T5" fmla="*/ 18 h 18"/>
                  <a:gd name="T6" fmla="*/ 19 w 19"/>
                  <a:gd name="T7" fmla="*/ 14 h 18"/>
                  <a:gd name="T8" fmla="*/ 17 w 19"/>
                  <a:gd name="T9" fmla="*/ 11 h 18"/>
                  <a:gd name="T10" fmla="*/ 14 w 19"/>
                  <a:gd name="T11" fmla="*/ 1 h 18"/>
                  <a:gd name="T12" fmla="*/ 12 w 19"/>
                  <a:gd name="T13" fmla="*/ 1 h 18"/>
                  <a:gd name="T14" fmla="*/ 10 w 19"/>
                  <a:gd name="T15" fmla="*/ 0 h 18"/>
                  <a:gd name="T16" fmla="*/ 3 w 19"/>
                  <a:gd name="T17" fmla="*/ 10 h 18"/>
                  <a:gd name="T18" fmla="*/ 0 w 19"/>
                  <a:gd name="T19" fmla="*/ 14 h 18"/>
                  <a:gd name="T20" fmla="*/ 1 w 19"/>
                  <a:gd name="T21" fmla="*/ 1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8">
                    <a:moveTo>
                      <a:pt x="1" y="17"/>
                    </a:moveTo>
                    <a:cubicBezTo>
                      <a:pt x="15" y="18"/>
                      <a:pt x="15" y="18"/>
                      <a:pt x="15" y="18"/>
                    </a:cubicBezTo>
                    <a:cubicBezTo>
                      <a:pt x="16" y="18"/>
                      <a:pt x="16" y="18"/>
                      <a:pt x="16" y="18"/>
                    </a:cubicBezTo>
                    <a:cubicBezTo>
                      <a:pt x="16" y="16"/>
                      <a:pt x="17" y="15"/>
                      <a:pt x="19" y="14"/>
                    </a:cubicBezTo>
                    <a:cubicBezTo>
                      <a:pt x="17" y="11"/>
                      <a:pt x="17" y="11"/>
                      <a:pt x="17" y="11"/>
                    </a:cubicBezTo>
                    <a:cubicBezTo>
                      <a:pt x="14" y="1"/>
                      <a:pt x="14" y="1"/>
                      <a:pt x="14" y="1"/>
                    </a:cubicBezTo>
                    <a:cubicBezTo>
                      <a:pt x="13" y="1"/>
                      <a:pt x="13" y="1"/>
                      <a:pt x="12" y="1"/>
                    </a:cubicBezTo>
                    <a:cubicBezTo>
                      <a:pt x="12" y="1"/>
                      <a:pt x="11" y="0"/>
                      <a:pt x="10" y="0"/>
                    </a:cubicBezTo>
                    <a:cubicBezTo>
                      <a:pt x="3" y="10"/>
                      <a:pt x="3" y="10"/>
                      <a:pt x="3" y="10"/>
                    </a:cubicBezTo>
                    <a:cubicBezTo>
                      <a:pt x="0" y="14"/>
                      <a:pt x="0" y="14"/>
                      <a:pt x="0" y="14"/>
                    </a:cubicBezTo>
                    <a:cubicBezTo>
                      <a:pt x="1" y="14"/>
                      <a:pt x="1" y="16"/>
                      <a:pt x="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2" name="ï$ḷi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EF66D57-A0F9-4F93-A4BB-7724B32B8113}"/>
                  </a:ext>
                </a:extLst>
              </p:cNvPr>
              <p:cNvSpPr/>
              <p:nvPr/>
            </p:nvSpPr>
            <p:spPr bwMode="auto">
              <a:xfrm>
                <a:off x="9569250" y="4155092"/>
                <a:ext cx="520928" cy="893018"/>
              </a:xfrm>
              <a:custGeom>
                <a:avLst/>
                <a:gdLst>
                  <a:gd name="T0" fmla="*/ 0 w 27"/>
                  <a:gd name="T1" fmla="*/ 0 h 46"/>
                  <a:gd name="T2" fmla="*/ 23 w 27"/>
                  <a:gd name="T3" fmla="*/ 46 h 46"/>
                  <a:gd name="T4" fmla="*/ 24 w 27"/>
                  <a:gd name="T5" fmla="*/ 39 h 46"/>
                  <a:gd name="T6" fmla="*/ 24 w 27"/>
                  <a:gd name="T7" fmla="*/ 38 h 46"/>
                  <a:gd name="T8" fmla="*/ 25 w 27"/>
                  <a:gd name="T9" fmla="*/ 38 h 46"/>
                  <a:gd name="T10" fmla="*/ 27 w 27"/>
                  <a:gd name="T11" fmla="*/ 39 h 46"/>
                  <a:gd name="T12" fmla="*/ 27 w 27"/>
                  <a:gd name="T13" fmla="*/ 39 h 46"/>
                  <a:gd name="T14" fmla="*/ 9 w 27"/>
                  <a:gd name="T15" fmla="*/ 14 h 46"/>
                  <a:gd name="T16" fmla="*/ 0 w 27"/>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46">
                    <a:moveTo>
                      <a:pt x="0" y="0"/>
                    </a:moveTo>
                    <a:cubicBezTo>
                      <a:pt x="23" y="46"/>
                      <a:pt x="23" y="46"/>
                      <a:pt x="23" y="46"/>
                    </a:cubicBezTo>
                    <a:cubicBezTo>
                      <a:pt x="23" y="43"/>
                      <a:pt x="24" y="41"/>
                      <a:pt x="24" y="39"/>
                    </a:cubicBezTo>
                    <a:cubicBezTo>
                      <a:pt x="24" y="39"/>
                      <a:pt x="24" y="38"/>
                      <a:pt x="24" y="38"/>
                    </a:cubicBezTo>
                    <a:cubicBezTo>
                      <a:pt x="24" y="38"/>
                      <a:pt x="25" y="38"/>
                      <a:pt x="25" y="38"/>
                    </a:cubicBezTo>
                    <a:cubicBezTo>
                      <a:pt x="25" y="39"/>
                      <a:pt x="26" y="39"/>
                      <a:pt x="27" y="39"/>
                    </a:cubicBezTo>
                    <a:cubicBezTo>
                      <a:pt x="27" y="39"/>
                      <a:pt x="27" y="39"/>
                      <a:pt x="27" y="39"/>
                    </a:cubicBezTo>
                    <a:cubicBezTo>
                      <a:pt x="9" y="14"/>
                      <a:pt x="9" y="14"/>
                      <a:pt x="9" y="14"/>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3" name="íṧļi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5F48385-9D2A-4CE3-BAD5-E342E9D64FDA}"/>
                  </a:ext>
                </a:extLst>
              </p:cNvPr>
              <p:cNvSpPr/>
              <p:nvPr/>
            </p:nvSpPr>
            <p:spPr bwMode="auto">
              <a:xfrm>
                <a:off x="9820408" y="4034160"/>
                <a:ext cx="288374" cy="818600"/>
              </a:xfrm>
              <a:custGeom>
                <a:avLst/>
                <a:gdLst>
                  <a:gd name="T0" fmla="*/ 0 w 15"/>
                  <a:gd name="T1" fmla="*/ 2 h 42"/>
                  <a:gd name="T2" fmla="*/ 1 w 15"/>
                  <a:gd name="T3" fmla="*/ 6 h 42"/>
                  <a:gd name="T4" fmla="*/ 15 w 15"/>
                  <a:gd name="T5" fmla="*/ 42 h 42"/>
                  <a:gd name="T6" fmla="*/ 14 w 15"/>
                  <a:gd name="T7" fmla="*/ 3 h 42"/>
                  <a:gd name="T8" fmla="*/ 2 w 15"/>
                  <a:gd name="T9" fmla="*/ 0 h 42"/>
                  <a:gd name="T10" fmla="*/ 0 w 15"/>
                  <a:gd name="T11" fmla="*/ 2 h 42"/>
                </a:gdLst>
                <a:ahLst/>
                <a:cxnLst>
                  <a:cxn ang="0">
                    <a:pos x="T0" y="T1"/>
                  </a:cxn>
                  <a:cxn ang="0">
                    <a:pos x="T2" y="T3"/>
                  </a:cxn>
                  <a:cxn ang="0">
                    <a:pos x="T4" y="T5"/>
                  </a:cxn>
                  <a:cxn ang="0">
                    <a:pos x="T6" y="T7"/>
                  </a:cxn>
                  <a:cxn ang="0">
                    <a:pos x="T8" y="T9"/>
                  </a:cxn>
                  <a:cxn ang="0">
                    <a:pos x="T10" y="T11"/>
                  </a:cxn>
                </a:cxnLst>
                <a:rect l="0" t="0" r="r" b="b"/>
                <a:pathLst>
                  <a:path w="15" h="42">
                    <a:moveTo>
                      <a:pt x="0" y="2"/>
                    </a:moveTo>
                    <a:cubicBezTo>
                      <a:pt x="1" y="6"/>
                      <a:pt x="1" y="6"/>
                      <a:pt x="1" y="6"/>
                    </a:cubicBezTo>
                    <a:cubicBezTo>
                      <a:pt x="15" y="42"/>
                      <a:pt x="15" y="42"/>
                      <a:pt x="15" y="42"/>
                    </a:cubicBezTo>
                    <a:cubicBezTo>
                      <a:pt x="14" y="3"/>
                      <a:pt x="14" y="3"/>
                      <a:pt x="14" y="3"/>
                    </a:cubicBezTo>
                    <a:cubicBezTo>
                      <a:pt x="2" y="0"/>
                      <a:pt x="2" y="0"/>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4" name="ísḻî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28C4151-9B31-49DD-B884-79D2F6DE38E2}"/>
                  </a:ext>
                </a:extLst>
              </p:cNvPr>
              <p:cNvSpPr/>
              <p:nvPr/>
            </p:nvSpPr>
            <p:spPr bwMode="auto">
              <a:xfrm>
                <a:off x="8443671" y="4071368"/>
                <a:ext cx="855810" cy="511628"/>
              </a:xfrm>
              <a:custGeom>
                <a:avLst/>
                <a:gdLst>
                  <a:gd name="T0" fmla="*/ 40 w 44"/>
                  <a:gd name="T1" fmla="*/ 0 h 26"/>
                  <a:gd name="T2" fmla="*/ 21 w 44"/>
                  <a:gd name="T3" fmla="*/ 2 h 26"/>
                  <a:gd name="T4" fmla="*/ 2 w 44"/>
                  <a:gd name="T5" fmla="*/ 4 h 26"/>
                  <a:gd name="T6" fmla="*/ 2 w 44"/>
                  <a:gd name="T7" fmla="*/ 4 h 26"/>
                  <a:gd name="T8" fmla="*/ 0 w 44"/>
                  <a:gd name="T9" fmla="*/ 8 h 26"/>
                  <a:gd name="T10" fmla="*/ 10 w 44"/>
                  <a:gd name="T11" fmla="*/ 22 h 26"/>
                  <a:gd name="T12" fmla="*/ 25 w 44"/>
                  <a:gd name="T13" fmla="*/ 11 h 26"/>
                  <a:gd name="T14" fmla="*/ 26 w 44"/>
                  <a:gd name="T15" fmla="*/ 11 h 26"/>
                  <a:gd name="T16" fmla="*/ 26 w 44"/>
                  <a:gd name="T17" fmla="*/ 11 h 26"/>
                  <a:gd name="T18" fmla="*/ 26 w 44"/>
                  <a:gd name="T19" fmla="*/ 11 h 26"/>
                  <a:gd name="T20" fmla="*/ 41 w 44"/>
                  <a:gd name="T21" fmla="*/ 26 h 26"/>
                  <a:gd name="T22" fmla="*/ 42 w 44"/>
                  <a:gd name="T23" fmla="*/ 13 h 26"/>
                  <a:gd name="T24" fmla="*/ 44 w 44"/>
                  <a:gd name="T25" fmla="*/ 3 h 26"/>
                  <a:gd name="T26" fmla="*/ 40 w 44"/>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26">
                    <a:moveTo>
                      <a:pt x="40" y="0"/>
                    </a:moveTo>
                    <a:cubicBezTo>
                      <a:pt x="21" y="2"/>
                      <a:pt x="21" y="2"/>
                      <a:pt x="21" y="2"/>
                    </a:cubicBezTo>
                    <a:cubicBezTo>
                      <a:pt x="2" y="4"/>
                      <a:pt x="2" y="4"/>
                      <a:pt x="2" y="4"/>
                    </a:cubicBezTo>
                    <a:cubicBezTo>
                      <a:pt x="2" y="4"/>
                      <a:pt x="2" y="4"/>
                      <a:pt x="2" y="4"/>
                    </a:cubicBezTo>
                    <a:cubicBezTo>
                      <a:pt x="2" y="6"/>
                      <a:pt x="1" y="7"/>
                      <a:pt x="0" y="8"/>
                    </a:cubicBezTo>
                    <a:cubicBezTo>
                      <a:pt x="10" y="22"/>
                      <a:pt x="10" y="22"/>
                      <a:pt x="10" y="22"/>
                    </a:cubicBezTo>
                    <a:cubicBezTo>
                      <a:pt x="16" y="20"/>
                      <a:pt x="21" y="16"/>
                      <a:pt x="25" y="11"/>
                    </a:cubicBezTo>
                    <a:cubicBezTo>
                      <a:pt x="25" y="11"/>
                      <a:pt x="26" y="11"/>
                      <a:pt x="26" y="11"/>
                    </a:cubicBezTo>
                    <a:cubicBezTo>
                      <a:pt x="26" y="11"/>
                      <a:pt x="26" y="11"/>
                      <a:pt x="26" y="11"/>
                    </a:cubicBezTo>
                    <a:cubicBezTo>
                      <a:pt x="26" y="11"/>
                      <a:pt x="26" y="11"/>
                      <a:pt x="26" y="11"/>
                    </a:cubicBezTo>
                    <a:cubicBezTo>
                      <a:pt x="29" y="18"/>
                      <a:pt x="34" y="23"/>
                      <a:pt x="41" y="26"/>
                    </a:cubicBezTo>
                    <a:cubicBezTo>
                      <a:pt x="42" y="13"/>
                      <a:pt x="42" y="13"/>
                      <a:pt x="42" y="13"/>
                    </a:cubicBezTo>
                    <a:cubicBezTo>
                      <a:pt x="44" y="3"/>
                      <a:pt x="44" y="3"/>
                      <a:pt x="44" y="3"/>
                    </a:cubicBezTo>
                    <a:cubicBezTo>
                      <a:pt x="42" y="3"/>
                      <a:pt x="40" y="1"/>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5" name="í$ḷi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8795D1E-2A74-4C25-8C60-78610DE88BEF}"/>
                  </a:ext>
                </a:extLst>
              </p:cNvPr>
              <p:cNvSpPr/>
              <p:nvPr/>
            </p:nvSpPr>
            <p:spPr bwMode="auto">
              <a:xfrm>
                <a:off x="9857618" y="3531836"/>
                <a:ext cx="530232" cy="539532"/>
              </a:xfrm>
              <a:custGeom>
                <a:avLst/>
                <a:gdLst>
                  <a:gd name="T0" fmla="*/ 26 w 27"/>
                  <a:gd name="T1" fmla="*/ 0 h 28"/>
                  <a:gd name="T2" fmla="*/ 21 w 27"/>
                  <a:gd name="T3" fmla="*/ 4 h 28"/>
                  <a:gd name="T4" fmla="*/ 0 w 27"/>
                  <a:gd name="T5" fmla="*/ 21 h 28"/>
                  <a:gd name="T6" fmla="*/ 1 w 27"/>
                  <a:gd name="T7" fmla="*/ 24 h 28"/>
                  <a:gd name="T8" fmla="*/ 1 w 27"/>
                  <a:gd name="T9" fmla="*/ 25 h 28"/>
                  <a:gd name="T10" fmla="*/ 3 w 27"/>
                  <a:gd name="T11" fmla="*/ 26 h 28"/>
                  <a:gd name="T12" fmla="*/ 12 w 27"/>
                  <a:gd name="T13" fmla="*/ 28 h 28"/>
                  <a:gd name="T14" fmla="*/ 15 w 27"/>
                  <a:gd name="T15" fmla="*/ 22 h 28"/>
                  <a:gd name="T16" fmla="*/ 27 w 27"/>
                  <a:gd name="T17" fmla="*/ 0 h 28"/>
                  <a:gd name="T18" fmla="*/ 26 w 27"/>
                  <a:gd name="T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28">
                    <a:moveTo>
                      <a:pt x="26" y="0"/>
                    </a:moveTo>
                    <a:cubicBezTo>
                      <a:pt x="21" y="4"/>
                      <a:pt x="21" y="4"/>
                      <a:pt x="21" y="4"/>
                    </a:cubicBezTo>
                    <a:cubicBezTo>
                      <a:pt x="0" y="21"/>
                      <a:pt x="0" y="21"/>
                      <a:pt x="0" y="21"/>
                    </a:cubicBezTo>
                    <a:cubicBezTo>
                      <a:pt x="0" y="22"/>
                      <a:pt x="1" y="23"/>
                      <a:pt x="1" y="24"/>
                    </a:cubicBezTo>
                    <a:cubicBezTo>
                      <a:pt x="1" y="25"/>
                      <a:pt x="1" y="25"/>
                      <a:pt x="1" y="25"/>
                    </a:cubicBezTo>
                    <a:cubicBezTo>
                      <a:pt x="3" y="26"/>
                      <a:pt x="3" y="26"/>
                      <a:pt x="3" y="26"/>
                    </a:cubicBezTo>
                    <a:cubicBezTo>
                      <a:pt x="12" y="28"/>
                      <a:pt x="12" y="28"/>
                      <a:pt x="12" y="28"/>
                    </a:cubicBezTo>
                    <a:cubicBezTo>
                      <a:pt x="15" y="22"/>
                      <a:pt x="15" y="22"/>
                      <a:pt x="15" y="22"/>
                    </a:cubicBezTo>
                    <a:cubicBezTo>
                      <a:pt x="27" y="0"/>
                      <a:pt x="27" y="0"/>
                      <a:pt x="27" y="0"/>
                    </a:cubicBezTo>
                    <a:cubicBezTo>
                      <a:pt x="27" y="0"/>
                      <a:pt x="26"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6" name="ïSľî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3E629683-F65F-4476-88BC-5289B2147235}"/>
                  </a:ext>
                </a:extLst>
              </p:cNvPr>
              <p:cNvSpPr/>
              <p:nvPr/>
            </p:nvSpPr>
            <p:spPr bwMode="auto">
              <a:xfrm>
                <a:off x="7587861" y="3085328"/>
                <a:ext cx="558136" cy="660464"/>
              </a:xfrm>
              <a:custGeom>
                <a:avLst/>
                <a:gdLst>
                  <a:gd name="T0" fmla="*/ 22 w 29"/>
                  <a:gd name="T1" fmla="*/ 34 h 34"/>
                  <a:gd name="T2" fmla="*/ 29 w 29"/>
                  <a:gd name="T3" fmla="*/ 27 h 34"/>
                  <a:gd name="T4" fmla="*/ 28 w 29"/>
                  <a:gd name="T5" fmla="*/ 24 h 34"/>
                  <a:gd name="T6" fmla="*/ 28 w 29"/>
                  <a:gd name="T7" fmla="*/ 22 h 34"/>
                  <a:gd name="T8" fmla="*/ 1 w 29"/>
                  <a:gd name="T9" fmla="*/ 0 h 34"/>
                  <a:gd name="T10" fmla="*/ 0 w 29"/>
                  <a:gd name="T11" fmla="*/ 0 h 34"/>
                  <a:gd name="T12" fmla="*/ 18 w 29"/>
                  <a:gd name="T13" fmla="*/ 33 h 34"/>
                  <a:gd name="T14" fmla="*/ 19 w 29"/>
                  <a:gd name="T15" fmla="*/ 33 h 34"/>
                  <a:gd name="T16" fmla="*/ 22 w 29"/>
                  <a:gd name="T1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34">
                    <a:moveTo>
                      <a:pt x="22" y="34"/>
                    </a:moveTo>
                    <a:cubicBezTo>
                      <a:pt x="29" y="27"/>
                      <a:pt x="29" y="27"/>
                      <a:pt x="29" y="27"/>
                    </a:cubicBezTo>
                    <a:cubicBezTo>
                      <a:pt x="28" y="26"/>
                      <a:pt x="28" y="25"/>
                      <a:pt x="28" y="24"/>
                    </a:cubicBezTo>
                    <a:cubicBezTo>
                      <a:pt x="28" y="23"/>
                      <a:pt x="28" y="23"/>
                      <a:pt x="28" y="22"/>
                    </a:cubicBezTo>
                    <a:cubicBezTo>
                      <a:pt x="1" y="0"/>
                      <a:pt x="1" y="0"/>
                      <a:pt x="1" y="0"/>
                    </a:cubicBezTo>
                    <a:cubicBezTo>
                      <a:pt x="0" y="0"/>
                      <a:pt x="0" y="0"/>
                      <a:pt x="0" y="0"/>
                    </a:cubicBezTo>
                    <a:cubicBezTo>
                      <a:pt x="18" y="33"/>
                      <a:pt x="18" y="33"/>
                      <a:pt x="18" y="33"/>
                    </a:cubicBezTo>
                    <a:cubicBezTo>
                      <a:pt x="18" y="33"/>
                      <a:pt x="19" y="33"/>
                      <a:pt x="19" y="33"/>
                    </a:cubicBezTo>
                    <a:cubicBezTo>
                      <a:pt x="20" y="33"/>
                      <a:pt x="21" y="33"/>
                      <a:pt x="22"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7" name="íslíḓ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8A4EC48-1E54-403D-9D51-49F70B6DE4E4}"/>
                  </a:ext>
                </a:extLst>
              </p:cNvPr>
              <p:cNvSpPr/>
              <p:nvPr/>
            </p:nvSpPr>
            <p:spPr bwMode="auto">
              <a:xfrm>
                <a:off x="7541353" y="3857418"/>
                <a:ext cx="390696" cy="390696"/>
              </a:xfrm>
              <a:custGeom>
                <a:avLst/>
                <a:gdLst>
                  <a:gd name="T0" fmla="*/ 20 w 20"/>
                  <a:gd name="T1" fmla="*/ 5 h 20"/>
                  <a:gd name="T2" fmla="*/ 20 w 20"/>
                  <a:gd name="T3" fmla="*/ 2 h 20"/>
                  <a:gd name="T4" fmla="*/ 17 w 20"/>
                  <a:gd name="T5" fmla="*/ 0 h 20"/>
                  <a:gd name="T6" fmla="*/ 0 w 20"/>
                  <a:gd name="T7" fmla="*/ 7 h 20"/>
                  <a:gd name="T8" fmla="*/ 5 w 20"/>
                  <a:gd name="T9" fmla="*/ 18 h 20"/>
                  <a:gd name="T10" fmla="*/ 18 w 20"/>
                  <a:gd name="T11" fmla="*/ 20 h 20"/>
                  <a:gd name="T12" fmla="*/ 18 w 20"/>
                  <a:gd name="T13" fmla="*/ 20 h 20"/>
                  <a:gd name="T14" fmla="*/ 20 w 20"/>
                  <a:gd name="T15" fmla="*/ 5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20" y="5"/>
                    </a:moveTo>
                    <a:cubicBezTo>
                      <a:pt x="20" y="2"/>
                      <a:pt x="20" y="2"/>
                      <a:pt x="20" y="2"/>
                    </a:cubicBezTo>
                    <a:cubicBezTo>
                      <a:pt x="19" y="2"/>
                      <a:pt x="17" y="1"/>
                      <a:pt x="17" y="0"/>
                    </a:cubicBezTo>
                    <a:cubicBezTo>
                      <a:pt x="0" y="7"/>
                      <a:pt x="0" y="7"/>
                      <a:pt x="0" y="7"/>
                    </a:cubicBezTo>
                    <a:cubicBezTo>
                      <a:pt x="1" y="11"/>
                      <a:pt x="3" y="15"/>
                      <a:pt x="5" y="18"/>
                    </a:cubicBezTo>
                    <a:cubicBezTo>
                      <a:pt x="18" y="20"/>
                      <a:pt x="18" y="20"/>
                      <a:pt x="18" y="20"/>
                    </a:cubicBezTo>
                    <a:cubicBezTo>
                      <a:pt x="18" y="20"/>
                      <a:pt x="18" y="20"/>
                      <a:pt x="18" y="20"/>
                    </a:cubicBezTo>
                    <a:lnTo>
                      <a:pt x="2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8" name="îsľiḓ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7CF0D83-A81A-4BC5-A46D-129DD7A84FF6}"/>
                  </a:ext>
                </a:extLst>
              </p:cNvPr>
              <p:cNvSpPr/>
              <p:nvPr/>
            </p:nvSpPr>
            <p:spPr bwMode="auto">
              <a:xfrm>
                <a:off x="10852964" y="3996950"/>
                <a:ext cx="213956" cy="427904"/>
              </a:xfrm>
              <a:custGeom>
                <a:avLst/>
                <a:gdLst>
                  <a:gd name="T0" fmla="*/ 11 w 11"/>
                  <a:gd name="T1" fmla="*/ 8 h 22"/>
                  <a:gd name="T2" fmla="*/ 8 w 11"/>
                  <a:gd name="T3" fmla="*/ 0 h 22"/>
                  <a:gd name="T4" fmla="*/ 0 w 11"/>
                  <a:gd name="T5" fmla="*/ 22 h 22"/>
                  <a:gd name="T6" fmla="*/ 11 w 11"/>
                  <a:gd name="T7" fmla="*/ 8 h 22"/>
                </a:gdLst>
                <a:ahLst/>
                <a:cxnLst>
                  <a:cxn ang="0">
                    <a:pos x="T0" y="T1"/>
                  </a:cxn>
                  <a:cxn ang="0">
                    <a:pos x="T2" y="T3"/>
                  </a:cxn>
                  <a:cxn ang="0">
                    <a:pos x="T4" y="T5"/>
                  </a:cxn>
                  <a:cxn ang="0">
                    <a:pos x="T6" y="T7"/>
                  </a:cxn>
                </a:cxnLst>
                <a:rect l="0" t="0" r="r" b="b"/>
                <a:pathLst>
                  <a:path w="11" h="22">
                    <a:moveTo>
                      <a:pt x="11" y="8"/>
                    </a:moveTo>
                    <a:cubicBezTo>
                      <a:pt x="8" y="0"/>
                      <a:pt x="8" y="0"/>
                      <a:pt x="8" y="0"/>
                    </a:cubicBezTo>
                    <a:cubicBezTo>
                      <a:pt x="0" y="22"/>
                      <a:pt x="0" y="22"/>
                      <a:pt x="0" y="22"/>
                    </a:cubicBezTo>
                    <a:cubicBezTo>
                      <a:pt x="5" y="19"/>
                      <a:pt x="9" y="14"/>
                      <a:pt x="1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39" name="iṩ1ïḓ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094638B-2B36-4B70-AB24-2F4843041629}"/>
                  </a:ext>
                </a:extLst>
              </p:cNvPr>
              <p:cNvSpPr/>
              <p:nvPr/>
            </p:nvSpPr>
            <p:spPr bwMode="auto">
              <a:xfrm>
                <a:off x="10108782" y="4136486"/>
                <a:ext cx="474418" cy="790696"/>
              </a:xfrm>
              <a:custGeom>
                <a:avLst/>
                <a:gdLst>
                  <a:gd name="T0" fmla="*/ 1 w 24"/>
                  <a:gd name="T1" fmla="*/ 39 h 41"/>
                  <a:gd name="T2" fmla="*/ 14 w 24"/>
                  <a:gd name="T3" fmla="*/ 40 h 41"/>
                  <a:gd name="T4" fmla="*/ 17 w 24"/>
                  <a:gd name="T5" fmla="*/ 41 h 41"/>
                  <a:gd name="T6" fmla="*/ 24 w 24"/>
                  <a:gd name="T7" fmla="*/ 37 h 41"/>
                  <a:gd name="T8" fmla="*/ 5 w 24"/>
                  <a:gd name="T9" fmla="*/ 8 h 41"/>
                  <a:gd name="T10" fmla="*/ 0 w 24"/>
                  <a:gd name="T11" fmla="*/ 0 h 41"/>
                  <a:gd name="T12" fmla="*/ 1 w 24"/>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24" h="41">
                    <a:moveTo>
                      <a:pt x="1" y="39"/>
                    </a:moveTo>
                    <a:cubicBezTo>
                      <a:pt x="14" y="40"/>
                      <a:pt x="14" y="40"/>
                      <a:pt x="14" y="40"/>
                    </a:cubicBezTo>
                    <a:cubicBezTo>
                      <a:pt x="17" y="41"/>
                      <a:pt x="17" y="41"/>
                      <a:pt x="17" y="41"/>
                    </a:cubicBezTo>
                    <a:cubicBezTo>
                      <a:pt x="19" y="40"/>
                      <a:pt x="22" y="39"/>
                      <a:pt x="24" y="37"/>
                    </a:cubicBezTo>
                    <a:cubicBezTo>
                      <a:pt x="5" y="8"/>
                      <a:pt x="5" y="8"/>
                      <a:pt x="5" y="8"/>
                    </a:cubicBezTo>
                    <a:cubicBezTo>
                      <a:pt x="0" y="0"/>
                      <a:pt x="0" y="0"/>
                      <a:pt x="0" y="0"/>
                    </a:cubicBezTo>
                    <a:lnTo>
                      <a:pt x="1"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0" name="ísḷïḓ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EBC9D72-6946-480F-804C-7290BD21972E}"/>
                  </a:ext>
                </a:extLst>
              </p:cNvPr>
              <p:cNvSpPr/>
              <p:nvPr/>
            </p:nvSpPr>
            <p:spPr bwMode="auto">
              <a:xfrm>
                <a:off x="7076239" y="3103932"/>
                <a:ext cx="837204" cy="911622"/>
              </a:xfrm>
              <a:custGeom>
                <a:avLst/>
                <a:gdLst>
                  <a:gd name="T0" fmla="*/ 40 w 43"/>
                  <a:gd name="T1" fmla="*/ 36 h 47"/>
                  <a:gd name="T2" fmla="*/ 43 w 43"/>
                  <a:gd name="T3" fmla="*/ 32 h 47"/>
                  <a:gd name="T4" fmla="*/ 39 w 43"/>
                  <a:gd name="T5" fmla="*/ 26 h 47"/>
                  <a:gd name="T6" fmla="*/ 25 w 43"/>
                  <a:gd name="T7" fmla="*/ 0 h 47"/>
                  <a:gd name="T8" fmla="*/ 23 w 43"/>
                  <a:gd name="T9" fmla="*/ 0 h 47"/>
                  <a:gd name="T10" fmla="*/ 22 w 43"/>
                  <a:gd name="T11" fmla="*/ 0 h 47"/>
                  <a:gd name="T12" fmla="*/ 0 w 43"/>
                  <a:gd name="T13" fmla="*/ 47 h 47"/>
                  <a:gd name="T14" fmla="*/ 14 w 43"/>
                  <a:gd name="T15" fmla="*/ 43 h 47"/>
                  <a:gd name="T16" fmla="*/ 21 w 43"/>
                  <a:gd name="T17" fmla="*/ 38 h 47"/>
                  <a:gd name="T18" fmla="*/ 22 w 43"/>
                  <a:gd name="T19" fmla="*/ 38 h 47"/>
                  <a:gd name="T20" fmla="*/ 22 w 43"/>
                  <a:gd name="T21" fmla="*/ 39 h 47"/>
                  <a:gd name="T22" fmla="*/ 23 w 43"/>
                  <a:gd name="T23" fmla="*/ 41 h 47"/>
                  <a:gd name="T24" fmla="*/ 27 w 43"/>
                  <a:gd name="T25" fmla="*/ 40 h 47"/>
                  <a:gd name="T26" fmla="*/ 40 w 43"/>
                  <a:gd name="T27" fmla="*/ 37 h 47"/>
                  <a:gd name="T28" fmla="*/ 40 w 43"/>
                  <a:gd name="T29"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7">
                    <a:moveTo>
                      <a:pt x="40" y="36"/>
                    </a:moveTo>
                    <a:cubicBezTo>
                      <a:pt x="40" y="35"/>
                      <a:pt x="41" y="33"/>
                      <a:pt x="43" y="32"/>
                    </a:cubicBezTo>
                    <a:cubicBezTo>
                      <a:pt x="39" y="26"/>
                      <a:pt x="39" y="26"/>
                      <a:pt x="39" y="26"/>
                    </a:cubicBezTo>
                    <a:cubicBezTo>
                      <a:pt x="25" y="0"/>
                      <a:pt x="25" y="0"/>
                      <a:pt x="25" y="0"/>
                    </a:cubicBezTo>
                    <a:cubicBezTo>
                      <a:pt x="25" y="0"/>
                      <a:pt x="24" y="0"/>
                      <a:pt x="23" y="0"/>
                    </a:cubicBezTo>
                    <a:cubicBezTo>
                      <a:pt x="23" y="0"/>
                      <a:pt x="23" y="0"/>
                      <a:pt x="22" y="0"/>
                    </a:cubicBezTo>
                    <a:cubicBezTo>
                      <a:pt x="0" y="47"/>
                      <a:pt x="0" y="47"/>
                      <a:pt x="0" y="47"/>
                    </a:cubicBezTo>
                    <a:cubicBezTo>
                      <a:pt x="14" y="43"/>
                      <a:pt x="14" y="43"/>
                      <a:pt x="14" y="43"/>
                    </a:cubicBezTo>
                    <a:cubicBezTo>
                      <a:pt x="17" y="42"/>
                      <a:pt x="19" y="40"/>
                      <a:pt x="21" y="38"/>
                    </a:cubicBezTo>
                    <a:cubicBezTo>
                      <a:pt x="22" y="38"/>
                      <a:pt x="22" y="38"/>
                      <a:pt x="22" y="38"/>
                    </a:cubicBezTo>
                    <a:cubicBezTo>
                      <a:pt x="22" y="38"/>
                      <a:pt x="22" y="38"/>
                      <a:pt x="22" y="39"/>
                    </a:cubicBezTo>
                    <a:cubicBezTo>
                      <a:pt x="22" y="39"/>
                      <a:pt x="22" y="40"/>
                      <a:pt x="23" y="41"/>
                    </a:cubicBezTo>
                    <a:cubicBezTo>
                      <a:pt x="27" y="40"/>
                      <a:pt x="27" y="40"/>
                      <a:pt x="27" y="40"/>
                    </a:cubicBezTo>
                    <a:cubicBezTo>
                      <a:pt x="40" y="37"/>
                      <a:pt x="40" y="37"/>
                      <a:pt x="40" y="37"/>
                    </a:cubicBezTo>
                    <a:cubicBezTo>
                      <a:pt x="40" y="37"/>
                      <a:pt x="40" y="36"/>
                      <a:pt x="40"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1" name="íṧliḍ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A0E7BD4-4B88-4FD2-B2AC-99CF9F04FF25}"/>
                  </a:ext>
                </a:extLst>
              </p:cNvPr>
              <p:cNvSpPr/>
              <p:nvPr/>
            </p:nvSpPr>
            <p:spPr bwMode="auto">
              <a:xfrm>
                <a:off x="10601800" y="3048118"/>
                <a:ext cx="502322" cy="306978"/>
              </a:xfrm>
              <a:custGeom>
                <a:avLst/>
                <a:gdLst>
                  <a:gd name="T0" fmla="*/ 48 w 54"/>
                  <a:gd name="T1" fmla="*/ 0 h 33"/>
                  <a:gd name="T2" fmla="*/ 39 w 54"/>
                  <a:gd name="T3" fmla="*/ 4 h 33"/>
                  <a:gd name="T4" fmla="*/ 0 w 54"/>
                  <a:gd name="T5" fmla="*/ 33 h 33"/>
                  <a:gd name="T6" fmla="*/ 37 w 54"/>
                  <a:gd name="T7" fmla="*/ 12 h 33"/>
                  <a:gd name="T8" fmla="*/ 54 w 54"/>
                  <a:gd name="T9" fmla="*/ 4 h 33"/>
                  <a:gd name="T10" fmla="*/ 48 w 54"/>
                  <a:gd name="T11" fmla="*/ 0 h 33"/>
                </a:gdLst>
                <a:ahLst/>
                <a:cxnLst>
                  <a:cxn ang="0">
                    <a:pos x="T0" y="T1"/>
                  </a:cxn>
                  <a:cxn ang="0">
                    <a:pos x="T2" y="T3"/>
                  </a:cxn>
                  <a:cxn ang="0">
                    <a:pos x="T4" y="T5"/>
                  </a:cxn>
                  <a:cxn ang="0">
                    <a:pos x="T6" y="T7"/>
                  </a:cxn>
                  <a:cxn ang="0">
                    <a:pos x="T8" y="T9"/>
                  </a:cxn>
                  <a:cxn ang="0">
                    <a:pos x="T10" y="T11"/>
                  </a:cxn>
                </a:cxnLst>
                <a:rect l="0" t="0" r="r" b="b"/>
                <a:pathLst>
                  <a:path w="54" h="33">
                    <a:moveTo>
                      <a:pt x="48" y="0"/>
                    </a:moveTo>
                    <a:lnTo>
                      <a:pt x="39" y="4"/>
                    </a:lnTo>
                    <a:lnTo>
                      <a:pt x="0" y="33"/>
                    </a:lnTo>
                    <a:lnTo>
                      <a:pt x="37" y="12"/>
                    </a:lnTo>
                    <a:lnTo>
                      <a:pt x="54" y="4"/>
                    </a:lnTo>
                    <a:lnTo>
                      <a:pt x="4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2" name="ïṣḷíḓ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6A2D41C-767D-49CE-A908-997446C50DDE}"/>
                  </a:ext>
                </a:extLst>
              </p:cNvPr>
              <p:cNvSpPr/>
              <p:nvPr/>
            </p:nvSpPr>
            <p:spPr bwMode="auto">
              <a:xfrm>
                <a:off x="9550644" y="2908586"/>
                <a:ext cx="837204" cy="511628"/>
              </a:xfrm>
              <a:custGeom>
                <a:avLst/>
                <a:gdLst>
                  <a:gd name="T0" fmla="*/ 43 w 43"/>
                  <a:gd name="T1" fmla="*/ 24 h 26"/>
                  <a:gd name="T2" fmla="*/ 32 w 43"/>
                  <a:gd name="T3" fmla="*/ 0 h 26"/>
                  <a:gd name="T4" fmla="*/ 0 w 43"/>
                  <a:gd name="T5" fmla="*/ 6 h 26"/>
                  <a:gd name="T6" fmla="*/ 0 w 43"/>
                  <a:gd name="T7" fmla="*/ 8 h 26"/>
                  <a:gd name="T8" fmla="*/ 19 w 43"/>
                  <a:gd name="T9" fmla="*/ 16 h 26"/>
                  <a:gd name="T10" fmla="*/ 41 w 43"/>
                  <a:gd name="T11" fmla="*/ 26 h 26"/>
                  <a:gd name="T12" fmla="*/ 43 w 43"/>
                  <a:gd name="T13" fmla="*/ 24 h 26"/>
                </a:gdLst>
                <a:ahLst/>
                <a:cxnLst>
                  <a:cxn ang="0">
                    <a:pos x="T0" y="T1"/>
                  </a:cxn>
                  <a:cxn ang="0">
                    <a:pos x="T2" y="T3"/>
                  </a:cxn>
                  <a:cxn ang="0">
                    <a:pos x="T4" y="T5"/>
                  </a:cxn>
                  <a:cxn ang="0">
                    <a:pos x="T6" y="T7"/>
                  </a:cxn>
                  <a:cxn ang="0">
                    <a:pos x="T8" y="T9"/>
                  </a:cxn>
                  <a:cxn ang="0">
                    <a:pos x="T10" y="T11"/>
                  </a:cxn>
                  <a:cxn ang="0">
                    <a:pos x="T12" y="T13"/>
                  </a:cxn>
                </a:cxnLst>
                <a:rect l="0" t="0" r="r" b="b"/>
                <a:pathLst>
                  <a:path w="43" h="26">
                    <a:moveTo>
                      <a:pt x="43" y="24"/>
                    </a:moveTo>
                    <a:cubicBezTo>
                      <a:pt x="32" y="0"/>
                      <a:pt x="32" y="0"/>
                      <a:pt x="32" y="0"/>
                    </a:cubicBezTo>
                    <a:cubicBezTo>
                      <a:pt x="0" y="6"/>
                      <a:pt x="0" y="6"/>
                      <a:pt x="0" y="6"/>
                    </a:cubicBezTo>
                    <a:cubicBezTo>
                      <a:pt x="0" y="7"/>
                      <a:pt x="0" y="8"/>
                      <a:pt x="0" y="8"/>
                    </a:cubicBezTo>
                    <a:cubicBezTo>
                      <a:pt x="19" y="16"/>
                      <a:pt x="19" y="16"/>
                      <a:pt x="19" y="16"/>
                    </a:cubicBezTo>
                    <a:cubicBezTo>
                      <a:pt x="41" y="26"/>
                      <a:pt x="41" y="26"/>
                      <a:pt x="41" y="26"/>
                    </a:cubicBezTo>
                    <a:cubicBezTo>
                      <a:pt x="41" y="25"/>
                      <a:pt x="42" y="24"/>
                      <a:pt x="4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3" name="ïšl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23C363F-F59F-4EC9-9FDA-0469DFB337C3}"/>
                  </a:ext>
                </a:extLst>
              </p:cNvPr>
              <p:cNvSpPr/>
              <p:nvPr/>
            </p:nvSpPr>
            <p:spPr bwMode="auto">
              <a:xfrm>
                <a:off x="8248325" y="4229510"/>
                <a:ext cx="362792" cy="334882"/>
              </a:xfrm>
              <a:custGeom>
                <a:avLst/>
                <a:gdLst>
                  <a:gd name="T0" fmla="*/ 7 w 19"/>
                  <a:gd name="T1" fmla="*/ 1 h 17"/>
                  <a:gd name="T2" fmla="*/ 5 w 19"/>
                  <a:gd name="T3" fmla="*/ 0 h 17"/>
                  <a:gd name="T4" fmla="*/ 3 w 19"/>
                  <a:gd name="T5" fmla="*/ 3 h 17"/>
                  <a:gd name="T6" fmla="*/ 0 w 19"/>
                  <a:gd name="T7" fmla="*/ 7 h 17"/>
                  <a:gd name="T8" fmla="*/ 10 w 19"/>
                  <a:gd name="T9" fmla="*/ 17 h 17"/>
                  <a:gd name="T10" fmla="*/ 19 w 19"/>
                  <a:gd name="T11" fmla="*/ 15 h 17"/>
                  <a:gd name="T12" fmla="*/ 10 w 19"/>
                  <a:gd name="T13" fmla="*/ 0 h 17"/>
                  <a:gd name="T14" fmla="*/ 7 w 19"/>
                  <a:gd name="T15" fmla="*/ 1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7">
                    <a:moveTo>
                      <a:pt x="7" y="1"/>
                    </a:moveTo>
                    <a:cubicBezTo>
                      <a:pt x="6" y="1"/>
                      <a:pt x="6" y="1"/>
                      <a:pt x="5" y="0"/>
                    </a:cubicBezTo>
                    <a:cubicBezTo>
                      <a:pt x="3" y="3"/>
                      <a:pt x="3" y="3"/>
                      <a:pt x="3" y="3"/>
                    </a:cubicBezTo>
                    <a:cubicBezTo>
                      <a:pt x="0" y="7"/>
                      <a:pt x="0" y="7"/>
                      <a:pt x="0" y="7"/>
                    </a:cubicBezTo>
                    <a:cubicBezTo>
                      <a:pt x="10" y="17"/>
                      <a:pt x="10" y="17"/>
                      <a:pt x="10" y="17"/>
                    </a:cubicBezTo>
                    <a:cubicBezTo>
                      <a:pt x="13" y="17"/>
                      <a:pt x="16" y="16"/>
                      <a:pt x="19" y="15"/>
                    </a:cubicBezTo>
                    <a:cubicBezTo>
                      <a:pt x="10" y="0"/>
                      <a:pt x="10" y="0"/>
                      <a:pt x="10" y="0"/>
                    </a:cubicBezTo>
                    <a:cubicBezTo>
                      <a:pt x="9" y="1"/>
                      <a:pt x="8"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4" name="î$ļïd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7248F70-7C21-4801-8843-608913F5B515}"/>
                  </a:ext>
                </a:extLst>
              </p:cNvPr>
              <p:cNvSpPr/>
              <p:nvPr/>
            </p:nvSpPr>
            <p:spPr bwMode="auto">
              <a:xfrm>
                <a:off x="8145997" y="4387646"/>
                <a:ext cx="251164" cy="195350"/>
              </a:xfrm>
              <a:custGeom>
                <a:avLst/>
                <a:gdLst>
                  <a:gd name="T0" fmla="*/ 2 w 13"/>
                  <a:gd name="T1" fmla="*/ 4 h 10"/>
                  <a:gd name="T2" fmla="*/ 0 w 13"/>
                  <a:gd name="T3" fmla="*/ 8 h 10"/>
                  <a:gd name="T4" fmla="*/ 13 w 13"/>
                  <a:gd name="T5" fmla="*/ 9 h 10"/>
                  <a:gd name="T6" fmla="*/ 5 w 13"/>
                  <a:gd name="T7" fmla="*/ 0 h 10"/>
                  <a:gd name="T8" fmla="*/ 2 w 13"/>
                  <a:gd name="T9" fmla="*/ 4 h 10"/>
                </a:gdLst>
                <a:ahLst/>
                <a:cxnLst>
                  <a:cxn ang="0">
                    <a:pos x="T0" y="T1"/>
                  </a:cxn>
                  <a:cxn ang="0">
                    <a:pos x="T2" y="T3"/>
                  </a:cxn>
                  <a:cxn ang="0">
                    <a:pos x="T4" y="T5"/>
                  </a:cxn>
                  <a:cxn ang="0">
                    <a:pos x="T6" y="T7"/>
                  </a:cxn>
                  <a:cxn ang="0">
                    <a:pos x="T8" y="T9"/>
                  </a:cxn>
                </a:cxnLst>
                <a:rect l="0" t="0" r="r" b="b"/>
                <a:pathLst>
                  <a:path w="13" h="10">
                    <a:moveTo>
                      <a:pt x="2" y="4"/>
                    </a:moveTo>
                    <a:cubicBezTo>
                      <a:pt x="0" y="8"/>
                      <a:pt x="0" y="8"/>
                      <a:pt x="0" y="8"/>
                    </a:cubicBezTo>
                    <a:cubicBezTo>
                      <a:pt x="4" y="9"/>
                      <a:pt x="9" y="10"/>
                      <a:pt x="13" y="9"/>
                    </a:cubicBezTo>
                    <a:cubicBezTo>
                      <a:pt x="5" y="0"/>
                      <a:pt x="5" y="0"/>
                      <a:pt x="5" y="0"/>
                    </a:cubicBezTo>
                    <a:lnTo>
                      <a:pt x="2"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5" name="îšľî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3159044D-C20A-4DDA-9044-C4F285F0EF2D}"/>
                  </a:ext>
                </a:extLst>
              </p:cNvPr>
              <p:cNvSpPr/>
              <p:nvPr/>
            </p:nvSpPr>
            <p:spPr bwMode="auto">
              <a:xfrm>
                <a:off x="7932049" y="4266718"/>
                <a:ext cx="297672" cy="269768"/>
              </a:xfrm>
              <a:custGeom>
                <a:avLst/>
                <a:gdLst>
                  <a:gd name="T0" fmla="*/ 4 w 15"/>
                  <a:gd name="T1" fmla="*/ 7 h 14"/>
                  <a:gd name="T2" fmla="*/ 8 w 15"/>
                  <a:gd name="T3" fmla="*/ 14 h 14"/>
                  <a:gd name="T4" fmla="*/ 10 w 15"/>
                  <a:gd name="T5" fmla="*/ 14 h 14"/>
                  <a:gd name="T6" fmla="*/ 15 w 15"/>
                  <a:gd name="T7" fmla="*/ 5 h 14"/>
                  <a:gd name="T8" fmla="*/ 10 w 15"/>
                  <a:gd name="T9" fmla="*/ 4 h 14"/>
                  <a:gd name="T10" fmla="*/ 0 w 15"/>
                  <a:gd name="T11" fmla="*/ 0 h 14"/>
                  <a:gd name="T12" fmla="*/ 4 w 15"/>
                  <a:gd name="T13" fmla="*/ 7 h 14"/>
                </a:gdLst>
                <a:ahLst/>
                <a:cxnLst>
                  <a:cxn ang="0">
                    <a:pos x="T0" y="T1"/>
                  </a:cxn>
                  <a:cxn ang="0">
                    <a:pos x="T2" y="T3"/>
                  </a:cxn>
                  <a:cxn ang="0">
                    <a:pos x="T4" y="T5"/>
                  </a:cxn>
                  <a:cxn ang="0">
                    <a:pos x="T6" y="T7"/>
                  </a:cxn>
                  <a:cxn ang="0">
                    <a:pos x="T8" y="T9"/>
                  </a:cxn>
                  <a:cxn ang="0">
                    <a:pos x="T10" y="T11"/>
                  </a:cxn>
                  <a:cxn ang="0">
                    <a:pos x="T12" y="T13"/>
                  </a:cxn>
                </a:cxnLst>
                <a:rect l="0" t="0" r="r" b="b"/>
                <a:pathLst>
                  <a:path w="15" h="14">
                    <a:moveTo>
                      <a:pt x="4" y="7"/>
                    </a:moveTo>
                    <a:cubicBezTo>
                      <a:pt x="8" y="14"/>
                      <a:pt x="8" y="14"/>
                      <a:pt x="8" y="14"/>
                    </a:cubicBezTo>
                    <a:cubicBezTo>
                      <a:pt x="9" y="14"/>
                      <a:pt x="9" y="14"/>
                      <a:pt x="10" y="14"/>
                    </a:cubicBezTo>
                    <a:cubicBezTo>
                      <a:pt x="15" y="5"/>
                      <a:pt x="15" y="5"/>
                      <a:pt x="15" y="5"/>
                    </a:cubicBezTo>
                    <a:cubicBezTo>
                      <a:pt x="10" y="4"/>
                      <a:pt x="10" y="4"/>
                      <a:pt x="10" y="4"/>
                    </a:cubicBezTo>
                    <a:cubicBezTo>
                      <a:pt x="0" y="0"/>
                      <a:pt x="0" y="0"/>
                      <a:pt x="0" y="0"/>
                    </a:cubicBezTo>
                    <a:lnTo>
                      <a:pt x="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6" name="iṡlïd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6A0AE31-81A8-4384-97A8-50E9DA34B381}"/>
                  </a:ext>
                </a:extLst>
              </p:cNvPr>
              <p:cNvSpPr/>
              <p:nvPr/>
            </p:nvSpPr>
            <p:spPr bwMode="auto">
              <a:xfrm>
                <a:off x="6685543" y="3029514"/>
                <a:ext cx="799996" cy="967436"/>
              </a:xfrm>
              <a:custGeom>
                <a:avLst/>
                <a:gdLst>
                  <a:gd name="T0" fmla="*/ 39 w 41"/>
                  <a:gd name="T1" fmla="*/ 0 h 50"/>
                  <a:gd name="T2" fmla="*/ 2 w 41"/>
                  <a:gd name="T3" fmla="*/ 2 h 50"/>
                  <a:gd name="T4" fmla="*/ 2 w 41"/>
                  <a:gd name="T5" fmla="*/ 3 h 50"/>
                  <a:gd name="T6" fmla="*/ 0 w 41"/>
                  <a:gd name="T7" fmla="*/ 6 h 50"/>
                  <a:gd name="T8" fmla="*/ 17 w 41"/>
                  <a:gd name="T9" fmla="*/ 44 h 50"/>
                  <a:gd name="T10" fmla="*/ 19 w 41"/>
                  <a:gd name="T11" fmla="*/ 50 h 50"/>
                  <a:gd name="T12" fmla="*/ 41 w 41"/>
                  <a:gd name="T13" fmla="*/ 3 h 50"/>
                  <a:gd name="T14" fmla="*/ 39 w 41"/>
                  <a:gd name="T15" fmla="*/ 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50">
                    <a:moveTo>
                      <a:pt x="39" y="0"/>
                    </a:moveTo>
                    <a:cubicBezTo>
                      <a:pt x="2" y="2"/>
                      <a:pt x="2" y="2"/>
                      <a:pt x="2" y="2"/>
                    </a:cubicBezTo>
                    <a:cubicBezTo>
                      <a:pt x="2" y="2"/>
                      <a:pt x="2" y="2"/>
                      <a:pt x="2" y="3"/>
                    </a:cubicBezTo>
                    <a:cubicBezTo>
                      <a:pt x="2" y="4"/>
                      <a:pt x="1" y="5"/>
                      <a:pt x="0" y="6"/>
                    </a:cubicBezTo>
                    <a:cubicBezTo>
                      <a:pt x="17" y="44"/>
                      <a:pt x="17" y="44"/>
                      <a:pt x="17" y="44"/>
                    </a:cubicBezTo>
                    <a:cubicBezTo>
                      <a:pt x="19" y="50"/>
                      <a:pt x="19" y="50"/>
                      <a:pt x="19" y="50"/>
                    </a:cubicBezTo>
                    <a:cubicBezTo>
                      <a:pt x="41" y="3"/>
                      <a:pt x="41" y="3"/>
                      <a:pt x="41" y="3"/>
                    </a:cubicBezTo>
                    <a:cubicBezTo>
                      <a:pt x="40" y="3"/>
                      <a:pt x="39" y="2"/>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7" name="iŝḷiḋ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F8023E5-925F-448D-A0FD-FD207136F2A2}"/>
                  </a:ext>
                </a:extLst>
              </p:cNvPr>
              <p:cNvSpPr/>
              <p:nvPr/>
            </p:nvSpPr>
            <p:spPr bwMode="auto">
              <a:xfrm>
                <a:off x="9662272" y="1727195"/>
                <a:ext cx="195350" cy="334882"/>
              </a:xfrm>
              <a:custGeom>
                <a:avLst/>
                <a:gdLst>
                  <a:gd name="T0" fmla="*/ 0 w 10"/>
                  <a:gd name="T1" fmla="*/ 3 h 17"/>
                  <a:gd name="T2" fmla="*/ 4 w 10"/>
                  <a:gd name="T3" fmla="*/ 15 h 17"/>
                  <a:gd name="T4" fmla="*/ 5 w 10"/>
                  <a:gd name="T5" fmla="*/ 17 h 17"/>
                  <a:gd name="T6" fmla="*/ 6 w 10"/>
                  <a:gd name="T7" fmla="*/ 17 h 17"/>
                  <a:gd name="T8" fmla="*/ 6 w 10"/>
                  <a:gd name="T9" fmla="*/ 17 h 17"/>
                  <a:gd name="T10" fmla="*/ 10 w 10"/>
                  <a:gd name="T11" fmla="*/ 4 h 17"/>
                  <a:gd name="T12" fmla="*/ 8 w 10"/>
                  <a:gd name="T13" fmla="*/ 1 h 17"/>
                  <a:gd name="T14" fmla="*/ 2 w 10"/>
                  <a:gd name="T15" fmla="*/ 0 h 17"/>
                  <a:gd name="T16" fmla="*/ 0 w 10"/>
                  <a:gd name="T17"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7">
                    <a:moveTo>
                      <a:pt x="0" y="3"/>
                    </a:moveTo>
                    <a:cubicBezTo>
                      <a:pt x="4" y="15"/>
                      <a:pt x="4" y="15"/>
                      <a:pt x="4" y="15"/>
                    </a:cubicBezTo>
                    <a:cubicBezTo>
                      <a:pt x="5" y="17"/>
                      <a:pt x="5" y="17"/>
                      <a:pt x="5" y="17"/>
                    </a:cubicBezTo>
                    <a:cubicBezTo>
                      <a:pt x="5" y="17"/>
                      <a:pt x="6" y="17"/>
                      <a:pt x="6" y="17"/>
                    </a:cubicBezTo>
                    <a:cubicBezTo>
                      <a:pt x="6" y="17"/>
                      <a:pt x="6" y="17"/>
                      <a:pt x="6" y="17"/>
                    </a:cubicBezTo>
                    <a:cubicBezTo>
                      <a:pt x="10" y="4"/>
                      <a:pt x="10" y="4"/>
                      <a:pt x="10" y="4"/>
                    </a:cubicBezTo>
                    <a:cubicBezTo>
                      <a:pt x="9" y="3"/>
                      <a:pt x="8" y="2"/>
                      <a:pt x="8" y="1"/>
                    </a:cubicBezTo>
                    <a:cubicBezTo>
                      <a:pt x="2" y="0"/>
                      <a:pt x="2" y="0"/>
                      <a:pt x="2" y="0"/>
                    </a:cubicBezTo>
                    <a:cubicBezTo>
                      <a:pt x="2" y="1"/>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8" name="iṥḷíd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394760B-C5F6-45E2-9FB1-46A59361EF30}"/>
                  </a:ext>
                </a:extLst>
              </p:cNvPr>
              <p:cNvSpPr/>
              <p:nvPr/>
            </p:nvSpPr>
            <p:spPr bwMode="auto">
              <a:xfrm>
                <a:off x="8034371" y="3624860"/>
                <a:ext cx="325582" cy="474418"/>
              </a:xfrm>
              <a:custGeom>
                <a:avLst/>
                <a:gdLst>
                  <a:gd name="T0" fmla="*/ 9 w 17"/>
                  <a:gd name="T1" fmla="*/ 1 h 24"/>
                  <a:gd name="T2" fmla="*/ 7 w 17"/>
                  <a:gd name="T3" fmla="*/ 0 h 24"/>
                  <a:gd name="T4" fmla="*/ 0 w 17"/>
                  <a:gd name="T5" fmla="*/ 7 h 24"/>
                  <a:gd name="T6" fmla="*/ 1 w 17"/>
                  <a:gd name="T7" fmla="*/ 10 h 24"/>
                  <a:gd name="T8" fmla="*/ 0 w 17"/>
                  <a:gd name="T9" fmla="*/ 12 h 24"/>
                  <a:gd name="T10" fmla="*/ 15 w 17"/>
                  <a:gd name="T11" fmla="*/ 24 h 24"/>
                  <a:gd name="T12" fmla="*/ 17 w 17"/>
                  <a:gd name="T13" fmla="*/ 23 h 24"/>
                  <a:gd name="T14" fmla="*/ 11 w 17"/>
                  <a:gd name="T15" fmla="*/ 6 h 24"/>
                  <a:gd name="T16" fmla="*/ 10 w 17"/>
                  <a:gd name="T17" fmla="*/ 1 h 24"/>
                  <a:gd name="T18" fmla="*/ 9 w 17"/>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24">
                    <a:moveTo>
                      <a:pt x="9" y="1"/>
                    </a:moveTo>
                    <a:cubicBezTo>
                      <a:pt x="8" y="1"/>
                      <a:pt x="7" y="1"/>
                      <a:pt x="7" y="0"/>
                    </a:cubicBezTo>
                    <a:cubicBezTo>
                      <a:pt x="0" y="7"/>
                      <a:pt x="0" y="7"/>
                      <a:pt x="0" y="7"/>
                    </a:cubicBezTo>
                    <a:cubicBezTo>
                      <a:pt x="0" y="8"/>
                      <a:pt x="1" y="9"/>
                      <a:pt x="1" y="10"/>
                    </a:cubicBezTo>
                    <a:cubicBezTo>
                      <a:pt x="1" y="11"/>
                      <a:pt x="0" y="11"/>
                      <a:pt x="0" y="12"/>
                    </a:cubicBezTo>
                    <a:cubicBezTo>
                      <a:pt x="15" y="24"/>
                      <a:pt x="15" y="24"/>
                      <a:pt x="15" y="24"/>
                    </a:cubicBezTo>
                    <a:cubicBezTo>
                      <a:pt x="16" y="23"/>
                      <a:pt x="16" y="23"/>
                      <a:pt x="17" y="23"/>
                    </a:cubicBezTo>
                    <a:cubicBezTo>
                      <a:pt x="11" y="6"/>
                      <a:pt x="11" y="6"/>
                      <a:pt x="11" y="6"/>
                    </a:cubicBezTo>
                    <a:cubicBezTo>
                      <a:pt x="10" y="1"/>
                      <a:pt x="10" y="1"/>
                      <a:pt x="10" y="1"/>
                    </a:cubicBezTo>
                    <a:cubicBezTo>
                      <a:pt x="10" y="1"/>
                      <a:pt x="9"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49" name="îṧlîḍ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D60F2E6-417A-4059-8C0B-A351307A1EF8}"/>
                  </a:ext>
                </a:extLst>
              </p:cNvPr>
              <p:cNvSpPr/>
              <p:nvPr/>
            </p:nvSpPr>
            <p:spPr bwMode="auto">
              <a:xfrm>
                <a:off x="8443671" y="1885337"/>
                <a:ext cx="446510" cy="520928"/>
              </a:xfrm>
              <a:custGeom>
                <a:avLst/>
                <a:gdLst>
                  <a:gd name="T0" fmla="*/ 1 w 23"/>
                  <a:gd name="T1" fmla="*/ 13 h 27"/>
                  <a:gd name="T2" fmla="*/ 0 w 23"/>
                  <a:gd name="T3" fmla="*/ 14 h 27"/>
                  <a:gd name="T4" fmla="*/ 2 w 23"/>
                  <a:gd name="T5" fmla="*/ 15 h 27"/>
                  <a:gd name="T6" fmla="*/ 23 w 23"/>
                  <a:gd name="T7" fmla="*/ 27 h 27"/>
                  <a:gd name="T8" fmla="*/ 13 w 23"/>
                  <a:gd name="T9" fmla="*/ 3 h 27"/>
                  <a:gd name="T10" fmla="*/ 12 w 23"/>
                  <a:gd name="T11" fmla="*/ 1 h 27"/>
                  <a:gd name="T12" fmla="*/ 11 w 23"/>
                  <a:gd name="T13" fmla="*/ 1 h 27"/>
                  <a:gd name="T14" fmla="*/ 8 w 23"/>
                  <a:gd name="T15" fmla="*/ 0 h 27"/>
                  <a:gd name="T16" fmla="*/ 0 w 23"/>
                  <a:gd name="T17" fmla="*/ 9 h 27"/>
                  <a:gd name="T18" fmla="*/ 0 w 23"/>
                  <a:gd name="T19" fmla="*/ 10 h 27"/>
                  <a:gd name="T20" fmla="*/ 1 w 23"/>
                  <a:gd name="T21"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7">
                    <a:moveTo>
                      <a:pt x="1" y="13"/>
                    </a:moveTo>
                    <a:cubicBezTo>
                      <a:pt x="0" y="13"/>
                      <a:pt x="0" y="14"/>
                      <a:pt x="0" y="14"/>
                    </a:cubicBezTo>
                    <a:cubicBezTo>
                      <a:pt x="2" y="15"/>
                      <a:pt x="2" y="15"/>
                      <a:pt x="2" y="15"/>
                    </a:cubicBezTo>
                    <a:cubicBezTo>
                      <a:pt x="23" y="27"/>
                      <a:pt x="23" y="27"/>
                      <a:pt x="23" y="27"/>
                    </a:cubicBezTo>
                    <a:cubicBezTo>
                      <a:pt x="13" y="3"/>
                      <a:pt x="13" y="3"/>
                      <a:pt x="13" y="3"/>
                    </a:cubicBezTo>
                    <a:cubicBezTo>
                      <a:pt x="12" y="1"/>
                      <a:pt x="12" y="1"/>
                      <a:pt x="12" y="1"/>
                    </a:cubicBezTo>
                    <a:cubicBezTo>
                      <a:pt x="12" y="1"/>
                      <a:pt x="11" y="1"/>
                      <a:pt x="11" y="1"/>
                    </a:cubicBezTo>
                    <a:cubicBezTo>
                      <a:pt x="10" y="1"/>
                      <a:pt x="9" y="0"/>
                      <a:pt x="8" y="0"/>
                    </a:cubicBezTo>
                    <a:cubicBezTo>
                      <a:pt x="0" y="9"/>
                      <a:pt x="0" y="9"/>
                      <a:pt x="0" y="9"/>
                    </a:cubicBezTo>
                    <a:cubicBezTo>
                      <a:pt x="0" y="10"/>
                      <a:pt x="0" y="10"/>
                      <a:pt x="0" y="10"/>
                    </a:cubicBezTo>
                    <a:cubicBezTo>
                      <a:pt x="0" y="10"/>
                      <a:pt x="1" y="12"/>
                      <a:pt x="1"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0" name="ïṥḷîḍ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4841C87-04C2-41B6-BEC1-95C2F6253370}"/>
                  </a:ext>
                </a:extLst>
              </p:cNvPr>
              <p:cNvSpPr/>
              <p:nvPr/>
            </p:nvSpPr>
            <p:spPr bwMode="auto">
              <a:xfrm>
                <a:off x="8694836" y="1866733"/>
                <a:ext cx="539532" cy="539532"/>
              </a:xfrm>
              <a:custGeom>
                <a:avLst/>
                <a:gdLst>
                  <a:gd name="T0" fmla="*/ 0 w 28"/>
                  <a:gd name="T1" fmla="*/ 1 h 28"/>
                  <a:gd name="T2" fmla="*/ 12 w 28"/>
                  <a:gd name="T3" fmla="*/ 28 h 28"/>
                  <a:gd name="T4" fmla="*/ 24 w 28"/>
                  <a:gd name="T5" fmla="*/ 19 h 28"/>
                  <a:gd name="T6" fmla="*/ 28 w 28"/>
                  <a:gd name="T7" fmla="*/ 15 h 28"/>
                  <a:gd name="T8" fmla="*/ 27 w 28"/>
                  <a:gd name="T9" fmla="*/ 13 h 28"/>
                  <a:gd name="T10" fmla="*/ 27 w 28"/>
                  <a:gd name="T11" fmla="*/ 11 h 28"/>
                  <a:gd name="T12" fmla="*/ 11 w 28"/>
                  <a:gd name="T13" fmla="*/ 4 h 28"/>
                  <a:gd name="T14" fmla="*/ 2 w 28"/>
                  <a:gd name="T15" fmla="*/ 0 h 28"/>
                  <a:gd name="T16" fmla="*/ 0 w 28"/>
                  <a:gd name="T17"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0" y="1"/>
                    </a:moveTo>
                    <a:cubicBezTo>
                      <a:pt x="12" y="28"/>
                      <a:pt x="12" y="28"/>
                      <a:pt x="12" y="28"/>
                    </a:cubicBezTo>
                    <a:cubicBezTo>
                      <a:pt x="24" y="19"/>
                      <a:pt x="24" y="19"/>
                      <a:pt x="24" y="19"/>
                    </a:cubicBezTo>
                    <a:cubicBezTo>
                      <a:pt x="28" y="15"/>
                      <a:pt x="28" y="15"/>
                      <a:pt x="28" y="15"/>
                    </a:cubicBezTo>
                    <a:cubicBezTo>
                      <a:pt x="27" y="15"/>
                      <a:pt x="27" y="14"/>
                      <a:pt x="27" y="13"/>
                    </a:cubicBezTo>
                    <a:cubicBezTo>
                      <a:pt x="27" y="12"/>
                      <a:pt x="27" y="12"/>
                      <a:pt x="27" y="11"/>
                    </a:cubicBezTo>
                    <a:cubicBezTo>
                      <a:pt x="11" y="4"/>
                      <a:pt x="11" y="4"/>
                      <a:pt x="11" y="4"/>
                    </a:cubicBezTo>
                    <a:cubicBezTo>
                      <a:pt x="2" y="0"/>
                      <a:pt x="2" y="0"/>
                      <a:pt x="2"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1" name="ïślïḋ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929B1E3-D2A7-4F23-8CBD-D59DA54DBAC8}"/>
                  </a:ext>
                </a:extLst>
              </p:cNvPr>
              <p:cNvSpPr/>
              <p:nvPr/>
            </p:nvSpPr>
            <p:spPr bwMode="auto">
              <a:xfrm>
                <a:off x="10322730" y="2778354"/>
                <a:ext cx="706972" cy="613950"/>
              </a:xfrm>
              <a:custGeom>
                <a:avLst/>
                <a:gdLst>
                  <a:gd name="T0" fmla="*/ 3 w 36"/>
                  <a:gd name="T1" fmla="*/ 0 h 32"/>
                  <a:gd name="T2" fmla="*/ 0 w 36"/>
                  <a:gd name="T3" fmla="*/ 3 h 32"/>
                  <a:gd name="T4" fmla="*/ 5 w 36"/>
                  <a:gd name="T5" fmla="*/ 30 h 32"/>
                  <a:gd name="T6" fmla="*/ 5 w 36"/>
                  <a:gd name="T7" fmla="*/ 30 h 32"/>
                  <a:gd name="T8" fmla="*/ 9 w 36"/>
                  <a:gd name="T9" fmla="*/ 32 h 32"/>
                  <a:gd name="T10" fmla="*/ 24 w 36"/>
                  <a:gd name="T11" fmla="*/ 22 h 32"/>
                  <a:gd name="T12" fmla="*/ 36 w 36"/>
                  <a:gd name="T13" fmla="*/ 13 h 32"/>
                  <a:gd name="T14" fmla="*/ 3 w 36"/>
                  <a:gd name="T15" fmla="*/ 0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32">
                    <a:moveTo>
                      <a:pt x="3" y="0"/>
                    </a:moveTo>
                    <a:cubicBezTo>
                      <a:pt x="2" y="2"/>
                      <a:pt x="1" y="3"/>
                      <a:pt x="0" y="3"/>
                    </a:cubicBezTo>
                    <a:cubicBezTo>
                      <a:pt x="5" y="30"/>
                      <a:pt x="5" y="30"/>
                      <a:pt x="5" y="30"/>
                    </a:cubicBezTo>
                    <a:cubicBezTo>
                      <a:pt x="5" y="30"/>
                      <a:pt x="5" y="30"/>
                      <a:pt x="5" y="30"/>
                    </a:cubicBezTo>
                    <a:cubicBezTo>
                      <a:pt x="7" y="30"/>
                      <a:pt x="8" y="31"/>
                      <a:pt x="9" y="32"/>
                    </a:cubicBezTo>
                    <a:cubicBezTo>
                      <a:pt x="24" y="22"/>
                      <a:pt x="24" y="22"/>
                      <a:pt x="24" y="22"/>
                    </a:cubicBezTo>
                    <a:cubicBezTo>
                      <a:pt x="36" y="13"/>
                      <a:pt x="36" y="13"/>
                      <a:pt x="36" y="13"/>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2" name="íşḻí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D2A7324-B20D-4B10-AD46-4A8E0E413A59}"/>
                  </a:ext>
                </a:extLst>
              </p:cNvPr>
              <p:cNvSpPr/>
              <p:nvPr/>
            </p:nvSpPr>
            <p:spPr bwMode="auto">
              <a:xfrm>
                <a:off x="9764594" y="5196945"/>
                <a:ext cx="306978" cy="799996"/>
              </a:xfrm>
              <a:custGeom>
                <a:avLst/>
                <a:gdLst>
                  <a:gd name="T0" fmla="*/ 13 w 16"/>
                  <a:gd name="T1" fmla="*/ 0 h 41"/>
                  <a:gd name="T2" fmla="*/ 2 w 16"/>
                  <a:gd name="T3" fmla="*/ 34 h 41"/>
                  <a:gd name="T4" fmla="*/ 0 w 16"/>
                  <a:gd name="T5" fmla="*/ 41 h 41"/>
                  <a:gd name="T6" fmla="*/ 16 w 16"/>
                  <a:gd name="T7" fmla="*/ 39 h 41"/>
                  <a:gd name="T8" fmla="*/ 13 w 16"/>
                  <a:gd name="T9" fmla="*/ 0 h 41"/>
                </a:gdLst>
                <a:ahLst/>
                <a:cxnLst>
                  <a:cxn ang="0">
                    <a:pos x="T0" y="T1"/>
                  </a:cxn>
                  <a:cxn ang="0">
                    <a:pos x="T2" y="T3"/>
                  </a:cxn>
                  <a:cxn ang="0">
                    <a:pos x="T4" y="T5"/>
                  </a:cxn>
                  <a:cxn ang="0">
                    <a:pos x="T6" y="T7"/>
                  </a:cxn>
                  <a:cxn ang="0">
                    <a:pos x="T8" y="T9"/>
                  </a:cxn>
                </a:cxnLst>
                <a:rect l="0" t="0" r="r" b="b"/>
                <a:pathLst>
                  <a:path w="16" h="41">
                    <a:moveTo>
                      <a:pt x="13" y="0"/>
                    </a:moveTo>
                    <a:cubicBezTo>
                      <a:pt x="2" y="34"/>
                      <a:pt x="2" y="34"/>
                      <a:pt x="2" y="34"/>
                    </a:cubicBezTo>
                    <a:cubicBezTo>
                      <a:pt x="0" y="41"/>
                      <a:pt x="0" y="41"/>
                      <a:pt x="0" y="41"/>
                    </a:cubicBezTo>
                    <a:cubicBezTo>
                      <a:pt x="16" y="39"/>
                      <a:pt x="16" y="39"/>
                      <a:pt x="16" y="39"/>
                    </a:cubicBezTo>
                    <a:cubicBezTo>
                      <a:pt x="14" y="30"/>
                      <a:pt x="12" y="1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3" name="íṩḻîḓ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0755D6D-F185-4486-9CD8-E7384CB850D6}"/>
                  </a:ext>
                </a:extLst>
              </p:cNvPr>
              <p:cNvSpPr/>
              <p:nvPr/>
            </p:nvSpPr>
            <p:spPr bwMode="auto">
              <a:xfrm>
                <a:off x="9466922" y="3122536"/>
                <a:ext cx="279068" cy="911622"/>
              </a:xfrm>
              <a:custGeom>
                <a:avLst/>
                <a:gdLst>
                  <a:gd name="T0" fmla="*/ 14 w 14"/>
                  <a:gd name="T1" fmla="*/ 41 h 47"/>
                  <a:gd name="T2" fmla="*/ 0 w 14"/>
                  <a:gd name="T3" fmla="*/ 0 h 47"/>
                  <a:gd name="T4" fmla="*/ 0 w 14"/>
                  <a:gd name="T5" fmla="*/ 0 h 47"/>
                  <a:gd name="T6" fmla="*/ 2 w 14"/>
                  <a:gd name="T7" fmla="*/ 47 h 47"/>
                  <a:gd name="T8" fmla="*/ 11 w 14"/>
                  <a:gd name="T9" fmla="*/ 45 h 47"/>
                  <a:gd name="T10" fmla="*/ 11 w 14"/>
                  <a:gd name="T11" fmla="*/ 45 h 47"/>
                  <a:gd name="T12" fmla="*/ 14 w 14"/>
                  <a:gd name="T13" fmla="*/ 41 h 47"/>
                </a:gdLst>
                <a:ahLst/>
                <a:cxnLst>
                  <a:cxn ang="0">
                    <a:pos x="T0" y="T1"/>
                  </a:cxn>
                  <a:cxn ang="0">
                    <a:pos x="T2" y="T3"/>
                  </a:cxn>
                  <a:cxn ang="0">
                    <a:pos x="T4" y="T5"/>
                  </a:cxn>
                  <a:cxn ang="0">
                    <a:pos x="T6" y="T7"/>
                  </a:cxn>
                  <a:cxn ang="0">
                    <a:pos x="T8" y="T9"/>
                  </a:cxn>
                  <a:cxn ang="0">
                    <a:pos x="T10" y="T11"/>
                  </a:cxn>
                  <a:cxn ang="0">
                    <a:pos x="T12" y="T13"/>
                  </a:cxn>
                </a:cxnLst>
                <a:rect l="0" t="0" r="r" b="b"/>
                <a:pathLst>
                  <a:path w="14" h="47">
                    <a:moveTo>
                      <a:pt x="14" y="41"/>
                    </a:moveTo>
                    <a:cubicBezTo>
                      <a:pt x="0" y="0"/>
                      <a:pt x="0" y="0"/>
                      <a:pt x="0" y="0"/>
                    </a:cubicBezTo>
                    <a:cubicBezTo>
                      <a:pt x="0" y="0"/>
                      <a:pt x="0" y="0"/>
                      <a:pt x="0" y="0"/>
                    </a:cubicBezTo>
                    <a:cubicBezTo>
                      <a:pt x="2" y="47"/>
                      <a:pt x="2" y="47"/>
                      <a:pt x="2" y="47"/>
                    </a:cubicBezTo>
                    <a:cubicBezTo>
                      <a:pt x="11" y="45"/>
                      <a:pt x="11" y="45"/>
                      <a:pt x="11" y="45"/>
                    </a:cubicBezTo>
                    <a:cubicBezTo>
                      <a:pt x="11" y="45"/>
                      <a:pt x="11" y="45"/>
                      <a:pt x="11" y="45"/>
                    </a:cubicBezTo>
                    <a:cubicBezTo>
                      <a:pt x="11" y="43"/>
                      <a:pt x="13" y="42"/>
                      <a:pt x="14"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4" name="ï$ḷîd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CDC4608-0606-4D1A-BF57-4C89A3796FEA}"/>
                  </a:ext>
                </a:extLst>
              </p:cNvPr>
              <p:cNvSpPr/>
              <p:nvPr/>
            </p:nvSpPr>
            <p:spPr bwMode="auto">
              <a:xfrm>
                <a:off x="7606465" y="2443473"/>
                <a:ext cx="576740" cy="1051160"/>
              </a:xfrm>
              <a:custGeom>
                <a:avLst/>
                <a:gdLst>
                  <a:gd name="T0" fmla="*/ 28 w 30"/>
                  <a:gd name="T1" fmla="*/ 54 h 54"/>
                  <a:gd name="T2" fmla="*/ 30 w 30"/>
                  <a:gd name="T3" fmla="*/ 53 h 54"/>
                  <a:gd name="T4" fmla="*/ 29 w 30"/>
                  <a:gd name="T5" fmla="*/ 11 h 54"/>
                  <a:gd name="T6" fmla="*/ 29 w 30"/>
                  <a:gd name="T7" fmla="*/ 1 h 54"/>
                  <a:gd name="T8" fmla="*/ 28 w 30"/>
                  <a:gd name="T9" fmla="*/ 1 h 54"/>
                  <a:gd name="T10" fmla="*/ 26 w 30"/>
                  <a:gd name="T11" fmla="*/ 0 h 54"/>
                  <a:gd name="T12" fmla="*/ 0 w 30"/>
                  <a:gd name="T13" fmla="*/ 27 h 54"/>
                  <a:gd name="T14" fmla="*/ 1 w 30"/>
                  <a:gd name="T15" fmla="*/ 30 h 54"/>
                  <a:gd name="T16" fmla="*/ 0 w 30"/>
                  <a:gd name="T17" fmla="*/ 32 h 54"/>
                  <a:gd name="T18" fmla="*/ 8 w 30"/>
                  <a:gd name="T19" fmla="*/ 38 h 54"/>
                  <a:gd name="T20" fmla="*/ 28 w 30"/>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4">
                    <a:moveTo>
                      <a:pt x="28" y="54"/>
                    </a:moveTo>
                    <a:cubicBezTo>
                      <a:pt x="28" y="54"/>
                      <a:pt x="29" y="53"/>
                      <a:pt x="30" y="53"/>
                    </a:cubicBezTo>
                    <a:cubicBezTo>
                      <a:pt x="29" y="11"/>
                      <a:pt x="29" y="11"/>
                      <a:pt x="29" y="11"/>
                    </a:cubicBezTo>
                    <a:cubicBezTo>
                      <a:pt x="29" y="1"/>
                      <a:pt x="29" y="1"/>
                      <a:pt x="29" y="1"/>
                    </a:cubicBezTo>
                    <a:cubicBezTo>
                      <a:pt x="29" y="1"/>
                      <a:pt x="29" y="1"/>
                      <a:pt x="28" y="1"/>
                    </a:cubicBezTo>
                    <a:cubicBezTo>
                      <a:pt x="28" y="1"/>
                      <a:pt x="27" y="0"/>
                      <a:pt x="26" y="0"/>
                    </a:cubicBezTo>
                    <a:cubicBezTo>
                      <a:pt x="0" y="27"/>
                      <a:pt x="0" y="27"/>
                      <a:pt x="0" y="27"/>
                    </a:cubicBezTo>
                    <a:cubicBezTo>
                      <a:pt x="1" y="28"/>
                      <a:pt x="1" y="29"/>
                      <a:pt x="1" y="30"/>
                    </a:cubicBezTo>
                    <a:cubicBezTo>
                      <a:pt x="1" y="30"/>
                      <a:pt x="1" y="31"/>
                      <a:pt x="0" y="32"/>
                    </a:cubicBezTo>
                    <a:cubicBezTo>
                      <a:pt x="8" y="38"/>
                      <a:pt x="8" y="38"/>
                      <a:pt x="8" y="38"/>
                    </a:cubicBezTo>
                    <a:lnTo>
                      <a:pt x="28"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5" name="îṥ1îd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E0C6251-B576-4189-9BF3-D9C03C242A21}"/>
                  </a:ext>
                </a:extLst>
              </p:cNvPr>
              <p:cNvSpPr/>
              <p:nvPr/>
            </p:nvSpPr>
            <p:spPr bwMode="auto">
              <a:xfrm>
                <a:off x="10462268" y="3941136"/>
                <a:ext cx="548836" cy="855810"/>
              </a:xfrm>
              <a:custGeom>
                <a:avLst/>
                <a:gdLst>
                  <a:gd name="T0" fmla="*/ 3 w 28"/>
                  <a:gd name="T1" fmla="*/ 0 h 44"/>
                  <a:gd name="T2" fmla="*/ 0 w 28"/>
                  <a:gd name="T3" fmla="*/ 4 h 44"/>
                  <a:gd name="T4" fmla="*/ 4 w 28"/>
                  <a:gd name="T5" fmla="*/ 21 h 44"/>
                  <a:gd name="T6" fmla="*/ 9 w 28"/>
                  <a:gd name="T7" fmla="*/ 44 h 44"/>
                  <a:gd name="T8" fmla="*/ 16 w 28"/>
                  <a:gd name="T9" fmla="*/ 28 h 44"/>
                  <a:gd name="T10" fmla="*/ 16 w 28"/>
                  <a:gd name="T11" fmla="*/ 27 h 44"/>
                  <a:gd name="T12" fmla="*/ 17 w 28"/>
                  <a:gd name="T13" fmla="*/ 27 h 44"/>
                  <a:gd name="T14" fmla="*/ 17 w 28"/>
                  <a:gd name="T15" fmla="*/ 27 h 44"/>
                  <a:gd name="T16" fmla="*/ 19 w 28"/>
                  <a:gd name="T17" fmla="*/ 26 h 44"/>
                  <a:gd name="T18" fmla="*/ 20 w 28"/>
                  <a:gd name="T19" fmla="*/ 22 h 44"/>
                  <a:gd name="T20" fmla="*/ 28 w 28"/>
                  <a:gd name="T21" fmla="*/ 2 h 44"/>
                  <a:gd name="T22" fmla="*/ 3 w 28"/>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44">
                    <a:moveTo>
                      <a:pt x="3" y="0"/>
                    </a:moveTo>
                    <a:cubicBezTo>
                      <a:pt x="3" y="2"/>
                      <a:pt x="2" y="3"/>
                      <a:pt x="0" y="4"/>
                    </a:cubicBezTo>
                    <a:cubicBezTo>
                      <a:pt x="4" y="21"/>
                      <a:pt x="4" y="21"/>
                      <a:pt x="4" y="21"/>
                    </a:cubicBezTo>
                    <a:cubicBezTo>
                      <a:pt x="9" y="44"/>
                      <a:pt x="9" y="44"/>
                      <a:pt x="9" y="44"/>
                    </a:cubicBezTo>
                    <a:cubicBezTo>
                      <a:pt x="13" y="40"/>
                      <a:pt x="16" y="34"/>
                      <a:pt x="16" y="28"/>
                    </a:cubicBezTo>
                    <a:cubicBezTo>
                      <a:pt x="16" y="28"/>
                      <a:pt x="16" y="28"/>
                      <a:pt x="16" y="27"/>
                    </a:cubicBezTo>
                    <a:cubicBezTo>
                      <a:pt x="17" y="27"/>
                      <a:pt x="17" y="27"/>
                      <a:pt x="17" y="27"/>
                    </a:cubicBezTo>
                    <a:cubicBezTo>
                      <a:pt x="17" y="27"/>
                      <a:pt x="17" y="27"/>
                      <a:pt x="17" y="27"/>
                    </a:cubicBezTo>
                    <a:cubicBezTo>
                      <a:pt x="18" y="27"/>
                      <a:pt x="18" y="27"/>
                      <a:pt x="19" y="26"/>
                    </a:cubicBezTo>
                    <a:cubicBezTo>
                      <a:pt x="20" y="22"/>
                      <a:pt x="20" y="22"/>
                      <a:pt x="20" y="22"/>
                    </a:cubicBezTo>
                    <a:cubicBezTo>
                      <a:pt x="28" y="2"/>
                      <a:pt x="28" y="2"/>
                      <a:pt x="28" y="2"/>
                    </a:cubicBezTo>
                    <a:lnTo>
                      <a:pt x="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6" name="íṩliḋ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479C45C-EB62-4A49-96A4-E2A674FA8927}"/>
                  </a:ext>
                </a:extLst>
              </p:cNvPr>
              <p:cNvSpPr/>
              <p:nvPr/>
            </p:nvSpPr>
            <p:spPr bwMode="auto">
              <a:xfrm>
                <a:off x="11066912" y="3085328"/>
                <a:ext cx="111628" cy="520928"/>
              </a:xfrm>
              <a:custGeom>
                <a:avLst/>
                <a:gdLst>
                  <a:gd name="T0" fmla="*/ 0 w 6"/>
                  <a:gd name="T1" fmla="*/ 27 h 27"/>
                  <a:gd name="T2" fmla="*/ 5 w 6"/>
                  <a:gd name="T3" fmla="*/ 15 h 27"/>
                  <a:gd name="T4" fmla="*/ 4 w 6"/>
                  <a:gd name="T5" fmla="*/ 11 h 27"/>
                  <a:gd name="T6" fmla="*/ 4 w 6"/>
                  <a:gd name="T7" fmla="*/ 11 h 27"/>
                  <a:gd name="T8" fmla="*/ 5 w 6"/>
                  <a:gd name="T9" fmla="*/ 3 h 27"/>
                  <a:gd name="T10" fmla="*/ 4 w 6"/>
                  <a:gd name="T11" fmla="*/ 0 h 27"/>
                  <a:gd name="T12" fmla="*/ 3 w 6"/>
                  <a:gd name="T13" fmla="*/ 0 h 27"/>
                  <a:gd name="T14" fmla="*/ 3 w 6"/>
                  <a:gd name="T15" fmla="*/ 0 h 27"/>
                  <a:gd name="T16" fmla="*/ 0 w 6"/>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27">
                    <a:moveTo>
                      <a:pt x="0" y="27"/>
                    </a:moveTo>
                    <a:cubicBezTo>
                      <a:pt x="4" y="25"/>
                      <a:pt x="6" y="20"/>
                      <a:pt x="5" y="15"/>
                    </a:cubicBezTo>
                    <a:cubicBezTo>
                      <a:pt x="5" y="14"/>
                      <a:pt x="4" y="12"/>
                      <a:pt x="4" y="11"/>
                    </a:cubicBezTo>
                    <a:cubicBezTo>
                      <a:pt x="4" y="11"/>
                      <a:pt x="4" y="11"/>
                      <a:pt x="4" y="11"/>
                    </a:cubicBezTo>
                    <a:cubicBezTo>
                      <a:pt x="5" y="8"/>
                      <a:pt x="5" y="6"/>
                      <a:pt x="5" y="3"/>
                    </a:cubicBezTo>
                    <a:cubicBezTo>
                      <a:pt x="5" y="2"/>
                      <a:pt x="5" y="1"/>
                      <a:pt x="4" y="0"/>
                    </a:cubicBezTo>
                    <a:cubicBezTo>
                      <a:pt x="3" y="0"/>
                      <a:pt x="3" y="0"/>
                      <a:pt x="3" y="0"/>
                    </a:cubicBezTo>
                    <a:cubicBezTo>
                      <a:pt x="3" y="0"/>
                      <a:pt x="3" y="0"/>
                      <a:pt x="3" y="0"/>
                    </a:cubicBez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7" name="ïṡlí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CA7BBEB-8C48-4B7B-99BA-A761862F82F2}"/>
                  </a:ext>
                </a:extLst>
              </p:cNvPr>
              <p:cNvSpPr/>
              <p:nvPr/>
            </p:nvSpPr>
            <p:spPr bwMode="auto">
              <a:xfrm>
                <a:off x="10108782" y="3978346"/>
                <a:ext cx="511628" cy="855810"/>
              </a:xfrm>
              <a:custGeom>
                <a:avLst/>
                <a:gdLst>
                  <a:gd name="T0" fmla="*/ 13 w 26"/>
                  <a:gd name="T1" fmla="*/ 0 h 44"/>
                  <a:gd name="T2" fmla="*/ 8 w 26"/>
                  <a:gd name="T3" fmla="*/ 2 h 44"/>
                  <a:gd name="T4" fmla="*/ 0 w 26"/>
                  <a:gd name="T5" fmla="*/ 6 h 44"/>
                  <a:gd name="T6" fmla="*/ 5 w 26"/>
                  <a:gd name="T7" fmla="*/ 14 h 44"/>
                  <a:gd name="T8" fmla="*/ 25 w 26"/>
                  <a:gd name="T9" fmla="*/ 44 h 44"/>
                  <a:gd name="T10" fmla="*/ 26 w 26"/>
                  <a:gd name="T11" fmla="*/ 43 h 44"/>
                  <a:gd name="T12" fmla="*/ 17 w 26"/>
                  <a:gd name="T13" fmla="*/ 2 h 44"/>
                  <a:gd name="T14" fmla="*/ 16 w 26"/>
                  <a:gd name="T15" fmla="*/ 2 h 44"/>
                  <a:gd name="T16" fmla="*/ 13 w 26"/>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44">
                    <a:moveTo>
                      <a:pt x="13" y="0"/>
                    </a:moveTo>
                    <a:cubicBezTo>
                      <a:pt x="8" y="2"/>
                      <a:pt x="8" y="2"/>
                      <a:pt x="8" y="2"/>
                    </a:cubicBezTo>
                    <a:cubicBezTo>
                      <a:pt x="0" y="6"/>
                      <a:pt x="0" y="6"/>
                      <a:pt x="0" y="6"/>
                    </a:cubicBezTo>
                    <a:cubicBezTo>
                      <a:pt x="5" y="14"/>
                      <a:pt x="5" y="14"/>
                      <a:pt x="5" y="14"/>
                    </a:cubicBezTo>
                    <a:cubicBezTo>
                      <a:pt x="25" y="44"/>
                      <a:pt x="25" y="44"/>
                      <a:pt x="25" y="44"/>
                    </a:cubicBezTo>
                    <a:cubicBezTo>
                      <a:pt x="25" y="44"/>
                      <a:pt x="25" y="44"/>
                      <a:pt x="26" y="43"/>
                    </a:cubicBezTo>
                    <a:cubicBezTo>
                      <a:pt x="17" y="2"/>
                      <a:pt x="17" y="2"/>
                      <a:pt x="17" y="2"/>
                    </a:cubicBezTo>
                    <a:cubicBezTo>
                      <a:pt x="17" y="2"/>
                      <a:pt x="17" y="2"/>
                      <a:pt x="16" y="2"/>
                    </a:cubicBezTo>
                    <a:cubicBezTo>
                      <a:pt x="15" y="2"/>
                      <a:pt x="13" y="1"/>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8" name="ï$ľi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33E8826-4168-46DB-B44D-FE08848220DE}"/>
                  </a:ext>
                </a:extLst>
              </p:cNvPr>
              <p:cNvSpPr/>
              <p:nvPr/>
            </p:nvSpPr>
            <p:spPr bwMode="auto">
              <a:xfrm>
                <a:off x="8248325" y="3606254"/>
                <a:ext cx="967436" cy="530232"/>
              </a:xfrm>
              <a:custGeom>
                <a:avLst/>
                <a:gdLst>
                  <a:gd name="T0" fmla="*/ 49 w 50"/>
                  <a:gd name="T1" fmla="*/ 22 h 27"/>
                  <a:gd name="T2" fmla="*/ 50 w 50"/>
                  <a:gd name="T3" fmla="*/ 21 h 27"/>
                  <a:gd name="T4" fmla="*/ 5 w 50"/>
                  <a:gd name="T5" fmla="*/ 1 h 27"/>
                  <a:gd name="T6" fmla="*/ 2 w 50"/>
                  <a:gd name="T7" fmla="*/ 0 h 27"/>
                  <a:gd name="T8" fmla="*/ 0 w 50"/>
                  <a:gd name="T9" fmla="*/ 2 h 27"/>
                  <a:gd name="T10" fmla="*/ 7 w 50"/>
                  <a:gd name="T11" fmla="*/ 23 h 27"/>
                  <a:gd name="T12" fmla="*/ 8 w 50"/>
                  <a:gd name="T13" fmla="*/ 23 h 27"/>
                  <a:gd name="T14" fmla="*/ 12 w 50"/>
                  <a:gd name="T15" fmla="*/ 27 h 27"/>
                  <a:gd name="T16" fmla="*/ 45 w 50"/>
                  <a:gd name="T17" fmla="*/ 23 h 27"/>
                  <a:gd name="T18" fmla="*/ 50 w 50"/>
                  <a:gd name="T19" fmla="*/ 23 h 27"/>
                  <a:gd name="T20" fmla="*/ 49 w 50"/>
                  <a:gd name="T21" fmla="*/ 2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0" h="27">
                    <a:moveTo>
                      <a:pt x="49" y="22"/>
                    </a:moveTo>
                    <a:cubicBezTo>
                      <a:pt x="50" y="22"/>
                      <a:pt x="50" y="21"/>
                      <a:pt x="50" y="21"/>
                    </a:cubicBezTo>
                    <a:cubicBezTo>
                      <a:pt x="5" y="1"/>
                      <a:pt x="5" y="1"/>
                      <a:pt x="5" y="1"/>
                    </a:cubicBezTo>
                    <a:cubicBezTo>
                      <a:pt x="2" y="0"/>
                      <a:pt x="2" y="0"/>
                      <a:pt x="2" y="0"/>
                    </a:cubicBezTo>
                    <a:cubicBezTo>
                      <a:pt x="1" y="1"/>
                      <a:pt x="1" y="1"/>
                      <a:pt x="0" y="2"/>
                    </a:cubicBezTo>
                    <a:cubicBezTo>
                      <a:pt x="7" y="23"/>
                      <a:pt x="7" y="23"/>
                      <a:pt x="7" y="23"/>
                    </a:cubicBezTo>
                    <a:cubicBezTo>
                      <a:pt x="7" y="23"/>
                      <a:pt x="7" y="23"/>
                      <a:pt x="8" y="23"/>
                    </a:cubicBezTo>
                    <a:cubicBezTo>
                      <a:pt x="10" y="24"/>
                      <a:pt x="12" y="25"/>
                      <a:pt x="12" y="27"/>
                    </a:cubicBezTo>
                    <a:cubicBezTo>
                      <a:pt x="45" y="23"/>
                      <a:pt x="45" y="23"/>
                      <a:pt x="45" y="23"/>
                    </a:cubicBezTo>
                    <a:cubicBezTo>
                      <a:pt x="50" y="23"/>
                      <a:pt x="50" y="23"/>
                      <a:pt x="50" y="23"/>
                    </a:cubicBezTo>
                    <a:cubicBezTo>
                      <a:pt x="49" y="22"/>
                      <a:pt x="49" y="22"/>
                      <a:pt x="4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59" name="îśḷiď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361C075A-E024-41EA-B31D-93FC8715C9C4}"/>
                  </a:ext>
                </a:extLst>
              </p:cNvPr>
              <p:cNvSpPr/>
              <p:nvPr/>
            </p:nvSpPr>
            <p:spPr bwMode="auto">
              <a:xfrm>
                <a:off x="8183207" y="2424869"/>
                <a:ext cx="548836" cy="1051160"/>
              </a:xfrm>
              <a:custGeom>
                <a:avLst/>
                <a:gdLst>
                  <a:gd name="T0" fmla="*/ 2 w 28"/>
                  <a:gd name="T1" fmla="*/ 54 h 54"/>
                  <a:gd name="T2" fmla="*/ 4 w 28"/>
                  <a:gd name="T3" fmla="*/ 54 h 54"/>
                  <a:gd name="T4" fmla="*/ 28 w 28"/>
                  <a:gd name="T5" fmla="*/ 21 h 54"/>
                  <a:gd name="T6" fmla="*/ 26 w 28"/>
                  <a:gd name="T7" fmla="*/ 17 h 54"/>
                  <a:gd name="T8" fmla="*/ 27 w 28"/>
                  <a:gd name="T9" fmla="*/ 15 h 54"/>
                  <a:gd name="T10" fmla="*/ 10 w 28"/>
                  <a:gd name="T11" fmla="*/ 5 h 54"/>
                  <a:gd name="T12" fmla="*/ 2 w 28"/>
                  <a:gd name="T13" fmla="*/ 0 h 54"/>
                  <a:gd name="T14" fmla="*/ 0 w 28"/>
                  <a:gd name="T15" fmla="*/ 2 h 54"/>
                  <a:gd name="T16" fmla="*/ 0 w 28"/>
                  <a:gd name="T17" fmla="*/ 20 h 54"/>
                  <a:gd name="T18" fmla="*/ 2 w 28"/>
                  <a:gd name="T19" fmla="*/ 54 h 54"/>
                  <a:gd name="T20" fmla="*/ 2 w 28"/>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54">
                    <a:moveTo>
                      <a:pt x="2" y="54"/>
                    </a:moveTo>
                    <a:cubicBezTo>
                      <a:pt x="3" y="54"/>
                      <a:pt x="3" y="54"/>
                      <a:pt x="4" y="54"/>
                    </a:cubicBezTo>
                    <a:cubicBezTo>
                      <a:pt x="28" y="21"/>
                      <a:pt x="28" y="21"/>
                      <a:pt x="28" y="21"/>
                    </a:cubicBezTo>
                    <a:cubicBezTo>
                      <a:pt x="27" y="20"/>
                      <a:pt x="26" y="18"/>
                      <a:pt x="26" y="17"/>
                    </a:cubicBezTo>
                    <a:cubicBezTo>
                      <a:pt x="26" y="16"/>
                      <a:pt x="27" y="16"/>
                      <a:pt x="27" y="15"/>
                    </a:cubicBezTo>
                    <a:cubicBezTo>
                      <a:pt x="10" y="5"/>
                      <a:pt x="10" y="5"/>
                      <a:pt x="10" y="5"/>
                    </a:cubicBezTo>
                    <a:cubicBezTo>
                      <a:pt x="2" y="0"/>
                      <a:pt x="2" y="0"/>
                      <a:pt x="2" y="0"/>
                    </a:cubicBezTo>
                    <a:cubicBezTo>
                      <a:pt x="2" y="1"/>
                      <a:pt x="1" y="1"/>
                      <a:pt x="0" y="2"/>
                    </a:cubicBezTo>
                    <a:cubicBezTo>
                      <a:pt x="0" y="20"/>
                      <a:pt x="0" y="20"/>
                      <a:pt x="0" y="20"/>
                    </a:cubicBezTo>
                    <a:cubicBezTo>
                      <a:pt x="2" y="54"/>
                      <a:pt x="2" y="54"/>
                      <a:pt x="2" y="54"/>
                    </a:cubicBezTo>
                    <a:cubicBezTo>
                      <a:pt x="2" y="54"/>
                      <a:pt x="2" y="54"/>
                      <a:pt x="2" y="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0" name="îṡlîd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F5D6FBE-CA5E-4BDB-B948-53CBE01921E8}"/>
                  </a:ext>
                </a:extLst>
              </p:cNvPr>
              <p:cNvSpPr/>
              <p:nvPr/>
            </p:nvSpPr>
            <p:spPr bwMode="auto">
              <a:xfrm>
                <a:off x="8285535" y="2815564"/>
                <a:ext cx="1106974" cy="716278"/>
              </a:xfrm>
              <a:custGeom>
                <a:avLst/>
                <a:gdLst>
                  <a:gd name="T0" fmla="*/ 56 w 57"/>
                  <a:gd name="T1" fmla="*/ 11 h 37"/>
                  <a:gd name="T2" fmla="*/ 56 w 57"/>
                  <a:gd name="T3" fmla="*/ 11 h 37"/>
                  <a:gd name="T4" fmla="*/ 42 w 57"/>
                  <a:gd name="T5" fmla="*/ 4 h 37"/>
                  <a:gd name="T6" fmla="*/ 30 w 57"/>
                  <a:gd name="T7" fmla="*/ 0 h 37"/>
                  <a:gd name="T8" fmla="*/ 26 w 57"/>
                  <a:gd name="T9" fmla="*/ 2 h 37"/>
                  <a:gd name="T10" fmla="*/ 24 w 57"/>
                  <a:gd name="T11" fmla="*/ 1 h 37"/>
                  <a:gd name="T12" fmla="*/ 21 w 57"/>
                  <a:gd name="T13" fmla="*/ 6 h 37"/>
                  <a:gd name="T14" fmla="*/ 0 w 57"/>
                  <a:gd name="T15" fmla="*/ 35 h 37"/>
                  <a:gd name="T16" fmla="*/ 1 w 57"/>
                  <a:gd name="T17" fmla="*/ 37 h 37"/>
                  <a:gd name="T18" fmla="*/ 38 w 57"/>
                  <a:gd name="T19" fmla="*/ 21 h 37"/>
                  <a:gd name="T20" fmla="*/ 57 w 57"/>
                  <a:gd name="T21" fmla="*/ 13 h 37"/>
                  <a:gd name="T22" fmla="*/ 56 w 57"/>
                  <a:gd name="T2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7" h="37">
                    <a:moveTo>
                      <a:pt x="56" y="11"/>
                    </a:moveTo>
                    <a:cubicBezTo>
                      <a:pt x="56" y="11"/>
                      <a:pt x="56" y="11"/>
                      <a:pt x="56" y="11"/>
                    </a:cubicBezTo>
                    <a:cubicBezTo>
                      <a:pt x="42" y="4"/>
                      <a:pt x="42" y="4"/>
                      <a:pt x="42" y="4"/>
                    </a:cubicBezTo>
                    <a:cubicBezTo>
                      <a:pt x="30" y="0"/>
                      <a:pt x="30" y="0"/>
                      <a:pt x="30" y="0"/>
                    </a:cubicBezTo>
                    <a:cubicBezTo>
                      <a:pt x="29" y="1"/>
                      <a:pt x="28" y="2"/>
                      <a:pt x="26" y="2"/>
                    </a:cubicBezTo>
                    <a:cubicBezTo>
                      <a:pt x="25" y="2"/>
                      <a:pt x="24" y="2"/>
                      <a:pt x="24" y="1"/>
                    </a:cubicBezTo>
                    <a:cubicBezTo>
                      <a:pt x="21" y="6"/>
                      <a:pt x="21" y="6"/>
                      <a:pt x="21" y="6"/>
                    </a:cubicBezTo>
                    <a:cubicBezTo>
                      <a:pt x="0" y="35"/>
                      <a:pt x="0" y="35"/>
                      <a:pt x="0" y="35"/>
                    </a:cubicBezTo>
                    <a:cubicBezTo>
                      <a:pt x="0" y="35"/>
                      <a:pt x="1" y="36"/>
                      <a:pt x="1" y="37"/>
                    </a:cubicBezTo>
                    <a:cubicBezTo>
                      <a:pt x="38" y="21"/>
                      <a:pt x="38" y="21"/>
                      <a:pt x="38" y="21"/>
                    </a:cubicBezTo>
                    <a:cubicBezTo>
                      <a:pt x="57" y="13"/>
                      <a:pt x="57" y="13"/>
                      <a:pt x="57" y="13"/>
                    </a:cubicBezTo>
                    <a:cubicBezTo>
                      <a:pt x="56" y="12"/>
                      <a:pt x="56" y="12"/>
                      <a:pt x="56"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1" name="íṣḻíd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037CE28-DFA0-4267-B3A8-67A3A525F34C}"/>
                  </a:ext>
                </a:extLst>
              </p:cNvPr>
              <p:cNvSpPr/>
              <p:nvPr/>
            </p:nvSpPr>
            <p:spPr bwMode="auto">
              <a:xfrm>
                <a:off x="9801804" y="1764405"/>
                <a:ext cx="427904" cy="316278"/>
              </a:xfrm>
              <a:custGeom>
                <a:avLst/>
                <a:gdLst>
                  <a:gd name="T0" fmla="*/ 4 w 22"/>
                  <a:gd name="T1" fmla="*/ 2 h 16"/>
                  <a:gd name="T2" fmla="*/ 4 w 22"/>
                  <a:gd name="T3" fmla="*/ 2 h 16"/>
                  <a:gd name="T4" fmla="*/ 0 w 22"/>
                  <a:gd name="T5" fmla="*/ 15 h 16"/>
                  <a:gd name="T6" fmla="*/ 2 w 22"/>
                  <a:gd name="T7" fmla="*/ 16 h 16"/>
                  <a:gd name="T8" fmla="*/ 14 w 22"/>
                  <a:gd name="T9" fmla="*/ 9 h 16"/>
                  <a:gd name="T10" fmla="*/ 22 w 22"/>
                  <a:gd name="T11" fmla="*/ 4 h 16"/>
                  <a:gd name="T12" fmla="*/ 21 w 22"/>
                  <a:gd name="T13" fmla="*/ 3 h 16"/>
                  <a:gd name="T14" fmla="*/ 22 w 22"/>
                  <a:gd name="T15" fmla="*/ 2 h 16"/>
                  <a:gd name="T16" fmla="*/ 8 w 22"/>
                  <a:gd name="T17" fmla="*/ 0 h 16"/>
                  <a:gd name="T18" fmla="*/ 4 w 22"/>
                  <a:gd name="T19"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6">
                    <a:moveTo>
                      <a:pt x="4" y="2"/>
                    </a:moveTo>
                    <a:cubicBezTo>
                      <a:pt x="4" y="2"/>
                      <a:pt x="4" y="2"/>
                      <a:pt x="4" y="2"/>
                    </a:cubicBezTo>
                    <a:cubicBezTo>
                      <a:pt x="0" y="15"/>
                      <a:pt x="0" y="15"/>
                      <a:pt x="0" y="15"/>
                    </a:cubicBezTo>
                    <a:cubicBezTo>
                      <a:pt x="1" y="15"/>
                      <a:pt x="2" y="16"/>
                      <a:pt x="2" y="16"/>
                    </a:cubicBezTo>
                    <a:cubicBezTo>
                      <a:pt x="14" y="9"/>
                      <a:pt x="14" y="9"/>
                      <a:pt x="14" y="9"/>
                    </a:cubicBezTo>
                    <a:cubicBezTo>
                      <a:pt x="22" y="4"/>
                      <a:pt x="22" y="4"/>
                      <a:pt x="22" y="4"/>
                    </a:cubicBezTo>
                    <a:cubicBezTo>
                      <a:pt x="22" y="4"/>
                      <a:pt x="21" y="3"/>
                      <a:pt x="21" y="3"/>
                    </a:cubicBezTo>
                    <a:cubicBezTo>
                      <a:pt x="22" y="2"/>
                      <a:pt x="22" y="2"/>
                      <a:pt x="22" y="2"/>
                    </a:cubicBezTo>
                    <a:cubicBezTo>
                      <a:pt x="8" y="0"/>
                      <a:pt x="8" y="0"/>
                      <a:pt x="8" y="0"/>
                    </a:cubicBezTo>
                    <a:cubicBezTo>
                      <a:pt x="8" y="1"/>
                      <a:pt x="6"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2" name="ïsliḓ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3DD7678-0BD9-4E54-BB2E-2885C6ACD926}"/>
                  </a:ext>
                </a:extLst>
              </p:cNvPr>
              <p:cNvSpPr/>
              <p:nvPr/>
            </p:nvSpPr>
            <p:spPr bwMode="auto">
              <a:xfrm>
                <a:off x="11029704" y="3903928"/>
                <a:ext cx="55814" cy="213956"/>
              </a:xfrm>
              <a:custGeom>
                <a:avLst/>
                <a:gdLst>
                  <a:gd name="T0" fmla="*/ 2 w 3"/>
                  <a:gd name="T1" fmla="*/ 11 h 11"/>
                  <a:gd name="T2" fmla="*/ 2 w 3"/>
                  <a:gd name="T3" fmla="*/ 0 h 11"/>
                  <a:gd name="T4" fmla="*/ 0 w 3"/>
                  <a:gd name="T5" fmla="*/ 3 h 11"/>
                  <a:gd name="T6" fmla="*/ 2 w 3"/>
                  <a:gd name="T7" fmla="*/ 11 h 11"/>
                </a:gdLst>
                <a:ahLst/>
                <a:cxnLst>
                  <a:cxn ang="0">
                    <a:pos x="T0" y="T1"/>
                  </a:cxn>
                  <a:cxn ang="0">
                    <a:pos x="T2" y="T3"/>
                  </a:cxn>
                  <a:cxn ang="0">
                    <a:pos x="T4" y="T5"/>
                  </a:cxn>
                  <a:cxn ang="0">
                    <a:pos x="T6" y="T7"/>
                  </a:cxn>
                </a:cxnLst>
                <a:rect l="0" t="0" r="r" b="b"/>
                <a:pathLst>
                  <a:path w="3" h="11">
                    <a:moveTo>
                      <a:pt x="2" y="11"/>
                    </a:moveTo>
                    <a:cubicBezTo>
                      <a:pt x="3" y="7"/>
                      <a:pt x="3" y="4"/>
                      <a:pt x="2" y="0"/>
                    </a:cubicBezTo>
                    <a:cubicBezTo>
                      <a:pt x="0" y="3"/>
                      <a:pt x="0" y="3"/>
                      <a:pt x="0" y="3"/>
                    </a:cubicBezTo>
                    <a:lnTo>
                      <a:pt x="2"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3" name="íṥ1î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256C782F-FF72-465C-90A3-411E35ADB449}"/>
                  </a:ext>
                </a:extLst>
              </p:cNvPr>
              <p:cNvSpPr/>
              <p:nvPr/>
            </p:nvSpPr>
            <p:spPr bwMode="auto">
              <a:xfrm>
                <a:off x="10499476" y="3103932"/>
                <a:ext cx="604650" cy="837204"/>
              </a:xfrm>
              <a:custGeom>
                <a:avLst/>
                <a:gdLst>
                  <a:gd name="T0" fmla="*/ 0 w 31"/>
                  <a:gd name="T1" fmla="*/ 17 h 43"/>
                  <a:gd name="T2" fmla="*/ 1 w 31"/>
                  <a:gd name="T3" fmla="*/ 18 h 43"/>
                  <a:gd name="T4" fmla="*/ 0 w 31"/>
                  <a:gd name="T5" fmla="*/ 20 h 43"/>
                  <a:gd name="T6" fmla="*/ 17 w 31"/>
                  <a:gd name="T7" fmla="*/ 36 h 43"/>
                  <a:gd name="T8" fmla="*/ 26 w 31"/>
                  <a:gd name="T9" fmla="*/ 43 h 43"/>
                  <a:gd name="T10" fmla="*/ 26 w 31"/>
                  <a:gd name="T11" fmla="*/ 40 h 43"/>
                  <a:gd name="T12" fmla="*/ 27 w 31"/>
                  <a:gd name="T13" fmla="*/ 35 h 43"/>
                  <a:gd name="T14" fmla="*/ 23 w 31"/>
                  <a:gd name="T15" fmla="*/ 30 h 43"/>
                  <a:gd name="T16" fmla="*/ 23 w 31"/>
                  <a:gd name="T17" fmla="*/ 29 h 43"/>
                  <a:gd name="T18" fmla="*/ 24 w 31"/>
                  <a:gd name="T19" fmla="*/ 29 h 43"/>
                  <a:gd name="T20" fmla="*/ 28 w 31"/>
                  <a:gd name="T21" fmla="*/ 27 h 43"/>
                  <a:gd name="T22" fmla="*/ 29 w 31"/>
                  <a:gd name="T23" fmla="*/ 14 h 43"/>
                  <a:gd name="T24" fmla="*/ 31 w 31"/>
                  <a:gd name="T25" fmla="*/ 0 h 43"/>
                  <a:gd name="T26" fmla="*/ 0 w 31"/>
                  <a:gd name="T27" fmla="*/ 1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43">
                    <a:moveTo>
                      <a:pt x="0" y="17"/>
                    </a:moveTo>
                    <a:cubicBezTo>
                      <a:pt x="1" y="17"/>
                      <a:pt x="1" y="18"/>
                      <a:pt x="1" y="18"/>
                    </a:cubicBezTo>
                    <a:cubicBezTo>
                      <a:pt x="0" y="19"/>
                      <a:pt x="0" y="20"/>
                      <a:pt x="0" y="20"/>
                    </a:cubicBezTo>
                    <a:cubicBezTo>
                      <a:pt x="17" y="36"/>
                      <a:pt x="17" y="36"/>
                      <a:pt x="17" y="36"/>
                    </a:cubicBezTo>
                    <a:cubicBezTo>
                      <a:pt x="26" y="43"/>
                      <a:pt x="26" y="43"/>
                      <a:pt x="26" y="43"/>
                    </a:cubicBezTo>
                    <a:cubicBezTo>
                      <a:pt x="26" y="40"/>
                      <a:pt x="26" y="40"/>
                      <a:pt x="26" y="40"/>
                    </a:cubicBezTo>
                    <a:cubicBezTo>
                      <a:pt x="27" y="35"/>
                      <a:pt x="27" y="35"/>
                      <a:pt x="27" y="35"/>
                    </a:cubicBezTo>
                    <a:cubicBezTo>
                      <a:pt x="26" y="33"/>
                      <a:pt x="25" y="31"/>
                      <a:pt x="23" y="30"/>
                    </a:cubicBezTo>
                    <a:cubicBezTo>
                      <a:pt x="23" y="30"/>
                      <a:pt x="23" y="29"/>
                      <a:pt x="23" y="29"/>
                    </a:cubicBezTo>
                    <a:cubicBezTo>
                      <a:pt x="23" y="29"/>
                      <a:pt x="23" y="29"/>
                      <a:pt x="24" y="29"/>
                    </a:cubicBezTo>
                    <a:cubicBezTo>
                      <a:pt x="25" y="29"/>
                      <a:pt x="26" y="28"/>
                      <a:pt x="28" y="27"/>
                    </a:cubicBezTo>
                    <a:cubicBezTo>
                      <a:pt x="29" y="14"/>
                      <a:pt x="29" y="14"/>
                      <a:pt x="29" y="14"/>
                    </a:cubicBezTo>
                    <a:cubicBezTo>
                      <a:pt x="31" y="0"/>
                      <a:pt x="31" y="0"/>
                      <a:pt x="31" y="0"/>
                    </a:cubicBezTo>
                    <a:lnTo>
                      <a:pt x="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4" name="iṡ1id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8BD7277-6B23-40C7-B3F6-5ADF45DCBD02}"/>
                  </a:ext>
                </a:extLst>
              </p:cNvPr>
              <p:cNvSpPr/>
              <p:nvPr/>
            </p:nvSpPr>
            <p:spPr bwMode="auto">
              <a:xfrm>
                <a:off x="9643668" y="1336501"/>
                <a:ext cx="232560" cy="390696"/>
              </a:xfrm>
              <a:custGeom>
                <a:avLst/>
                <a:gdLst>
                  <a:gd name="T0" fmla="*/ 3 w 12"/>
                  <a:gd name="T1" fmla="*/ 19 h 20"/>
                  <a:gd name="T2" fmla="*/ 9 w 12"/>
                  <a:gd name="T3" fmla="*/ 20 h 20"/>
                  <a:gd name="T4" fmla="*/ 12 w 12"/>
                  <a:gd name="T5" fmla="*/ 17 h 20"/>
                  <a:gd name="T6" fmla="*/ 11 w 12"/>
                  <a:gd name="T7" fmla="*/ 6 h 20"/>
                  <a:gd name="T8" fmla="*/ 2 w 12"/>
                  <a:gd name="T9" fmla="*/ 1 h 20"/>
                  <a:gd name="T10" fmla="*/ 1 w 12"/>
                  <a:gd name="T11" fmla="*/ 1 h 20"/>
                  <a:gd name="T12" fmla="*/ 1 w 12"/>
                  <a:gd name="T13" fmla="*/ 0 h 20"/>
                  <a:gd name="T14" fmla="*/ 0 w 12"/>
                  <a:gd name="T15" fmla="*/ 14 h 20"/>
                  <a:gd name="T16" fmla="*/ 3 w 12"/>
                  <a:gd name="T17" fmla="*/ 1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0">
                    <a:moveTo>
                      <a:pt x="3" y="19"/>
                    </a:moveTo>
                    <a:cubicBezTo>
                      <a:pt x="9" y="20"/>
                      <a:pt x="9" y="20"/>
                      <a:pt x="9" y="20"/>
                    </a:cubicBezTo>
                    <a:cubicBezTo>
                      <a:pt x="9" y="18"/>
                      <a:pt x="10" y="17"/>
                      <a:pt x="12" y="17"/>
                    </a:cubicBezTo>
                    <a:cubicBezTo>
                      <a:pt x="11" y="6"/>
                      <a:pt x="11" y="6"/>
                      <a:pt x="11" y="6"/>
                    </a:cubicBezTo>
                    <a:cubicBezTo>
                      <a:pt x="8" y="3"/>
                      <a:pt x="5" y="1"/>
                      <a:pt x="2" y="1"/>
                    </a:cubicBezTo>
                    <a:cubicBezTo>
                      <a:pt x="1" y="1"/>
                      <a:pt x="1" y="1"/>
                      <a:pt x="1" y="1"/>
                    </a:cubicBezTo>
                    <a:cubicBezTo>
                      <a:pt x="1" y="1"/>
                      <a:pt x="1" y="0"/>
                      <a:pt x="1" y="0"/>
                    </a:cubicBezTo>
                    <a:cubicBezTo>
                      <a:pt x="0" y="14"/>
                      <a:pt x="0" y="14"/>
                      <a:pt x="0" y="14"/>
                    </a:cubicBezTo>
                    <a:cubicBezTo>
                      <a:pt x="2" y="15"/>
                      <a:pt x="3" y="17"/>
                      <a:pt x="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5" name="îSļï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3D6EFF0-C19D-45B3-8902-F05E87E21108}"/>
                  </a:ext>
                </a:extLst>
              </p:cNvPr>
              <p:cNvSpPr/>
              <p:nvPr/>
            </p:nvSpPr>
            <p:spPr bwMode="auto">
              <a:xfrm>
                <a:off x="9513436" y="4015554"/>
                <a:ext cx="558136" cy="818600"/>
              </a:xfrm>
              <a:custGeom>
                <a:avLst/>
                <a:gdLst>
                  <a:gd name="T0" fmla="*/ 15 w 29"/>
                  <a:gd name="T1" fmla="*/ 4 h 42"/>
                  <a:gd name="T2" fmla="*/ 14 w 29"/>
                  <a:gd name="T3" fmla="*/ 4 h 42"/>
                  <a:gd name="T4" fmla="*/ 9 w 29"/>
                  <a:gd name="T5" fmla="*/ 0 h 42"/>
                  <a:gd name="T6" fmla="*/ 0 w 29"/>
                  <a:gd name="T7" fmla="*/ 2 h 42"/>
                  <a:gd name="T8" fmla="*/ 29 w 29"/>
                  <a:gd name="T9" fmla="*/ 42 h 42"/>
                  <a:gd name="T10" fmla="*/ 27 w 29"/>
                  <a:gd name="T11" fmla="*/ 36 h 42"/>
                  <a:gd name="T12" fmla="*/ 15 w 29"/>
                  <a:gd name="T13" fmla="*/ 4 h 42"/>
                </a:gdLst>
                <a:ahLst/>
                <a:cxnLst>
                  <a:cxn ang="0">
                    <a:pos x="T0" y="T1"/>
                  </a:cxn>
                  <a:cxn ang="0">
                    <a:pos x="T2" y="T3"/>
                  </a:cxn>
                  <a:cxn ang="0">
                    <a:pos x="T4" y="T5"/>
                  </a:cxn>
                  <a:cxn ang="0">
                    <a:pos x="T6" y="T7"/>
                  </a:cxn>
                  <a:cxn ang="0">
                    <a:pos x="T8" y="T9"/>
                  </a:cxn>
                  <a:cxn ang="0">
                    <a:pos x="T10" y="T11"/>
                  </a:cxn>
                  <a:cxn ang="0">
                    <a:pos x="T12" y="T13"/>
                  </a:cxn>
                </a:cxnLst>
                <a:rect l="0" t="0" r="r" b="b"/>
                <a:pathLst>
                  <a:path w="29" h="42">
                    <a:moveTo>
                      <a:pt x="15" y="4"/>
                    </a:moveTo>
                    <a:cubicBezTo>
                      <a:pt x="15" y="4"/>
                      <a:pt x="14" y="4"/>
                      <a:pt x="14" y="4"/>
                    </a:cubicBezTo>
                    <a:cubicBezTo>
                      <a:pt x="12" y="4"/>
                      <a:pt x="10" y="2"/>
                      <a:pt x="9" y="0"/>
                    </a:cubicBezTo>
                    <a:cubicBezTo>
                      <a:pt x="0" y="2"/>
                      <a:pt x="0" y="2"/>
                      <a:pt x="0" y="2"/>
                    </a:cubicBezTo>
                    <a:cubicBezTo>
                      <a:pt x="29" y="42"/>
                      <a:pt x="29" y="42"/>
                      <a:pt x="29" y="42"/>
                    </a:cubicBezTo>
                    <a:cubicBezTo>
                      <a:pt x="27" y="36"/>
                      <a:pt x="27" y="36"/>
                      <a:pt x="27" y="36"/>
                    </a:cubicBezTo>
                    <a:lnTo>
                      <a:pt x="15"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6" name="îSlî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F684A69-477D-422A-90F5-CC8533CC5615}"/>
                  </a:ext>
                </a:extLst>
              </p:cNvPr>
              <p:cNvSpPr/>
              <p:nvPr/>
            </p:nvSpPr>
            <p:spPr bwMode="auto">
              <a:xfrm>
                <a:off x="9215764" y="1262083"/>
                <a:ext cx="427904" cy="372092"/>
              </a:xfrm>
              <a:custGeom>
                <a:avLst/>
                <a:gdLst>
                  <a:gd name="T0" fmla="*/ 21 w 22"/>
                  <a:gd name="T1" fmla="*/ 18 h 19"/>
                  <a:gd name="T2" fmla="*/ 21 w 22"/>
                  <a:gd name="T3" fmla="*/ 12 h 19"/>
                  <a:gd name="T4" fmla="*/ 22 w 22"/>
                  <a:gd name="T5" fmla="*/ 4 h 19"/>
                  <a:gd name="T6" fmla="*/ 13 w 22"/>
                  <a:gd name="T7" fmla="*/ 2 h 19"/>
                  <a:gd name="T8" fmla="*/ 13 w 22"/>
                  <a:gd name="T9" fmla="*/ 2 h 19"/>
                  <a:gd name="T10" fmla="*/ 13 w 22"/>
                  <a:gd name="T11" fmla="*/ 2 h 19"/>
                  <a:gd name="T12" fmla="*/ 3 w 22"/>
                  <a:gd name="T13" fmla="*/ 0 h 19"/>
                  <a:gd name="T14" fmla="*/ 0 w 22"/>
                  <a:gd name="T15" fmla="*/ 1 h 19"/>
                  <a:gd name="T16" fmla="*/ 6 w 22"/>
                  <a:gd name="T17" fmla="*/ 7 h 19"/>
                  <a:gd name="T18" fmla="*/ 18 w 22"/>
                  <a:gd name="T19" fmla="*/ 19 h 19"/>
                  <a:gd name="T20" fmla="*/ 21 w 22"/>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9">
                    <a:moveTo>
                      <a:pt x="21" y="18"/>
                    </a:moveTo>
                    <a:cubicBezTo>
                      <a:pt x="21" y="12"/>
                      <a:pt x="21" y="12"/>
                      <a:pt x="21" y="12"/>
                    </a:cubicBezTo>
                    <a:cubicBezTo>
                      <a:pt x="22" y="4"/>
                      <a:pt x="22" y="4"/>
                      <a:pt x="22" y="4"/>
                    </a:cubicBezTo>
                    <a:cubicBezTo>
                      <a:pt x="19" y="3"/>
                      <a:pt x="16" y="2"/>
                      <a:pt x="13" y="2"/>
                    </a:cubicBezTo>
                    <a:cubicBezTo>
                      <a:pt x="13" y="2"/>
                      <a:pt x="13" y="2"/>
                      <a:pt x="13" y="2"/>
                    </a:cubicBezTo>
                    <a:cubicBezTo>
                      <a:pt x="13" y="3"/>
                      <a:pt x="13" y="2"/>
                      <a:pt x="13" y="2"/>
                    </a:cubicBezTo>
                    <a:cubicBezTo>
                      <a:pt x="10" y="1"/>
                      <a:pt x="6" y="0"/>
                      <a:pt x="3" y="0"/>
                    </a:cubicBezTo>
                    <a:cubicBezTo>
                      <a:pt x="2" y="0"/>
                      <a:pt x="1" y="0"/>
                      <a:pt x="0" y="1"/>
                    </a:cubicBezTo>
                    <a:cubicBezTo>
                      <a:pt x="6" y="7"/>
                      <a:pt x="6" y="7"/>
                      <a:pt x="6" y="7"/>
                    </a:cubicBezTo>
                    <a:cubicBezTo>
                      <a:pt x="18" y="19"/>
                      <a:pt x="18" y="19"/>
                      <a:pt x="18" y="19"/>
                    </a:cubicBezTo>
                    <a:cubicBezTo>
                      <a:pt x="19" y="19"/>
                      <a:pt x="20" y="18"/>
                      <a:pt x="21"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7" name="iṣ1îḋ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98CDB94-E88B-411C-9713-DDFB9C8F6556}"/>
                  </a:ext>
                </a:extLst>
              </p:cNvPr>
              <p:cNvSpPr/>
              <p:nvPr/>
            </p:nvSpPr>
            <p:spPr bwMode="auto">
              <a:xfrm>
                <a:off x="9876222" y="1476037"/>
                <a:ext cx="251164" cy="232560"/>
              </a:xfrm>
              <a:custGeom>
                <a:avLst/>
                <a:gdLst>
                  <a:gd name="T0" fmla="*/ 1 w 13"/>
                  <a:gd name="T1" fmla="*/ 9 h 12"/>
                  <a:gd name="T2" fmla="*/ 4 w 13"/>
                  <a:gd name="T3" fmla="*/ 12 h 12"/>
                  <a:gd name="T4" fmla="*/ 8 w 13"/>
                  <a:gd name="T5" fmla="*/ 11 h 12"/>
                  <a:gd name="T6" fmla="*/ 13 w 13"/>
                  <a:gd name="T7" fmla="*/ 9 h 12"/>
                  <a:gd name="T8" fmla="*/ 0 w 13"/>
                  <a:gd name="T9" fmla="*/ 0 h 12"/>
                  <a:gd name="T10" fmla="*/ 1 w 13"/>
                  <a:gd name="T11" fmla="*/ 9 h 12"/>
                  <a:gd name="T12" fmla="*/ 1 w 13"/>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13" h="12">
                    <a:moveTo>
                      <a:pt x="1" y="9"/>
                    </a:moveTo>
                    <a:cubicBezTo>
                      <a:pt x="3" y="10"/>
                      <a:pt x="4" y="11"/>
                      <a:pt x="4" y="12"/>
                    </a:cubicBezTo>
                    <a:cubicBezTo>
                      <a:pt x="8" y="11"/>
                      <a:pt x="8" y="11"/>
                      <a:pt x="8" y="11"/>
                    </a:cubicBezTo>
                    <a:cubicBezTo>
                      <a:pt x="13" y="9"/>
                      <a:pt x="13" y="9"/>
                      <a:pt x="13" y="9"/>
                    </a:cubicBezTo>
                    <a:cubicBezTo>
                      <a:pt x="11" y="4"/>
                      <a:pt x="6" y="0"/>
                      <a:pt x="0" y="0"/>
                    </a:cubicBezTo>
                    <a:cubicBezTo>
                      <a:pt x="1" y="9"/>
                      <a:pt x="1" y="9"/>
                      <a:pt x="1" y="9"/>
                    </a:cubicBezTo>
                    <a:cubicBezTo>
                      <a:pt x="1" y="9"/>
                      <a:pt x="1" y="9"/>
                      <a:pt x="1"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8" name="îṣļíď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FD5FEE9-89F5-4147-918A-B38C9D340C62}"/>
                  </a:ext>
                </a:extLst>
              </p:cNvPr>
              <p:cNvSpPr/>
              <p:nvPr/>
            </p:nvSpPr>
            <p:spPr bwMode="auto">
              <a:xfrm>
                <a:off x="8694836" y="1224873"/>
                <a:ext cx="855810" cy="558136"/>
              </a:xfrm>
              <a:custGeom>
                <a:avLst/>
                <a:gdLst>
                  <a:gd name="T0" fmla="*/ 3 w 44"/>
                  <a:gd name="T1" fmla="*/ 29 h 29"/>
                  <a:gd name="T2" fmla="*/ 13 w 44"/>
                  <a:gd name="T3" fmla="*/ 28 h 29"/>
                  <a:gd name="T4" fmla="*/ 43 w 44"/>
                  <a:gd name="T5" fmla="*/ 25 h 29"/>
                  <a:gd name="T6" fmla="*/ 43 w 44"/>
                  <a:gd name="T7" fmla="*/ 25 h 29"/>
                  <a:gd name="T8" fmla="*/ 44 w 44"/>
                  <a:gd name="T9" fmla="*/ 22 h 29"/>
                  <a:gd name="T10" fmla="*/ 26 w 44"/>
                  <a:gd name="T11" fmla="*/ 3 h 29"/>
                  <a:gd name="T12" fmla="*/ 13 w 44"/>
                  <a:gd name="T13" fmla="*/ 0 h 29"/>
                  <a:gd name="T14" fmla="*/ 11 w 44"/>
                  <a:gd name="T15" fmla="*/ 0 h 29"/>
                  <a:gd name="T16" fmla="*/ 1 w 44"/>
                  <a:gd name="T17" fmla="*/ 24 h 29"/>
                  <a:gd name="T18" fmla="*/ 0 w 44"/>
                  <a:gd name="T19" fmla="*/ 26 h 29"/>
                  <a:gd name="T20" fmla="*/ 3 w 44"/>
                  <a:gd name="T21"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29">
                    <a:moveTo>
                      <a:pt x="3" y="29"/>
                    </a:moveTo>
                    <a:cubicBezTo>
                      <a:pt x="13" y="28"/>
                      <a:pt x="13" y="28"/>
                      <a:pt x="13" y="28"/>
                    </a:cubicBezTo>
                    <a:cubicBezTo>
                      <a:pt x="43" y="25"/>
                      <a:pt x="43" y="25"/>
                      <a:pt x="43" y="25"/>
                    </a:cubicBezTo>
                    <a:cubicBezTo>
                      <a:pt x="43" y="25"/>
                      <a:pt x="43" y="25"/>
                      <a:pt x="43" y="25"/>
                    </a:cubicBezTo>
                    <a:cubicBezTo>
                      <a:pt x="43" y="24"/>
                      <a:pt x="43" y="23"/>
                      <a:pt x="44" y="22"/>
                    </a:cubicBezTo>
                    <a:cubicBezTo>
                      <a:pt x="26" y="3"/>
                      <a:pt x="26" y="3"/>
                      <a:pt x="26" y="3"/>
                    </a:cubicBezTo>
                    <a:cubicBezTo>
                      <a:pt x="22" y="1"/>
                      <a:pt x="17" y="0"/>
                      <a:pt x="13" y="0"/>
                    </a:cubicBezTo>
                    <a:cubicBezTo>
                      <a:pt x="12" y="0"/>
                      <a:pt x="11" y="0"/>
                      <a:pt x="11" y="0"/>
                    </a:cubicBezTo>
                    <a:cubicBezTo>
                      <a:pt x="1" y="24"/>
                      <a:pt x="1" y="24"/>
                      <a:pt x="1" y="24"/>
                    </a:cubicBezTo>
                    <a:cubicBezTo>
                      <a:pt x="0" y="26"/>
                      <a:pt x="0" y="26"/>
                      <a:pt x="0" y="26"/>
                    </a:cubicBezTo>
                    <a:cubicBezTo>
                      <a:pt x="1" y="27"/>
                      <a:pt x="2" y="28"/>
                      <a:pt x="3"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69" name="isḷí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8D6B919D-F903-43BC-A8BC-56E08A28B49F}"/>
                  </a:ext>
                </a:extLst>
              </p:cNvPr>
              <p:cNvSpPr/>
              <p:nvPr/>
            </p:nvSpPr>
            <p:spPr bwMode="auto">
              <a:xfrm>
                <a:off x="8480879" y="1243477"/>
                <a:ext cx="409300" cy="502322"/>
              </a:xfrm>
              <a:custGeom>
                <a:avLst/>
                <a:gdLst>
                  <a:gd name="T0" fmla="*/ 1 w 21"/>
                  <a:gd name="T1" fmla="*/ 22 h 26"/>
                  <a:gd name="T2" fmla="*/ 1 w 21"/>
                  <a:gd name="T3" fmla="*/ 23 h 26"/>
                  <a:gd name="T4" fmla="*/ 5 w 21"/>
                  <a:gd name="T5" fmla="*/ 26 h 26"/>
                  <a:gd name="T6" fmla="*/ 9 w 21"/>
                  <a:gd name="T7" fmla="*/ 24 h 26"/>
                  <a:gd name="T8" fmla="*/ 10 w 21"/>
                  <a:gd name="T9" fmla="*/ 25 h 26"/>
                  <a:gd name="T10" fmla="*/ 18 w 21"/>
                  <a:gd name="T11" fmla="*/ 5 h 26"/>
                  <a:gd name="T12" fmla="*/ 21 w 21"/>
                  <a:gd name="T13" fmla="*/ 0 h 26"/>
                  <a:gd name="T14" fmla="*/ 16 w 21"/>
                  <a:gd name="T15" fmla="*/ 1 h 26"/>
                  <a:gd name="T16" fmla="*/ 16 w 21"/>
                  <a:gd name="T17" fmla="*/ 1 h 26"/>
                  <a:gd name="T18" fmla="*/ 16 w 21"/>
                  <a:gd name="T19" fmla="*/ 1 h 26"/>
                  <a:gd name="T20" fmla="*/ 0 w 21"/>
                  <a:gd name="T21" fmla="*/ 20 h 26"/>
                  <a:gd name="T22" fmla="*/ 1 w 21"/>
                  <a:gd name="T2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6">
                    <a:moveTo>
                      <a:pt x="1" y="22"/>
                    </a:moveTo>
                    <a:cubicBezTo>
                      <a:pt x="1" y="23"/>
                      <a:pt x="1" y="23"/>
                      <a:pt x="1" y="23"/>
                    </a:cubicBezTo>
                    <a:cubicBezTo>
                      <a:pt x="5" y="26"/>
                      <a:pt x="5" y="26"/>
                      <a:pt x="5" y="26"/>
                    </a:cubicBezTo>
                    <a:cubicBezTo>
                      <a:pt x="6" y="25"/>
                      <a:pt x="8" y="24"/>
                      <a:pt x="9" y="24"/>
                    </a:cubicBezTo>
                    <a:cubicBezTo>
                      <a:pt x="10" y="24"/>
                      <a:pt x="10" y="25"/>
                      <a:pt x="10" y="25"/>
                    </a:cubicBezTo>
                    <a:cubicBezTo>
                      <a:pt x="18" y="5"/>
                      <a:pt x="18" y="5"/>
                      <a:pt x="18" y="5"/>
                    </a:cubicBezTo>
                    <a:cubicBezTo>
                      <a:pt x="21" y="0"/>
                      <a:pt x="21" y="0"/>
                      <a:pt x="21" y="0"/>
                    </a:cubicBezTo>
                    <a:cubicBezTo>
                      <a:pt x="19" y="0"/>
                      <a:pt x="18" y="1"/>
                      <a:pt x="16" y="1"/>
                    </a:cubicBezTo>
                    <a:cubicBezTo>
                      <a:pt x="16" y="1"/>
                      <a:pt x="16" y="1"/>
                      <a:pt x="16" y="1"/>
                    </a:cubicBezTo>
                    <a:cubicBezTo>
                      <a:pt x="16" y="1"/>
                      <a:pt x="16" y="1"/>
                      <a:pt x="16" y="1"/>
                    </a:cubicBezTo>
                    <a:cubicBezTo>
                      <a:pt x="0" y="20"/>
                      <a:pt x="0" y="20"/>
                      <a:pt x="0" y="20"/>
                    </a:cubicBezTo>
                    <a:cubicBezTo>
                      <a:pt x="1" y="20"/>
                      <a:pt x="2" y="21"/>
                      <a:pt x="1"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0" name="î$ļi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0B6A23D-BE75-410D-851E-428619C1DBF3}"/>
                  </a:ext>
                </a:extLst>
              </p:cNvPr>
              <p:cNvSpPr/>
              <p:nvPr/>
            </p:nvSpPr>
            <p:spPr bwMode="auto">
              <a:xfrm>
                <a:off x="11122726" y="3029514"/>
                <a:ext cx="18604" cy="37210"/>
              </a:xfrm>
              <a:custGeom>
                <a:avLst/>
                <a:gdLst>
                  <a:gd name="T0" fmla="*/ 1 w 1"/>
                  <a:gd name="T1" fmla="*/ 1 h 2"/>
                  <a:gd name="T2" fmla="*/ 0 w 1"/>
                  <a:gd name="T3" fmla="*/ 0 h 2"/>
                  <a:gd name="T4" fmla="*/ 0 w 1"/>
                  <a:gd name="T5" fmla="*/ 0 h 2"/>
                  <a:gd name="T6" fmla="*/ 0 w 1"/>
                  <a:gd name="T7" fmla="*/ 2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0" y="0"/>
                      <a:pt x="0" y="0"/>
                    </a:cubicBezTo>
                    <a:cubicBezTo>
                      <a:pt x="0" y="0"/>
                      <a:pt x="0" y="0"/>
                      <a:pt x="0" y="0"/>
                    </a:cubicBezTo>
                    <a:cubicBezTo>
                      <a:pt x="0" y="2"/>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1" name="íšḷíḍ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DC90130-B553-4D33-90B7-7A641A899CC0}"/>
                  </a:ext>
                </a:extLst>
              </p:cNvPr>
              <p:cNvSpPr/>
              <p:nvPr/>
            </p:nvSpPr>
            <p:spPr bwMode="auto">
              <a:xfrm>
                <a:off x="10387850" y="2741146"/>
                <a:ext cx="679068" cy="269768"/>
              </a:xfrm>
              <a:custGeom>
                <a:avLst/>
                <a:gdLst>
                  <a:gd name="T0" fmla="*/ 0 w 35"/>
                  <a:gd name="T1" fmla="*/ 1 h 14"/>
                  <a:gd name="T2" fmla="*/ 0 w 35"/>
                  <a:gd name="T3" fmla="*/ 1 h 14"/>
                  <a:gd name="T4" fmla="*/ 1 w 35"/>
                  <a:gd name="T5" fmla="*/ 1 h 14"/>
                  <a:gd name="T6" fmla="*/ 34 w 35"/>
                  <a:gd name="T7" fmla="*/ 14 h 14"/>
                  <a:gd name="T8" fmla="*/ 34 w 35"/>
                  <a:gd name="T9" fmla="*/ 14 h 14"/>
                  <a:gd name="T10" fmla="*/ 34 w 35"/>
                  <a:gd name="T11" fmla="*/ 11 h 14"/>
                  <a:gd name="T12" fmla="*/ 34 w 35"/>
                  <a:gd name="T13" fmla="*/ 11 h 14"/>
                  <a:gd name="T14" fmla="*/ 35 w 35"/>
                  <a:gd name="T15" fmla="*/ 7 h 14"/>
                  <a:gd name="T16" fmla="*/ 32 w 35"/>
                  <a:gd name="T17" fmla="*/ 0 h 14"/>
                  <a:gd name="T18" fmla="*/ 1 w 35"/>
                  <a:gd name="T19" fmla="*/ 0 h 14"/>
                  <a:gd name="T20" fmla="*/ 0 w 35"/>
                  <a:gd name="T21" fmla="*/ 0 h 14"/>
                  <a:gd name="T22" fmla="*/ 0 w 35"/>
                  <a:gd name="T23"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14">
                    <a:moveTo>
                      <a:pt x="0" y="1"/>
                    </a:moveTo>
                    <a:cubicBezTo>
                      <a:pt x="0" y="1"/>
                      <a:pt x="0" y="1"/>
                      <a:pt x="0" y="1"/>
                    </a:cubicBezTo>
                    <a:cubicBezTo>
                      <a:pt x="1" y="1"/>
                      <a:pt x="1" y="1"/>
                      <a:pt x="1" y="1"/>
                    </a:cubicBezTo>
                    <a:cubicBezTo>
                      <a:pt x="34" y="14"/>
                      <a:pt x="34" y="14"/>
                      <a:pt x="34" y="14"/>
                    </a:cubicBezTo>
                    <a:cubicBezTo>
                      <a:pt x="34" y="14"/>
                      <a:pt x="34" y="14"/>
                      <a:pt x="34" y="14"/>
                    </a:cubicBezTo>
                    <a:cubicBezTo>
                      <a:pt x="34" y="11"/>
                      <a:pt x="34" y="11"/>
                      <a:pt x="34" y="11"/>
                    </a:cubicBezTo>
                    <a:cubicBezTo>
                      <a:pt x="34" y="11"/>
                      <a:pt x="34" y="11"/>
                      <a:pt x="34" y="11"/>
                    </a:cubicBezTo>
                    <a:cubicBezTo>
                      <a:pt x="35" y="10"/>
                      <a:pt x="35" y="8"/>
                      <a:pt x="35" y="7"/>
                    </a:cubicBezTo>
                    <a:cubicBezTo>
                      <a:pt x="34" y="4"/>
                      <a:pt x="33" y="2"/>
                      <a:pt x="32" y="0"/>
                    </a:cubicBezTo>
                    <a:cubicBezTo>
                      <a:pt x="1" y="0"/>
                      <a:pt x="1" y="0"/>
                      <a:pt x="1"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2" name="iṧļí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6F3D661-BFEC-4C8E-A6C5-812E3FE419A3}"/>
                  </a:ext>
                </a:extLst>
              </p:cNvPr>
              <p:cNvSpPr/>
              <p:nvPr/>
            </p:nvSpPr>
            <p:spPr bwMode="auto">
              <a:xfrm>
                <a:off x="8229721" y="1224873"/>
                <a:ext cx="483718" cy="409300"/>
              </a:xfrm>
              <a:custGeom>
                <a:avLst/>
                <a:gdLst>
                  <a:gd name="T0" fmla="*/ 1 w 25"/>
                  <a:gd name="T1" fmla="*/ 11 h 21"/>
                  <a:gd name="T2" fmla="*/ 0 w 25"/>
                  <a:gd name="T3" fmla="*/ 14 h 21"/>
                  <a:gd name="T4" fmla="*/ 9 w 25"/>
                  <a:gd name="T5" fmla="*/ 21 h 21"/>
                  <a:gd name="T6" fmla="*/ 11 w 25"/>
                  <a:gd name="T7" fmla="*/ 20 h 21"/>
                  <a:gd name="T8" fmla="*/ 12 w 25"/>
                  <a:gd name="T9" fmla="*/ 20 h 21"/>
                  <a:gd name="T10" fmla="*/ 25 w 25"/>
                  <a:gd name="T11" fmla="*/ 1 h 21"/>
                  <a:gd name="T12" fmla="*/ 16 w 25"/>
                  <a:gd name="T13" fmla="*/ 0 h 21"/>
                  <a:gd name="T14" fmla="*/ 16 w 25"/>
                  <a:gd name="T15" fmla="*/ 0 h 21"/>
                  <a:gd name="T16" fmla="*/ 16 w 25"/>
                  <a:gd name="T17" fmla="*/ 0 h 21"/>
                  <a:gd name="T18" fmla="*/ 1 w 25"/>
                  <a:gd name="T19" fmla="*/ 9 h 21"/>
                  <a:gd name="T20" fmla="*/ 1 w 25"/>
                  <a:gd name="T21"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1" y="11"/>
                    </a:moveTo>
                    <a:cubicBezTo>
                      <a:pt x="1" y="12"/>
                      <a:pt x="1" y="13"/>
                      <a:pt x="0" y="14"/>
                    </a:cubicBezTo>
                    <a:cubicBezTo>
                      <a:pt x="9" y="21"/>
                      <a:pt x="9" y="21"/>
                      <a:pt x="9" y="21"/>
                    </a:cubicBezTo>
                    <a:cubicBezTo>
                      <a:pt x="10" y="20"/>
                      <a:pt x="10" y="20"/>
                      <a:pt x="11" y="20"/>
                    </a:cubicBezTo>
                    <a:cubicBezTo>
                      <a:pt x="12" y="20"/>
                      <a:pt x="12" y="20"/>
                      <a:pt x="12" y="20"/>
                    </a:cubicBezTo>
                    <a:cubicBezTo>
                      <a:pt x="25" y="1"/>
                      <a:pt x="25" y="1"/>
                      <a:pt x="25" y="1"/>
                    </a:cubicBezTo>
                    <a:cubicBezTo>
                      <a:pt x="22" y="0"/>
                      <a:pt x="19" y="0"/>
                      <a:pt x="16" y="0"/>
                    </a:cubicBezTo>
                    <a:cubicBezTo>
                      <a:pt x="16" y="0"/>
                      <a:pt x="16" y="0"/>
                      <a:pt x="16" y="0"/>
                    </a:cubicBezTo>
                    <a:cubicBezTo>
                      <a:pt x="16" y="0"/>
                      <a:pt x="16" y="0"/>
                      <a:pt x="16" y="0"/>
                    </a:cubicBezTo>
                    <a:cubicBezTo>
                      <a:pt x="1" y="9"/>
                      <a:pt x="1" y="9"/>
                      <a:pt x="1" y="9"/>
                    </a:cubicBezTo>
                    <a:cubicBezTo>
                      <a:pt x="1" y="10"/>
                      <a:pt x="1" y="11"/>
                      <a:pt x="1"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3" name="îṩ1ïḑ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B945791-D623-43D7-BEC4-44A45661F3C3}"/>
                  </a:ext>
                </a:extLst>
              </p:cNvPr>
              <p:cNvSpPr/>
              <p:nvPr/>
            </p:nvSpPr>
            <p:spPr bwMode="auto">
              <a:xfrm>
                <a:off x="11066912" y="2973700"/>
                <a:ext cx="37210" cy="93022"/>
              </a:xfrm>
              <a:custGeom>
                <a:avLst/>
                <a:gdLst>
                  <a:gd name="T0" fmla="*/ 2 w 2"/>
                  <a:gd name="T1" fmla="*/ 3 h 5"/>
                  <a:gd name="T2" fmla="*/ 2 w 2"/>
                  <a:gd name="T3" fmla="*/ 2 h 5"/>
                  <a:gd name="T4" fmla="*/ 0 w 2"/>
                  <a:gd name="T5" fmla="*/ 0 h 5"/>
                  <a:gd name="T6" fmla="*/ 0 w 2"/>
                  <a:gd name="T7" fmla="*/ 3 h 5"/>
                  <a:gd name="T8" fmla="*/ 2 w 2"/>
                  <a:gd name="T9" fmla="*/ 5 h 5"/>
                  <a:gd name="T10" fmla="*/ 2 w 2"/>
                  <a:gd name="T11" fmla="*/ 3 h 5"/>
                </a:gdLst>
                <a:ahLst/>
                <a:cxnLst>
                  <a:cxn ang="0">
                    <a:pos x="T0" y="T1"/>
                  </a:cxn>
                  <a:cxn ang="0">
                    <a:pos x="T2" y="T3"/>
                  </a:cxn>
                  <a:cxn ang="0">
                    <a:pos x="T4" y="T5"/>
                  </a:cxn>
                  <a:cxn ang="0">
                    <a:pos x="T6" y="T7"/>
                  </a:cxn>
                  <a:cxn ang="0">
                    <a:pos x="T8" y="T9"/>
                  </a:cxn>
                  <a:cxn ang="0">
                    <a:pos x="T10" y="T11"/>
                  </a:cxn>
                </a:cxnLst>
                <a:rect l="0" t="0" r="r" b="b"/>
                <a:pathLst>
                  <a:path w="2" h="5">
                    <a:moveTo>
                      <a:pt x="2" y="3"/>
                    </a:moveTo>
                    <a:cubicBezTo>
                      <a:pt x="2" y="2"/>
                      <a:pt x="2" y="2"/>
                      <a:pt x="2" y="2"/>
                    </a:cubicBezTo>
                    <a:cubicBezTo>
                      <a:pt x="1" y="1"/>
                      <a:pt x="1" y="1"/>
                      <a:pt x="0" y="0"/>
                    </a:cubicBezTo>
                    <a:cubicBezTo>
                      <a:pt x="0" y="3"/>
                      <a:pt x="0" y="3"/>
                      <a:pt x="0" y="3"/>
                    </a:cubicBezTo>
                    <a:cubicBezTo>
                      <a:pt x="2" y="5"/>
                      <a:pt x="2" y="5"/>
                      <a:pt x="2" y="5"/>
                    </a:cubicBezTo>
                    <a:lnTo>
                      <a:pt x="2"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4" name="iś1íḓ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240804F-64FF-4C76-A416-40BC8C81214B}"/>
                  </a:ext>
                </a:extLst>
              </p:cNvPr>
              <p:cNvSpPr/>
              <p:nvPr/>
            </p:nvSpPr>
            <p:spPr bwMode="auto">
              <a:xfrm>
                <a:off x="10369244" y="1866733"/>
                <a:ext cx="539532" cy="641860"/>
              </a:xfrm>
              <a:custGeom>
                <a:avLst/>
                <a:gdLst>
                  <a:gd name="T0" fmla="*/ 0 w 28"/>
                  <a:gd name="T1" fmla="*/ 1 h 33"/>
                  <a:gd name="T2" fmla="*/ 11 w 28"/>
                  <a:gd name="T3" fmla="*/ 13 h 33"/>
                  <a:gd name="T4" fmla="*/ 28 w 28"/>
                  <a:gd name="T5" fmla="*/ 33 h 33"/>
                  <a:gd name="T6" fmla="*/ 20 w 28"/>
                  <a:gd name="T7" fmla="*/ 23 h 33"/>
                  <a:gd name="T8" fmla="*/ 19 w 28"/>
                  <a:gd name="T9" fmla="*/ 22 h 33"/>
                  <a:gd name="T10" fmla="*/ 19 w 28"/>
                  <a:gd name="T11" fmla="*/ 21 h 33"/>
                  <a:gd name="T12" fmla="*/ 8 w 28"/>
                  <a:gd name="T13" fmla="*/ 5 h 33"/>
                  <a:gd name="T14" fmla="*/ 8 w 28"/>
                  <a:gd name="T15" fmla="*/ 5 h 33"/>
                  <a:gd name="T16" fmla="*/ 7 w 28"/>
                  <a:gd name="T17" fmla="*/ 2 h 33"/>
                  <a:gd name="T18" fmla="*/ 7 w 28"/>
                  <a:gd name="T19" fmla="*/ 2 h 33"/>
                  <a:gd name="T20" fmla="*/ 0 w 28"/>
                  <a:gd name="T21" fmla="*/ 0 h 33"/>
                  <a:gd name="T22" fmla="*/ 0 w 28"/>
                  <a:gd name="T23" fmla="*/ 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33">
                    <a:moveTo>
                      <a:pt x="0" y="1"/>
                    </a:moveTo>
                    <a:cubicBezTo>
                      <a:pt x="11" y="13"/>
                      <a:pt x="11" y="13"/>
                      <a:pt x="11" y="13"/>
                    </a:cubicBezTo>
                    <a:cubicBezTo>
                      <a:pt x="28" y="33"/>
                      <a:pt x="28" y="33"/>
                      <a:pt x="28" y="33"/>
                    </a:cubicBezTo>
                    <a:cubicBezTo>
                      <a:pt x="27" y="29"/>
                      <a:pt x="24" y="25"/>
                      <a:pt x="20" y="23"/>
                    </a:cubicBezTo>
                    <a:cubicBezTo>
                      <a:pt x="19" y="23"/>
                      <a:pt x="19" y="22"/>
                      <a:pt x="19" y="22"/>
                    </a:cubicBezTo>
                    <a:cubicBezTo>
                      <a:pt x="19" y="22"/>
                      <a:pt x="19" y="21"/>
                      <a:pt x="19" y="21"/>
                    </a:cubicBezTo>
                    <a:cubicBezTo>
                      <a:pt x="18" y="14"/>
                      <a:pt x="14" y="8"/>
                      <a:pt x="8" y="5"/>
                    </a:cubicBezTo>
                    <a:cubicBezTo>
                      <a:pt x="8" y="5"/>
                      <a:pt x="8" y="5"/>
                      <a:pt x="8" y="5"/>
                    </a:cubicBezTo>
                    <a:cubicBezTo>
                      <a:pt x="8" y="4"/>
                      <a:pt x="7" y="3"/>
                      <a:pt x="7" y="2"/>
                    </a:cubicBezTo>
                    <a:cubicBezTo>
                      <a:pt x="7" y="2"/>
                      <a:pt x="7" y="2"/>
                      <a:pt x="7" y="2"/>
                    </a:cubicBez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5" name="i$ľí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23119E47-2E2A-4E59-BAF1-809682759FD2}"/>
                  </a:ext>
                </a:extLst>
              </p:cNvPr>
              <p:cNvSpPr/>
              <p:nvPr/>
            </p:nvSpPr>
            <p:spPr bwMode="auto">
              <a:xfrm>
                <a:off x="10304126" y="1885337"/>
                <a:ext cx="679068" cy="827906"/>
              </a:xfrm>
              <a:custGeom>
                <a:avLst/>
                <a:gdLst>
                  <a:gd name="T0" fmla="*/ 0 w 35"/>
                  <a:gd name="T1" fmla="*/ 1 h 43"/>
                  <a:gd name="T2" fmla="*/ 0 w 35"/>
                  <a:gd name="T3" fmla="*/ 31 h 43"/>
                  <a:gd name="T4" fmla="*/ 0 w 35"/>
                  <a:gd name="T5" fmla="*/ 40 h 43"/>
                  <a:gd name="T6" fmla="*/ 4 w 35"/>
                  <a:gd name="T7" fmla="*/ 43 h 43"/>
                  <a:gd name="T8" fmla="*/ 35 w 35"/>
                  <a:gd name="T9" fmla="*/ 43 h 43"/>
                  <a:gd name="T10" fmla="*/ 33 w 35"/>
                  <a:gd name="T11" fmla="*/ 41 h 43"/>
                  <a:gd name="T12" fmla="*/ 33 w 35"/>
                  <a:gd name="T13" fmla="*/ 41 h 43"/>
                  <a:gd name="T14" fmla="*/ 33 w 35"/>
                  <a:gd name="T15" fmla="*/ 37 h 43"/>
                  <a:gd name="T16" fmla="*/ 32 w 35"/>
                  <a:gd name="T17" fmla="*/ 35 h 43"/>
                  <a:gd name="T18" fmla="*/ 30 w 35"/>
                  <a:gd name="T19" fmla="*/ 32 h 43"/>
                  <a:gd name="T20" fmla="*/ 2 w 35"/>
                  <a:gd name="T21" fmla="*/ 0 h 43"/>
                  <a:gd name="T22" fmla="*/ 0 w 35"/>
                  <a:gd name="T23" fmla="*/ 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43">
                    <a:moveTo>
                      <a:pt x="0" y="1"/>
                    </a:moveTo>
                    <a:cubicBezTo>
                      <a:pt x="0" y="31"/>
                      <a:pt x="0" y="31"/>
                      <a:pt x="0" y="31"/>
                    </a:cubicBezTo>
                    <a:cubicBezTo>
                      <a:pt x="0" y="40"/>
                      <a:pt x="0" y="40"/>
                      <a:pt x="0" y="40"/>
                    </a:cubicBezTo>
                    <a:cubicBezTo>
                      <a:pt x="2" y="40"/>
                      <a:pt x="3" y="42"/>
                      <a:pt x="4" y="43"/>
                    </a:cubicBezTo>
                    <a:cubicBezTo>
                      <a:pt x="35" y="43"/>
                      <a:pt x="35" y="43"/>
                      <a:pt x="35" y="43"/>
                    </a:cubicBezTo>
                    <a:cubicBezTo>
                      <a:pt x="34" y="43"/>
                      <a:pt x="34" y="42"/>
                      <a:pt x="33" y="41"/>
                    </a:cubicBezTo>
                    <a:cubicBezTo>
                      <a:pt x="33" y="41"/>
                      <a:pt x="33" y="41"/>
                      <a:pt x="33" y="41"/>
                    </a:cubicBezTo>
                    <a:cubicBezTo>
                      <a:pt x="33" y="39"/>
                      <a:pt x="33" y="38"/>
                      <a:pt x="33" y="37"/>
                    </a:cubicBezTo>
                    <a:cubicBezTo>
                      <a:pt x="32" y="36"/>
                      <a:pt x="32" y="35"/>
                      <a:pt x="32" y="35"/>
                    </a:cubicBezTo>
                    <a:cubicBezTo>
                      <a:pt x="30" y="32"/>
                      <a:pt x="30" y="32"/>
                      <a:pt x="30" y="32"/>
                    </a:cubicBezTo>
                    <a:cubicBezTo>
                      <a:pt x="2" y="0"/>
                      <a:pt x="2" y="0"/>
                      <a:pt x="2" y="0"/>
                    </a:cubicBezTo>
                    <a:cubicBezTo>
                      <a:pt x="2"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6" name="ïşḻiḋ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2A82B54-F667-4E81-BB09-A5145C040696}"/>
                  </a:ext>
                </a:extLst>
              </p:cNvPr>
              <p:cNvSpPr/>
              <p:nvPr/>
            </p:nvSpPr>
            <p:spPr bwMode="auto">
              <a:xfrm>
                <a:off x="6239035" y="3438814"/>
                <a:ext cx="279068" cy="325582"/>
              </a:xfrm>
              <a:custGeom>
                <a:avLst/>
                <a:gdLst>
                  <a:gd name="T0" fmla="*/ 1 w 14"/>
                  <a:gd name="T1" fmla="*/ 0 h 17"/>
                  <a:gd name="T2" fmla="*/ 0 w 14"/>
                  <a:gd name="T3" fmla="*/ 0 h 17"/>
                  <a:gd name="T4" fmla="*/ 4 w 14"/>
                  <a:gd name="T5" fmla="*/ 10 h 17"/>
                  <a:gd name="T6" fmla="*/ 6 w 14"/>
                  <a:gd name="T7" fmla="*/ 11 h 17"/>
                  <a:gd name="T8" fmla="*/ 14 w 14"/>
                  <a:gd name="T9" fmla="*/ 17 h 17"/>
                  <a:gd name="T10" fmla="*/ 1 w 14"/>
                  <a:gd name="T11" fmla="*/ 0 h 17"/>
                </a:gdLst>
                <a:ahLst/>
                <a:cxnLst>
                  <a:cxn ang="0">
                    <a:pos x="T0" y="T1"/>
                  </a:cxn>
                  <a:cxn ang="0">
                    <a:pos x="T2" y="T3"/>
                  </a:cxn>
                  <a:cxn ang="0">
                    <a:pos x="T4" y="T5"/>
                  </a:cxn>
                  <a:cxn ang="0">
                    <a:pos x="T6" y="T7"/>
                  </a:cxn>
                  <a:cxn ang="0">
                    <a:pos x="T8" y="T9"/>
                  </a:cxn>
                  <a:cxn ang="0">
                    <a:pos x="T10" y="T11"/>
                  </a:cxn>
                </a:cxnLst>
                <a:rect l="0" t="0" r="r" b="b"/>
                <a:pathLst>
                  <a:path w="14" h="17">
                    <a:moveTo>
                      <a:pt x="1" y="0"/>
                    </a:moveTo>
                    <a:cubicBezTo>
                      <a:pt x="0" y="0"/>
                      <a:pt x="0" y="0"/>
                      <a:pt x="0" y="0"/>
                    </a:cubicBezTo>
                    <a:cubicBezTo>
                      <a:pt x="1" y="3"/>
                      <a:pt x="2" y="7"/>
                      <a:pt x="4" y="10"/>
                    </a:cubicBezTo>
                    <a:cubicBezTo>
                      <a:pt x="6" y="11"/>
                      <a:pt x="6" y="11"/>
                      <a:pt x="6" y="11"/>
                    </a:cubicBezTo>
                    <a:cubicBezTo>
                      <a:pt x="14" y="17"/>
                      <a:pt x="14" y="17"/>
                      <a:pt x="14" y="17"/>
                    </a:cubicBezTo>
                    <a:lnTo>
                      <a:pt x="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7" name="î$lïd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005D066-B4A0-40EC-95E4-F322A5D77FF0}"/>
                  </a:ext>
                </a:extLst>
              </p:cNvPr>
              <p:cNvSpPr/>
              <p:nvPr/>
            </p:nvSpPr>
            <p:spPr bwMode="auto">
              <a:xfrm>
                <a:off x="7466935" y="1727195"/>
                <a:ext cx="641860" cy="1218600"/>
              </a:xfrm>
              <a:custGeom>
                <a:avLst/>
                <a:gdLst>
                  <a:gd name="T0" fmla="*/ 31 w 33"/>
                  <a:gd name="T1" fmla="*/ 33 h 63"/>
                  <a:gd name="T2" fmla="*/ 32 w 33"/>
                  <a:gd name="T3" fmla="*/ 30 h 63"/>
                  <a:gd name="T4" fmla="*/ 2 w 33"/>
                  <a:gd name="T5" fmla="*/ 0 h 63"/>
                  <a:gd name="T6" fmla="*/ 0 w 33"/>
                  <a:gd name="T7" fmla="*/ 1 h 63"/>
                  <a:gd name="T8" fmla="*/ 2 w 33"/>
                  <a:gd name="T9" fmla="*/ 35 h 63"/>
                  <a:gd name="T10" fmla="*/ 4 w 33"/>
                  <a:gd name="T11" fmla="*/ 62 h 63"/>
                  <a:gd name="T12" fmla="*/ 7 w 33"/>
                  <a:gd name="T13" fmla="*/ 63 h 63"/>
                  <a:gd name="T14" fmla="*/ 33 w 33"/>
                  <a:gd name="T15" fmla="*/ 37 h 63"/>
                  <a:gd name="T16" fmla="*/ 31 w 33"/>
                  <a:gd name="T17" fmla="*/ 3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63">
                    <a:moveTo>
                      <a:pt x="31" y="33"/>
                    </a:moveTo>
                    <a:cubicBezTo>
                      <a:pt x="31" y="32"/>
                      <a:pt x="31" y="31"/>
                      <a:pt x="32" y="30"/>
                    </a:cubicBezTo>
                    <a:cubicBezTo>
                      <a:pt x="2" y="0"/>
                      <a:pt x="2" y="0"/>
                      <a:pt x="2" y="0"/>
                    </a:cubicBezTo>
                    <a:cubicBezTo>
                      <a:pt x="1" y="1"/>
                      <a:pt x="0" y="1"/>
                      <a:pt x="0" y="1"/>
                    </a:cubicBezTo>
                    <a:cubicBezTo>
                      <a:pt x="2" y="35"/>
                      <a:pt x="2" y="35"/>
                      <a:pt x="2" y="35"/>
                    </a:cubicBezTo>
                    <a:cubicBezTo>
                      <a:pt x="4" y="62"/>
                      <a:pt x="4" y="62"/>
                      <a:pt x="4" y="62"/>
                    </a:cubicBezTo>
                    <a:cubicBezTo>
                      <a:pt x="5" y="62"/>
                      <a:pt x="6" y="62"/>
                      <a:pt x="7" y="63"/>
                    </a:cubicBezTo>
                    <a:cubicBezTo>
                      <a:pt x="33" y="37"/>
                      <a:pt x="33" y="37"/>
                      <a:pt x="33" y="37"/>
                    </a:cubicBezTo>
                    <a:cubicBezTo>
                      <a:pt x="32" y="36"/>
                      <a:pt x="31" y="34"/>
                      <a:pt x="3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8" name="îṧļî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ABAA56D-609B-4AAB-891C-AB5860B73E79}"/>
                  </a:ext>
                </a:extLst>
              </p:cNvPr>
              <p:cNvSpPr/>
              <p:nvPr/>
            </p:nvSpPr>
            <p:spPr bwMode="auto">
              <a:xfrm>
                <a:off x="10443664" y="3513232"/>
                <a:ext cx="539532" cy="446510"/>
              </a:xfrm>
              <a:custGeom>
                <a:avLst/>
                <a:gdLst>
                  <a:gd name="T0" fmla="*/ 0 w 28"/>
                  <a:gd name="T1" fmla="*/ 1 h 23"/>
                  <a:gd name="T2" fmla="*/ 0 w 28"/>
                  <a:gd name="T3" fmla="*/ 17 h 23"/>
                  <a:gd name="T4" fmla="*/ 0 w 28"/>
                  <a:gd name="T5" fmla="*/ 17 h 23"/>
                  <a:gd name="T6" fmla="*/ 4 w 28"/>
                  <a:gd name="T7" fmla="*/ 21 h 23"/>
                  <a:gd name="T8" fmla="*/ 28 w 28"/>
                  <a:gd name="T9" fmla="*/ 23 h 23"/>
                  <a:gd name="T10" fmla="*/ 10 w 28"/>
                  <a:gd name="T11" fmla="*/ 7 h 23"/>
                  <a:gd name="T12" fmla="*/ 2 w 28"/>
                  <a:gd name="T13" fmla="*/ 0 h 23"/>
                  <a:gd name="T14" fmla="*/ 0 w 28"/>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3">
                    <a:moveTo>
                      <a:pt x="0" y="1"/>
                    </a:moveTo>
                    <a:cubicBezTo>
                      <a:pt x="0" y="17"/>
                      <a:pt x="0" y="17"/>
                      <a:pt x="0" y="17"/>
                    </a:cubicBezTo>
                    <a:cubicBezTo>
                      <a:pt x="0" y="17"/>
                      <a:pt x="0" y="17"/>
                      <a:pt x="0" y="17"/>
                    </a:cubicBezTo>
                    <a:cubicBezTo>
                      <a:pt x="2" y="17"/>
                      <a:pt x="4" y="19"/>
                      <a:pt x="4" y="21"/>
                    </a:cubicBezTo>
                    <a:cubicBezTo>
                      <a:pt x="28" y="23"/>
                      <a:pt x="28" y="23"/>
                      <a:pt x="28" y="23"/>
                    </a:cubicBezTo>
                    <a:cubicBezTo>
                      <a:pt x="10" y="7"/>
                      <a:pt x="10" y="7"/>
                      <a:pt x="10" y="7"/>
                    </a:cubicBezTo>
                    <a:cubicBezTo>
                      <a:pt x="2" y="0"/>
                      <a:pt x="2" y="0"/>
                      <a:pt x="2" y="0"/>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79" name="îṧḷiď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2BB4A19-6447-41F9-81B2-59F5D2257B52}"/>
                  </a:ext>
                </a:extLst>
              </p:cNvPr>
              <p:cNvSpPr/>
              <p:nvPr/>
            </p:nvSpPr>
            <p:spPr bwMode="auto">
              <a:xfrm>
                <a:off x="6239035" y="3085328"/>
                <a:ext cx="390696" cy="697674"/>
              </a:xfrm>
              <a:custGeom>
                <a:avLst/>
                <a:gdLst>
                  <a:gd name="T0" fmla="*/ 16 w 20"/>
                  <a:gd name="T1" fmla="*/ 0 h 36"/>
                  <a:gd name="T2" fmla="*/ 0 w 20"/>
                  <a:gd name="T3" fmla="*/ 3 h 36"/>
                  <a:gd name="T4" fmla="*/ 0 w 20"/>
                  <a:gd name="T5" fmla="*/ 15 h 36"/>
                  <a:gd name="T6" fmla="*/ 0 w 20"/>
                  <a:gd name="T7" fmla="*/ 15 h 36"/>
                  <a:gd name="T8" fmla="*/ 0 w 20"/>
                  <a:gd name="T9" fmla="*/ 15 h 36"/>
                  <a:gd name="T10" fmla="*/ 16 w 20"/>
                  <a:gd name="T11" fmla="*/ 36 h 36"/>
                  <a:gd name="T12" fmla="*/ 18 w 20"/>
                  <a:gd name="T13" fmla="*/ 20 h 36"/>
                  <a:gd name="T14" fmla="*/ 20 w 20"/>
                  <a:gd name="T15" fmla="*/ 4 h 36"/>
                  <a:gd name="T16" fmla="*/ 16 w 20"/>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36">
                    <a:moveTo>
                      <a:pt x="16" y="0"/>
                    </a:moveTo>
                    <a:cubicBezTo>
                      <a:pt x="0" y="3"/>
                      <a:pt x="0" y="3"/>
                      <a:pt x="0" y="3"/>
                    </a:cubicBezTo>
                    <a:cubicBezTo>
                      <a:pt x="0" y="7"/>
                      <a:pt x="0" y="11"/>
                      <a:pt x="0" y="15"/>
                    </a:cubicBezTo>
                    <a:cubicBezTo>
                      <a:pt x="0" y="15"/>
                      <a:pt x="0" y="15"/>
                      <a:pt x="0" y="15"/>
                    </a:cubicBezTo>
                    <a:cubicBezTo>
                      <a:pt x="0" y="15"/>
                      <a:pt x="0" y="15"/>
                      <a:pt x="0" y="15"/>
                    </a:cubicBezTo>
                    <a:cubicBezTo>
                      <a:pt x="16" y="36"/>
                      <a:pt x="16" y="36"/>
                      <a:pt x="16" y="36"/>
                    </a:cubicBezTo>
                    <a:cubicBezTo>
                      <a:pt x="18" y="20"/>
                      <a:pt x="18" y="20"/>
                      <a:pt x="18" y="20"/>
                    </a:cubicBezTo>
                    <a:cubicBezTo>
                      <a:pt x="20" y="4"/>
                      <a:pt x="20" y="4"/>
                      <a:pt x="20" y="4"/>
                    </a:cubicBezTo>
                    <a:cubicBezTo>
                      <a:pt x="18" y="3"/>
                      <a:pt x="16" y="2"/>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0" name="ïSlí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7A13291-19FA-4AB0-A1D9-56517836F369}"/>
                  </a:ext>
                </a:extLst>
              </p:cNvPr>
              <p:cNvSpPr/>
              <p:nvPr/>
            </p:nvSpPr>
            <p:spPr bwMode="auto">
              <a:xfrm>
                <a:off x="9336690" y="4071368"/>
                <a:ext cx="679068" cy="1125578"/>
              </a:xfrm>
              <a:custGeom>
                <a:avLst/>
                <a:gdLst>
                  <a:gd name="T0" fmla="*/ 9 w 35"/>
                  <a:gd name="T1" fmla="*/ 41 h 58"/>
                  <a:gd name="T2" fmla="*/ 9 w 35"/>
                  <a:gd name="T3" fmla="*/ 41 h 58"/>
                  <a:gd name="T4" fmla="*/ 16 w 35"/>
                  <a:gd name="T5" fmla="*/ 58 h 58"/>
                  <a:gd name="T6" fmla="*/ 35 w 35"/>
                  <a:gd name="T7" fmla="*/ 52 h 58"/>
                  <a:gd name="T8" fmla="*/ 35 w 35"/>
                  <a:gd name="T9" fmla="*/ 52 h 58"/>
                  <a:gd name="T10" fmla="*/ 8 w 35"/>
                  <a:gd name="T11" fmla="*/ 0 h 58"/>
                  <a:gd name="T12" fmla="*/ 0 w 35"/>
                  <a:gd name="T13" fmla="*/ 31 h 58"/>
                  <a:gd name="T14" fmla="*/ 9 w 35"/>
                  <a:gd name="T15" fmla="*/ 41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8">
                    <a:moveTo>
                      <a:pt x="9" y="41"/>
                    </a:moveTo>
                    <a:cubicBezTo>
                      <a:pt x="9" y="41"/>
                      <a:pt x="9" y="41"/>
                      <a:pt x="9" y="41"/>
                    </a:cubicBezTo>
                    <a:cubicBezTo>
                      <a:pt x="11" y="46"/>
                      <a:pt x="14" y="51"/>
                      <a:pt x="16" y="58"/>
                    </a:cubicBezTo>
                    <a:cubicBezTo>
                      <a:pt x="35" y="52"/>
                      <a:pt x="35" y="52"/>
                      <a:pt x="35" y="52"/>
                    </a:cubicBezTo>
                    <a:cubicBezTo>
                      <a:pt x="35" y="52"/>
                      <a:pt x="35" y="52"/>
                      <a:pt x="35" y="52"/>
                    </a:cubicBezTo>
                    <a:cubicBezTo>
                      <a:pt x="8" y="0"/>
                      <a:pt x="8" y="0"/>
                      <a:pt x="8" y="0"/>
                    </a:cubicBezTo>
                    <a:cubicBezTo>
                      <a:pt x="0" y="31"/>
                      <a:pt x="0" y="31"/>
                      <a:pt x="0" y="31"/>
                    </a:cubicBezTo>
                    <a:cubicBezTo>
                      <a:pt x="2" y="35"/>
                      <a:pt x="5" y="38"/>
                      <a:pt x="9"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1" name="íṧḻïḑ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FB70037-DFFB-4595-A3A9-05AFCBEF17DF}"/>
                  </a:ext>
                </a:extLst>
              </p:cNvPr>
              <p:cNvSpPr/>
              <p:nvPr/>
            </p:nvSpPr>
            <p:spPr bwMode="auto">
              <a:xfrm>
                <a:off x="6341357" y="1708591"/>
                <a:ext cx="1051160" cy="1320923"/>
              </a:xfrm>
              <a:custGeom>
                <a:avLst/>
                <a:gdLst>
                  <a:gd name="T0" fmla="*/ 16 w 54"/>
                  <a:gd name="T1" fmla="*/ 65 h 68"/>
                  <a:gd name="T2" fmla="*/ 17 w 54"/>
                  <a:gd name="T3" fmla="*/ 66 h 68"/>
                  <a:gd name="T4" fmla="*/ 54 w 54"/>
                  <a:gd name="T5" fmla="*/ 2 h 68"/>
                  <a:gd name="T6" fmla="*/ 53 w 54"/>
                  <a:gd name="T7" fmla="*/ 0 h 68"/>
                  <a:gd name="T8" fmla="*/ 41 w 54"/>
                  <a:gd name="T9" fmla="*/ 6 h 68"/>
                  <a:gd name="T10" fmla="*/ 28 w 54"/>
                  <a:gd name="T11" fmla="*/ 12 h 68"/>
                  <a:gd name="T12" fmla="*/ 18 w 54"/>
                  <a:gd name="T13" fmla="*/ 28 h 68"/>
                  <a:gd name="T14" fmla="*/ 18 w 54"/>
                  <a:gd name="T15" fmla="*/ 28 h 68"/>
                  <a:gd name="T16" fmla="*/ 2 w 54"/>
                  <a:gd name="T17" fmla="*/ 59 h 68"/>
                  <a:gd name="T18" fmla="*/ 2 w 54"/>
                  <a:gd name="T19" fmla="*/ 59 h 68"/>
                  <a:gd name="T20" fmla="*/ 0 w 54"/>
                  <a:gd name="T21" fmla="*/ 62 h 68"/>
                  <a:gd name="T22" fmla="*/ 11 w 54"/>
                  <a:gd name="T23" fmla="*/ 67 h 68"/>
                  <a:gd name="T24" fmla="*/ 11 w 54"/>
                  <a:gd name="T25" fmla="*/ 68 h 68"/>
                  <a:gd name="T26" fmla="*/ 16 w 54"/>
                  <a:gd name="T27" fmla="*/ 6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68">
                    <a:moveTo>
                      <a:pt x="16" y="65"/>
                    </a:moveTo>
                    <a:cubicBezTo>
                      <a:pt x="16" y="66"/>
                      <a:pt x="17" y="66"/>
                      <a:pt x="17" y="66"/>
                    </a:cubicBezTo>
                    <a:cubicBezTo>
                      <a:pt x="54" y="2"/>
                      <a:pt x="54" y="2"/>
                      <a:pt x="54" y="2"/>
                    </a:cubicBezTo>
                    <a:cubicBezTo>
                      <a:pt x="53" y="1"/>
                      <a:pt x="53" y="1"/>
                      <a:pt x="53" y="0"/>
                    </a:cubicBezTo>
                    <a:cubicBezTo>
                      <a:pt x="41" y="6"/>
                      <a:pt x="41" y="6"/>
                      <a:pt x="41" y="6"/>
                    </a:cubicBezTo>
                    <a:cubicBezTo>
                      <a:pt x="28" y="12"/>
                      <a:pt x="28" y="12"/>
                      <a:pt x="28" y="12"/>
                    </a:cubicBezTo>
                    <a:cubicBezTo>
                      <a:pt x="23" y="16"/>
                      <a:pt x="20" y="22"/>
                      <a:pt x="18" y="28"/>
                    </a:cubicBezTo>
                    <a:cubicBezTo>
                      <a:pt x="18" y="28"/>
                      <a:pt x="18" y="28"/>
                      <a:pt x="18" y="28"/>
                    </a:cubicBezTo>
                    <a:cubicBezTo>
                      <a:pt x="8" y="35"/>
                      <a:pt x="2" y="47"/>
                      <a:pt x="2" y="59"/>
                    </a:cubicBezTo>
                    <a:cubicBezTo>
                      <a:pt x="2" y="59"/>
                      <a:pt x="2" y="59"/>
                      <a:pt x="2" y="59"/>
                    </a:cubicBezTo>
                    <a:cubicBezTo>
                      <a:pt x="1" y="60"/>
                      <a:pt x="0" y="61"/>
                      <a:pt x="0" y="62"/>
                    </a:cubicBezTo>
                    <a:cubicBezTo>
                      <a:pt x="11" y="67"/>
                      <a:pt x="11" y="67"/>
                      <a:pt x="11" y="67"/>
                    </a:cubicBezTo>
                    <a:cubicBezTo>
                      <a:pt x="11" y="68"/>
                      <a:pt x="11" y="68"/>
                      <a:pt x="11" y="68"/>
                    </a:cubicBezTo>
                    <a:cubicBezTo>
                      <a:pt x="12" y="66"/>
                      <a:pt x="14" y="65"/>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2" name="iṣlîḋ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DEE707A1-EF6F-4887-9A78-1B6F81A7315D}"/>
                  </a:ext>
                </a:extLst>
              </p:cNvPr>
              <p:cNvSpPr/>
              <p:nvPr/>
            </p:nvSpPr>
            <p:spPr bwMode="auto">
              <a:xfrm>
                <a:off x="6536707" y="3820210"/>
                <a:ext cx="483718" cy="213956"/>
              </a:xfrm>
              <a:custGeom>
                <a:avLst/>
                <a:gdLst>
                  <a:gd name="T0" fmla="*/ 2 w 25"/>
                  <a:gd name="T1" fmla="*/ 0 h 11"/>
                  <a:gd name="T2" fmla="*/ 2 w 25"/>
                  <a:gd name="T3" fmla="*/ 0 h 11"/>
                  <a:gd name="T4" fmla="*/ 0 w 25"/>
                  <a:gd name="T5" fmla="*/ 3 h 11"/>
                  <a:gd name="T6" fmla="*/ 19 w 25"/>
                  <a:gd name="T7" fmla="*/ 11 h 11"/>
                  <a:gd name="T8" fmla="*/ 20 w 25"/>
                  <a:gd name="T9" fmla="*/ 11 h 11"/>
                  <a:gd name="T10" fmla="*/ 25 w 25"/>
                  <a:gd name="T11" fmla="*/ 10 h 11"/>
                  <a:gd name="T12" fmla="*/ 17 w 25"/>
                  <a:gd name="T13" fmla="*/ 6 h 11"/>
                  <a:gd name="T14" fmla="*/ 2 w 25"/>
                  <a:gd name="T15" fmla="*/ 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1">
                    <a:moveTo>
                      <a:pt x="2" y="0"/>
                    </a:moveTo>
                    <a:cubicBezTo>
                      <a:pt x="2" y="0"/>
                      <a:pt x="2" y="0"/>
                      <a:pt x="2" y="0"/>
                    </a:cubicBezTo>
                    <a:cubicBezTo>
                      <a:pt x="0" y="3"/>
                      <a:pt x="0" y="3"/>
                      <a:pt x="0" y="3"/>
                    </a:cubicBezTo>
                    <a:cubicBezTo>
                      <a:pt x="6" y="7"/>
                      <a:pt x="12" y="10"/>
                      <a:pt x="19" y="11"/>
                    </a:cubicBezTo>
                    <a:cubicBezTo>
                      <a:pt x="20" y="11"/>
                      <a:pt x="20" y="11"/>
                      <a:pt x="20" y="11"/>
                    </a:cubicBezTo>
                    <a:cubicBezTo>
                      <a:pt x="25" y="10"/>
                      <a:pt x="25" y="10"/>
                      <a:pt x="25" y="10"/>
                    </a:cubicBezTo>
                    <a:cubicBezTo>
                      <a:pt x="17" y="6"/>
                      <a:pt x="17" y="6"/>
                      <a:pt x="17" y="6"/>
                    </a:cubicBezTo>
                    <a:lnTo>
                      <a:pt x="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3" name="iṡ1ï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6302EAF4-5170-4CFE-81F2-6A38A52D23C1}"/>
                  </a:ext>
                </a:extLst>
              </p:cNvPr>
              <p:cNvSpPr/>
              <p:nvPr/>
            </p:nvSpPr>
            <p:spPr bwMode="auto">
              <a:xfrm>
                <a:off x="7504143" y="1708591"/>
                <a:ext cx="799996" cy="586046"/>
              </a:xfrm>
              <a:custGeom>
                <a:avLst/>
                <a:gdLst>
                  <a:gd name="T0" fmla="*/ 34 w 41"/>
                  <a:gd name="T1" fmla="*/ 29 h 30"/>
                  <a:gd name="T2" fmla="*/ 37 w 41"/>
                  <a:gd name="T3" fmla="*/ 30 h 30"/>
                  <a:gd name="T4" fmla="*/ 41 w 41"/>
                  <a:gd name="T5" fmla="*/ 25 h 30"/>
                  <a:gd name="T6" fmla="*/ 39 w 41"/>
                  <a:gd name="T7" fmla="*/ 21 h 30"/>
                  <a:gd name="T8" fmla="*/ 39 w 41"/>
                  <a:gd name="T9" fmla="*/ 20 h 30"/>
                  <a:gd name="T10" fmla="*/ 0 w 41"/>
                  <a:gd name="T11" fmla="*/ 0 h 30"/>
                  <a:gd name="T12" fmla="*/ 0 w 41"/>
                  <a:gd name="T13" fmla="*/ 1 h 30"/>
                  <a:gd name="T14" fmla="*/ 31 w 41"/>
                  <a:gd name="T15" fmla="*/ 30 h 30"/>
                  <a:gd name="T16" fmla="*/ 34 w 41"/>
                  <a:gd name="T17"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30">
                    <a:moveTo>
                      <a:pt x="34" y="29"/>
                    </a:moveTo>
                    <a:cubicBezTo>
                      <a:pt x="35" y="29"/>
                      <a:pt x="36" y="30"/>
                      <a:pt x="37" y="30"/>
                    </a:cubicBezTo>
                    <a:cubicBezTo>
                      <a:pt x="41" y="25"/>
                      <a:pt x="41" y="25"/>
                      <a:pt x="41" y="25"/>
                    </a:cubicBezTo>
                    <a:cubicBezTo>
                      <a:pt x="40" y="24"/>
                      <a:pt x="39" y="23"/>
                      <a:pt x="39" y="21"/>
                    </a:cubicBezTo>
                    <a:cubicBezTo>
                      <a:pt x="39" y="21"/>
                      <a:pt x="39" y="20"/>
                      <a:pt x="39" y="20"/>
                    </a:cubicBezTo>
                    <a:cubicBezTo>
                      <a:pt x="0" y="0"/>
                      <a:pt x="0" y="0"/>
                      <a:pt x="0" y="0"/>
                    </a:cubicBezTo>
                    <a:cubicBezTo>
                      <a:pt x="0" y="0"/>
                      <a:pt x="0" y="0"/>
                      <a:pt x="0" y="1"/>
                    </a:cubicBezTo>
                    <a:cubicBezTo>
                      <a:pt x="31" y="30"/>
                      <a:pt x="31" y="30"/>
                      <a:pt x="31" y="30"/>
                    </a:cubicBezTo>
                    <a:cubicBezTo>
                      <a:pt x="32" y="30"/>
                      <a:pt x="33" y="29"/>
                      <a:pt x="3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4" name="îṡļiḓ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9F20413-ABAF-407E-9D04-A175CA90C32A}"/>
                  </a:ext>
                </a:extLst>
              </p:cNvPr>
              <p:cNvSpPr/>
              <p:nvPr/>
            </p:nvSpPr>
            <p:spPr bwMode="auto">
              <a:xfrm>
                <a:off x="7755303" y="4266718"/>
                <a:ext cx="297672" cy="251164"/>
              </a:xfrm>
              <a:custGeom>
                <a:avLst/>
                <a:gdLst>
                  <a:gd name="T0" fmla="*/ 0 w 15"/>
                  <a:gd name="T1" fmla="*/ 4 h 13"/>
                  <a:gd name="T2" fmla="*/ 15 w 15"/>
                  <a:gd name="T3" fmla="*/ 13 h 13"/>
                  <a:gd name="T4" fmla="*/ 10 w 15"/>
                  <a:gd name="T5" fmla="*/ 4 h 13"/>
                  <a:gd name="T6" fmla="*/ 8 w 15"/>
                  <a:gd name="T7" fmla="*/ 0 h 13"/>
                  <a:gd name="T8" fmla="*/ 0 w 15"/>
                  <a:gd name="T9" fmla="*/ 4 h 13"/>
                </a:gdLst>
                <a:ahLst/>
                <a:cxnLst>
                  <a:cxn ang="0">
                    <a:pos x="T0" y="T1"/>
                  </a:cxn>
                  <a:cxn ang="0">
                    <a:pos x="T2" y="T3"/>
                  </a:cxn>
                  <a:cxn ang="0">
                    <a:pos x="T4" y="T5"/>
                  </a:cxn>
                  <a:cxn ang="0">
                    <a:pos x="T6" y="T7"/>
                  </a:cxn>
                  <a:cxn ang="0">
                    <a:pos x="T8" y="T9"/>
                  </a:cxn>
                </a:cxnLst>
                <a:rect l="0" t="0" r="r" b="b"/>
                <a:pathLst>
                  <a:path w="15" h="13">
                    <a:moveTo>
                      <a:pt x="0" y="4"/>
                    </a:moveTo>
                    <a:cubicBezTo>
                      <a:pt x="5" y="8"/>
                      <a:pt x="10" y="11"/>
                      <a:pt x="15" y="13"/>
                    </a:cubicBezTo>
                    <a:cubicBezTo>
                      <a:pt x="10" y="4"/>
                      <a:pt x="10" y="4"/>
                      <a:pt x="10" y="4"/>
                    </a:cubicBezTo>
                    <a:cubicBezTo>
                      <a:pt x="8" y="0"/>
                      <a:pt x="8" y="0"/>
                      <a:pt x="8" y="0"/>
                    </a:cubicBezTo>
                    <a:lnTo>
                      <a:pt x="0"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5" name="išḻîḋ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582F0C9-2FEA-4189-B5DE-36F5ED23ACFA}"/>
                  </a:ext>
                </a:extLst>
              </p:cNvPr>
              <p:cNvSpPr/>
              <p:nvPr/>
            </p:nvSpPr>
            <p:spPr bwMode="auto">
              <a:xfrm>
                <a:off x="6341357" y="3671374"/>
                <a:ext cx="213956" cy="186046"/>
              </a:xfrm>
              <a:custGeom>
                <a:avLst/>
                <a:gdLst>
                  <a:gd name="T0" fmla="*/ 0 w 11"/>
                  <a:gd name="T1" fmla="*/ 0 h 10"/>
                  <a:gd name="T2" fmla="*/ 9 w 11"/>
                  <a:gd name="T3" fmla="*/ 10 h 10"/>
                  <a:gd name="T4" fmla="*/ 10 w 11"/>
                  <a:gd name="T5" fmla="*/ 9 h 10"/>
                  <a:gd name="T6" fmla="*/ 11 w 11"/>
                  <a:gd name="T7" fmla="*/ 7 h 10"/>
                  <a:gd name="T8" fmla="*/ 0 w 11"/>
                  <a:gd name="T9" fmla="*/ 0 h 10"/>
                </a:gdLst>
                <a:ahLst/>
                <a:cxnLst>
                  <a:cxn ang="0">
                    <a:pos x="T0" y="T1"/>
                  </a:cxn>
                  <a:cxn ang="0">
                    <a:pos x="T2" y="T3"/>
                  </a:cxn>
                  <a:cxn ang="0">
                    <a:pos x="T4" y="T5"/>
                  </a:cxn>
                  <a:cxn ang="0">
                    <a:pos x="T6" y="T7"/>
                  </a:cxn>
                  <a:cxn ang="0">
                    <a:pos x="T8" y="T9"/>
                  </a:cxn>
                </a:cxnLst>
                <a:rect l="0" t="0" r="r" b="b"/>
                <a:pathLst>
                  <a:path w="11" h="10">
                    <a:moveTo>
                      <a:pt x="0" y="0"/>
                    </a:moveTo>
                    <a:cubicBezTo>
                      <a:pt x="3" y="4"/>
                      <a:pt x="6" y="8"/>
                      <a:pt x="9" y="10"/>
                    </a:cubicBezTo>
                    <a:cubicBezTo>
                      <a:pt x="10" y="9"/>
                      <a:pt x="10" y="9"/>
                      <a:pt x="10" y="9"/>
                    </a:cubicBezTo>
                    <a:cubicBezTo>
                      <a:pt x="11" y="7"/>
                      <a:pt x="11" y="7"/>
                      <a:pt x="11" y="7"/>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6" name="i$ḻiḑ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586E6836-5285-44F3-87D4-D9677D2045C4}"/>
                  </a:ext>
                </a:extLst>
              </p:cNvPr>
              <p:cNvSpPr/>
              <p:nvPr/>
            </p:nvSpPr>
            <p:spPr bwMode="auto">
              <a:xfrm>
                <a:off x="8229721" y="2173705"/>
                <a:ext cx="641860" cy="251164"/>
              </a:xfrm>
              <a:custGeom>
                <a:avLst/>
                <a:gdLst>
                  <a:gd name="T0" fmla="*/ 6 w 33"/>
                  <a:gd name="T1" fmla="*/ 2 h 13"/>
                  <a:gd name="T2" fmla="*/ 5 w 33"/>
                  <a:gd name="T3" fmla="*/ 2 h 13"/>
                  <a:gd name="T4" fmla="*/ 0 w 33"/>
                  <a:gd name="T5" fmla="*/ 7 h 13"/>
                  <a:gd name="T6" fmla="*/ 1 w 33"/>
                  <a:gd name="T7" fmla="*/ 10 h 13"/>
                  <a:gd name="T8" fmla="*/ 33 w 33"/>
                  <a:gd name="T9" fmla="*/ 13 h 13"/>
                  <a:gd name="T10" fmla="*/ 30 w 33"/>
                  <a:gd name="T11" fmla="*/ 11 h 13"/>
                  <a:gd name="T12" fmla="*/ 10 w 33"/>
                  <a:gd name="T13" fmla="*/ 0 h 13"/>
                  <a:gd name="T14" fmla="*/ 6 w 33"/>
                  <a:gd name="T15" fmla="*/ 2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3">
                    <a:moveTo>
                      <a:pt x="6" y="2"/>
                    </a:moveTo>
                    <a:cubicBezTo>
                      <a:pt x="6" y="2"/>
                      <a:pt x="5" y="2"/>
                      <a:pt x="5" y="2"/>
                    </a:cubicBezTo>
                    <a:cubicBezTo>
                      <a:pt x="0" y="7"/>
                      <a:pt x="0" y="7"/>
                      <a:pt x="0" y="7"/>
                    </a:cubicBezTo>
                    <a:cubicBezTo>
                      <a:pt x="1" y="8"/>
                      <a:pt x="2" y="9"/>
                      <a:pt x="1" y="10"/>
                    </a:cubicBezTo>
                    <a:cubicBezTo>
                      <a:pt x="33" y="13"/>
                      <a:pt x="33" y="13"/>
                      <a:pt x="33" y="13"/>
                    </a:cubicBezTo>
                    <a:cubicBezTo>
                      <a:pt x="30" y="11"/>
                      <a:pt x="30" y="11"/>
                      <a:pt x="30" y="11"/>
                    </a:cubicBezTo>
                    <a:cubicBezTo>
                      <a:pt x="10" y="0"/>
                      <a:pt x="10" y="0"/>
                      <a:pt x="10" y="0"/>
                    </a:cubicBezTo>
                    <a:cubicBezTo>
                      <a:pt x="10" y="1"/>
                      <a:pt x="8"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7" name="íŝli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A5519D44-3599-4960-A396-AE26A6CD6D75}"/>
                  </a:ext>
                </a:extLst>
              </p:cNvPr>
              <p:cNvSpPr/>
              <p:nvPr/>
            </p:nvSpPr>
            <p:spPr bwMode="auto">
              <a:xfrm>
                <a:off x="7913443" y="3857418"/>
                <a:ext cx="409300" cy="390696"/>
              </a:xfrm>
              <a:custGeom>
                <a:avLst/>
                <a:gdLst>
                  <a:gd name="T0" fmla="*/ 20 w 21"/>
                  <a:gd name="T1" fmla="*/ 16 h 20"/>
                  <a:gd name="T2" fmla="*/ 20 w 21"/>
                  <a:gd name="T3" fmla="*/ 15 h 20"/>
                  <a:gd name="T4" fmla="*/ 21 w 21"/>
                  <a:gd name="T5" fmla="*/ 13 h 20"/>
                  <a:gd name="T6" fmla="*/ 6 w 21"/>
                  <a:gd name="T7" fmla="*/ 0 h 20"/>
                  <a:gd name="T8" fmla="*/ 2 w 21"/>
                  <a:gd name="T9" fmla="*/ 2 h 20"/>
                  <a:gd name="T10" fmla="*/ 0 w 21"/>
                  <a:gd name="T11" fmla="*/ 20 h 20"/>
                  <a:gd name="T12" fmla="*/ 8 w 21"/>
                  <a:gd name="T13" fmla="*/ 18 h 20"/>
                  <a:gd name="T14" fmla="*/ 20 w 21"/>
                  <a:gd name="T15" fmla="*/ 16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0">
                    <a:moveTo>
                      <a:pt x="20" y="16"/>
                    </a:moveTo>
                    <a:cubicBezTo>
                      <a:pt x="20" y="15"/>
                      <a:pt x="20" y="15"/>
                      <a:pt x="20" y="15"/>
                    </a:cubicBezTo>
                    <a:cubicBezTo>
                      <a:pt x="20" y="14"/>
                      <a:pt x="20" y="13"/>
                      <a:pt x="21" y="13"/>
                    </a:cubicBezTo>
                    <a:cubicBezTo>
                      <a:pt x="6" y="0"/>
                      <a:pt x="6" y="0"/>
                      <a:pt x="6" y="0"/>
                    </a:cubicBezTo>
                    <a:cubicBezTo>
                      <a:pt x="5" y="1"/>
                      <a:pt x="4" y="2"/>
                      <a:pt x="2" y="2"/>
                    </a:cubicBezTo>
                    <a:cubicBezTo>
                      <a:pt x="0" y="20"/>
                      <a:pt x="0" y="20"/>
                      <a:pt x="0" y="20"/>
                    </a:cubicBezTo>
                    <a:cubicBezTo>
                      <a:pt x="8" y="18"/>
                      <a:pt x="8" y="18"/>
                      <a:pt x="8" y="18"/>
                    </a:cubicBezTo>
                    <a:lnTo>
                      <a:pt x="2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8" name="ïşļí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8722BD8E-9721-4E1D-B895-9F3CF7B9B0F9}"/>
                  </a:ext>
                </a:extLst>
              </p:cNvPr>
              <p:cNvSpPr/>
              <p:nvPr/>
            </p:nvSpPr>
            <p:spPr bwMode="auto">
              <a:xfrm>
                <a:off x="7411121" y="1476037"/>
                <a:ext cx="195350" cy="120932"/>
              </a:xfrm>
              <a:custGeom>
                <a:avLst/>
                <a:gdLst>
                  <a:gd name="T0" fmla="*/ 2 w 10"/>
                  <a:gd name="T1" fmla="*/ 5 h 6"/>
                  <a:gd name="T2" fmla="*/ 4 w 10"/>
                  <a:gd name="T3" fmla="*/ 6 h 6"/>
                  <a:gd name="T4" fmla="*/ 10 w 10"/>
                  <a:gd name="T5" fmla="*/ 0 h 6"/>
                  <a:gd name="T6" fmla="*/ 0 w 10"/>
                  <a:gd name="T7" fmla="*/ 4 h 6"/>
                  <a:gd name="T8" fmla="*/ 0 w 10"/>
                  <a:gd name="T9" fmla="*/ 5 h 6"/>
                  <a:gd name="T10" fmla="*/ 2 w 10"/>
                  <a:gd name="T11" fmla="*/ 5 h 6"/>
                </a:gdLst>
                <a:ahLst/>
                <a:cxnLst>
                  <a:cxn ang="0">
                    <a:pos x="T0" y="T1"/>
                  </a:cxn>
                  <a:cxn ang="0">
                    <a:pos x="T2" y="T3"/>
                  </a:cxn>
                  <a:cxn ang="0">
                    <a:pos x="T4" y="T5"/>
                  </a:cxn>
                  <a:cxn ang="0">
                    <a:pos x="T6" y="T7"/>
                  </a:cxn>
                  <a:cxn ang="0">
                    <a:pos x="T8" y="T9"/>
                  </a:cxn>
                  <a:cxn ang="0">
                    <a:pos x="T10" y="T11"/>
                  </a:cxn>
                </a:cxnLst>
                <a:rect l="0" t="0" r="r" b="b"/>
                <a:pathLst>
                  <a:path w="10" h="6">
                    <a:moveTo>
                      <a:pt x="2" y="5"/>
                    </a:moveTo>
                    <a:cubicBezTo>
                      <a:pt x="3" y="5"/>
                      <a:pt x="4" y="5"/>
                      <a:pt x="4" y="6"/>
                    </a:cubicBezTo>
                    <a:cubicBezTo>
                      <a:pt x="10" y="0"/>
                      <a:pt x="10" y="0"/>
                      <a:pt x="10" y="0"/>
                    </a:cubicBezTo>
                    <a:cubicBezTo>
                      <a:pt x="6" y="1"/>
                      <a:pt x="3" y="2"/>
                      <a:pt x="0" y="4"/>
                    </a:cubicBezTo>
                    <a:cubicBezTo>
                      <a:pt x="0" y="5"/>
                      <a:pt x="0" y="5"/>
                      <a:pt x="0" y="5"/>
                    </a:cubicBezTo>
                    <a:cubicBezTo>
                      <a:pt x="1" y="5"/>
                      <a:pt x="1" y="5"/>
                      <a:pt x="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89" name="išľiḑ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88941AFB-F05B-4B34-ADB5-D065D8B71BD5}"/>
                  </a:ext>
                </a:extLst>
              </p:cNvPr>
              <p:cNvSpPr/>
              <p:nvPr/>
            </p:nvSpPr>
            <p:spPr bwMode="auto">
              <a:xfrm>
                <a:off x="7504143" y="1299291"/>
                <a:ext cx="641860" cy="334882"/>
              </a:xfrm>
              <a:custGeom>
                <a:avLst/>
                <a:gdLst>
                  <a:gd name="T0" fmla="*/ 15 w 33"/>
                  <a:gd name="T1" fmla="*/ 13 h 17"/>
                  <a:gd name="T2" fmla="*/ 29 w 33"/>
                  <a:gd name="T3" fmla="*/ 8 h 17"/>
                  <a:gd name="T4" fmla="*/ 29 w 33"/>
                  <a:gd name="T5" fmla="*/ 6 h 17"/>
                  <a:gd name="T6" fmla="*/ 33 w 33"/>
                  <a:gd name="T7" fmla="*/ 2 h 17"/>
                  <a:gd name="T8" fmla="*/ 33 w 33"/>
                  <a:gd name="T9" fmla="*/ 0 h 17"/>
                  <a:gd name="T10" fmla="*/ 31 w 33"/>
                  <a:gd name="T11" fmla="*/ 0 h 17"/>
                  <a:gd name="T12" fmla="*/ 13 w 33"/>
                  <a:gd name="T13" fmla="*/ 8 h 17"/>
                  <a:gd name="T14" fmla="*/ 13 w 33"/>
                  <a:gd name="T15" fmla="*/ 8 h 17"/>
                  <a:gd name="T16" fmla="*/ 10 w 33"/>
                  <a:gd name="T17" fmla="*/ 8 h 17"/>
                  <a:gd name="T18" fmla="*/ 6 w 33"/>
                  <a:gd name="T19" fmla="*/ 9 h 17"/>
                  <a:gd name="T20" fmla="*/ 0 w 33"/>
                  <a:gd name="T21" fmla="*/ 16 h 17"/>
                  <a:gd name="T22" fmla="*/ 1 w 33"/>
                  <a:gd name="T23" fmla="*/ 17 h 17"/>
                  <a:gd name="T24" fmla="*/ 15 w 33"/>
                  <a:gd name="T25" fmla="*/ 1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17">
                    <a:moveTo>
                      <a:pt x="15" y="13"/>
                    </a:moveTo>
                    <a:cubicBezTo>
                      <a:pt x="29" y="8"/>
                      <a:pt x="29" y="8"/>
                      <a:pt x="29" y="8"/>
                    </a:cubicBezTo>
                    <a:cubicBezTo>
                      <a:pt x="29" y="8"/>
                      <a:pt x="29" y="7"/>
                      <a:pt x="29" y="6"/>
                    </a:cubicBezTo>
                    <a:cubicBezTo>
                      <a:pt x="29" y="4"/>
                      <a:pt x="31" y="2"/>
                      <a:pt x="33" y="2"/>
                    </a:cubicBezTo>
                    <a:cubicBezTo>
                      <a:pt x="33" y="0"/>
                      <a:pt x="33" y="0"/>
                      <a:pt x="33" y="0"/>
                    </a:cubicBezTo>
                    <a:cubicBezTo>
                      <a:pt x="33" y="0"/>
                      <a:pt x="32" y="0"/>
                      <a:pt x="31" y="0"/>
                    </a:cubicBezTo>
                    <a:cubicBezTo>
                      <a:pt x="25" y="1"/>
                      <a:pt x="18" y="4"/>
                      <a:pt x="13" y="8"/>
                    </a:cubicBezTo>
                    <a:cubicBezTo>
                      <a:pt x="13" y="8"/>
                      <a:pt x="13" y="8"/>
                      <a:pt x="13" y="8"/>
                    </a:cubicBezTo>
                    <a:cubicBezTo>
                      <a:pt x="12" y="8"/>
                      <a:pt x="11" y="8"/>
                      <a:pt x="10" y="8"/>
                    </a:cubicBezTo>
                    <a:cubicBezTo>
                      <a:pt x="9" y="8"/>
                      <a:pt x="8" y="8"/>
                      <a:pt x="6" y="9"/>
                    </a:cubicBezTo>
                    <a:cubicBezTo>
                      <a:pt x="0" y="16"/>
                      <a:pt x="0" y="16"/>
                      <a:pt x="0" y="16"/>
                    </a:cubicBezTo>
                    <a:cubicBezTo>
                      <a:pt x="0" y="16"/>
                      <a:pt x="1" y="17"/>
                      <a:pt x="1" y="17"/>
                    </a:cubicBezTo>
                    <a:lnTo>
                      <a:pt x="15"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0" name="îS1ï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BCBC2059-8A6A-4F85-9459-C566D60111A7}"/>
                  </a:ext>
                </a:extLst>
              </p:cNvPr>
              <p:cNvSpPr/>
              <p:nvPr/>
            </p:nvSpPr>
            <p:spPr bwMode="auto">
              <a:xfrm>
                <a:off x="7662279" y="4229510"/>
                <a:ext cx="213956" cy="120932"/>
              </a:xfrm>
              <a:custGeom>
                <a:avLst/>
                <a:gdLst>
                  <a:gd name="T0" fmla="*/ 0 w 11"/>
                  <a:gd name="T1" fmla="*/ 0 h 6"/>
                  <a:gd name="T2" fmla="*/ 5 w 11"/>
                  <a:gd name="T3" fmla="*/ 6 h 6"/>
                  <a:gd name="T4" fmla="*/ 11 w 11"/>
                  <a:gd name="T5" fmla="*/ 2 h 6"/>
                  <a:gd name="T6" fmla="*/ 7 w 11"/>
                  <a:gd name="T7" fmla="*/ 1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1" y="2"/>
                      <a:pt x="3" y="4"/>
                      <a:pt x="5" y="6"/>
                    </a:cubicBezTo>
                    <a:cubicBezTo>
                      <a:pt x="11" y="2"/>
                      <a:pt x="11" y="2"/>
                      <a:pt x="11" y="2"/>
                    </a:cubicBezTo>
                    <a:cubicBezTo>
                      <a:pt x="7" y="1"/>
                      <a:pt x="7" y="1"/>
                      <a:pt x="7" y="1"/>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1" name="îṩľi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23F7F9B-61E8-425A-A194-0E4F4641578B}"/>
                  </a:ext>
                </a:extLst>
              </p:cNvPr>
              <p:cNvSpPr/>
              <p:nvPr/>
            </p:nvSpPr>
            <p:spPr bwMode="auto">
              <a:xfrm>
                <a:off x="6573917" y="3159746"/>
                <a:ext cx="465114" cy="837204"/>
              </a:xfrm>
              <a:custGeom>
                <a:avLst/>
                <a:gdLst>
                  <a:gd name="T0" fmla="*/ 9 w 24"/>
                  <a:gd name="T1" fmla="*/ 9 h 43"/>
                  <a:gd name="T2" fmla="*/ 5 w 24"/>
                  <a:gd name="T3" fmla="*/ 0 h 43"/>
                  <a:gd name="T4" fmla="*/ 4 w 24"/>
                  <a:gd name="T5" fmla="*/ 0 h 43"/>
                  <a:gd name="T6" fmla="*/ 3 w 24"/>
                  <a:gd name="T7" fmla="*/ 6 h 43"/>
                  <a:gd name="T8" fmla="*/ 0 w 24"/>
                  <a:gd name="T9" fmla="*/ 33 h 43"/>
                  <a:gd name="T10" fmla="*/ 8 w 24"/>
                  <a:gd name="T11" fmla="*/ 36 h 43"/>
                  <a:gd name="T12" fmla="*/ 24 w 24"/>
                  <a:gd name="T13" fmla="*/ 43 h 43"/>
                  <a:gd name="T14" fmla="*/ 9 w 24"/>
                  <a:gd name="T15" fmla="*/ 9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43">
                    <a:moveTo>
                      <a:pt x="9" y="9"/>
                    </a:moveTo>
                    <a:cubicBezTo>
                      <a:pt x="5" y="0"/>
                      <a:pt x="5" y="0"/>
                      <a:pt x="5" y="0"/>
                    </a:cubicBezTo>
                    <a:cubicBezTo>
                      <a:pt x="5" y="0"/>
                      <a:pt x="4" y="0"/>
                      <a:pt x="4" y="0"/>
                    </a:cubicBezTo>
                    <a:cubicBezTo>
                      <a:pt x="3" y="6"/>
                      <a:pt x="3" y="6"/>
                      <a:pt x="3" y="6"/>
                    </a:cubicBezTo>
                    <a:cubicBezTo>
                      <a:pt x="0" y="33"/>
                      <a:pt x="0" y="33"/>
                      <a:pt x="0" y="33"/>
                    </a:cubicBezTo>
                    <a:cubicBezTo>
                      <a:pt x="8" y="36"/>
                      <a:pt x="8" y="36"/>
                      <a:pt x="8" y="36"/>
                    </a:cubicBezTo>
                    <a:cubicBezTo>
                      <a:pt x="24" y="43"/>
                      <a:pt x="24" y="43"/>
                      <a:pt x="24" y="43"/>
                    </a:cubicBezTo>
                    <a:lnTo>
                      <a:pt x="9"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2" name="ísḻïḓ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1D0ABA83-0C45-43F1-AE45-DA19E5804FC1}"/>
                  </a:ext>
                </a:extLst>
              </p:cNvPr>
              <p:cNvSpPr/>
              <p:nvPr/>
            </p:nvSpPr>
            <p:spPr bwMode="auto">
              <a:xfrm>
                <a:off x="9336690" y="3159746"/>
                <a:ext cx="130232" cy="874414"/>
              </a:xfrm>
              <a:custGeom>
                <a:avLst/>
                <a:gdLst>
                  <a:gd name="T0" fmla="*/ 7 w 7"/>
                  <a:gd name="T1" fmla="*/ 42 h 45"/>
                  <a:gd name="T2" fmla="*/ 6 w 7"/>
                  <a:gd name="T3" fmla="*/ 0 h 45"/>
                  <a:gd name="T4" fmla="*/ 0 w 7"/>
                  <a:gd name="T5" fmla="*/ 41 h 45"/>
                  <a:gd name="T6" fmla="*/ 3 w 7"/>
                  <a:gd name="T7" fmla="*/ 45 h 45"/>
                  <a:gd name="T8" fmla="*/ 5 w 7"/>
                  <a:gd name="T9" fmla="*/ 45 h 45"/>
                  <a:gd name="T10" fmla="*/ 7 w 7"/>
                  <a:gd name="T11" fmla="*/ 45 h 45"/>
                  <a:gd name="T12" fmla="*/ 7 w 7"/>
                  <a:gd name="T13" fmla="*/ 42 h 45"/>
                </a:gdLst>
                <a:ahLst/>
                <a:cxnLst>
                  <a:cxn ang="0">
                    <a:pos x="T0" y="T1"/>
                  </a:cxn>
                  <a:cxn ang="0">
                    <a:pos x="T2" y="T3"/>
                  </a:cxn>
                  <a:cxn ang="0">
                    <a:pos x="T4" y="T5"/>
                  </a:cxn>
                  <a:cxn ang="0">
                    <a:pos x="T6" y="T7"/>
                  </a:cxn>
                  <a:cxn ang="0">
                    <a:pos x="T8" y="T9"/>
                  </a:cxn>
                  <a:cxn ang="0">
                    <a:pos x="T10" y="T11"/>
                  </a:cxn>
                  <a:cxn ang="0">
                    <a:pos x="T12" y="T13"/>
                  </a:cxn>
                </a:cxnLst>
                <a:rect l="0" t="0" r="r" b="b"/>
                <a:pathLst>
                  <a:path w="7" h="45">
                    <a:moveTo>
                      <a:pt x="7" y="42"/>
                    </a:moveTo>
                    <a:cubicBezTo>
                      <a:pt x="6" y="0"/>
                      <a:pt x="6" y="0"/>
                      <a:pt x="6" y="0"/>
                    </a:cubicBezTo>
                    <a:cubicBezTo>
                      <a:pt x="0" y="41"/>
                      <a:pt x="0" y="41"/>
                      <a:pt x="0" y="41"/>
                    </a:cubicBezTo>
                    <a:cubicBezTo>
                      <a:pt x="2" y="42"/>
                      <a:pt x="3" y="43"/>
                      <a:pt x="3" y="45"/>
                    </a:cubicBezTo>
                    <a:cubicBezTo>
                      <a:pt x="5" y="45"/>
                      <a:pt x="5" y="45"/>
                      <a:pt x="5" y="45"/>
                    </a:cubicBezTo>
                    <a:cubicBezTo>
                      <a:pt x="7" y="45"/>
                      <a:pt x="7" y="45"/>
                      <a:pt x="7" y="45"/>
                    </a:cubicBezTo>
                    <a:lnTo>
                      <a:pt x="7"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3" name="îṥḷíḍ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2C70121-76D3-4CFE-8696-FE5EE26C8B17}"/>
                  </a:ext>
                </a:extLst>
              </p:cNvPr>
              <p:cNvSpPr/>
              <p:nvPr/>
            </p:nvSpPr>
            <p:spPr bwMode="auto">
              <a:xfrm>
                <a:off x="9336690" y="2136495"/>
                <a:ext cx="409300" cy="790696"/>
              </a:xfrm>
              <a:custGeom>
                <a:avLst/>
                <a:gdLst>
                  <a:gd name="T0" fmla="*/ 0 w 21"/>
                  <a:gd name="T1" fmla="*/ 3 h 41"/>
                  <a:gd name="T2" fmla="*/ 1 w 21"/>
                  <a:gd name="T3" fmla="*/ 11 h 41"/>
                  <a:gd name="T4" fmla="*/ 6 w 21"/>
                  <a:gd name="T5" fmla="*/ 41 h 41"/>
                  <a:gd name="T6" fmla="*/ 7 w 21"/>
                  <a:gd name="T7" fmla="*/ 41 h 41"/>
                  <a:gd name="T8" fmla="*/ 8 w 21"/>
                  <a:gd name="T9" fmla="*/ 41 h 41"/>
                  <a:gd name="T10" fmla="*/ 19 w 21"/>
                  <a:gd name="T11" fmla="*/ 8 h 41"/>
                  <a:gd name="T12" fmla="*/ 21 w 21"/>
                  <a:gd name="T13" fmla="*/ 5 h 41"/>
                  <a:gd name="T14" fmla="*/ 18 w 21"/>
                  <a:gd name="T15" fmla="*/ 1 h 41"/>
                  <a:gd name="T16" fmla="*/ 3 w 21"/>
                  <a:gd name="T17" fmla="*/ 0 h 41"/>
                  <a:gd name="T18" fmla="*/ 0 w 21"/>
                  <a:gd name="T19" fmla="*/ 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41">
                    <a:moveTo>
                      <a:pt x="0" y="3"/>
                    </a:moveTo>
                    <a:cubicBezTo>
                      <a:pt x="1" y="11"/>
                      <a:pt x="1" y="11"/>
                      <a:pt x="1" y="11"/>
                    </a:cubicBezTo>
                    <a:cubicBezTo>
                      <a:pt x="6" y="41"/>
                      <a:pt x="6" y="41"/>
                      <a:pt x="6" y="41"/>
                    </a:cubicBezTo>
                    <a:cubicBezTo>
                      <a:pt x="7" y="41"/>
                      <a:pt x="7" y="41"/>
                      <a:pt x="7" y="41"/>
                    </a:cubicBezTo>
                    <a:cubicBezTo>
                      <a:pt x="8" y="41"/>
                      <a:pt x="8" y="41"/>
                      <a:pt x="8" y="41"/>
                    </a:cubicBezTo>
                    <a:cubicBezTo>
                      <a:pt x="19" y="8"/>
                      <a:pt x="19" y="8"/>
                      <a:pt x="19" y="8"/>
                    </a:cubicBezTo>
                    <a:cubicBezTo>
                      <a:pt x="21" y="5"/>
                      <a:pt x="21" y="5"/>
                      <a:pt x="21" y="5"/>
                    </a:cubicBezTo>
                    <a:cubicBezTo>
                      <a:pt x="19" y="4"/>
                      <a:pt x="18" y="2"/>
                      <a:pt x="18" y="1"/>
                    </a:cubicBezTo>
                    <a:cubicBezTo>
                      <a:pt x="3" y="0"/>
                      <a:pt x="3" y="0"/>
                      <a:pt x="3" y="0"/>
                    </a:cubicBezTo>
                    <a:cubicBezTo>
                      <a:pt x="3" y="2"/>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4" name="îṣ1íḍ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558886A-277E-4BE3-8EBE-E04C8B4B550B}"/>
                  </a:ext>
                </a:extLst>
              </p:cNvPr>
              <p:cNvSpPr/>
              <p:nvPr/>
            </p:nvSpPr>
            <p:spPr bwMode="auto">
              <a:xfrm>
                <a:off x="8732044" y="1727195"/>
                <a:ext cx="818600" cy="353486"/>
              </a:xfrm>
              <a:custGeom>
                <a:avLst/>
                <a:gdLst>
                  <a:gd name="T0" fmla="*/ 0 w 42"/>
                  <a:gd name="T1" fmla="*/ 6 h 18"/>
                  <a:gd name="T2" fmla="*/ 26 w 42"/>
                  <a:gd name="T3" fmla="*/ 18 h 18"/>
                  <a:gd name="T4" fmla="*/ 30 w 42"/>
                  <a:gd name="T5" fmla="*/ 15 h 18"/>
                  <a:gd name="T6" fmla="*/ 32 w 42"/>
                  <a:gd name="T7" fmla="*/ 16 h 18"/>
                  <a:gd name="T8" fmla="*/ 42 w 42"/>
                  <a:gd name="T9" fmla="*/ 2 h 18"/>
                  <a:gd name="T10" fmla="*/ 41 w 42"/>
                  <a:gd name="T11" fmla="*/ 0 h 18"/>
                  <a:gd name="T12" fmla="*/ 1 w 42"/>
                  <a:gd name="T13" fmla="*/ 4 h 18"/>
                  <a:gd name="T14" fmla="*/ 1 w 42"/>
                  <a:gd name="T15" fmla="*/ 4 h 18"/>
                  <a:gd name="T16" fmla="*/ 0 w 42"/>
                  <a:gd name="T17"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18">
                    <a:moveTo>
                      <a:pt x="0" y="6"/>
                    </a:moveTo>
                    <a:cubicBezTo>
                      <a:pt x="26" y="18"/>
                      <a:pt x="26" y="18"/>
                      <a:pt x="26" y="18"/>
                    </a:cubicBezTo>
                    <a:cubicBezTo>
                      <a:pt x="27" y="16"/>
                      <a:pt x="28" y="15"/>
                      <a:pt x="30" y="15"/>
                    </a:cubicBezTo>
                    <a:cubicBezTo>
                      <a:pt x="31" y="15"/>
                      <a:pt x="31" y="16"/>
                      <a:pt x="32" y="16"/>
                    </a:cubicBezTo>
                    <a:cubicBezTo>
                      <a:pt x="42" y="2"/>
                      <a:pt x="42" y="2"/>
                      <a:pt x="42" y="2"/>
                    </a:cubicBezTo>
                    <a:cubicBezTo>
                      <a:pt x="42" y="2"/>
                      <a:pt x="41" y="1"/>
                      <a:pt x="41" y="0"/>
                    </a:cubicBezTo>
                    <a:cubicBezTo>
                      <a:pt x="1" y="4"/>
                      <a:pt x="1" y="4"/>
                      <a:pt x="1" y="4"/>
                    </a:cubicBezTo>
                    <a:cubicBezTo>
                      <a:pt x="1" y="4"/>
                      <a:pt x="1" y="4"/>
                      <a:pt x="1" y="4"/>
                    </a:cubicBezTo>
                    <a:cubicBezTo>
                      <a:pt x="1" y="5"/>
                      <a:pt x="1" y="5"/>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5" name="îSļïḍ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BE28393-38BD-4FE4-88BD-6B02DD9C4475}"/>
                  </a:ext>
                </a:extLst>
              </p:cNvPr>
              <p:cNvSpPr/>
              <p:nvPr/>
            </p:nvSpPr>
            <p:spPr bwMode="auto">
              <a:xfrm>
                <a:off x="6685543" y="1745801"/>
                <a:ext cx="837204" cy="1302317"/>
              </a:xfrm>
              <a:custGeom>
                <a:avLst/>
                <a:gdLst>
                  <a:gd name="T0" fmla="*/ 2 w 43"/>
                  <a:gd name="T1" fmla="*/ 67 h 67"/>
                  <a:gd name="T2" fmla="*/ 30 w 43"/>
                  <a:gd name="T3" fmla="*/ 66 h 67"/>
                  <a:gd name="T4" fmla="*/ 39 w 43"/>
                  <a:gd name="T5" fmla="*/ 65 h 67"/>
                  <a:gd name="T6" fmla="*/ 39 w 43"/>
                  <a:gd name="T7" fmla="*/ 65 h 67"/>
                  <a:gd name="T8" fmla="*/ 43 w 43"/>
                  <a:gd name="T9" fmla="*/ 61 h 67"/>
                  <a:gd name="T10" fmla="*/ 39 w 43"/>
                  <a:gd name="T11" fmla="*/ 0 h 67"/>
                  <a:gd name="T12" fmla="*/ 38 w 43"/>
                  <a:gd name="T13" fmla="*/ 0 h 67"/>
                  <a:gd name="T14" fmla="*/ 37 w 43"/>
                  <a:gd name="T15" fmla="*/ 0 h 67"/>
                  <a:gd name="T16" fmla="*/ 0 w 43"/>
                  <a:gd name="T17" fmla="*/ 64 h 67"/>
                  <a:gd name="T18" fmla="*/ 2 w 43"/>
                  <a:gd name="T19"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67">
                    <a:moveTo>
                      <a:pt x="2" y="67"/>
                    </a:moveTo>
                    <a:cubicBezTo>
                      <a:pt x="30" y="66"/>
                      <a:pt x="30" y="66"/>
                      <a:pt x="30" y="66"/>
                    </a:cubicBezTo>
                    <a:cubicBezTo>
                      <a:pt x="39" y="65"/>
                      <a:pt x="39" y="65"/>
                      <a:pt x="39" y="65"/>
                    </a:cubicBezTo>
                    <a:cubicBezTo>
                      <a:pt x="39" y="65"/>
                      <a:pt x="39" y="65"/>
                      <a:pt x="39" y="65"/>
                    </a:cubicBezTo>
                    <a:cubicBezTo>
                      <a:pt x="39" y="63"/>
                      <a:pt x="41" y="61"/>
                      <a:pt x="43" y="61"/>
                    </a:cubicBezTo>
                    <a:cubicBezTo>
                      <a:pt x="39" y="0"/>
                      <a:pt x="39" y="0"/>
                      <a:pt x="39" y="0"/>
                    </a:cubicBezTo>
                    <a:cubicBezTo>
                      <a:pt x="38" y="0"/>
                      <a:pt x="38" y="0"/>
                      <a:pt x="38" y="0"/>
                    </a:cubicBezTo>
                    <a:cubicBezTo>
                      <a:pt x="38" y="0"/>
                      <a:pt x="37" y="0"/>
                      <a:pt x="37" y="0"/>
                    </a:cubicBezTo>
                    <a:cubicBezTo>
                      <a:pt x="0" y="64"/>
                      <a:pt x="0" y="64"/>
                      <a:pt x="0" y="64"/>
                    </a:cubicBezTo>
                    <a:cubicBezTo>
                      <a:pt x="1" y="65"/>
                      <a:pt x="2" y="66"/>
                      <a:pt x="2" y="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6" name="íṩḷîḑ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0E0F819-CF3A-4D29-AA40-F08EE45FDFE6}"/>
                  </a:ext>
                </a:extLst>
              </p:cNvPr>
              <p:cNvSpPr/>
              <p:nvPr/>
            </p:nvSpPr>
            <p:spPr bwMode="auto">
              <a:xfrm>
                <a:off x="8825069" y="2443471"/>
                <a:ext cx="567442" cy="567441"/>
              </a:xfrm>
              <a:custGeom>
                <a:avLst/>
                <a:gdLst>
                  <a:gd name="T0" fmla="*/ 5 w 29"/>
                  <a:gd name="T1" fmla="*/ 0 h 29"/>
                  <a:gd name="T2" fmla="*/ 0 w 29"/>
                  <a:gd name="T3" fmla="*/ 12 h 29"/>
                  <a:gd name="T4" fmla="*/ 3 w 29"/>
                  <a:gd name="T5" fmla="*/ 17 h 29"/>
                  <a:gd name="T6" fmla="*/ 3 w 29"/>
                  <a:gd name="T7" fmla="*/ 18 h 29"/>
                  <a:gd name="T8" fmla="*/ 28 w 29"/>
                  <a:gd name="T9" fmla="*/ 29 h 29"/>
                  <a:gd name="T10" fmla="*/ 29 w 29"/>
                  <a:gd name="T11" fmla="*/ 27 h 29"/>
                  <a:gd name="T12" fmla="*/ 28 w 29"/>
                  <a:gd name="T13" fmla="*/ 27 h 29"/>
                  <a:gd name="T14" fmla="*/ 5 w 29"/>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9">
                    <a:moveTo>
                      <a:pt x="5" y="0"/>
                    </a:moveTo>
                    <a:cubicBezTo>
                      <a:pt x="0" y="12"/>
                      <a:pt x="0" y="12"/>
                      <a:pt x="0" y="12"/>
                    </a:cubicBezTo>
                    <a:cubicBezTo>
                      <a:pt x="2" y="13"/>
                      <a:pt x="3" y="15"/>
                      <a:pt x="3" y="17"/>
                    </a:cubicBezTo>
                    <a:cubicBezTo>
                      <a:pt x="3" y="17"/>
                      <a:pt x="3" y="17"/>
                      <a:pt x="3" y="18"/>
                    </a:cubicBezTo>
                    <a:cubicBezTo>
                      <a:pt x="28" y="29"/>
                      <a:pt x="28" y="29"/>
                      <a:pt x="28" y="29"/>
                    </a:cubicBezTo>
                    <a:cubicBezTo>
                      <a:pt x="28" y="28"/>
                      <a:pt x="29" y="28"/>
                      <a:pt x="29" y="27"/>
                    </a:cubicBezTo>
                    <a:cubicBezTo>
                      <a:pt x="28" y="27"/>
                      <a:pt x="28" y="27"/>
                      <a:pt x="28" y="27"/>
                    </a:cubicBezTo>
                    <a:lnTo>
                      <a:pt x="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7" name="îṧļíď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0ECC8B53-C0D1-431F-BDF4-B22FEFA64DF1}"/>
                  </a:ext>
                </a:extLst>
              </p:cNvPr>
              <p:cNvSpPr/>
              <p:nvPr/>
            </p:nvSpPr>
            <p:spPr bwMode="auto">
              <a:xfrm>
                <a:off x="8927389" y="2173705"/>
                <a:ext cx="502322" cy="799996"/>
              </a:xfrm>
              <a:custGeom>
                <a:avLst/>
                <a:gdLst>
                  <a:gd name="T0" fmla="*/ 25 w 26"/>
                  <a:gd name="T1" fmla="*/ 41 h 41"/>
                  <a:gd name="T2" fmla="*/ 26 w 26"/>
                  <a:gd name="T3" fmla="*/ 40 h 41"/>
                  <a:gd name="T4" fmla="*/ 20 w 26"/>
                  <a:gd name="T5" fmla="*/ 2 h 41"/>
                  <a:gd name="T6" fmla="*/ 19 w 26"/>
                  <a:gd name="T7" fmla="*/ 2 h 41"/>
                  <a:gd name="T8" fmla="*/ 16 w 26"/>
                  <a:gd name="T9" fmla="*/ 0 h 41"/>
                  <a:gd name="T10" fmla="*/ 0 w 26"/>
                  <a:gd name="T11" fmla="*/ 13 h 41"/>
                  <a:gd name="T12" fmla="*/ 24 w 26"/>
                  <a:gd name="T13" fmla="*/ 40 h 41"/>
                  <a:gd name="T14" fmla="*/ 25 w 26"/>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25" y="41"/>
                    </a:moveTo>
                    <a:cubicBezTo>
                      <a:pt x="25" y="40"/>
                      <a:pt x="26" y="40"/>
                      <a:pt x="26" y="40"/>
                    </a:cubicBezTo>
                    <a:cubicBezTo>
                      <a:pt x="20" y="2"/>
                      <a:pt x="20" y="2"/>
                      <a:pt x="20" y="2"/>
                    </a:cubicBezTo>
                    <a:cubicBezTo>
                      <a:pt x="20" y="2"/>
                      <a:pt x="19" y="2"/>
                      <a:pt x="19" y="2"/>
                    </a:cubicBezTo>
                    <a:cubicBezTo>
                      <a:pt x="18" y="2"/>
                      <a:pt x="17" y="1"/>
                      <a:pt x="16" y="0"/>
                    </a:cubicBezTo>
                    <a:cubicBezTo>
                      <a:pt x="0" y="13"/>
                      <a:pt x="0" y="13"/>
                      <a:pt x="0" y="13"/>
                    </a:cubicBezTo>
                    <a:cubicBezTo>
                      <a:pt x="24" y="40"/>
                      <a:pt x="24" y="40"/>
                      <a:pt x="24" y="40"/>
                    </a:cubicBezTo>
                    <a:lnTo>
                      <a:pt x="25"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8" name="îṩ1îḍe">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424B8EC4-8D2A-4465-B0AC-29AE11554F2D}"/>
                  </a:ext>
                </a:extLst>
              </p:cNvPr>
              <p:cNvSpPr/>
              <p:nvPr/>
            </p:nvSpPr>
            <p:spPr bwMode="auto">
              <a:xfrm>
                <a:off x="7522749" y="1476037"/>
                <a:ext cx="799996" cy="604650"/>
              </a:xfrm>
              <a:custGeom>
                <a:avLst/>
                <a:gdLst>
                  <a:gd name="T0" fmla="*/ 0 w 41"/>
                  <a:gd name="T1" fmla="*/ 11 h 31"/>
                  <a:gd name="T2" fmla="*/ 39 w 41"/>
                  <a:gd name="T3" fmla="*/ 31 h 31"/>
                  <a:gd name="T4" fmla="*/ 41 w 41"/>
                  <a:gd name="T5" fmla="*/ 29 h 31"/>
                  <a:gd name="T6" fmla="*/ 38 w 41"/>
                  <a:gd name="T7" fmla="*/ 19 h 31"/>
                  <a:gd name="T8" fmla="*/ 33 w 41"/>
                  <a:gd name="T9" fmla="*/ 3 h 31"/>
                  <a:gd name="T10" fmla="*/ 32 w 41"/>
                  <a:gd name="T11" fmla="*/ 3 h 31"/>
                  <a:gd name="T12" fmla="*/ 28 w 41"/>
                  <a:gd name="T13" fmla="*/ 0 h 31"/>
                  <a:gd name="T14" fmla="*/ 0 w 41"/>
                  <a:gd name="T15" fmla="*/ 9 h 31"/>
                  <a:gd name="T16" fmla="*/ 0 w 41"/>
                  <a:gd name="T17" fmla="*/ 10 h 31"/>
                  <a:gd name="T18" fmla="*/ 0 w 41"/>
                  <a:gd name="T19" fmla="*/ 1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1">
                    <a:moveTo>
                      <a:pt x="0" y="11"/>
                    </a:moveTo>
                    <a:cubicBezTo>
                      <a:pt x="39" y="31"/>
                      <a:pt x="39" y="31"/>
                      <a:pt x="39" y="31"/>
                    </a:cubicBezTo>
                    <a:cubicBezTo>
                      <a:pt x="39" y="30"/>
                      <a:pt x="40" y="29"/>
                      <a:pt x="41" y="29"/>
                    </a:cubicBezTo>
                    <a:cubicBezTo>
                      <a:pt x="38" y="19"/>
                      <a:pt x="38" y="19"/>
                      <a:pt x="38" y="19"/>
                    </a:cubicBezTo>
                    <a:cubicBezTo>
                      <a:pt x="33" y="3"/>
                      <a:pt x="33" y="3"/>
                      <a:pt x="33" y="3"/>
                    </a:cubicBezTo>
                    <a:cubicBezTo>
                      <a:pt x="33" y="3"/>
                      <a:pt x="32" y="3"/>
                      <a:pt x="32" y="3"/>
                    </a:cubicBezTo>
                    <a:cubicBezTo>
                      <a:pt x="30" y="2"/>
                      <a:pt x="29" y="1"/>
                      <a:pt x="28" y="0"/>
                    </a:cubicBezTo>
                    <a:cubicBezTo>
                      <a:pt x="0" y="9"/>
                      <a:pt x="0" y="9"/>
                      <a:pt x="0" y="9"/>
                    </a:cubicBezTo>
                    <a:cubicBezTo>
                      <a:pt x="0" y="9"/>
                      <a:pt x="0" y="10"/>
                      <a:pt x="0" y="10"/>
                    </a:cubicBezTo>
                    <a:cubicBezTo>
                      <a:pt x="0" y="11"/>
                      <a:pt x="0" y="11"/>
                      <a:pt x="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99" name="i$ḷiḋ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96F31E75-BE41-4A42-8485-D5A282C9CBDD}"/>
                  </a:ext>
                </a:extLst>
              </p:cNvPr>
              <p:cNvSpPr/>
              <p:nvPr/>
            </p:nvSpPr>
            <p:spPr bwMode="auto">
              <a:xfrm>
                <a:off x="9839012" y="1866733"/>
                <a:ext cx="446510" cy="809300"/>
              </a:xfrm>
              <a:custGeom>
                <a:avLst/>
                <a:gdLst>
                  <a:gd name="T0" fmla="*/ 20 w 23"/>
                  <a:gd name="T1" fmla="*/ 0 h 42"/>
                  <a:gd name="T2" fmla="*/ 1 w 23"/>
                  <a:gd name="T3" fmla="*/ 12 h 42"/>
                  <a:gd name="T4" fmla="*/ 1 w 23"/>
                  <a:gd name="T5" fmla="*/ 15 h 42"/>
                  <a:gd name="T6" fmla="*/ 0 w 23"/>
                  <a:gd name="T7" fmla="*/ 18 h 42"/>
                  <a:gd name="T8" fmla="*/ 14 w 23"/>
                  <a:gd name="T9" fmla="*/ 33 h 42"/>
                  <a:gd name="T10" fmla="*/ 21 w 23"/>
                  <a:gd name="T11" fmla="*/ 42 h 42"/>
                  <a:gd name="T12" fmla="*/ 23 w 23"/>
                  <a:gd name="T13" fmla="*/ 41 h 42"/>
                  <a:gd name="T14" fmla="*/ 23 w 23"/>
                  <a:gd name="T15" fmla="*/ 2 h 42"/>
                  <a:gd name="T16" fmla="*/ 20 w 23"/>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42">
                    <a:moveTo>
                      <a:pt x="20" y="0"/>
                    </a:moveTo>
                    <a:cubicBezTo>
                      <a:pt x="1" y="12"/>
                      <a:pt x="1" y="12"/>
                      <a:pt x="1" y="12"/>
                    </a:cubicBezTo>
                    <a:cubicBezTo>
                      <a:pt x="1" y="13"/>
                      <a:pt x="2" y="14"/>
                      <a:pt x="1" y="15"/>
                    </a:cubicBezTo>
                    <a:cubicBezTo>
                      <a:pt x="1" y="16"/>
                      <a:pt x="1" y="17"/>
                      <a:pt x="0" y="18"/>
                    </a:cubicBezTo>
                    <a:cubicBezTo>
                      <a:pt x="14" y="33"/>
                      <a:pt x="14" y="33"/>
                      <a:pt x="14" y="33"/>
                    </a:cubicBezTo>
                    <a:cubicBezTo>
                      <a:pt x="21" y="42"/>
                      <a:pt x="21" y="42"/>
                      <a:pt x="21" y="42"/>
                    </a:cubicBezTo>
                    <a:cubicBezTo>
                      <a:pt x="22" y="41"/>
                      <a:pt x="22" y="41"/>
                      <a:pt x="23" y="41"/>
                    </a:cubicBezTo>
                    <a:cubicBezTo>
                      <a:pt x="23" y="2"/>
                      <a:pt x="23" y="2"/>
                      <a:pt x="23" y="2"/>
                    </a:cubicBezTo>
                    <a:cubicBezTo>
                      <a:pt x="22" y="2"/>
                      <a:pt x="21" y="1"/>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00" name="îs1iḍ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E72FA419-CAFF-4F70-A0B3-8D1426996C50}"/>
                  </a:ext>
                </a:extLst>
              </p:cNvPr>
              <p:cNvSpPr/>
              <p:nvPr/>
            </p:nvSpPr>
            <p:spPr bwMode="auto">
              <a:xfrm>
                <a:off x="9643668" y="5103923"/>
                <a:ext cx="372090" cy="855810"/>
              </a:xfrm>
              <a:custGeom>
                <a:avLst/>
                <a:gdLst>
                  <a:gd name="T0" fmla="*/ 19 w 19"/>
                  <a:gd name="T1" fmla="*/ 0 h 44"/>
                  <a:gd name="T2" fmla="*/ 19 w 19"/>
                  <a:gd name="T3" fmla="*/ 0 h 44"/>
                  <a:gd name="T4" fmla="*/ 10 w 19"/>
                  <a:gd name="T5" fmla="*/ 3 h 44"/>
                  <a:gd name="T6" fmla="*/ 0 w 19"/>
                  <a:gd name="T7" fmla="*/ 6 h 44"/>
                  <a:gd name="T8" fmla="*/ 6 w 19"/>
                  <a:gd name="T9" fmla="*/ 44 h 44"/>
                  <a:gd name="T10" fmla="*/ 19 w 19"/>
                  <a:gd name="T11" fmla="*/ 0 h 44"/>
                </a:gdLst>
                <a:ahLst/>
                <a:cxnLst>
                  <a:cxn ang="0">
                    <a:pos x="T0" y="T1"/>
                  </a:cxn>
                  <a:cxn ang="0">
                    <a:pos x="T2" y="T3"/>
                  </a:cxn>
                  <a:cxn ang="0">
                    <a:pos x="T4" y="T5"/>
                  </a:cxn>
                  <a:cxn ang="0">
                    <a:pos x="T6" y="T7"/>
                  </a:cxn>
                  <a:cxn ang="0">
                    <a:pos x="T8" y="T9"/>
                  </a:cxn>
                  <a:cxn ang="0">
                    <a:pos x="T10" y="T11"/>
                  </a:cxn>
                </a:cxnLst>
                <a:rect l="0" t="0" r="r" b="b"/>
                <a:pathLst>
                  <a:path w="19" h="44">
                    <a:moveTo>
                      <a:pt x="19" y="0"/>
                    </a:moveTo>
                    <a:cubicBezTo>
                      <a:pt x="19" y="0"/>
                      <a:pt x="19" y="0"/>
                      <a:pt x="19" y="0"/>
                    </a:cubicBezTo>
                    <a:cubicBezTo>
                      <a:pt x="10" y="3"/>
                      <a:pt x="10" y="3"/>
                      <a:pt x="10" y="3"/>
                    </a:cubicBezTo>
                    <a:cubicBezTo>
                      <a:pt x="0" y="6"/>
                      <a:pt x="0" y="6"/>
                      <a:pt x="0" y="6"/>
                    </a:cubicBezTo>
                    <a:cubicBezTo>
                      <a:pt x="4" y="17"/>
                      <a:pt x="5" y="30"/>
                      <a:pt x="6" y="44"/>
                    </a:cubicBez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01" name="íṥḷíḍ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F69942C9-2FB2-4DFC-8AFB-48EC5990C77C}"/>
                  </a:ext>
                </a:extLst>
              </p:cNvPr>
              <p:cNvSpPr/>
              <p:nvPr/>
            </p:nvSpPr>
            <p:spPr bwMode="auto">
              <a:xfrm>
                <a:off x="8248325" y="2387661"/>
                <a:ext cx="660464" cy="306978"/>
              </a:xfrm>
              <a:custGeom>
                <a:avLst/>
                <a:gdLst>
                  <a:gd name="T0" fmla="*/ 24 w 34"/>
                  <a:gd name="T1" fmla="*/ 16 h 16"/>
                  <a:gd name="T2" fmla="*/ 28 w 34"/>
                  <a:gd name="T3" fmla="*/ 15 h 16"/>
                  <a:gd name="T4" fmla="*/ 29 w 34"/>
                  <a:gd name="T5" fmla="*/ 15 h 16"/>
                  <a:gd name="T6" fmla="*/ 34 w 34"/>
                  <a:gd name="T7" fmla="*/ 3 h 16"/>
                  <a:gd name="T8" fmla="*/ 0 w 34"/>
                  <a:gd name="T9" fmla="*/ 0 h 16"/>
                  <a:gd name="T10" fmla="*/ 0 w 34"/>
                  <a:gd name="T11" fmla="*/ 1 h 16"/>
                  <a:gd name="T12" fmla="*/ 24 w 34"/>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34" h="16">
                    <a:moveTo>
                      <a:pt x="24" y="16"/>
                    </a:moveTo>
                    <a:cubicBezTo>
                      <a:pt x="25" y="15"/>
                      <a:pt x="27" y="14"/>
                      <a:pt x="28" y="15"/>
                    </a:cubicBezTo>
                    <a:cubicBezTo>
                      <a:pt x="29" y="15"/>
                      <a:pt x="29" y="15"/>
                      <a:pt x="29" y="15"/>
                    </a:cubicBezTo>
                    <a:cubicBezTo>
                      <a:pt x="34" y="3"/>
                      <a:pt x="34" y="3"/>
                      <a:pt x="34" y="3"/>
                    </a:cubicBezTo>
                    <a:cubicBezTo>
                      <a:pt x="0" y="0"/>
                      <a:pt x="0" y="0"/>
                      <a:pt x="0" y="0"/>
                    </a:cubicBezTo>
                    <a:cubicBezTo>
                      <a:pt x="0" y="1"/>
                      <a:pt x="0" y="1"/>
                      <a:pt x="0" y="1"/>
                    </a:cubicBezTo>
                    <a:lnTo>
                      <a:pt x="24"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02" name="isḻîḓé">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1AF19B6-97E6-410D-9C2E-07A86F5472AD}"/>
                  </a:ext>
                </a:extLst>
              </p:cNvPr>
              <p:cNvSpPr/>
              <p:nvPr/>
            </p:nvSpPr>
            <p:spPr bwMode="auto">
              <a:xfrm>
                <a:off x="9513436" y="2229519"/>
                <a:ext cx="641860" cy="781392"/>
              </a:xfrm>
              <a:custGeom>
                <a:avLst/>
                <a:gdLst>
                  <a:gd name="T0" fmla="*/ 12 w 33"/>
                  <a:gd name="T1" fmla="*/ 0 h 40"/>
                  <a:gd name="T2" fmla="*/ 8 w 33"/>
                  <a:gd name="T3" fmla="*/ 14 h 40"/>
                  <a:gd name="T4" fmla="*/ 0 w 33"/>
                  <a:gd name="T5" fmla="*/ 37 h 40"/>
                  <a:gd name="T6" fmla="*/ 2 w 33"/>
                  <a:gd name="T7" fmla="*/ 40 h 40"/>
                  <a:gd name="T8" fmla="*/ 33 w 33"/>
                  <a:gd name="T9" fmla="*/ 34 h 40"/>
                  <a:gd name="T10" fmla="*/ 25 w 33"/>
                  <a:gd name="T11" fmla="*/ 19 h 40"/>
                  <a:gd name="T12" fmla="*/ 15 w 33"/>
                  <a:gd name="T13" fmla="*/ 0 h 40"/>
                  <a:gd name="T14" fmla="*/ 13 w 33"/>
                  <a:gd name="T15" fmla="*/ 0 h 40"/>
                  <a:gd name="T16" fmla="*/ 12 w 33"/>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40">
                    <a:moveTo>
                      <a:pt x="12" y="0"/>
                    </a:moveTo>
                    <a:cubicBezTo>
                      <a:pt x="8" y="14"/>
                      <a:pt x="8" y="14"/>
                      <a:pt x="8" y="14"/>
                    </a:cubicBezTo>
                    <a:cubicBezTo>
                      <a:pt x="0" y="37"/>
                      <a:pt x="0" y="37"/>
                      <a:pt x="0" y="37"/>
                    </a:cubicBezTo>
                    <a:cubicBezTo>
                      <a:pt x="1" y="38"/>
                      <a:pt x="2" y="39"/>
                      <a:pt x="2" y="40"/>
                    </a:cubicBezTo>
                    <a:cubicBezTo>
                      <a:pt x="33" y="34"/>
                      <a:pt x="33" y="34"/>
                      <a:pt x="33" y="34"/>
                    </a:cubicBezTo>
                    <a:cubicBezTo>
                      <a:pt x="25" y="19"/>
                      <a:pt x="25" y="19"/>
                      <a:pt x="25" y="19"/>
                    </a:cubicBezTo>
                    <a:cubicBezTo>
                      <a:pt x="15" y="0"/>
                      <a:pt x="15" y="0"/>
                      <a:pt x="15" y="0"/>
                    </a:cubicBezTo>
                    <a:cubicBezTo>
                      <a:pt x="15" y="0"/>
                      <a:pt x="14" y="0"/>
                      <a:pt x="13" y="0"/>
                    </a:cubicBezTo>
                    <a:cubicBezTo>
                      <a:pt x="13" y="0"/>
                      <a:pt x="13"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03" name="ísḷíḓê">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79149465-21EC-4232-B5B6-9B767CE15740}"/>
                  </a:ext>
                </a:extLst>
              </p:cNvPr>
              <p:cNvSpPr/>
              <p:nvPr/>
            </p:nvSpPr>
            <p:spPr bwMode="auto">
              <a:xfrm>
                <a:off x="8304139" y="3085328"/>
                <a:ext cx="1144182" cy="911622"/>
              </a:xfrm>
              <a:custGeom>
                <a:avLst/>
                <a:gdLst>
                  <a:gd name="T0" fmla="*/ 14 w 59"/>
                  <a:gd name="T1" fmla="*/ 18 h 47"/>
                  <a:gd name="T2" fmla="*/ 0 w 59"/>
                  <a:gd name="T3" fmla="*/ 24 h 47"/>
                  <a:gd name="T4" fmla="*/ 0 w 59"/>
                  <a:gd name="T5" fmla="*/ 25 h 47"/>
                  <a:gd name="T6" fmla="*/ 0 w 59"/>
                  <a:gd name="T7" fmla="*/ 26 h 47"/>
                  <a:gd name="T8" fmla="*/ 47 w 59"/>
                  <a:gd name="T9" fmla="*/ 47 h 47"/>
                  <a:gd name="T10" fmla="*/ 47 w 59"/>
                  <a:gd name="T11" fmla="*/ 47 h 47"/>
                  <a:gd name="T12" fmla="*/ 52 w 59"/>
                  <a:gd name="T13" fmla="*/ 45 h 47"/>
                  <a:gd name="T14" fmla="*/ 52 w 59"/>
                  <a:gd name="T15" fmla="*/ 45 h 47"/>
                  <a:gd name="T16" fmla="*/ 59 w 59"/>
                  <a:gd name="T17" fmla="*/ 2 h 47"/>
                  <a:gd name="T18" fmla="*/ 56 w 59"/>
                  <a:gd name="T19" fmla="*/ 0 h 47"/>
                  <a:gd name="T20" fmla="*/ 14 w 59"/>
                  <a:gd name="T21" fmla="*/ 1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 h="47">
                    <a:moveTo>
                      <a:pt x="14" y="18"/>
                    </a:moveTo>
                    <a:cubicBezTo>
                      <a:pt x="0" y="24"/>
                      <a:pt x="0" y="24"/>
                      <a:pt x="0" y="24"/>
                    </a:cubicBezTo>
                    <a:cubicBezTo>
                      <a:pt x="0" y="24"/>
                      <a:pt x="0" y="24"/>
                      <a:pt x="0" y="25"/>
                    </a:cubicBezTo>
                    <a:cubicBezTo>
                      <a:pt x="0" y="25"/>
                      <a:pt x="0" y="26"/>
                      <a:pt x="0" y="26"/>
                    </a:cubicBezTo>
                    <a:cubicBezTo>
                      <a:pt x="47" y="47"/>
                      <a:pt x="47" y="47"/>
                      <a:pt x="47" y="47"/>
                    </a:cubicBezTo>
                    <a:cubicBezTo>
                      <a:pt x="47" y="47"/>
                      <a:pt x="47" y="47"/>
                      <a:pt x="47" y="47"/>
                    </a:cubicBezTo>
                    <a:cubicBezTo>
                      <a:pt x="48" y="45"/>
                      <a:pt x="50" y="44"/>
                      <a:pt x="52" y="45"/>
                    </a:cubicBezTo>
                    <a:cubicBezTo>
                      <a:pt x="52" y="45"/>
                      <a:pt x="52" y="45"/>
                      <a:pt x="52" y="45"/>
                    </a:cubicBezTo>
                    <a:cubicBezTo>
                      <a:pt x="59" y="2"/>
                      <a:pt x="59" y="2"/>
                      <a:pt x="59" y="2"/>
                    </a:cubicBezTo>
                    <a:cubicBezTo>
                      <a:pt x="58" y="1"/>
                      <a:pt x="57" y="1"/>
                      <a:pt x="56" y="0"/>
                    </a:cubicBezTo>
                    <a:lnTo>
                      <a:pt x="1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sp>
            <p:nvSpPr>
              <p:cNvPr id="104" name="i$ļîḓè">
                <a:extLst>
                  <a:ext uri="{FF2B5EF4-FFF2-40B4-BE49-F238E27FC236}">
                    <a16:creationId xmlns="" xmlns:lc="http://schemas.openxmlformats.org/drawingml/2006/lockedCanvas" xmlns:a16="http://schemas.microsoft.com/office/drawing/2014/main" xmlns:p14="http://schemas.microsoft.com/office/powerpoint/2010/main" xmlns:a14="http://schemas.microsoft.com/office/drawing/2010/main" id="{C4473C6E-31A6-48EE-A64C-BBF01D24E470}"/>
                  </a:ext>
                </a:extLst>
              </p:cNvPr>
              <p:cNvSpPr/>
              <p:nvPr/>
            </p:nvSpPr>
            <p:spPr bwMode="auto">
              <a:xfrm>
                <a:off x="9494832" y="3085328"/>
                <a:ext cx="846510" cy="855810"/>
              </a:xfrm>
              <a:custGeom>
                <a:avLst/>
                <a:gdLst>
                  <a:gd name="T0" fmla="*/ 43 w 44"/>
                  <a:gd name="T1" fmla="*/ 18 h 44"/>
                  <a:gd name="T2" fmla="*/ 43 w 44"/>
                  <a:gd name="T3" fmla="*/ 18 h 44"/>
                  <a:gd name="T4" fmla="*/ 2 w 44"/>
                  <a:gd name="T5" fmla="*/ 0 h 44"/>
                  <a:gd name="T6" fmla="*/ 0 w 44"/>
                  <a:gd name="T7" fmla="*/ 1 h 44"/>
                  <a:gd name="T8" fmla="*/ 10 w 44"/>
                  <a:gd name="T9" fmla="*/ 30 h 44"/>
                  <a:gd name="T10" fmla="*/ 14 w 44"/>
                  <a:gd name="T11" fmla="*/ 42 h 44"/>
                  <a:gd name="T12" fmla="*/ 15 w 44"/>
                  <a:gd name="T13" fmla="*/ 42 h 44"/>
                  <a:gd name="T14" fmla="*/ 18 w 44"/>
                  <a:gd name="T15" fmla="*/ 44 h 44"/>
                  <a:gd name="T16" fmla="*/ 34 w 44"/>
                  <a:gd name="T17" fmla="*/ 30 h 44"/>
                  <a:gd name="T18" fmla="*/ 44 w 44"/>
                  <a:gd name="T19" fmla="*/ 22 h 44"/>
                  <a:gd name="T20" fmla="*/ 43 w 44"/>
                  <a:gd name="T21"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44">
                    <a:moveTo>
                      <a:pt x="43" y="18"/>
                    </a:moveTo>
                    <a:cubicBezTo>
                      <a:pt x="43" y="18"/>
                      <a:pt x="43" y="18"/>
                      <a:pt x="43" y="18"/>
                    </a:cubicBezTo>
                    <a:cubicBezTo>
                      <a:pt x="2" y="0"/>
                      <a:pt x="2" y="0"/>
                      <a:pt x="2" y="0"/>
                    </a:cubicBezTo>
                    <a:cubicBezTo>
                      <a:pt x="2" y="1"/>
                      <a:pt x="1" y="1"/>
                      <a:pt x="0" y="1"/>
                    </a:cubicBezTo>
                    <a:cubicBezTo>
                      <a:pt x="10" y="30"/>
                      <a:pt x="10" y="30"/>
                      <a:pt x="10" y="30"/>
                    </a:cubicBezTo>
                    <a:cubicBezTo>
                      <a:pt x="14" y="42"/>
                      <a:pt x="14" y="42"/>
                      <a:pt x="14" y="42"/>
                    </a:cubicBezTo>
                    <a:cubicBezTo>
                      <a:pt x="14" y="42"/>
                      <a:pt x="15" y="42"/>
                      <a:pt x="15" y="42"/>
                    </a:cubicBezTo>
                    <a:cubicBezTo>
                      <a:pt x="16" y="42"/>
                      <a:pt x="17" y="43"/>
                      <a:pt x="18" y="44"/>
                    </a:cubicBezTo>
                    <a:cubicBezTo>
                      <a:pt x="34" y="30"/>
                      <a:pt x="34" y="30"/>
                      <a:pt x="34" y="30"/>
                    </a:cubicBezTo>
                    <a:cubicBezTo>
                      <a:pt x="44" y="22"/>
                      <a:pt x="44" y="22"/>
                      <a:pt x="44" y="22"/>
                    </a:cubicBezTo>
                    <a:cubicBezTo>
                      <a:pt x="44" y="21"/>
                      <a:pt x="43" y="20"/>
                      <a:pt x="4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defTabSz="914217" fontAlgn="base">
                  <a:spcBef>
                    <a:spcPct val="0"/>
                  </a:spcBef>
                  <a:spcAft>
                    <a:spcPct val="0"/>
                  </a:spcAft>
                </a:pPr>
                <a:endParaRPr sz="1400">
                  <a:solidFill>
                    <a:prstClr val="black"/>
                  </a:solidFill>
                  <a:cs typeface="+mn-ea"/>
                  <a:sym typeface="+mn-lt"/>
                </a:endParaRPr>
              </a:p>
            </p:txBody>
          </p:sp>
        </p:grpSp>
        <p:sp>
          <p:nvSpPr>
            <p:cNvPr id="154" name="文本框 153"/>
            <p:cNvSpPr txBox="1"/>
            <p:nvPr/>
          </p:nvSpPr>
          <p:spPr>
            <a:xfrm>
              <a:off x="8999039" y="1312379"/>
              <a:ext cx="1923594" cy="276998"/>
            </a:xfrm>
            <a:prstGeom prst="rect">
              <a:avLst/>
            </a:prstGeom>
            <a:noFill/>
          </p:spPr>
          <p:txBody>
            <a:bodyPr wrap="square" rtlCol="0">
              <a:spAutoFit/>
            </a:bodyPr>
            <a:lstStyle/>
            <a:p>
              <a:pPr algn="ctr" defTabSz="914217" fontAlgn="base">
                <a:spcBef>
                  <a:spcPct val="0"/>
                </a:spcBef>
                <a:spcAft>
                  <a:spcPct val="0"/>
                </a:spcAft>
              </a:pPr>
              <a:r>
                <a:rPr lang="en-US" sz="1200" dirty="0">
                  <a:solidFill>
                    <a:prstClr val="black"/>
                  </a:solidFill>
                  <a:cs typeface="+mn-ea"/>
                  <a:sym typeface="+mn-lt"/>
                </a:rPr>
                <a:t>Proactive Energy Saving</a:t>
              </a:r>
            </a:p>
          </p:txBody>
        </p:sp>
      </p:grpSp>
      <p:pic>
        <p:nvPicPr>
          <p:cNvPr id="155" name="图片 154"/>
          <p:cNvPicPr>
            <a:picLocks noChangeAspect="1"/>
          </p:cNvPicPr>
          <p:nvPr/>
        </p:nvPicPr>
        <p:blipFill>
          <a:blip r:embed="rId10"/>
          <a:stretch>
            <a:fillRect/>
          </a:stretch>
        </p:blipFill>
        <p:spPr>
          <a:xfrm>
            <a:off x="753864" y="3613361"/>
            <a:ext cx="5313406" cy="2155388"/>
          </a:xfrm>
          <a:prstGeom prst="rect">
            <a:avLst/>
          </a:prstGeom>
        </p:spPr>
      </p:pic>
    </p:spTree>
    <p:extLst>
      <p:ext uri="{BB962C8B-B14F-4D97-AF65-F5344CB8AC3E}">
        <p14:creationId xmlns:p14="http://schemas.microsoft.com/office/powerpoint/2010/main" val="4258120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5"/>
                                        </p:tgtEl>
                                        <p:attrNameLst>
                                          <p:attrName>style.visibility</p:attrName>
                                        </p:attrNameLst>
                                      </p:cBhvr>
                                      <p:to>
                                        <p:strVal val="visible"/>
                                      </p:to>
                                    </p:set>
                                    <p:anim calcmode="lin" valueType="num">
                                      <p:cBhvr additive="base">
                                        <p:cTn id="25" dur="500" fill="hold"/>
                                        <p:tgtEl>
                                          <p:spTgt spid="105"/>
                                        </p:tgtEl>
                                        <p:attrNameLst>
                                          <p:attrName>ppt_x</p:attrName>
                                        </p:attrNameLst>
                                      </p:cBhvr>
                                      <p:tavLst>
                                        <p:tav tm="0">
                                          <p:val>
                                            <p:strVal val="#ppt_x"/>
                                          </p:val>
                                        </p:tav>
                                        <p:tav tm="100000">
                                          <p:val>
                                            <p:strVal val="#ppt_x"/>
                                          </p:val>
                                        </p:tav>
                                      </p:tavLst>
                                    </p:anim>
                                    <p:anim calcmode="lin" valueType="num">
                                      <p:cBhvr additive="base">
                                        <p:cTn id="26" dur="500" fill="hold"/>
                                        <p:tgtEl>
                                          <p:spTgt spid="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cs typeface="+mn-ea"/>
                <a:sym typeface="+mn-lt"/>
              </a:rPr>
              <a:t>DCIM System Overview</a:t>
            </a:r>
          </a:p>
          <a:p>
            <a:r>
              <a:rPr lang="en-US" dirty="0">
                <a:solidFill>
                  <a:schemeClr val="bg1">
                    <a:lumMod val="50000"/>
                  </a:schemeClr>
                </a:solidFill>
                <a:cs typeface="+mn-ea"/>
                <a:sym typeface="+mn-lt"/>
              </a:rPr>
              <a:t>Relationship Between </a:t>
            </a:r>
            <a:r>
              <a:rPr lang="en-US" dirty="0" smtClean="0">
                <a:solidFill>
                  <a:schemeClr val="bg1">
                    <a:lumMod val="50000"/>
                  </a:schemeClr>
                </a:solidFill>
                <a:cs typeface="+mn-ea"/>
                <a:sym typeface="+mn-lt"/>
              </a:rPr>
              <a:t>DCIM, </a:t>
            </a:r>
            <a:r>
              <a:rPr lang="en-US" dirty="0">
                <a:solidFill>
                  <a:schemeClr val="bg1">
                    <a:lumMod val="50000"/>
                  </a:schemeClr>
                </a:solidFill>
                <a:cs typeface="+mn-ea"/>
                <a:sym typeface="+mn-lt"/>
              </a:rPr>
              <a:t>Power and Environment </a:t>
            </a:r>
            <a:r>
              <a:rPr lang="en-US" dirty="0" smtClean="0">
                <a:solidFill>
                  <a:schemeClr val="bg1">
                    <a:lumMod val="50000"/>
                  </a:schemeClr>
                </a:solidFill>
                <a:cs typeface="+mn-ea"/>
                <a:sym typeface="+mn-lt"/>
              </a:rPr>
              <a:t>Monitoring, </a:t>
            </a:r>
            <a:r>
              <a:rPr lang="en-US" dirty="0">
                <a:solidFill>
                  <a:schemeClr val="bg1">
                    <a:lumMod val="50000"/>
                  </a:schemeClr>
                </a:solidFill>
                <a:cs typeface="+mn-ea"/>
                <a:sym typeface="+mn-lt"/>
              </a:rPr>
              <a:t>BMS, and ITSM</a:t>
            </a:r>
          </a:p>
          <a:p>
            <a:r>
              <a:rPr lang="en-US" dirty="0">
                <a:solidFill>
                  <a:schemeClr val="bg1">
                    <a:lumMod val="50000"/>
                  </a:schemeClr>
                </a:solidFill>
                <a:cs typeface="+mn-ea"/>
                <a:sym typeface="+mn-lt"/>
              </a:rPr>
              <a:t>DCIM Development Trend</a:t>
            </a:r>
          </a:p>
          <a:p>
            <a:r>
              <a:rPr lang="en-US" b="1" dirty="0">
                <a:cs typeface="+mn-ea"/>
                <a:sym typeface="+mn-lt"/>
              </a:rPr>
              <a:t>DCIM Planning Process</a:t>
            </a:r>
          </a:p>
          <a:p>
            <a:pPr lvl="1">
              <a:buSzPct val="60000"/>
              <a:buFont typeface="Wingdings" panose="05000000000000000000" pitchFamily="2" charset="2"/>
              <a:buChar char="n"/>
            </a:pPr>
            <a:r>
              <a:rPr lang="en-US" dirty="0" smtClean="0">
                <a:ea typeface="+mn-ea"/>
                <a:cs typeface="+mn-ea"/>
                <a:sym typeface="+mn-lt"/>
              </a:rPr>
              <a:t>DCIM Planning </a:t>
            </a:r>
            <a:r>
              <a:rPr lang="en-US" altLang="zh-CN" sz="1800" dirty="0" smtClean="0">
                <a:cs typeface="+mn-ea"/>
                <a:sym typeface="+mn-lt"/>
              </a:rPr>
              <a:t>Considerations</a:t>
            </a:r>
            <a:endParaRPr lang="en-US" dirty="0">
              <a:ea typeface="+mn-ea"/>
              <a:cs typeface="+mn-ea"/>
              <a:sym typeface="+mn-lt"/>
            </a:endParaRPr>
          </a:p>
          <a:p>
            <a:pPr lvl="1"/>
            <a:r>
              <a:rPr lang="en-US" dirty="0">
                <a:solidFill>
                  <a:schemeClr val="bg1">
                    <a:lumMod val="50000"/>
                  </a:schemeClr>
                </a:solidFill>
                <a:ea typeface="+mn-ea"/>
                <a:cs typeface="+mn-ea"/>
                <a:sym typeface="+mn-lt"/>
              </a:rPr>
              <a:t>DCIM Planning Principles</a:t>
            </a:r>
          </a:p>
          <a:p>
            <a:pPr lvl="1"/>
            <a:r>
              <a:rPr lang="en-US" dirty="0">
                <a:solidFill>
                  <a:schemeClr val="bg1">
                    <a:lumMod val="50000"/>
                  </a:schemeClr>
                </a:solidFill>
                <a:ea typeface="+mn-ea"/>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40231770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mn-lt"/>
                <a:ea typeface="+mn-ea"/>
                <a:cs typeface="+mn-ea"/>
                <a:sym typeface="+mn-lt"/>
              </a:rPr>
              <a:t>DCIM Planning </a:t>
            </a:r>
            <a:r>
              <a:rPr lang="en-US" dirty="0" smtClean="0">
                <a:latin typeface="+mn-lt"/>
                <a:ea typeface="+mn-ea"/>
                <a:cs typeface="+mn-ea"/>
                <a:sym typeface="+mn-lt"/>
              </a:rPr>
              <a:t>Considerations (1)</a:t>
            </a:r>
            <a:endParaRPr lang="en-US" dirty="0">
              <a:latin typeface="+mn-lt"/>
              <a:ea typeface="+mn-ea"/>
              <a:cs typeface="+mn-ea"/>
              <a:sym typeface="+mn-lt"/>
            </a:endParaRPr>
          </a:p>
        </p:txBody>
      </p:sp>
      <p:sp>
        <p:nvSpPr>
          <p:cNvPr id="24" name="文本占位符 23"/>
          <p:cNvSpPr>
            <a:spLocks noGrp="1"/>
          </p:cNvSpPr>
          <p:nvPr>
            <p:ph type="body" sz="quarter" idx="10"/>
          </p:nvPr>
        </p:nvSpPr>
        <p:spPr/>
        <p:txBody>
          <a:bodyPr/>
          <a:lstStyle/>
          <a:p>
            <a:r>
              <a:rPr lang="en-US" sz="1800" dirty="0">
                <a:latin typeface="+mn-lt"/>
                <a:ea typeface="+mn-ea"/>
                <a:cs typeface="+mn-ea"/>
                <a:sym typeface="+mn-lt"/>
              </a:rPr>
              <a:t>Two major considerations for DCIM are industry standards and O&amp;M objectives.</a:t>
            </a:r>
          </a:p>
        </p:txBody>
      </p:sp>
      <p:pic>
        <p:nvPicPr>
          <p:cNvPr id="3" name="图片 2"/>
          <p:cNvPicPr>
            <a:picLocks noChangeAspect="1"/>
          </p:cNvPicPr>
          <p:nvPr/>
        </p:nvPicPr>
        <p:blipFill>
          <a:blip r:embed="rId3"/>
          <a:stretch>
            <a:fillRect/>
          </a:stretch>
        </p:blipFill>
        <p:spPr>
          <a:xfrm>
            <a:off x="4198847" y="3216250"/>
            <a:ext cx="3360282" cy="2211218"/>
          </a:xfrm>
          <a:prstGeom prst="rect">
            <a:avLst/>
          </a:prstGeom>
        </p:spPr>
      </p:pic>
      <p:sp>
        <p:nvSpPr>
          <p:cNvPr id="5" name="TextBox 19"/>
          <p:cNvSpPr txBox="1">
            <a:spLocks noChangeArrowheads="1"/>
          </p:cNvSpPr>
          <p:nvPr/>
        </p:nvSpPr>
        <p:spPr bwMode="auto">
          <a:xfrm>
            <a:off x="3682527" y="5851205"/>
            <a:ext cx="4392922"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600" dirty="0">
                <a:cs typeface="+mn-ea"/>
                <a:sym typeface="+mn-lt"/>
              </a:rPr>
              <a:t>Major DCIM planning considerations</a:t>
            </a:r>
          </a:p>
        </p:txBody>
      </p:sp>
      <p:sp>
        <p:nvSpPr>
          <p:cNvPr id="7" name="右箭头 6"/>
          <p:cNvSpPr/>
          <p:nvPr/>
        </p:nvSpPr>
        <p:spPr>
          <a:xfrm rot="5400000">
            <a:off x="2321593" y="2538032"/>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8" name="组合 7"/>
          <p:cNvGrpSpPr/>
          <p:nvPr/>
        </p:nvGrpSpPr>
        <p:grpSpPr>
          <a:xfrm>
            <a:off x="552519" y="1768501"/>
            <a:ext cx="3662643" cy="711398"/>
            <a:chOff x="1520093" y="2112912"/>
            <a:chExt cx="2845593" cy="711398"/>
          </a:xfrm>
        </p:grpSpPr>
        <p:sp>
          <p:nvSpPr>
            <p:cNvPr id="9" name="任意多边形 8"/>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1200" cap="none" spc="0" normalizeH="0" baseline="0" noProof="0" dirty="0">
                <a:ln>
                  <a:noFill/>
                </a:ln>
                <a:solidFill>
                  <a:sysClr val="windowText" lastClr="000000"/>
                </a:solidFill>
                <a:effectLst/>
                <a:uLnTx/>
                <a:uFillTx/>
                <a:cs typeface="+mn-ea"/>
                <a:sym typeface="+mn-lt"/>
              </a:endParaRPr>
            </a:p>
          </p:txBody>
        </p:sp>
        <p:sp>
          <p:nvSpPr>
            <p:cNvPr id="10" name="任意多边形 9"/>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defTabSz="914400">
                <a:defRPr/>
              </a:pPr>
              <a:r>
                <a:rPr lang="en-US" sz="2400" b="1">
                  <a:solidFill>
                    <a:srgbClr val="FFFFFF"/>
                  </a:solidFill>
                  <a:cs typeface="+mn-ea"/>
                  <a:sym typeface="+mn-lt"/>
                </a:rPr>
                <a:t>Industry standards</a:t>
              </a:r>
            </a:p>
          </p:txBody>
        </p:sp>
      </p:grpSp>
      <p:grpSp>
        <p:nvGrpSpPr>
          <p:cNvPr id="11" name="组合 10"/>
          <p:cNvGrpSpPr/>
          <p:nvPr/>
        </p:nvGrpSpPr>
        <p:grpSpPr>
          <a:xfrm>
            <a:off x="559640" y="2728888"/>
            <a:ext cx="3655522" cy="3198667"/>
            <a:chOff x="1527214" y="3073300"/>
            <a:chExt cx="2845593" cy="711398"/>
          </a:xfrm>
        </p:grpSpPr>
        <p:sp>
          <p:nvSpPr>
            <p:cNvPr id="12" name="任意多边形 11"/>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dirty="0">
                <a:cs typeface="+mn-ea"/>
                <a:sym typeface="+mn-lt"/>
              </a:endParaRPr>
            </a:p>
          </p:txBody>
        </p:sp>
        <p:sp>
          <p:nvSpPr>
            <p:cNvPr id="13" name="任意多边形 12"/>
            <p:cNvSpPr/>
            <p:nvPr/>
          </p:nvSpPr>
          <p:spPr>
            <a:xfrm>
              <a:off x="1552614" y="309235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just"/>
              <a:r>
                <a:rPr lang="en-US" sz="1400" dirty="0"/>
                <a:t>According to selected rating criteria, </a:t>
              </a:r>
              <a:r>
                <a:rPr lang="en-US" sz="1400" dirty="0" smtClean="0"/>
                <a:t>the </a:t>
              </a:r>
            </a:p>
            <a:p>
              <a:pPr algn="just"/>
              <a:r>
                <a:rPr lang="en-US" sz="1400" dirty="0" smtClean="0"/>
                <a:t>availability </a:t>
              </a:r>
              <a:r>
                <a:rPr lang="en-US" sz="1400" dirty="0"/>
                <a:t>design of the DCIM system </a:t>
              </a:r>
              <a:endParaRPr lang="en-US" sz="1400" dirty="0" smtClean="0"/>
            </a:p>
            <a:p>
              <a:pPr algn="just"/>
              <a:r>
                <a:rPr lang="en-US" sz="1400" dirty="0" smtClean="0"/>
                <a:t>should </a:t>
              </a:r>
              <a:r>
                <a:rPr lang="en-US" sz="1400" dirty="0"/>
                <a:t>be greater than or equal to the </a:t>
              </a:r>
              <a:endParaRPr lang="en-US" sz="1400" dirty="0" smtClean="0"/>
            </a:p>
            <a:p>
              <a:pPr algn="just"/>
              <a:r>
                <a:rPr lang="en-US" sz="1400" dirty="0" smtClean="0"/>
                <a:t>availability </a:t>
              </a:r>
              <a:r>
                <a:rPr lang="en-US" sz="1400" dirty="0"/>
                <a:t>level of data </a:t>
              </a:r>
              <a:r>
                <a:rPr lang="en-US" sz="1400" dirty="0" smtClean="0"/>
                <a:t>center </a:t>
              </a:r>
            </a:p>
            <a:p>
              <a:pPr algn="just"/>
              <a:r>
                <a:rPr lang="en-US" sz="1400" dirty="0" smtClean="0"/>
                <a:t>infrastructure</a:t>
              </a:r>
              <a:r>
                <a:rPr lang="en-US" sz="1400" dirty="0"/>
                <a:t>.</a:t>
              </a:r>
            </a:p>
            <a:p>
              <a:pPr algn="just"/>
              <a:endParaRPr lang="en-US" sz="1400" dirty="0"/>
            </a:p>
            <a:p>
              <a:pPr algn="just"/>
              <a:r>
                <a:rPr lang="en-US" sz="1400" dirty="0"/>
                <a:t>Equipment rooms for different </a:t>
              </a:r>
              <a:r>
                <a:rPr lang="en-US" sz="1400" dirty="0" smtClean="0"/>
                <a:t>services </a:t>
              </a:r>
              <a:r>
                <a:rPr lang="en-US" sz="1400" dirty="0"/>
                <a:t>in </a:t>
              </a:r>
              <a:endParaRPr lang="en-US" sz="1400" dirty="0" smtClean="0"/>
            </a:p>
            <a:p>
              <a:pPr algn="just"/>
              <a:r>
                <a:rPr lang="en-US" sz="1400" dirty="0" smtClean="0"/>
                <a:t>the </a:t>
              </a:r>
              <a:r>
                <a:rPr lang="en-US" sz="1400" dirty="0"/>
                <a:t>same data center should be designed </a:t>
              </a:r>
              <a:endParaRPr lang="en-US" sz="1400" dirty="0" smtClean="0"/>
            </a:p>
            <a:p>
              <a:pPr algn="just"/>
              <a:r>
                <a:rPr lang="en-US" sz="1400" dirty="0" smtClean="0"/>
                <a:t>based </a:t>
              </a:r>
              <a:r>
                <a:rPr lang="en-US" sz="1400" dirty="0"/>
                <a:t>on different availability according </a:t>
              </a:r>
              <a:endParaRPr lang="en-US" sz="1400" dirty="0" smtClean="0"/>
            </a:p>
            <a:p>
              <a:pPr algn="just"/>
              <a:r>
                <a:rPr lang="en-US" sz="1400" dirty="0" smtClean="0"/>
                <a:t>to </a:t>
              </a:r>
              <a:r>
                <a:rPr lang="en-US" sz="1400" dirty="0"/>
                <a:t>their importance. Corresponding </a:t>
              </a:r>
              <a:endParaRPr lang="en-US" sz="1400" dirty="0" smtClean="0"/>
            </a:p>
            <a:p>
              <a:pPr algn="just"/>
              <a:r>
                <a:rPr lang="en-US" sz="1400" dirty="0" smtClean="0"/>
                <a:t>management </a:t>
              </a:r>
              <a:r>
                <a:rPr lang="en-US" sz="1400" dirty="0"/>
                <a:t>systems should also </a:t>
              </a:r>
              <a:r>
                <a:rPr lang="en-US" sz="1400" dirty="0" smtClean="0"/>
                <a:t>match </a:t>
              </a:r>
            </a:p>
            <a:p>
              <a:pPr algn="just"/>
              <a:r>
                <a:rPr lang="en-US" sz="1400" dirty="0" smtClean="0"/>
                <a:t>the </a:t>
              </a:r>
              <a:r>
                <a:rPr lang="en-US" sz="1400" dirty="0"/>
                <a:t>design.</a:t>
              </a:r>
            </a:p>
            <a:p>
              <a:endParaRPr lang="en-US" sz="1400" dirty="0"/>
            </a:p>
          </p:txBody>
        </p:sp>
      </p:grpSp>
      <p:sp>
        <p:nvSpPr>
          <p:cNvPr id="17" name="右箭头 16"/>
          <p:cNvSpPr/>
          <p:nvPr/>
        </p:nvSpPr>
        <p:spPr>
          <a:xfrm rot="5400000">
            <a:off x="9304767" y="2557082"/>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18" name="组合 17"/>
          <p:cNvGrpSpPr/>
          <p:nvPr/>
        </p:nvGrpSpPr>
        <p:grpSpPr>
          <a:xfrm>
            <a:off x="7535693" y="1787551"/>
            <a:ext cx="3662643" cy="711398"/>
            <a:chOff x="1520093" y="2112912"/>
            <a:chExt cx="2845593" cy="711398"/>
          </a:xfrm>
        </p:grpSpPr>
        <p:sp>
          <p:nvSpPr>
            <p:cNvPr id="19" name="任意多边形 18"/>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4800" b="0" i="0" u="none" strike="noStrike" kern="1200" cap="none" spc="0" normalizeH="0" baseline="0" noProof="0" dirty="0">
                <a:ln>
                  <a:noFill/>
                </a:ln>
                <a:solidFill>
                  <a:sysClr val="windowText" lastClr="000000"/>
                </a:solidFill>
                <a:effectLst/>
                <a:uLnTx/>
                <a:uFillTx/>
                <a:cs typeface="+mn-ea"/>
                <a:sym typeface="+mn-lt"/>
              </a:endParaRPr>
            </a:p>
          </p:txBody>
        </p:sp>
        <p:sp>
          <p:nvSpPr>
            <p:cNvPr id="20" name="任意多边形 19"/>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defTabSz="914400">
                <a:defRPr/>
              </a:pPr>
              <a:r>
                <a:rPr lang="en-US" sz="2400" b="1">
                  <a:solidFill>
                    <a:srgbClr val="FFFFFF"/>
                  </a:solidFill>
                  <a:cs typeface="+mn-ea"/>
                  <a:sym typeface="+mn-lt"/>
                </a:rPr>
                <a:t>O&amp;M objectives</a:t>
              </a:r>
            </a:p>
          </p:txBody>
        </p:sp>
      </p:grpSp>
      <p:grpSp>
        <p:nvGrpSpPr>
          <p:cNvPr id="21" name="组合 20"/>
          <p:cNvGrpSpPr/>
          <p:nvPr/>
        </p:nvGrpSpPr>
        <p:grpSpPr>
          <a:xfrm>
            <a:off x="7510121" y="2747938"/>
            <a:ext cx="3655522" cy="3198667"/>
            <a:chOff x="1527214" y="3073300"/>
            <a:chExt cx="2845593" cy="711398"/>
          </a:xfrm>
        </p:grpSpPr>
        <p:sp>
          <p:nvSpPr>
            <p:cNvPr id="22" name="任意多边形 21"/>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2000" kern="0" dirty="0">
                <a:cs typeface="+mn-ea"/>
                <a:sym typeface="+mn-lt"/>
              </a:endParaRPr>
            </a:p>
          </p:txBody>
        </p:sp>
        <p:sp>
          <p:nvSpPr>
            <p:cNvPr id="23" name="任意多边形 22"/>
            <p:cNvSpPr/>
            <p:nvPr/>
          </p:nvSpPr>
          <p:spPr>
            <a:xfrm>
              <a:off x="1549842" y="308822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algn="just"/>
              <a:r>
                <a:rPr lang="en-US" sz="1400" dirty="0"/>
                <a:t>O&amp;M objectives of a data center must be </a:t>
              </a:r>
              <a:endParaRPr lang="en-US" sz="1400" dirty="0" smtClean="0"/>
            </a:p>
            <a:p>
              <a:pPr algn="just"/>
              <a:r>
                <a:rPr lang="en-US" sz="1400" dirty="0" smtClean="0"/>
                <a:t>considered </a:t>
              </a:r>
              <a:r>
                <a:rPr lang="en-US" sz="1400" dirty="0"/>
                <a:t>in the planning and </a:t>
              </a:r>
              <a:r>
                <a:rPr lang="en-US" sz="1400" dirty="0" smtClean="0"/>
                <a:t>construction </a:t>
              </a:r>
            </a:p>
            <a:p>
              <a:pPr algn="just"/>
              <a:r>
                <a:rPr lang="en-US" sz="1400" dirty="0" smtClean="0"/>
                <a:t>phase</a:t>
              </a:r>
              <a:r>
                <a:rPr lang="en-US" sz="1400" dirty="0"/>
                <a:t>. As the DCIM is the </a:t>
              </a:r>
              <a:r>
                <a:rPr lang="en-US" sz="1400" dirty="0" smtClean="0"/>
                <a:t>main </a:t>
              </a:r>
              <a:r>
                <a:rPr lang="en-US" sz="1400" dirty="0"/>
                <a:t>platform </a:t>
              </a:r>
              <a:endParaRPr lang="en-US" sz="1400" dirty="0" smtClean="0"/>
            </a:p>
            <a:p>
              <a:pPr algn="just"/>
              <a:r>
                <a:rPr lang="en-US" sz="1400" dirty="0" smtClean="0"/>
                <a:t>and </a:t>
              </a:r>
              <a:r>
                <a:rPr lang="en-US" sz="1400" dirty="0"/>
                <a:t>tool for data center </a:t>
              </a:r>
              <a:r>
                <a:rPr lang="en-US" sz="1400" dirty="0" smtClean="0"/>
                <a:t>O&amp;M, </a:t>
              </a:r>
              <a:r>
                <a:rPr lang="en-US" sz="1400" dirty="0"/>
                <a:t>its planning </a:t>
              </a:r>
              <a:endParaRPr lang="en-US" sz="1400" dirty="0" smtClean="0"/>
            </a:p>
            <a:p>
              <a:pPr algn="just"/>
              <a:r>
                <a:rPr lang="en-US" sz="1400" dirty="0" smtClean="0"/>
                <a:t>and </a:t>
              </a:r>
              <a:r>
                <a:rPr lang="en-US" sz="1400" dirty="0"/>
                <a:t>design should also </a:t>
              </a:r>
              <a:r>
                <a:rPr lang="en-US" sz="1400" dirty="0" smtClean="0"/>
                <a:t>match </a:t>
              </a:r>
              <a:r>
                <a:rPr lang="en-US" sz="1400" dirty="0"/>
                <a:t>the O&amp;M </a:t>
              </a:r>
              <a:endParaRPr lang="en-US" sz="1400" dirty="0" smtClean="0"/>
            </a:p>
            <a:p>
              <a:pPr algn="just"/>
              <a:r>
                <a:rPr lang="en-US" sz="1400" dirty="0" smtClean="0"/>
                <a:t>objectives</a:t>
              </a:r>
              <a:r>
                <a:rPr lang="en-US" sz="1400" dirty="0"/>
                <a:t>.</a:t>
              </a:r>
            </a:p>
            <a:p>
              <a:endParaRPr lang="en-US" sz="1400" dirty="0"/>
            </a:p>
            <a:p>
              <a:endParaRPr lang="en-US" sz="1400" dirty="0"/>
            </a:p>
            <a:p>
              <a:endParaRPr lang="en-US" sz="1400" dirty="0"/>
            </a:p>
          </p:txBody>
        </p:sp>
      </p:grpSp>
    </p:spTree>
    <p:extLst>
      <p:ext uri="{BB962C8B-B14F-4D97-AF65-F5344CB8AC3E}">
        <p14:creationId xmlns:p14="http://schemas.microsoft.com/office/powerpoint/2010/main" val="939644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randombar(horizontal)">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up)">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up)">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500"/>
                            </p:stCondLst>
                            <p:childTnLst>
                              <p:par>
                                <p:cTn id="36" presetID="22" presetClass="entr" presetSubtype="1"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up)">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mn-lt"/>
                <a:ea typeface="+mn-ea"/>
                <a:cs typeface="+mn-ea"/>
                <a:sym typeface="+mn-lt"/>
              </a:rPr>
              <a:t>DCIM Planning Considerations </a:t>
            </a:r>
            <a:r>
              <a:rPr lang="en-US" altLang="zh-CN" dirty="0" smtClean="0">
                <a:latin typeface="+mn-lt"/>
                <a:ea typeface="+mn-ea"/>
                <a:cs typeface="+mn-ea"/>
                <a:sym typeface="+mn-lt"/>
              </a:rPr>
              <a:t>-</a:t>
            </a:r>
            <a:r>
              <a:rPr lang="en-US" dirty="0" smtClean="0">
                <a:latin typeface="+mn-lt"/>
                <a:ea typeface="+mn-ea"/>
                <a:cs typeface="+mn-ea"/>
                <a:sym typeface="+mn-lt"/>
              </a:rPr>
              <a:t> </a:t>
            </a:r>
            <a:r>
              <a:rPr lang="en-US" dirty="0">
                <a:latin typeface="+mn-lt"/>
                <a:ea typeface="+mn-ea"/>
                <a:cs typeface="+mn-ea"/>
                <a:sym typeface="+mn-lt"/>
              </a:rPr>
              <a:t>Industry Standards</a:t>
            </a:r>
          </a:p>
        </p:txBody>
      </p:sp>
      <p:sp>
        <p:nvSpPr>
          <p:cNvPr id="4" name="文本占位符 2"/>
          <p:cNvSpPr>
            <a:spLocks noGrp="1"/>
          </p:cNvSpPr>
          <p:nvPr>
            <p:ph type="body" sz="quarter" idx="10"/>
          </p:nvPr>
        </p:nvSpPr>
        <p:spPr/>
        <p:txBody>
          <a:bodyPr/>
          <a:lstStyle/>
          <a:p>
            <a:pPr algn="l"/>
            <a:r>
              <a:rPr lang="en-US" sz="1400" dirty="0" smtClean="0">
                <a:latin typeface="+mn-lt"/>
                <a:ea typeface="+mn-ea"/>
                <a:cs typeface="+mn-ea"/>
                <a:sym typeface="+mn-lt"/>
              </a:rPr>
              <a:t>According </a:t>
            </a:r>
            <a:r>
              <a:rPr lang="en-US" sz="1400" dirty="0">
                <a:latin typeface="+mn-lt"/>
                <a:ea typeface="+mn-ea"/>
                <a:cs typeface="+mn-ea"/>
                <a:sym typeface="+mn-lt"/>
              </a:rPr>
              <a:t>to the Uptime Institute </a:t>
            </a:r>
            <a:r>
              <a:rPr lang="en-US" sz="1400" i="1" dirty="0">
                <a:latin typeface="+mn-lt"/>
                <a:ea typeface="+mn-ea"/>
                <a:cs typeface="+mn-ea"/>
                <a:sym typeface="+mn-lt"/>
              </a:rPr>
              <a:t>Date Center Site Infrastructure Tier Standard</a:t>
            </a:r>
            <a:r>
              <a:rPr lang="en-US" sz="1400" dirty="0">
                <a:latin typeface="+mn-lt"/>
                <a:ea typeface="+mn-ea"/>
                <a:cs typeface="+mn-ea"/>
                <a:sym typeface="+mn-lt"/>
              </a:rPr>
              <a:t>, data centers are classified into four levels: Tier Ⅰ, Tier Ⅱ, Tier Ⅲ and Tier Ⅳ, which are in ascending order.</a:t>
            </a:r>
          </a:p>
        </p:txBody>
      </p:sp>
      <p:graphicFrame>
        <p:nvGraphicFramePr>
          <p:cNvPr id="5" name="表格 4"/>
          <p:cNvGraphicFramePr>
            <a:graphicFrameLocks noGrp="1"/>
          </p:cNvGraphicFramePr>
          <p:nvPr>
            <p:extLst>
              <p:ext uri="{D42A27DB-BD31-4B8C-83A1-F6EECF244321}">
                <p14:modId xmlns:p14="http://schemas.microsoft.com/office/powerpoint/2010/main" val="144708726"/>
              </p:ext>
            </p:extLst>
          </p:nvPr>
        </p:nvGraphicFramePr>
        <p:xfrm>
          <a:off x="655983" y="1948070"/>
          <a:ext cx="10923104" cy="4087437"/>
        </p:xfrm>
        <a:graphic>
          <a:graphicData uri="http://schemas.openxmlformats.org/drawingml/2006/table">
            <a:tbl>
              <a:tblPr>
                <a:tableStyleId>{616DA210-FB5B-4158-B5E0-FEB733F419BA}</a:tableStyleId>
              </a:tblPr>
              <a:tblGrid>
                <a:gridCol w="1225840"/>
                <a:gridCol w="2243522"/>
                <a:gridCol w="7453742"/>
              </a:tblGrid>
              <a:tr h="40842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Uptime</a:t>
                      </a:r>
                    </a:p>
                  </a:txBody>
                  <a:tcPr marL="65330" marR="65330" marT="6804" marB="0" anchor="ctr" horzOverflow="overflow">
                    <a:lnL w="28575" cap="flat" cmpd="sng" algn="ctr">
                      <a:solidFill>
                        <a:schemeClr val="tx1"/>
                      </a:solidFill>
                      <a:prstDash val="solid"/>
                      <a:round/>
                      <a:headEnd type="none" w="med" len="med"/>
                      <a:tailEnd type="none" w="med" len="med"/>
                    </a:lnL>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a:ln>
                            <a:noFill/>
                          </a:ln>
                          <a:solidFill>
                            <a:schemeClr val="tx1"/>
                          </a:solidFill>
                          <a:latin typeface="+mn-lt"/>
                          <a:ea typeface="+mn-ea"/>
                          <a:cs typeface="+mn-ea"/>
                          <a:sym typeface="+mn-lt"/>
                        </a:rPr>
                        <a:t>Redundancy</a:t>
                      </a:r>
                    </a:p>
                  </a:txBody>
                  <a:tcPr marL="65330" marR="65330" marT="6804" marB="0" anchor="ctr" horzOverflow="overflow">
                    <a:lnT w="28575" cap="flat" cmpd="sng" algn="ctr">
                      <a:solidFill>
                        <a:schemeClr val="tx1"/>
                      </a:solidFill>
                      <a:prstDash val="solid"/>
                      <a:round/>
                      <a:headEnd type="none" w="med" len="med"/>
                      <a:tailEnd type="none" w="med" len="med"/>
                    </a:lnT>
                    <a:solidFill>
                      <a:schemeClr val="bg1">
                        <a:lumMod val="8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1" i="0" u="none" strike="noStrike" cap="none" normalizeH="0" baseline="0" dirty="0">
                          <a:ln>
                            <a:noFill/>
                          </a:ln>
                          <a:solidFill>
                            <a:schemeClr val="tx1"/>
                          </a:solidFill>
                          <a:latin typeface="+mn-lt"/>
                          <a:ea typeface="+mn-ea"/>
                          <a:cs typeface="+mn-ea"/>
                          <a:sym typeface="+mn-lt"/>
                        </a:rPr>
                        <a:t>Performance </a:t>
                      </a:r>
                      <a:r>
                        <a:rPr kumimoji="0" lang="en-US" sz="1400" b="1" i="0" u="none" strike="noStrike" cap="none" normalizeH="0" baseline="0" dirty="0" smtClean="0">
                          <a:ln>
                            <a:noFill/>
                          </a:ln>
                          <a:solidFill>
                            <a:schemeClr val="tx1"/>
                          </a:solidFill>
                          <a:latin typeface="+mn-lt"/>
                          <a:ea typeface="+mn-ea"/>
                          <a:cs typeface="+mn-ea"/>
                          <a:sym typeface="+mn-lt"/>
                        </a:rPr>
                        <a:t>Requirements </a:t>
                      </a:r>
                      <a:r>
                        <a:rPr kumimoji="0" lang="en-US" sz="1400" b="1" i="0" u="none" strike="noStrike" cap="none" normalizeH="0" baseline="0" dirty="0">
                          <a:ln>
                            <a:noFill/>
                          </a:ln>
                          <a:solidFill>
                            <a:schemeClr val="tx1"/>
                          </a:solidFill>
                          <a:latin typeface="+mn-lt"/>
                          <a:ea typeface="+mn-ea"/>
                          <a:cs typeface="+mn-ea"/>
                          <a:sym typeface="+mn-lt"/>
                        </a:rPr>
                        <a:t>-</a:t>
                      </a:r>
                      <a:r>
                        <a:rPr kumimoji="0" lang="en-US" sz="1400" b="1" i="0" u="none" strike="noStrike" cap="none" normalizeH="0" baseline="0" dirty="0" smtClean="0">
                          <a:ln>
                            <a:noFill/>
                          </a:ln>
                          <a:solidFill>
                            <a:schemeClr val="tx1"/>
                          </a:solidFill>
                          <a:latin typeface="+mn-lt"/>
                          <a:ea typeface="+mn-ea"/>
                          <a:cs typeface="+mn-ea"/>
                          <a:sym typeface="+mn-lt"/>
                        </a:rPr>
                        <a:t> </a:t>
                      </a:r>
                      <a:r>
                        <a:rPr kumimoji="0" lang="en-US" sz="1400" b="1" i="0" u="none" strike="noStrike" cap="none" normalizeH="0" baseline="0" dirty="0">
                          <a:ln>
                            <a:noFill/>
                          </a:ln>
                          <a:solidFill>
                            <a:schemeClr val="tx1"/>
                          </a:solidFill>
                          <a:latin typeface="+mn-lt"/>
                          <a:ea typeface="+mn-ea"/>
                          <a:cs typeface="+mn-ea"/>
                          <a:sym typeface="+mn-lt"/>
                        </a:rPr>
                        <a:t>Uptime</a:t>
                      </a:r>
                    </a:p>
                  </a:txBody>
                  <a:tcPr marL="65330" marR="65330" marT="6804" marB="0" anchor="ctr" horzOverflow="overflow">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solidFill>
                      <a:schemeClr val="bg1">
                        <a:lumMod val="85000"/>
                      </a:schemeClr>
                    </a:solidFill>
                  </a:tcPr>
                </a:tc>
              </a:tr>
              <a:tr h="15265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mn-lt"/>
                          <a:ea typeface="+mn-ea"/>
                          <a:cs typeface="+mn-ea"/>
                          <a:sym typeface="+mn-lt"/>
                        </a:rPr>
                        <a:t>Tier </a:t>
                      </a:r>
                      <a:r>
                        <a:rPr lang="en-US" altLang="zh-CN" sz="1400" dirty="0" smtClean="0">
                          <a:latin typeface="+mn-lt"/>
                          <a:ea typeface="+mn-ea"/>
                          <a:cs typeface="+mn-ea"/>
                          <a:sym typeface="+mn-lt"/>
                        </a:rPr>
                        <a:t>Ⅳ</a:t>
                      </a:r>
                      <a:endParaRPr kumimoji="0" lang="en-US" sz="1400" b="0" i="0" u="none" strike="noStrike" cap="none" normalizeH="0" baseline="0" dirty="0">
                        <a:ln>
                          <a:noFill/>
                        </a:ln>
                        <a:solidFill>
                          <a:schemeClr val="tx1"/>
                        </a:solidFill>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mn-lt"/>
                          <a:ea typeface="+mn-ea"/>
                          <a:cs typeface="+mn-ea"/>
                          <a:sym typeface="+mn-lt"/>
                        </a:rPr>
                        <a:t>Fault tolerant</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A Tier </a:t>
                      </a:r>
                      <a:r>
                        <a:rPr lang="en-US" altLang="zh-CN" sz="1400" dirty="0" smtClean="0">
                          <a:latin typeface="+mn-lt"/>
                          <a:ea typeface="+mn-ea"/>
                          <a:cs typeface="+mn-ea"/>
                          <a:sym typeface="+mn-lt"/>
                        </a:rPr>
                        <a:t>Ⅳ</a:t>
                      </a:r>
                      <a:r>
                        <a:rPr kumimoji="0" lang="en-US" sz="1400" b="0" i="0" u="none" strike="noStrike" cap="none" normalizeH="0" baseline="0" dirty="0" smtClean="0">
                          <a:ln>
                            <a:noFill/>
                          </a:ln>
                          <a:solidFill>
                            <a:schemeClr val="tx1"/>
                          </a:solidFill>
                          <a:latin typeface="+mn-lt"/>
                          <a:ea typeface="+mn-ea"/>
                          <a:cs typeface="+mn-ea"/>
                          <a:sym typeface="+mn-lt"/>
                        </a:rPr>
                        <a:t> </a:t>
                      </a:r>
                      <a:r>
                        <a:rPr kumimoji="0" lang="en-US" sz="1400" b="0" i="0" u="none" strike="noStrike" cap="none" normalizeH="0" baseline="0" dirty="0">
                          <a:ln>
                            <a:noFill/>
                          </a:ln>
                          <a:solidFill>
                            <a:schemeClr val="tx1"/>
                          </a:solidFill>
                          <a:latin typeface="+mn-lt"/>
                          <a:ea typeface="+mn-ea"/>
                          <a:cs typeface="+mn-ea"/>
                          <a:sym typeface="+mn-lt"/>
                        </a:rPr>
                        <a:t>data center has multiple independent redundant equipment and paths that are physically isolated from each other. All facilities and paths work concurrently, eliminating single points of failure. All computers have dual power supplies and are connected based on the site topology. Its cooling system also requires uninterrupted operation.</a:t>
                      </a:r>
                    </a:p>
                  </a:txBody>
                  <a:tcPr marL="65330" marR="65330" marT="6804" marB="0" anchor="ctr" horzOverflow="overflow">
                    <a:lnR w="28575" cap="flat" cmpd="sng" algn="ctr">
                      <a:solidFill>
                        <a:schemeClr val="tx1"/>
                      </a:solidFill>
                      <a:prstDash val="solid"/>
                      <a:round/>
                      <a:headEnd type="none" w="med" len="med"/>
                      <a:tailEnd type="none" w="med" len="med"/>
                    </a:lnR>
                  </a:tcPr>
                </a:tc>
              </a:tr>
              <a:tr h="742557">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Tier </a:t>
                      </a:r>
                      <a:r>
                        <a:rPr lang="en-US" altLang="zh-CN" sz="1400" dirty="0" smtClean="0">
                          <a:latin typeface="+mn-lt"/>
                          <a:ea typeface="+mn-ea"/>
                          <a:cs typeface="+mn-ea"/>
                          <a:sym typeface="+mn-lt"/>
                        </a:rPr>
                        <a:t>Ⅲ</a:t>
                      </a:r>
                      <a:endParaRPr kumimoji="0" lang="en-US" sz="1400" b="0" i="0" u="none" strike="noStrike" cap="none" normalizeH="0" baseline="0" dirty="0">
                        <a:ln>
                          <a:noFill/>
                        </a:ln>
                        <a:solidFill>
                          <a:schemeClr val="tx1"/>
                        </a:solidFill>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Equipment and path redundancy</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A Tier </a:t>
                      </a:r>
                      <a:r>
                        <a:rPr lang="en-US" altLang="zh-CN" sz="1400" dirty="0" smtClean="0">
                          <a:latin typeface="+mn-lt"/>
                          <a:ea typeface="+mn-ea"/>
                          <a:cs typeface="+mn-ea"/>
                          <a:sym typeface="+mn-lt"/>
                        </a:rPr>
                        <a:t>Ⅲ</a:t>
                      </a:r>
                      <a:r>
                        <a:rPr kumimoji="0" lang="en-US" sz="1400" b="0" i="0" u="none" strike="noStrike" cap="none" normalizeH="0" baseline="0" dirty="0" smtClean="0">
                          <a:ln>
                            <a:noFill/>
                          </a:ln>
                          <a:solidFill>
                            <a:schemeClr val="tx1"/>
                          </a:solidFill>
                          <a:latin typeface="+mn-lt"/>
                          <a:ea typeface="+mn-ea"/>
                          <a:cs typeface="+mn-ea"/>
                          <a:sym typeface="+mn-lt"/>
                        </a:rPr>
                        <a:t> </a:t>
                      </a:r>
                      <a:r>
                        <a:rPr kumimoji="0" lang="en-US" sz="1400" b="0" i="0" u="none" strike="noStrike" cap="none" normalizeH="0" baseline="0" dirty="0">
                          <a:ln>
                            <a:noFill/>
                          </a:ln>
                          <a:solidFill>
                            <a:schemeClr val="tx1"/>
                          </a:solidFill>
                          <a:latin typeface="+mn-lt"/>
                          <a:ea typeface="+mn-ea"/>
                          <a:cs typeface="+mn-ea"/>
                          <a:sym typeface="+mn-lt"/>
                        </a:rPr>
                        <a:t>data center has redundant equipment and paths. All computers have dual power supplies and are connected based on the site topology. Tier III requires that only one path be used at any time.</a:t>
                      </a:r>
                    </a:p>
                  </a:txBody>
                  <a:tcPr marL="65330" marR="65330" marT="6804" marB="0" anchor="ctr" horzOverflow="overflow">
                    <a:lnR w="28575" cap="flat" cmpd="sng" algn="ctr">
                      <a:solidFill>
                        <a:schemeClr val="tx1"/>
                      </a:solidFill>
                      <a:prstDash val="solid"/>
                      <a:round/>
                      <a:headEnd type="none" w="med" len="med"/>
                      <a:tailEnd type="none" w="med" len="med"/>
                    </a:lnR>
                  </a:tcPr>
                </a:tc>
              </a:tr>
              <a:tr h="85112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mn-lt"/>
                          <a:ea typeface="+mn-ea"/>
                          <a:cs typeface="+mn-ea"/>
                          <a:sym typeface="+mn-lt"/>
                        </a:rPr>
                        <a:t>Tier </a:t>
                      </a:r>
                      <a:r>
                        <a:rPr lang="en-US" altLang="zh-CN" sz="1400" dirty="0" smtClean="0">
                          <a:latin typeface="+mn-lt"/>
                          <a:ea typeface="+mn-ea"/>
                          <a:cs typeface="+mn-ea"/>
                          <a:sym typeface="+mn-lt"/>
                        </a:rPr>
                        <a:t>Ⅱ</a:t>
                      </a:r>
                      <a:endParaRPr kumimoji="0" lang="en-US" sz="1400" b="0" i="0" u="none" strike="noStrike" cap="none" normalizeH="0" baseline="0" dirty="0">
                        <a:ln>
                          <a:noFill/>
                        </a:ln>
                        <a:solidFill>
                          <a:schemeClr val="tx1"/>
                        </a:solidFill>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Redundancy</a:t>
                      </a:r>
                    </a:p>
                  </a:txBody>
                  <a:tcPr marL="65330" marR="65330" marT="6804"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A Tier </a:t>
                      </a:r>
                      <a:r>
                        <a:rPr lang="en-US" altLang="zh-CN" sz="1400" dirty="0" smtClean="0">
                          <a:latin typeface="+mn-lt"/>
                          <a:ea typeface="+mn-ea"/>
                          <a:cs typeface="+mn-ea"/>
                          <a:sym typeface="+mn-lt"/>
                        </a:rPr>
                        <a:t>Ⅱ</a:t>
                      </a:r>
                      <a:r>
                        <a:rPr kumimoji="0" lang="en-US" sz="1400" b="0" i="0" u="none" strike="noStrike" cap="none" normalizeH="0" baseline="0" dirty="0" smtClean="0">
                          <a:ln>
                            <a:noFill/>
                          </a:ln>
                          <a:solidFill>
                            <a:schemeClr val="tx1"/>
                          </a:solidFill>
                          <a:latin typeface="+mn-lt"/>
                          <a:ea typeface="+mn-ea"/>
                          <a:cs typeface="+mn-ea"/>
                          <a:sym typeface="+mn-lt"/>
                        </a:rPr>
                        <a:t> </a:t>
                      </a:r>
                      <a:r>
                        <a:rPr kumimoji="0" lang="en-US" sz="1400" b="0" i="0" u="none" strike="noStrike" cap="none" normalizeH="0" baseline="0" dirty="0">
                          <a:ln>
                            <a:noFill/>
                          </a:ln>
                          <a:solidFill>
                            <a:schemeClr val="tx1"/>
                          </a:solidFill>
                          <a:latin typeface="+mn-lt"/>
                          <a:ea typeface="+mn-ea"/>
                          <a:cs typeface="+mn-ea"/>
                          <a:sym typeface="+mn-lt"/>
                        </a:rPr>
                        <a:t>data center has redundant equipment, but they are connected by a single path.</a:t>
                      </a:r>
                    </a:p>
                  </a:txBody>
                  <a:tcPr marL="65330" marR="65330" marT="6804" marB="0" anchor="ctr" horzOverflow="overflow">
                    <a:lnR w="28575" cap="flat" cmpd="sng" algn="ctr">
                      <a:solidFill>
                        <a:schemeClr val="tx1"/>
                      </a:solidFill>
                      <a:prstDash val="solid"/>
                      <a:round/>
                      <a:headEnd type="none" w="med" len="med"/>
                      <a:tailEnd type="none" w="med" len="med"/>
                    </a:lnR>
                  </a:tcPr>
                </a:tc>
              </a:tr>
              <a:tr h="5587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mn-lt"/>
                          <a:ea typeface="+mn-ea"/>
                          <a:cs typeface="+mn-ea"/>
                          <a:sym typeface="+mn-lt"/>
                        </a:rPr>
                        <a:t>Tier </a:t>
                      </a:r>
                      <a:r>
                        <a:rPr lang="en-US" altLang="zh-CN" sz="1400" dirty="0" smtClean="0">
                          <a:latin typeface="+mn-lt"/>
                          <a:ea typeface="+mn-ea"/>
                          <a:cs typeface="+mn-ea"/>
                          <a:sym typeface="+mn-lt"/>
                        </a:rPr>
                        <a:t>Ⅰ</a:t>
                      </a:r>
                      <a:endParaRPr kumimoji="0" lang="en-US" sz="1400" b="0" i="0" u="none" strike="noStrike" cap="none" normalizeH="0" baseline="0" dirty="0">
                        <a:ln>
                          <a:noFill/>
                        </a:ln>
                        <a:solidFill>
                          <a:schemeClr val="tx1"/>
                        </a:solidFill>
                        <a:latin typeface="+mn-lt"/>
                        <a:ea typeface="+mn-ea"/>
                        <a:cs typeface="+mn-ea"/>
                        <a:sym typeface="+mn-lt"/>
                      </a:endParaRPr>
                    </a:p>
                  </a:txBody>
                  <a:tcPr marL="65330" marR="65330" marT="6804" marB="0" anchor="ctr" horzOverflow="overflow">
                    <a:lnL w="28575" cap="flat" cmpd="sng" algn="ctr">
                      <a:solidFill>
                        <a:schemeClr val="tx1"/>
                      </a:solidFill>
                      <a:prstDash val="solid"/>
                      <a:round/>
                      <a:headEnd type="none" w="med" len="med"/>
                      <a:tailEnd type="none" w="med" len="med"/>
                    </a:lnL>
                    <a:lnB w="28575" cap="flat" cmpd="sng" algn="ctr">
                      <a:solidFill>
                        <a:schemeClr val="tx1"/>
                      </a:solidFill>
                      <a:prstDash val="solid"/>
                      <a:round/>
                      <a:headEnd type="none" w="med" len="med"/>
                      <a:tailEnd type="none" w="med" len="med"/>
                    </a:lnB>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a:ln>
                            <a:noFill/>
                          </a:ln>
                          <a:solidFill>
                            <a:schemeClr val="tx1"/>
                          </a:solidFill>
                          <a:latin typeface="+mn-lt"/>
                          <a:ea typeface="+mn-ea"/>
                          <a:cs typeface="+mn-ea"/>
                          <a:sym typeface="+mn-lt"/>
                        </a:rPr>
                        <a:t>Meets basic requirements</a:t>
                      </a:r>
                    </a:p>
                  </a:txBody>
                  <a:tcPr marL="65330" marR="65330" marT="6804" marB="0" anchor="ctr" horzOverflow="overflow">
                    <a:lnB w="28575" cap="flat" cmpd="sng" algn="ctr">
                      <a:solidFill>
                        <a:schemeClr val="tx1"/>
                      </a:solidFill>
                      <a:prstDash val="solid"/>
                      <a:round/>
                      <a:headEnd type="none" w="med" len="med"/>
                      <a:tailEnd type="none" w="med" len="med"/>
                    </a:lnB>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US" sz="1400" b="0" i="0" u="none" strike="noStrike" cap="none" normalizeH="0" baseline="0" dirty="0">
                          <a:ln>
                            <a:noFill/>
                          </a:ln>
                          <a:solidFill>
                            <a:schemeClr val="tx1"/>
                          </a:solidFill>
                          <a:latin typeface="+mn-lt"/>
                          <a:ea typeface="+mn-ea"/>
                          <a:cs typeface="+mn-ea"/>
                          <a:sym typeface="+mn-lt"/>
                        </a:rPr>
                        <a:t>A Tier </a:t>
                      </a:r>
                      <a:r>
                        <a:rPr lang="en-US" altLang="zh-CN" sz="1400" dirty="0" smtClean="0">
                          <a:latin typeface="+mn-lt"/>
                          <a:ea typeface="+mn-ea"/>
                          <a:cs typeface="+mn-ea"/>
                          <a:sym typeface="+mn-lt"/>
                        </a:rPr>
                        <a:t>Ⅰ</a:t>
                      </a:r>
                      <a:r>
                        <a:rPr kumimoji="0" lang="en-US" sz="1400" b="0" i="0" u="none" strike="noStrike" cap="none" normalizeH="0" baseline="0" dirty="0" smtClean="0">
                          <a:ln>
                            <a:noFill/>
                          </a:ln>
                          <a:solidFill>
                            <a:schemeClr val="tx1"/>
                          </a:solidFill>
                          <a:latin typeface="+mn-lt"/>
                          <a:ea typeface="+mn-ea"/>
                          <a:cs typeface="+mn-ea"/>
                          <a:sym typeface="+mn-lt"/>
                        </a:rPr>
                        <a:t> </a:t>
                      </a:r>
                      <a:r>
                        <a:rPr kumimoji="0" lang="en-US" sz="1400" b="0" i="0" u="none" strike="noStrike" cap="none" normalizeH="0" baseline="0" dirty="0">
                          <a:ln>
                            <a:noFill/>
                          </a:ln>
                          <a:solidFill>
                            <a:schemeClr val="tx1"/>
                          </a:solidFill>
                          <a:latin typeface="+mn-lt"/>
                          <a:ea typeface="+mn-ea"/>
                          <a:cs typeface="+mn-ea"/>
                          <a:sym typeface="+mn-lt"/>
                        </a:rPr>
                        <a:t>data center meets basic requirements for data center running and has no redundancy.</a:t>
                      </a:r>
                    </a:p>
                  </a:txBody>
                  <a:tcPr marL="65330" marR="65330" marT="6804" marB="0" anchor="ctr" horzOverflow="overflow">
                    <a:lnR w="28575" cap="flat" cmpd="sng" algn="ctr">
                      <a:solidFill>
                        <a:schemeClr val="tx1"/>
                      </a:solidFill>
                      <a:prstDash val="solid"/>
                      <a:round/>
                      <a:headEnd type="none" w="med" len="med"/>
                      <a:tailEnd type="none" w="med" len="med"/>
                    </a:lnR>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914370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DCIM Planning Considerations </a:t>
            </a:r>
            <a:r>
              <a:rPr lang="en-US" altLang="zh-CN" dirty="0" smtClean="0"/>
              <a:t>-</a:t>
            </a:r>
            <a:r>
              <a:rPr lang="en-US" dirty="0" smtClean="0"/>
              <a:t> </a:t>
            </a:r>
            <a:r>
              <a:rPr lang="en-US" dirty="0"/>
              <a:t>O&amp;M Objectives</a:t>
            </a:r>
          </a:p>
        </p:txBody>
      </p:sp>
      <p:sp>
        <p:nvSpPr>
          <p:cNvPr id="3" name="文本占位符 2"/>
          <p:cNvSpPr>
            <a:spLocks noGrp="1"/>
          </p:cNvSpPr>
          <p:nvPr>
            <p:ph type="body" sz="quarter" idx="10"/>
          </p:nvPr>
        </p:nvSpPr>
        <p:spPr>
          <a:xfrm>
            <a:off x="455613" y="1052514"/>
            <a:ext cx="6850352" cy="4875042"/>
          </a:xfrm>
        </p:spPr>
        <p:txBody>
          <a:bodyPr/>
          <a:lstStyle/>
          <a:p>
            <a:pPr algn="l"/>
            <a:r>
              <a:rPr lang="en-US" sz="2000" i="1" dirty="0" smtClean="0"/>
              <a:t>Data </a:t>
            </a:r>
            <a:r>
              <a:rPr lang="en-US" sz="2000" i="1" dirty="0"/>
              <a:t>Center Site Infrastructure </a:t>
            </a:r>
            <a:r>
              <a:rPr lang="en-US" sz="2000" i="1" dirty="0" smtClean="0"/>
              <a:t>Tier Standard</a:t>
            </a:r>
            <a:r>
              <a:rPr lang="en-US" sz="2000" i="1" dirty="0"/>
              <a:t>: </a:t>
            </a:r>
            <a:r>
              <a:rPr lang="en-US" sz="2000" i="1" dirty="0" smtClean="0"/>
              <a:t>Operational Sustainability </a:t>
            </a:r>
            <a:r>
              <a:rPr lang="en-US" sz="2000" dirty="0" smtClean="0"/>
              <a:t>released </a:t>
            </a:r>
            <a:r>
              <a:rPr lang="en-US" sz="2000" dirty="0"/>
              <a:t>by </a:t>
            </a:r>
            <a:r>
              <a:rPr lang="en-US" sz="2000" dirty="0" smtClean="0"/>
              <a:t>U</a:t>
            </a:r>
            <a:r>
              <a:rPr lang="en-US" altLang="zh-CN" sz="2000" dirty="0" smtClean="0"/>
              <a:t>ptime Institute</a:t>
            </a:r>
            <a:r>
              <a:rPr lang="en-US" sz="2000" dirty="0" smtClean="0"/>
              <a:t> </a:t>
            </a:r>
            <a:r>
              <a:rPr lang="en-US" sz="2000" dirty="0"/>
              <a:t>illustrates O&amp;M management objectives as follows:</a:t>
            </a:r>
          </a:p>
          <a:p>
            <a:pPr lvl="1"/>
            <a:r>
              <a:rPr lang="en-US" sz="1800" dirty="0"/>
              <a:t>It is recommended that O&amp;M objectives be incorporated into project design, construction, commissioning, and operations to ensure full realization and implement the objectives throughout the entire O&amp;M life cycle of the data center. Good O&amp;M objectives help achieve the full performance potential of the installed infrastructure.</a:t>
            </a:r>
            <a:endParaRPr lang="en-US" sz="1800" b="1" dirty="0">
              <a:solidFill>
                <a:srgbClr val="FF0000"/>
              </a:solidFill>
            </a:endParaRPr>
          </a:p>
        </p:txBody>
      </p:sp>
      <p:sp>
        <p:nvSpPr>
          <p:cNvPr id="5" name="矩形 4"/>
          <p:cNvSpPr/>
          <p:nvPr/>
        </p:nvSpPr>
        <p:spPr>
          <a:xfrm>
            <a:off x="7502355" y="1349152"/>
            <a:ext cx="3664409" cy="4405103"/>
          </a:xfrm>
          <a:prstGeom prst="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7614640" y="1429617"/>
            <a:ext cx="3432048" cy="4210776"/>
          </a:xfrm>
          <a:prstGeom prst="rect">
            <a:avLst/>
          </a:prstGeom>
        </p:spPr>
      </p:pic>
    </p:spTree>
    <p:extLst>
      <p:ext uri="{BB962C8B-B14F-4D97-AF65-F5344CB8AC3E}">
        <p14:creationId xmlns:p14="http://schemas.microsoft.com/office/powerpoint/2010/main" val="37896172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Line 7"/>
          <p:cNvSpPr>
            <a:spLocks noChangeShapeType="1"/>
          </p:cNvSpPr>
          <p:nvPr/>
        </p:nvSpPr>
        <p:spPr bwMode="auto">
          <a:xfrm>
            <a:off x="2759650" y="5135307"/>
            <a:ext cx="713378" cy="0"/>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67" name="Line 7"/>
          <p:cNvSpPr>
            <a:spLocks noChangeShapeType="1"/>
          </p:cNvSpPr>
          <p:nvPr/>
        </p:nvSpPr>
        <p:spPr bwMode="auto">
          <a:xfrm>
            <a:off x="2759650" y="4677959"/>
            <a:ext cx="1022696" cy="0"/>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63" name="Line 7"/>
          <p:cNvSpPr>
            <a:spLocks noChangeShapeType="1"/>
          </p:cNvSpPr>
          <p:nvPr/>
        </p:nvSpPr>
        <p:spPr bwMode="auto">
          <a:xfrm>
            <a:off x="2759649" y="3886688"/>
            <a:ext cx="1602082" cy="0"/>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 name="标题 1"/>
          <p:cNvSpPr>
            <a:spLocks noGrp="1"/>
          </p:cNvSpPr>
          <p:nvPr>
            <p:ph type="title"/>
          </p:nvPr>
        </p:nvSpPr>
        <p:spPr/>
        <p:txBody>
          <a:bodyPr/>
          <a:lstStyle/>
          <a:p>
            <a:r>
              <a:rPr lang="en-US" smtClean="0">
                <a:sym typeface="+mn-lt"/>
              </a:rPr>
              <a:t>DCIM Considerations (2)</a:t>
            </a:r>
            <a:endParaRPr lang="en-US">
              <a:sym typeface="+mn-lt"/>
            </a:endParaRPr>
          </a:p>
        </p:txBody>
      </p:sp>
      <p:sp>
        <p:nvSpPr>
          <p:cNvPr id="4" name="文本占位符 2"/>
          <p:cNvSpPr>
            <a:spLocks noGrp="1"/>
          </p:cNvSpPr>
          <p:nvPr>
            <p:ph type="body" sz="quarter" idx="10"/>
          </p:nvPr>
        </p:nvSpPr>
        <p:spPr/>
        <p:txBody>
          <a:bodyPr/>
          <a:lstStyle/>
          <a:p>
            <a:r>
              <a:rPr lang="en-US" sz="1400" dirty="0" smtClean="0">
                <a:sym typeface="+mn-lt"/>
              </a:rPr>
              <a:t>In addition to the main considerations, DCIM planning can also consider data center types and scales based on actual usage.</a:t>
            </a:r>
          </a:p>
          <a:p>
            <a:r>
              <a:rPr lang="en-US" sz="1400" dirty="0" smtClean="0">
                <a:sym typeface="+mn-lt"/>
              </a:rPr>
              <a:t>Data center types:</a:t>
            </a:r>
          </a:p>
          <a:p>
            <a:pPr lvl="1"/>
            <a:r>
              <a:rPr lang="en-US" sz="1200" dirty="0" smtClean="0">
                <a:sym typeface="+mn-lt"/>
              </a:rPr>
              <a:t>Currently, data centers are classified into two types by service objects: enterprise data centers (EDCs) and Internet data centers (IDCs).</a:t>
            </a:r>
          </a:p>
          <a:p>
            <a:pPr lvl="1"/>
            <a:r>
              <a:rPr lang="en-US" sz="1200" dirty="0" smtClean="0">
                <a:sym typeface="+mn-lt"/>
              </a:rPr>
              <a:t>DCIM system planning varies depending on data center types. The architecture and functions of the DCIM system must be planned and designed pertinently.</a:t>
            </a:r>
          </a:p>
          <a:p>
            <a:pPr lvl="2"/>
            <a:r>
              <a:rPr lang="en-US" sz="1200" dirty="0" smtClean="0">
                <a:sym typeface="+mn-lt"/>
              </a:rPr>
              <a:t>EDC DCIM features: small and large scales, and pyramid hierarchy.</a:t>
            </a:r>
          </a:p>
          <a:p>
            <a:pPr lvl="2"/>
            <a:r>
              <a:rPr lang="en-US" sz="1200" dirty="0" smtClean="0">
                <a:sym typeface="+mn-lt"/>
              </a:rPr>
              <a:t>IDC DCIM features: small scale and commercial operation.</a:t>
            </a:r>
          </a:p>
          <a:p>
            <a:pPr lvl="1"/>
            <a:endParaRPr lang="en-US" altLang="zh-CN" sz="1400" dirty="0" smtClean="0">
              <a:sym typeface="+mn-lt"/>
            </a:endParaRPr>
          </a:p>
          <a:p>
            <a:pPr lvl="1"/>
            <a:endParaRPr lang="en-US" altLang="zh-CN" sz="1400" dirty="0" smtClean="0">
              <a:sym typeface="+mn-lt"/>
            </a:endParaRPr>
          </a:p>
        </p:txBody>
      </p:sp>
      <p:sp>
        <p:nvSpPr>
          <p:cNvPr id="10" name="Line 7"/>
          <p:cNvSpPr>
            <a:spLocks noChangeShapeType="1"/>
          </p:cNvSpPr>
          <p:nvPr/>
        </p:nvSpPr>
        <p:spPr bwMode="auto">
          <a:xfrm>
            <a:off x="935413" y="7666397"/>
            <a:ext cx="1845736" cy="0"/>
          </a:xfrm>
          <a:prstGeom prst="line">
            <a:avLst/>
          </a:prstGeom>
          <a:noFill/>
          <a:ln w="9525">
            <a:solidFill>
              <a:sysClr val="window" lastClr="FFFFFF">
                <a:lumMod val="75000"/>
              </a:sys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13" name="Line 7"/>
          <p:cNvSpPr>
            <a:spLocks noChangeShapeType="1"/>
          </p:cNvSpPr>
          <p:nvPr/>
        </p:nvSpPr>
        <p:spPr bwMode="auto">
          <a:xfrm>
            <a:off x="2759650" y="4256367"/>
            <a:ext cx="1383560" cy="31756"/>
          </a:xfrm>
          <a:prstGeom prst="line">
            <a:avLst/>
          </a:prstGeom>
          <a:noFill/>
          <a:ln w="19050">
            <a:solidFill>
              <a:srgbClr val="FFC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14" name="Text Box 13"/>
          <p:cNvSpPr txBox="1">
            <a:spLocks noChangeArrowheads="1"/>
          </p:cNvSpPr>
          <p:nvPr/>
        </p:nvSpPr>
        <p:spPr bwMode="auto">
          <a:xfrm>
            <a:off x="578009" y="4105746"/>
            <a:ext cx="2192791" cy="2755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itchFamily="34" charset="-122"/>
                <a:ea typeface="微软雅黑" pitchFamily="34" charset="-122"/>
              </a:defRPr>
            </a:lvl1pPr>
            <a:lvl2pPr eaLnBrk="0">
              <a:tabLst>
                <a:tab pos="723900" algn="l"/>
                <a:tab pos="1447800" algn="l"/>
                <a:tab pos="2171700" algn="l"/>
                <a:tab pos="2895600" algn="l"/>
                <a:tab pos="3619500" algn="l"/>
                <a:tab pos="4343400" algn="l"/>
                <a:tab pos="5067300" algn="l"/>
              </a:tabLst>
              <a:defRPr>
                <a:latin typeface="Arial" charset="0"/>
                <a:ea typeface="宋体" charset="-122"/>
              </a:defRPr>
            </a:lvl2pPr>
            <a:lvl3pPr eaLnBrk="0">
              <a:tabLst>
                <a:tab pos="723900" algn="l"/>
                <a:tab pos="1447800" algn="l"/>
                <a:tab pos="2171700" algn="l"/>
                <a:tab pos="2895600" algn="l"/>
                <a:tab pos="3619500" algn="l"/>
                <a:tab pos="4343400" algn="l"/>
                <a:tab pos="5067300" algn="l"/>
              </a:tabLst>
              <a:defRPr>
                <a:latin typeface="Arial" charset="0"/>
                <a:ea typeface="宋体" charset="-122"/>
              </a:defRPr>
            </a:lvl3pPr>
            <a:lvl4pPr eaLnBrk="0">
              <a:tabLst>
                <a:tab pos="723900" algn="l"/>
                <a:tab pos="1447800" algn="l"/>
                <a:tab pos="2171700" algn="l"/>
                <a:tab pos="2895600" algn="l"/>
                <a:tab pos="3619500" algn="l"/>
                <a:tab pos="4343400" algn="l"/>
                <a:tab pos="5067300" algn="l"/>
              </a:tabLst>
              <a:defRPr>
                <a:latin typeface="Arial" charset="0"/>
                <a:ea typeface="宋体" charset="-122"/>
              </a:defRPr>
            </a:lvl4pPr>
            <a:lvl5pPr eaLnBrk="0">
              <a:tabLst>
                <a:tab pos="723900" algn="l"/>
                <a:tab pos="1447800" algn="l"/>
                <a:tab pos="2171700" algn="l"/>
                <a:tab pos="2895600" algn="l"/>
                <a:tab pos="3619500" algn="l"/>
                <a:tab pos="4343400" algn="l"/>
                <a:tab pos="5067300" algn="l"/>
              </a:tabLst>
              <a:defRPr>
                <a:latin typeface="Arial" charset="0"/>
                <a:ea typeface="宋体"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sz="1200" b="0" i="0" u="none" strike="noStrike" cap="none" normalizeH="0" baseline="0" noProof="0" dirty="0">
                <a:ln>
                  <a:noFill/>
                </a:ln>
                <a:solidFill>
                  <a:schemeClr val="tx1"/>
                </a:solidFill>
                <a:uLnTx/>
                <a:uFillTx/>
                <a:latin typeface="+mn-lt"/>
                <a:ea typeface="+mn-ea"/>
                <a:cs typeface="+mn-ea"/>
                <a:sym typeface="+mn-lt"/>
              </a:rPr>
              <a:t>Provincial data centers 1–n</a:t>
            </a:r>
          </a:p>
        </p:txBody>
      </p:sp>
      <p:sp>
        <p:nvSpPr>
          <p:cNvPr id="17" name="Text Box 13"/>
          <p:cNvSpPr txBox="1">
            <a:spLocks noChangeArrowheads="1"/>
          </p:cNvSpPr>
          <p:nvPr/>
        </p:nvSpPr>
        <p:spPr bwMode="auto">
          <a:xfrm>
            <a:off x="691375" y="3721166"/>
            <a:ext cx="2079425" cy="2755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itchFamily="34" charset="-122"/>
                <a:ea typeface="微软雅黑" pitchFamily="34" charset="-122"/>
              </a:defRPr>
            </a:lvl1pPr>
            <a:lvl2pPr eaLnBrk="0">
              <a:tabLst>
                <a:tab pos="723900" algn="l"/>
                <a:tab pos="1447800" algn="l"/>
                <a:tab pos="2171700" algn="l"/>
                <a:tab pos="2895600" algn="l"/>
                <a:tab pos="3619500" algn="l"/>
                <a:tab pos="4343400" algn="l"/>
                <a:tab pos="5067300" algn="l"/>
              </a:tabLst>
              <a:defRPr>
                <a:latin typeface="Arial" charset="0"/>
                <a:ea typeface="宋体" charset="-122"/>
              </a:defRPr>
            </a:lvl2pPr>
            <a:lvl3pPr eaLnBrk="0">
              <a:tabLst>
                <a:tab pos="723900" algn="l"/>
                <a:tab pos="1447800" algn="l"/>
                <a:tab pos="2171700" algn="l"/>
                <a:tab pos="2895600" algn="l"/>
                <a:tab pos="3619500" algn="l"/>
                <a:tab pos="4343400" algn="l"/>
                <a:tab pos="5067300" algn="l"/>
              </a:tabLst>
              <a:defRPr>
                <a:latin typeface="Arial" charset="0"/>
                <a:ea typeface="宋体" charset="-122"/>
              </a:defRPr>
            </a:lvl3pPr>
            <a:lvl4pPr eaLnBrk="0">
              <a:tabLst>
                <a:tab pos="723900" algn="l"/>
                <a:tab pos="1447800" algn="l"/>
                <a:tab pos="2171700" algn="l"/>
                <a:tab pos="2895600" algn="l"/>
                <a:tab pos="3619500" algn="l"/>
                <a:tab pos="4343400" algn="l"/>
                <a:tab pos="5067300" algn="l"/>
              </a:tabLst>
              <a:defRPr>
                <a:latin typeface="Arial" charset="0"/>
                <a:ea typeface="宋体" charset="-122"/>
              </a:defRPr>
            </a:lvl4pPr>
            <a:lvl5pPr eaLnBrk="0">
              <a:tabLst>
                <a:tab pos="723900" algn="l"/>
                <a:tab pos="1447800" algn="l"/>
                <a:tab pos="2171700" algn="l"/>
                <a:tab pos="2895600" algn="l"/>
                <a:tab pos="3619500" algn="l"/>
                <a:tab pos="4343400" algn="l"/>
                <a:tab pos="5067300" algn="l"/>
              </a:tabLst>
              <a:defRPr>
                <a:latin typeface="Arial" charset="0"/>
                <a:ea typeface="宋体"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lang="en-US" sz="1200" dirty="0">
                <a:solidFill>
                  <a:schemeClr val="tx1"/>
                </a:solidFill>
                <a:latin typeface="+mn-lt"/>
                <a:ea typeface="+mn-ea"/>
                <a:cs typeface="+mn-ea"/>
                <a:sym typeface="+mn-lt"/>
              </a:rPr>
              <a:t>Headquarter data centers</a:t>
            </a:r>
          </a:p>
        </p:txBody>
      </p:sp>
      <p:grpSp>
        <p:nvGrpSpPr>
          <p:cNvPr id="18" name="灰色4"/>
          <p:cNvGrpSpPr>
            <a:grpSpLocks/>
          </p:cNvGrpSpPr>
          <p:nvPr/>
        </p:nvGrpSpPr>
        <p:grpSpPr bwMode="auto">
          <a:xfrm>
            <a:off x="3266298" y="4683392"/>
            <a:ext cx="2162471" cy="1227058"/>
            <a:chOff x="3217" y="2688"/>
            <a:chExt cx="2908" cy="1823"/>
          </a:xfrm>
        </p:grpSpPr>
        <p:sp>
          <p:nvSpPr>
            <p:cNvPr id="19" name="Freeform 15"/>
            <p:cNvSpPr>
              <a:spLocks noChangeArrowheads="1"/>
            </p:cNvSpPr>
            <p:nvPr/>
          </p:nvSpPr>
          <p:spPr bwMode="auto">
            <a:xfrm>
              <a:off x="3217" y="3039"/>
              <a:ext cx="2908" cy="1472"/>
            </a:xfrm>
            <a:custGeom>
              <a:avLst/>
              <a:gdLst>
                <a:gd name="T0" fmla="*/ 311 w 12822"/>
                <a:gd name="T1" fmla="*/ 0 h 6490"/>
                <a:gd name="T2" fmla="*/ 660 w 12822"/>
                <a:gd name="T3" fmla="*/ 131 h 6490"/>
                <a:gd name="T4" fmla="*/ 424 w 12822"/>
                <a:gd name="T5" fmla="*/ 334 h 6490"/>
                <a:gd name="T6" fmla="*/ 0 w 12822"/>
                <a:gd name="T7" fmla="*/ 131 h 6490"/>
                <a:gd name="T8" fmla="*/ 311 w 12822"/>
                <a:gd name="T9" fmla="*/ 0 h 6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22" h="6490">
                  <a:moveTo>
                    <a:pt x="6041" y="0"/>
                  </a:moveTo>
                  <a:lnTo>
                    <a:pt x="12821" y="2552"/>
                  </a:lnTo>
                  <a:lnTo>
                    <a:pt x="8237" y="6489"/>
                  </a:lnTo>
                  <a:lnTo>
                    <a:pt x="0" y="2546"/>
                  </a:lnTo>
                  <a:lnTo>
                    <a:pt x="6041" y="0"/>
                  </a:lnTo>
                </a:path>
              </a:pathLst>
            </a:custGeom>
            <a:solidFill>
              <a:srgbClr val="C0C0C0">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0" name="Freeform 16"/>
            <p:cNvSpPr>
              <a:spLocks noChangeArrowheads="1"/>
            </p:cNvSpPr>
            <p:nvPr/>
          </p:nvSpPr>
          <p:spPr bwMode="auto">
            <a:xfrm>
              <a:off x="5004" y="3051"/>
              <a:ext cx="1112" cy="1459"/>
            </a:xfrm>
            <a:custGeom>
              <a:avLst/>
              <a:gdLst>
                <a:gd name="T0" fmla="*/ 0 w 4904"/>
                <a:gd name="T1" fmla="*/ 133 h 6434"/>
                <a:gd name="T2" fmla="*/ 175 w 4904"/>
                <a:gd name="T3" fmla="*/ 0 h 6434"/>
                <a:gd name="T4" fmla="*/ 252 w 4904"/>
                <a:gd name="T5" fmla="*/ 129 h 6434"/>
                <a:gd name="T6" fmla="*/ 16 w 4904"/>
                <a:gd name="T7" fmla="*/ 331 h 6434"/>
                <a:gd name="T8" fmla="*/ 0 w 4904"/>
                <a:gd name="T9" fmla="*/ 133 h 6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04" h="6434">
                  <a:moveTo>
                    <a:pt x="0" y="2581"/>
                  </a:moveTo>
                  <a:lnTo>
                    <a:pt x="3403" y="0"/>
                  </a:lnTo>
                  <a:lnTo>
                    <a:pt x="4903" y="2503"/>
                  </a:lnTo>
                  <a:lnTo>
                    <a:pt x="312" y="6433"/>
                  </a:lnTo>
                  <a:lnTo>
                    <a:pt x="0" y="2581"/>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1" name="Freeform 17"/>
            <p:cNvSpPr>
              <a:spLocks noChangeArrowheads="1"/>
            </p:cNvSpPr>
            <p:nvPr/>
          </p:nvSpPr>
          <p:spPr bwMode="auto">
            <a:xfrm>
              <a:off x="3229" y="2688"/>
              <a:ext cx="1415" cy="918"/>
            </a:xfrm>
            <a:custGeom>
              <a:avLst/>
              <a:gdLst>
                <a:gd name="T0" fmla="*/ 85 w 6241"/>
                <a:gd name="T1" fmla="*/ 80 h 4046"/>
                <a:gd name="T2" fmla="*/ 321 w 6241"/>
                <a:gd name="T3" fmla="*/ 0 h 4046"/>
                <a:gd name="T4" fmla="*/ 311 w 6241"/>
                <a:gd name="T5" fmla="*/ 80 h 4046"/>
                <a:gd name="T6" fmla="*/ 0 w 6241"/>
                <a:gd name="T7" fmla="*/ 208 h 4046"/>
                <a:gd name="T8" fmla="*/ 85 w 6241"/>
                <a:gd name="T9" fmla="*/ 80 h 40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41" h="4046">
                  <a:moveTo>
                    <a:pt x="1647" y="1549"/>
                  </a:moveTo>
                  <a:lnTo>
                    <a:pt x="6240" y="0"/>
                  </a:lnTo>
                  <a:lnTo>
                    <a:pt x="6041" y="1549"/>
                  </a:lnTo>
                  <a:lnTo>
                    <a:pt x="0" y="4045"/>
                  </a:lnTo>
                  <a:lnTo>
                    <a:pt x="1647" y="1549"/>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2" name="Freeform 18"/>
            <p:cNvSpPr>
              <a:spLocks noChangeArrowheads="1"/>
            </p:cNvSpPr>
            <p:nvPr/>
          </p:nvSpPr>
          <p:spPr bwMode="auto">
            <a:xfrm>
              <a:off x="3614" y="2699"/>
              <a:ext cx="2162" cy="928"/>
            </a:xfrm>
            <a:custGeom>
              <a:avLst/>
              <a:gdLst>
                <a:gd name="T0" fmla="*/ 231 w 9536"/>
                <a:gd name="T1" fmla="*/ 0 h 4091"/>
                <a:gd name="T2" fmla="*/ 490 w 9536"/>
                <a:gd name="T3" fmla="*/ 82 h 4091"/>
                <a:gd name="T4" fmla="*/ 315 w 9536"/>
                <a:gd name="T5" fmla="*/ 211 h 4091"/>
                <a:gd name="T6" fmla="*/ 0 w 9536"/>
                <a:gd name="T7" fmla="*/ 77 h 4091"/>
                <a:gd name="T8" fmla="*/ 231 w 9536"/>
                <a:gd name="T9" fmla="*/ 0 h 40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6" h="4091">
                  <a:moveTo>
                    <a:pt x="4493" y="0"/>
                  </a:moveTo>
                  <a:lnTo>
                    <a:pt x="9535" y="1598"/>
                  </a:lnTo>
                  <a:lnTo>
                    <a:pt x="6132" y="4090"/>
                  </a:lnTo>
                  <a:lnTo>
                    <a:pt x="0" y="1499"/>
                  </a:lnTo>
                  <a:lnTo>
                    <a:pt x="4493" y="0"/>
                  </a:lnTo>
                </a:path>
              </a:pathLst>
            </a:custGeom>
            <a:solidFill>
              <a:srgbClr val="F8F8F8">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3" name="Freeform 19"/>
            <p:cNvSpPr>
              <a:spLocks noChangeArrowheads="1"/>
            </p:cNvSpPr>
            <p:nvPr/>
          </p:nvSpPr>
          <p:spPr bwMode="auto">
            <a:xfrm>
              <a:off x="3217" y="3039"/>
              <a:ext cx="1866" cy="1470"/>
            </a:xfrm>
            <a:custGeom>
              <a:avLst/>
              <a:gdLst>
                <a:gd name="T0" fmla="*/ 87 w 8230"/>
                <a:gd name="T1" fmla="*/ 0 h 6483"/>
                <a:gd name="T2" fmla="*/ 403 w 8230"/>
                <a:gd name="T3" fmla="*/ 133 h 6483"/>
                <a:gd name="T4" fmla="*/ 423 w 8230"/>
                <a:gd name="T5" fmla="*/ 333 h 6483"/>
                <a:gd name="T6" fmla="*/ 0 w 8230"/>
                <a:gd name="T7" fmla="*/ 131 h 6483"/>
                <a:gd name="T8" fmla="*/ 87 w 8230"/>
                <a:gd name="T9" fmla="*/ 0 h 6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0" h="6483">
                  <a:moveTo>
                    <a:pt x="1697" y="0"/>
                  </a:moveTo>
                  <a:lnTo>
                    <a:pt x="7840" y="2591"/>
                  </a:lnTo>
                  <a:lnTo>
                    <a:pt x="8229" y="6482"/>
                  </a:lnTo>
                  <a:lnTo>
                    <a:pt x="0" y="2546"/>
                  </a:lnTo>
                  <a:lnTo>
                    <a:pt x="1697"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24" name="深色4"/>
          <p:cNvGrpSpPr>
            <a:grpSpLocks/>
          </p:cNvGrpSpPr>
          <p:nvPr/>
        </p:nvGrpSpPr>
        <p:grpSpPr bwMode="auto">
          <a:xfrm>
            <a:off x="3254267" y="4677959"/>
            <a:ext cx="2186532" cy="1237923"/>
            <a:chOff x="3217" y="2688"/>
            <a:chExt cx="2908" cy="1823"/>
          </a:xfrm>
          <a:solidFill>
            <a:schemeClr val="accent4">
              <a:lumMod val="20000"/>
              <a:lumOff val="80000"/>
            </a:schemeClr>
          </a:solidFill>
        </p:grpSpPr>
        <p:sp>
          <p:nvSpPr>
            <p:cNvPr id="25" name="Freeform 15"/>
            <p:cNvSpPr>
              <a:spLocks noChangeArrowheads="1"/>
            </p:cNvSpPr>
            <p:nvPr/>
          </p:nvSpPr>
          <p:spPr bwMode="auto">
            <a:xfrm>
              <a:off x="3217" y="3039"/>
              <a:ext cx="2908" cy="1472"/>
            </a:xfrm>
            <a:custGeom>
              <a:avLst/>
              <a:gdLst>
                <a:gd name="T0" fmla="*/ 311 w 12822"/>
                <a:gd name="T1" fmla="*/ 0 h 6490"/>
                <a:gd name="T2" fmla="*/ 660 w 12822"/>
                <a:gd name="T3" fmla="*/ 131 h 6490"/>
                <a:gd name="T4" fmla="*/ 424 w 12822"/>
                <a:gd name="T5" fmla="*/ 334 h 6490"/>
                <a:gd name="T6" fmla="*/ 0 w 12822"/>
                <a:gd name="T7" fmla="*/ 131 h 6490"/>
                <a:gd name="T8" fmla="*/ 311 w 12822"/>
                <a:gd name="T9" fmla="*/ 0 h 649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822" h="6490">
                  <a:moveTo>
                    <a:pt x="6041" y="0"/>
                  </a:moveTo>
                  <a:lnTo>
                    <a:pt x="12821" y="2552"/>
                  </a:lnTo>
                  <a:lnTo>
                    <a:pt x="8237" y="6489"/>
                  </a:lnTo>
                  <a:lnTo>
                    <a:pt x="0" y="2546"/>
                  </a:lnTo>
                  <a:lnTo>
                    <a:pt x="6041"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6" name="Freeform 16"/>
            <p:cNvSpPr>
              <a:spLocks noChangeArrowheads="1"/>
            </p:cNvSpPr>
            <p:nvPr/>
          </p:nvSpPr>
          <p:spPr bwMode="auto">
            <a:xfrm>
              <a:off x="5004" y="3051"/>
              <a:ext cx="1112" cy="1459"/>
            </a:xfrm>
            <a:custGeom>
              <a:avLst/>
              <a:gdLst>
                <a:gd name="T0" fmla="*/ 0 w 4904"/>
                <a:gd name="T1" fmla="*/ 133 h 6434"/>
                <a:gd name="T2" fmla="*/ 175 w 4904"/>
                <a:gd name="T3" fmla="*/ 0 h 6434"/>
                <a:gd name="T4" fmla="*/ 252 w 4904"/>
                <a:gd name="T5" fmla="*/ 129 h 6434"/>
                <a:gd name="T6" fmla="*/ 16 w 4904"/>
                <a:gd name="T7" fmla="*/ 331 h 6434"/>
                <a:gd name="T8" fmla="*/ 0 w 4904"/>
                <a:gd name="T9" fmla="*/ 133 h 6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904" h="6434">
                  <a:moveTo>
                    <a:pt x="0" y="2581"/>
                  </a:moveTo>
                  <a:lnTo>
                    <a:pt x="3403" y="0"/>
                  </a:lnTo>
                  <a:lnTo>
                    <a:pt x="4903" y="2503"/>
                  </a:lnTo>
                  <a:lnTo>
                    <a:pt x="312" y="6433"/>
                  </a:lnTo>
                  <a:lnTo>
                    <a:pt x="0" y="2581"/>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7" name="Freeform 17"/>
            <p:cNvSpPr>
              <a:spLocks noChangeArrowheads="1"/>
            </p:cNvSpPr>
            <p:nvPr/>
          </p:nvSpPr>
          <p:spPr bwMode="auto">
            <a:xfrm>
              <a:off x="3229" y="2688"/>
              <a:ext cx="1415" cy="918"/>
            </a:xfrm>
            <a:custGeom>
              <a:avLst/>
              <a:gdLst>
                <a:gd name="T0" fmla="*/ 85 w 6241"/>
                <a:gd name="T1" fmla="*/ 80 h 4046"/>
                <a:gd name="T2" fmla="*/ 321 w 6241"/>
                <a:gd name="T3" fmla="*/ 0 h 4046"/>
                <a:gd name="T4" fmla="*/ 311 w 6241"/>
                <a:gd name="T5" fmla="*/ 80 h 4046"/>
                <a:gd name="T6" fmla="*/ 0 w 6241"/>
                <a:gd name="T7" fmla="*/ 208 h 4046"/>
                <a:gd name="T8" fmla="*/ 85 w 6241"/>
                <a:gd name="T9" fmla="*/ 80 h 40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241" h="4046">
                  <a:moveTo>
                    <a:pt x="1647" y="1549"/>
                  </a:moveTo>
                  <a:lnTo>
                    <a:pt x="6240" y="0"/>
                  </a:lnTo>
                  <a:lnTo>
                    <a:pt x="6041" y="1549"/>
                  </a:lnTo>
                  <a:lnTo>
                    <a:pt x="0" y="4045"/>
                  </a:lnTo>
                  <a:lnTo>
                    <a:pt x="1647" y="1549"/>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8" name="Freeform 18"/>
            <p:cNvSpPr>
              <a:spLocks noChangeArrowheads="1"/>
            </p:cNvSpPr>
            <p:nvPr/>
          </p:nvSpPr>
          <p:spPr bwMode="auto">
            <a:xfrm>
              <a:off x="3614" y="2699"/>
              <a:ext cx="2162" cy="928"/>
            </a:xfrm>
            <a:custGeom>
              <a:avLst/>
              <a:gdLst>
                <a:gd name="T0" fmla="*/ 231 w 9536"/>
                <a:gd name="T1" fmla="*/ 0 h 4091"/>
                <a:gd name="T2" fmla="*/ 490 w 9536"/>
                <a:gd name="T3" fmla="*/ 82 h 4091"/>
                <a:gd name="T4" fmla="*/ 315 w 9536"/>
                <a:gd name="T5" fmla="*/ 211 h 4091"/>
                <a:gd name="T6" fmla="*/ 0 w 9536"/>
                <a:gd name="T7" fmla="*/ 77 h 4091"/>
                <a:gd name="T8" fmla="*/ 231 w 9536"/>
                <a:gd name="T9" fmla="*/ 0 h 40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536" h="4091">
                  <a:moveTo>
                    <a:pt x="4493" y="0"/>
                  </a:moveTo>
                  <a:lnTo>
                    <a:pt x="9535" y="1598"/>
                  </a:lnTo>
                  <a:lnTo>
                    <a:pt x="6132" y="4090"/>
                  </a:lnTo>
                  <a:lnTo>
                    <a:pt x="0" y="1499"/>
                  </a:lnTo>
                  <a:lnTo>
                    <a:pt x="4493"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29" name="Freeform 19"/>
            <p:cNvSpPr>
              <a:spLocks noChangeArrowheads="1"/>
            </p:cNvSpPr>
            <p:nvPr/>
          </p:nvSpPr>
          <p:spPr bwMode="auto">
            <a:xfrm>
              <a:off x="3217" y="3039"/>
              <a:ext cx="1866" cy="1470"/>
            </a:xfrm>
            <a:custGeom>
              <a:avLst/>
              <a:gdLst>
                <a:gd name="T0" fmla="*/ 87 w 8230"/>
                <a:gd name="T1" fmla="*/ 0 h 6483"/>
                <a:gd name="T2" fmla="*/ 403 w 8230"/>
                <a:gd name="T3" fmla="*/ 133 h 6483"/>
                <a:gd name="T4" fmla="*/ 423 w 8230"/>
                <a:gd name="T5" fmla="*/ 333 h 6483"/>
                <a:gd name="T6" fmla="*/ 0 w 8230"/>
                <a:gd name="T7" fmla="*/ 131 h 6483"/>
                <a:gd name="T8" fmla="*/ 87 w 8230"/>
                <a:gd name="T9" fmla="*/ 0 h 648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230" h="6483">
                  <a:moveTo>
                    <a:pt x="1697" y="0"/>
                  </a:moveTo>
                  <a:lnTo>
                    <a:pt x="7840" y="2591"/>
                  </a:lnTo>
                  <a:lnTo>
                    <a:pt x="8229" y="6482"/>
                  </a:lnTo>
                  <a:lnTo>
                    <a:pt x="0" y="2546"/>
                  </a:lnTo>
                  <a:lnTo>
                    <a:pt x="1697"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30" name="灰色3"/>
          <p:cNvGrpSpPr>
            <a:grpSpLocks/>
          </p:cNvGrpSpPr>
          <p:nvPr/>
        </p:nvGrpSpPr>
        <p:grpSpPr bwMode="auto">
          <a:xfrm>
            <a:off x="3609165" y="4383927"/>
            <a:ext cx="1499293" cy="796535"/>
            <a:chOff x="3673" y="2247"/>
            <a:chExt cx="2026" cy="1189"/>
          </a:xfrm>
        </p:grpSpPr>
        <p:sp>
          <p:nvSpPr>
            <p:cNvPr id="31" name="Freeform 21"/>
            <p:cNvSpPr>
              <a:spLocks noChangeArrowheads="1"/>
            </p:cNvSpPr>
            <p:nvPr/>
          </p:nvSpPr>
          <p:spPr bwMode="auto">
            <a:xfrm>
              <a:off x="3681" y="2581"/>
              <a:ext cx="2018" cy="851"/>
            </a:xfrm>
            <a:custGeom>
              <a:avLst/>
              <a:gdLst>
                <a:gd name="T0" fmla="*/ 208 w 8901"/>
                <a:gd name="T1" fmla="*/ 0 h 3753"/>
                <a:gd name="T2" fmla="*/ 458 w 8901"/>
                <a:gd name="T3" fmla="*/ 79 h 3753"/>
                <a:gd name="T4" fmla="*/ 294 w 8901"/>
                <a:gd name="T5" fmla="*/ 193 h 3753"/>
                <a:gd name="T6" fmla="*/ 0 w 8901"/>
                <a:gd name="T7" fmla="*/ 74 h 3753"/>
                <a:gd name="T8" fmla="*/ 208 w 8901"/>
                <a:gd name="T9" fmla="*/ 0 h 37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01" h="3753">
                  <a:moveTo>
                    <a:pt x="4041" y="0"/>
                  </a:moveTo>
                  <a:lnTo>
                    <a:pt x="8900" y="1539"/>
                  </a:lnTo>
                  <a:lnTo>
                    <a:pt x="5725" y="3752"/>
                  </a:lnTo>
                  <a:lnTo>
                    <a:pt x="0" y="1443"/>
                  </a:lnTo>
                  <a:lnTo>
                    <a:pt x="4041" y="0"/>
                  </a:lnTo>
                </a:path>
              </a:pathLst>
            </a:custGeom>
            <a:solidFill>
              <a:srgbClr val="C0C0C0">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2" name="Freeform 22"/>
            <p:cNvSpPr>
              <a:spLocks noChangeArrowheads="1"/>
            </p:cNvSpPr>
            <p:nvPr/>
          </p:nvSpPr>
          <p:spPr bwMode="auto">
            <a:xfrm>
              <a:off x="4014" y="2247"/>
              <a:ext cx="1434" cy="468"/>
            </a:xfrm>
            <a:custGeom>
              <a:avLst/>
              <a:gdLst>
                <a:gd name="T0" fmla="*/ 134 w 6322"/>
                <a:gd name="T1" fmla="*/ 0 h 2065"/>
                <a:gd name="T2" fmla="*/ 325 w 6322"/>
                <a:gd name="T3" fmla="*/ 51 h 2065"/>
                <a:gd name="T4" fmla="*/ 207 w 6322"/>
                <a:gd name="T5" fmla="*/ 106 h 2065"/>
                <a:gd name="T6" fmla="*/ 0 w 6322"/>
                <a:gd name="T7" fmla="*/ 41 h 2065"/>
                <a:gd name="T8" fmla="*/ 134 w 6322"/>
                <a:gd name="T9" fmla="*/ 0 h 20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22" h="2065">
                  <a:moveTo>
                    <a:pt x="2602" y="0"/>
                  </a:moveTo>
                  <a:lnTo>
                    <a:pt x="6321" y="1000"/>
                  </a:lnTo>
                  <a:lnTo>
                    <a:pt x="4019" y="2064"/>
                  </a:lnTo>
                  <a:lnTo>
                    <a:pt x="0" y="798"/>
                  </a:lnTo>
                  <a:lnTo>
                    <a:pt x="2602" y="0"/>
                  </a:lnTo>
                </a:path>
              </a:pathLst>
            </a:custGeom>
            <a:solidFill>
              <a:srgbClr val="F8F8F8">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3" name="Freeform 23"/>
            <p:cNvSpPr>
              <a:spLocks noChangeArrowheads="1"/>
            </p:cNvSpPr>
            <p:nvPr/>
          </p:nvSpPr>
          <p:spPr bwMode="auto">
            <a:xfrm>
              <a:off x="3673" y="2425"/>
              <a:ext cx="1310" cy="1012"/>
            </a:xfrm>
            <a:custGeom>
              <a:avLst/>
              <a:gdLst>
                <a:gd name="T0" fmla="*/ 78 w 5776"/>
                <a:gd name="T1" fmla="*/ 0 h 4462"/>
                <a:gd name="T2" fmla="*/ 284 w 5776"/>
                <a:gd name="T3" fmla="*/ 65 h 4462"/>
                <a:gd name="T4" fmla="*/ 297 w 5776"/>
                <a:gd name="T5" fmla="*/ 230 h 4462"/>
                <a:gd name="T6" fmla="*/ 0 w 5776"/>
                <a:gd name="T7" fmla="*/ 110 h 4462"/>
                <a:gd name="T8" fmla="*/ 78 w 5776"/>
                <a:gd name="T9" fmla="*/ 0 h 44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6" h="4462">
                  <a:moveTo>
                    <a:pt x="1509" y="0"/>
                  </a:moveTo>
                  <a:lnTo>
                    <a:pt x="5531" y="1260"/>
                  </a:lnTo>
                  <a:lnTo>
                    <a:pt x="5775" y="4461"/>
                  </a:lnTo>
                  <a:lnTo>
                    <a:pt x="0" y="2138"/>
                  </a:lnTo>
                  <a:lnTo>
                    <a:pt x="1509"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4" name="Freeform 24"/>
            <p:cNvSpPr>
              <a:spLocks noChangeArrowheads="1"/>
            </p:cNvSpPr>
            <p:nvPr/>
          </p:nvSpPr>
          <p:spPr bwMode="auto">
            <a:xfrm>
              <a:off x="4925" y="2473"/>
              <a:ext cx="774" cy="960"/>
            </a:xfrm>
            <a:custGeom>
              <a:avLst/>
              <a:gdLst>
                <a:gd name="T0" fmla="*/ 0 w 3414"/>
                <a:gd name="T1" fmla="*/ 55 h 4233"/>
                <a:gd name="T2" fmla="*/ 118 w 3414"/>
                <a:gd name="T3" fmla="*/ 0 h 4233"/>
                <a:gd name="T4" fmla="*/ 175 w 3414"/>
                <a:gd name="T5" fmla="*/ 103 h 4233"/>
                <a:gd name="T6" fmla="*/ 12 w 3414"/>
                <a:gd name="T7" fmla="*/ 218 h 4233"/>
                <a:gd name="T8" fmla="*/ 0 w 3414"/>
                <a:gd name="T9" fmla="*/ 55 h 4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4" h="4233">
                  <a:moveTo>
                    <a:pt x="0" y="1064"/>
                  </a:moveTo>
                  <a:lnTo>
                    <a:pt x="2302" y="0"/>
                  </a:lnTo>
                  <a:lnTo>
                    <a:pt x="3413" y="2006"/>
                  </a:lnTo>
                  <a:lnTo>
                    <a:pt x="235" y="4232"/>
                  </a:lnTo>
                  <a:lnTo>
                    <a:pt x="0" y="1064"/>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35" name="深色3"/>
          <p:cNvGrpSpPr>
            <a:grpSpLocks/>
          </p:cNvGrpSpPr>
          <p:nvPr/>
        </p:nvGrpSpPr>
        <p:grpSpPr bwMode="auto">
          <a:xfrm>
            <a:off x="3597135" y="4378494"/>
            <a:ext cx="1523354" cy="807400"/>
            <a:chOff x="3673" y="2247"/>
            <a:chExt cx="2026" cy="1189"/>
          </a:xfrm>
          <a:solidFill>
            <a:schemeClr val="accent4">
              <a:lumMod val="40000"/>
              <a:lumOff val="60000"/>
            </a:schemeClr>
          </a:solidFill>
        </p:grpSpPr>
        <p:sp>
          <p:nvSpPr>
            <p:cNvPr id="36" name="Freeform 21"/>
            <p:cNvSpPr>
              <a:spLocks noChangeArrowheads="1"/>
            </p:cNvSpPr>
            <p:nvPr/>
          </p:nvSpPr>
          <p:spPr bwMode="auto">
            <a:xfrm>
              <a:off x="3681" y="2581"/>
              <a:ext cx="2018" cy="851"/>
            </a:xfrm>
            <a:custGeom>
              <a:avLst/>
              <a:gdLst>
                <a:gd name="T0" fmla="*/ 208 w 8901"/>
                <a:gd name="T1" fmla="*/ 0 h 3753"/>
                <a:gd name="T2" fmla="*/ 458 w 8901"/>
                <a:gd name="T3" fmla="*/ 79 h 3753"/>
                <a:gd name="T4" fmla="*/ 294 w 8901"/>
                <a:gd name="T5" fmla="*/ 193 h 3753"/>
                <a:gd name="T6" fmla="*/ 0 w 8901"/>
                <a:gd name="T7" fmla="*/ 74 h 3753"/>
                <a:gd name="T8" fmla="*/ 208 w 8901"/>
                <a:gd name="T9" fmla="*/ 0 h 37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901" h="3753">
                  <a:moveTo>
                    <a:pt x="4041" y="0"/>
                  </a:moveTo>
                  <a:lnTo>
                    <a:pt x="8900" y="1539"/>
                  </a:lnTo>
                  <a:lnTo>
                    <a:pt x="5725" y="3752"/>
                  </a:lnTo>
                  <a:lnTo>
                    <a:pt x="0" y="1443"/>
                  </a:lnTo>
                  <a:lnTo>
                    <a:pt x="4041"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7" name="Freeform 22"/>
            <p:cNvSpPr>
              <a:spLocks noChangeArrowheads="1"/>
            </p:cNvSpPr>
            <p:nvPr/>
          </p:nvSpPr>
          <p:spPr bwMode="auto">
            <a:xfrm>
              <a:off x="4014" y="2247"/>
              <a:ext cx="1434" cy="468"/>
            </a:xfrm>
            <a:custGeom>
              <a:avLst/>
              <a:gdLst>
                <a:gd name="T0" fmla="*/ 134 w 6322"/>
                <a:gd name="T1" fmla="*/ 0 h 2065"/>
                <a:gd name="T2" fmla="*/ 325 w 6322"/>
                <a:gd name="T3" fmla="*/ 51 h 2065"/>
                <a:gd name="T4" fmla="*/ 207 w 6322"/>
                <a:gd name="T5" fmla="*/ 106 h 2065"/>
                <a:gd name="T6" fmla="*/ 0 w 6322"/>
                <a:gd name="T7" fmla="*/ 41 h 2065"/>
                <a:gd name="T8" fmla="*/ 134 w 6322"/>
                <a:gd name="T9" fmla="*/ 0 h 206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22" h="2065">
                  <a:moveTo>
                    <a:pt x="2602" y="0"/>
                  </a:moveTo>
                  <a:lnTo>
                    <a:pt x="6321" y="1000"/>
                  </a:lnTo>
                  <a:lnTo>
                    <a:pt x="4019" y="2064"/>
                  </a:lnTo>
                  <a:lnTo>
                    <a:pt x="0" y="798"/>
                  </a:lnTo>
                  <a:lnTo>
                    <a:pt x="2602"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8" name="Freeform 23"/>
            <p:cNvSpPr>
              <a:spLocks noChangeArrowheads="1"/>
            </p:cNvSpPr>
            <p:nvPr/>
          </p:nvSpPr>
          <p:spPr bwMode="auto">
            <a:xfrm>
              <a:off x="3673" y="2425"/>
              <a:ext cx="1310" cy="1012"/>
            </a:xfrm>
            <a:custGeom>
              <a:avLst/>
              <a:gdLst>
                <a:gd name="T0" fmla="*/ 78 w 5776"/>
                <a:gd name="T1" fmla="*/ 0 h 4462"/>
                <a:gd name="T2" fmla="*/ 284 w 5776"/>
                <a:gd name="T3" fmla="*/ 65 h 4462"/>
                <a:gd name="T4" fmla="*/ 297 w 5776"/>
                <a:gd name="T5" fmla="*/ 230 h 4462"/>
                <a:gd name="T6" fmla="*/ 0 w 5776"/>
                <a:gd name="T7" fmla="*/ 110 h 4462"/>
                <a:gd name="T8" fmla="*/ 78 w 5776"/>
                <a:gd name="T9" fmla="*/ 0 h 44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76" h="4462">
                  <a:moveTo>
                    <a:pt x="1509" y="0"/>
                  </a:moveTo>
                  <a:lnTo>
                    <a:pt x="5531" y="1260"/>
                  </a:lnTo>
                  <a:lnTo>
                    <a:pt x="5775" y="4461"/>
                  </a:lnTo>
                  <a:lnTo>
                    <a:pt x="0" y="2138"/>
                  </a:lnTo>
                  <a:lnTo>
                    <a:pt x="1509"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39" name="Freeform 24"/>
            <p:cNvSpPr>
              <a:spLocks noChangeArrowheads="1"/>
            </p:cNvSpPr>
            <p:nvPr/>
          </p:nvSpPr>
          <p:spPr bwMode="auto">
            <a:xfrm>
              <a:off x="4925" y="2473"/>
              <a:ext cx="774" cy="960"/>
            </a:xfrm>
            <a:custGeom>
              <a:avLst/>
              <a:gdLst>
                <a:gd name="T0" fmla="*/ 0 w 3414"/>
                <a:gd name="T1" fmla="*/ 55 h 4233"/>
                <a:gd name="T2" fmla="*/ 118 w 3414"/>
                <a:gd name="T3" fmla="*/ 0 h 4233"/>
                <a:gd name="T4" fmla="*/ 175 w 3414"/>
                <a:gd name="T5" fmla="*/ 103 h 4233"/>
                <a:gd name="T6" fmla="*/ 12 w 3414"/>
                <a:gd name="T7" fmla="*/ 218 h 4233"/>
                <a:gd name="T8" fmla="*/ 0 w 3414"/>
                <a:gd name="T9" fmla="*/ 55 h 42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14" h="4233">
                  <a:moveTo>
                    <a:pt x="0" y="1064"/>
                  </a:moveTo>
                  <a:lnTo>
                    <a:pt x="2302" y="0"/>
                  </a:lnTo>
                  <a:lnTo>
                    <a:pt x="3413" y="2006"/>
                  </a:lnTo>
                  <a:lnTo>
                    <a:pt x="235" y="4232"/>
                  </a:lnTo>
                  <a:lnTo>
                    <a:pt x="0" y="1064"/>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40" name="灰色2"/>
          <p:cNvGrpSpPr>
            <a:grpSpLocks/>
          </p:cNvGrpSpPr>
          <p:nvPr/>
        </p:nvGrpSpPr>
        <p:grpSpPr bwMode="auto">
          <a:xfrm>
            <a:off x="3913688" y="4076314"/>
            <a:ext cx="948150" cy="499108"/>
            <a:chOff x="4078" y="1794"/>
            <a:chExt cx="1293" cy="751"/>
          </a:xfrm>
        </p:grpSpPr>
        <p:sp>
          <p:nvSpPr>
            <p:cNvPr id="41" name="Freeform 26"/>
            <p:cNvSpPr>
              <a:spLocks noChangeArrowheads="1"/>
            </p:cNvSpPr>
            <p:nvPr/>
          </p:nvSpPr>
          <p:spPr bwMode="auto">
            <a:xfrm>
              <a:off x="4656" y="1801"/>
              <a:ext cx="715" cy="534"/>
            </a:xfrm>
            <a:custGeom>
              <a:avLst/>
              <a:gdLst>
                <a:gd name="T0" fmla="*/ 8 w 3154"/>
                <a:gd name="T1" fmla="*/ 0 h 2354"/>
                <a:gd name="T2" fmla="*/ 110 w 3154"/>
                <a:gd name="T3" fmla="*/ 13 h 2354"/>
                <a:gd name="T4" fmla="*/ 162 w 3154"/>
                <a:gd name="T5" fmla="*/ 121 h 2354"/>
                <a:gd name="T6" fmla="*/ 0 w 3154"/>
                <a:gd name="T7" fmla="*/ 79 h 2354"/>
                <a:gd name="T8" fmla="*/ 8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2" name="Freeform 27"/>
            <p:cNvSpPr>
              <a:spLocks noChangeArrowheads="1"/>
            </p:cNvSpPr>
            <p:nvPr/>
          </p:nvSpPr>
          <p:spPr bwMode="auto">
            <a:xfrm>
              <a:off x="4078" y="2146"/>
              <a:ext cx="1291" cy="396"/>
            </a:xfrm>
            <a:custGeom>
              <a:avLst/>
              <a:gdLst>
                <a:gd name="T0" fmla="*/ 128 w 5691"/>
                <a:gd name="T1" fmla="*/ 0 h 1748"/>
                <a:gd name="T2" fmla="*/ 293 w 5691"/>
                <a:gd name="T3" fmla="*/ 41 h 1748"/>
                <a:gd name="T4" fmla="*/ 188 w 5691"/>
                <a:gd name="T5" fmla="*/ 90 h 1748"/>
                <a:gd name="T6" fmla="*/ 0 w 5691"/>
                <a:gd name="T7" fmla="*/ 38 h 1748"/>
                <a:gd name="T8" fmla="*/ 128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solidFill>
              <a:srgbClr val="C0C0C0">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3" name="Freeform 28"/>
            <p:cNvSpPr>
              <a:spLocks noChangeArrowheads="1"/>
            </p:cNvSpPr>
            <p:nvPr/>
          </p:nvSpPr>
          <p:spPr bwMode="auto">
            <a:xfrm>
              <a:off x="4854" y="1861"/>
              <a:ext cx="514" cy="684"/>
            </a:xfrm>
            <a:custGeom>
              <a:avLst/>
              <a:gdLst>
                <a:gd name="T0" fmla="*/ 0 w 2266"/>
                <a:gd name="T1" fmla="*/ 15 h 3015"/>
                <a:gd name="T2" fmla="*/ 61 w 2266"/>
                <a:gd name="T3" fmla="*/ 0 h 3015"/>
                <a:gd name="T4" fmla="*/ 117 w 2266"/>
                <a:gd name="T5" fmla="*/ 106 h 3015"/>
                <a:gd name="T6" fmla="*/ 12 w 2266"/>
                <a:gd name="T7" fmla="*/ 155 h 3015"/>
                <a:gd name="T8" fmla="*/ 0 w 2266"/>
                <a:gd name="T9" fmla="*/ 15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4" name="Freeform 29"/>
            <p:cNvSpPr>
              <a:spLocks noChangeArrowheads="1"/>
            </p:cNvSpPr>
            <p:nvPr/>
          </p:nvSpPr>
          <p:spPr bwMode="auto">
            <a:xfrm>
              <a:off x="4078" y="1801"/>
              <a:ext cx="611" cy="520"/>
            </a:xfrm>
            <a:custGeom>
              <a:avLst/>
              <a:gdLst>
                <a:gd name="T0" fmla="*/ 72 w 2693"/>
                <a:gd name="T1" fmla="*/ 12 h 2292"/>
                <a:gd name="T2" fmla="*/ 139 w 2693"/>
                <a:gd name="T3" fmla="*/ 0 h 2292"/>
                <a:gd name="T4" fmla="*/ 132 w 2693"/>
                <a:gd name="T5" fmla="*/ 78 h 2292"/>
                <a:gd name="T6" fmla="*/ 0 w 2693"/>
                <a:gd name="T7" fmla="*/ 118 h 2292"/>
                <a:gd name="T8" fmla="*/ 72 w 2693"/>
                <a:gd name="T9" fmla="*/ 12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5" name="Freeform 30"/>
            <p:cNvSpPr>
              <a:spLocks noChangeArrowheads="1"/>
            </p:cNvSpPr>
            <p:nvPr/>
          </p:nvSpPr>
          <p:spPr bwMode="auto">
            <a:xfrm>
              <a:off x="4082" y="1855"/>
              <a:ext cx="827" cy="689"/>
            </a:xfrm>
            <a:custGeom>
              <a:avLst/>
              <a:gdLst>
                <a:gd name="T0" fmla="*/ 71 w 3645"/>
                <a:gd name="T1" fmla="*/ 0 h 3037"/>
                <a:gd name="T2" fmla="*/ 174 w 3645"/>
                <a:gd name="T3" fmla="*/ 16 h 3037"/>
                <a:gd name="T4" fmla="*/ 188 w 3645"/>
                <a:gd name="T5" fmla="*/ 156 h 3037"/>
                <a:gd name="T6" fmla="*/ 0 w 3645"/>
                <a:gd name="T7" fmla="*/ 105 h 3037"/>
                <a:gd name="T8" fmla="*/ 71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6" name="Freeform 31"/>
            <p:cNvSpPr>
              <a:spLocks noChangeArrowheads="1"/>
            </p:cNvSpPr>
            <p:nvPr/>
          </p:nvSpPr>
          <p:spPr bwMode="auto">
            <a:xfrm>
              <a:off x="4391" y="1794"/>
              <a:ext cx="736" cy="129"/>
            </a:xfrm>
            <a:custGeom>
              <a:avLst/>
              <a:gdLst>
                <a:gd name="T0" fmla="*/ 72 w 3247"/>
                <a:gd name="T1" fmla="*/ 0 h 571"/>
                <a:gd name="T2" fmla="*/ 167 w 3247"/>
                <a:gd name="T3" fmla="*/ 14 h 571"/>
                <a:gd name="T4" fmla="*/ 105 w 3247"/>
                <a:gd name="T5" fmla="*/ 29 h 571"/>
                <a:gd name="T6" fmla="*/ 0 w 3247"/>
                <a:gd name="T7" fmla="*/ 12 h 571"/>
                <a:gd name="T8" fmla="*/ 72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solidFill>
              <a:srgbClr val="F8F8F8">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47" name="深色2"/>
          <p:cNvGrpSpPr>
            <a:grpSpLocks/>
          </p:cNvGrpSpPr>
          <p:nvPr/>
        </p:nvGrpSpPr>
        <p:grpSpPr bwMode="auto">
          <a:xfrm>
            <a:off x="3901658" y="4070881"/>
            <a:ext cx="972210" cy="509973"/>
            <a:chOff x="4078" y="1794"/>
            <a:chExt cx="1293" cy="751"/>
          </a:xfrm>
          <a:solidFill>
            <a:schemeClr val="accent4">
              <a:lumMod val="60000"/>
              <a:lumOff val="40000"/>
            </a:schemeClr>
          </a:solidFill>
        </p:grpSpPr>
        <p:sp>
          <p:nvSpPr>
            <p:cNvPr id="48" name="Freeform 26"/>
            <p:cNvSpPr>
              <a:spLocks noChangeArrowheads="1"/>
            </p:cNvSpPr>
            <p:nvPr/>
          </p:nvSpPr>
          <p:spPr bwMode="auto">
            <a:xfrm>
              <a:off x="4656" y="1801"/>
              <a:ext cx="715" cy="534"/>
            </a:xfrm>
            <a:custGeom>
              <a:avLst/>
              <a:gdLst>
                <a:gd name="T0" fmla="*/ 8 w 3154"/>
                <a:gd name="T1" fmla="*/ 0 h 2354"/>
                <a:gd name="T2" fmla="*/ 110 w 3154"/>
                <a:gd name="T3" fmla="*/ 13 h 2354"/>
                <a:gd name="T4" fmla="*/ 162 w 3154"/>
                <a:gd name="T5" fmla="*/ 121 h 2354"/>
                <a:gd name="T6" fmla="*/ 0 w 3154"/>
                <a:gd name="T7" fmla="*/ 79 h 2354"/>
                <a:gd name="T8" fmla="*/ 8 w 3154"/>
                <a:gd name="T9" fmla="*/ 0 h 2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154" h="2354">
                  <a:moveTo>
                    <a:pt x="154" y="0"/>
                  </a:moveTo>
                  <a:lnTo>
                    <a:pt x="2135" y="261"/>
                  </a:lnTo>
                  <a:lnTo>
                    <a:pt x="3153" y="2353"/>
                  </a:lnTo>
                  <a:lnTo>
                    <a:pt x="0" y="1538"/>
                  </a:lnTo>
                  <a:lnTo>
                    <a:pt x="154" y="0"/>
                  </a:lnTo>
                </a:path>
              </a:pathLst>
            </a:custGeom>
            <a:grpFill/>
            <a:ln w="9525">
              <a:solidFill>
                <a:srgbClr val="2676FF">
                  <a:lumMod val="50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49" name="Freeform 27"/>
            <p:cNvSpPr>
              <a:spLocks noChangeArrowheads="1"/>
            </p:cNvSpPr>
            <p:nvPr/>
          </p:nvSpPr>
          <p:spPr bwMode="auto">
            <a:xfrm>
              <a:off x="4078" y="2146"/>
              <a:ext cx="1291" cy="396"/>
            </a:xfrm>
            <a:custGeom>
              <a:avLst/>
              <a:gdLst>
                <a:gd name="T0" fmla="*/ 128 w 5691"/>
                <a:gd name="T1" fmla="*/ 0 h 1748"/>
                <a:gd name="T2" fmla="*/ 293 w 5691"/>
                <a:gd name="T3" fmla="*/ 41 h 1748"/>
                <a:gd name="T4" fmla="*/ 188 w 5691"/>
                <a:gd name="T5" fmla="*/ 90 h 1748"/>
                <a:gd name="T6" fmla="*/ 0 w 5691"/>
                <a:gd name="T7" fmla="*/ 38 h 1748"/>
                <a:gd name="T8" fmla="*/ 128 w 5691"/>
                <a:gd name="T9" fmla="*/ 0 h 17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91" h="1748">
                  <a:moveTo>
                    <a:pt x="2496" y="0"/>
                  </a:moveTo>
                  <a:lnTo>
                    <a:pt x="5690" y="801"/>
                  </a:lnTo>
                  <a:lnTo>
                    <a:pt x="3644" y="1747"/>
                  </a:lnTo>
                  <a:lnTo>
                    <a:pt x="0" y="748"/>
                  </a:lnTo>
                  <a:lnTo>
                    <a:pt x="2496" y="0"/>
                  </a:lnTo>
                </a:path>
              </a:pathLst>
            </a:custGeom>
            <a:grpFill/>
            <a:ln w="9525">
              <a:solidFill>
                <a:srgbClr val="2676FF">
                  <a:lumMod val="50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0" name="Freeform 28"/>
            <p:cNvSpPr>
              <a:spLocks noChangeArrowheads="1"/>
            </p:cNvSpPr>
            <p:nvPr/>
          </p:nvSpPr>
          <p:spPr bwMode="auto">
            <a:xfrm>
              <a:off x="4854" y="1861"/>
              <a:ext cx="514" cy="684"/>
            </a:xfrm>
            <a:custGeom>
              <a:avLst/>
              <a:gdLst>
                <a:gd name="T0" fmla="*/ 0 w 2266"/>
                <a:gd name="T1" fmla="*/ 15 h 3015"/>
                <a:gd name="T2" fmla="*/ 61 w 2266"/>
                <a:gd name="T3" fmla="*/ 0 h 3015"/>
                <a:gd name="T4" fmla="*/ 117 w 2266"/>
                <a:gd name="T5" fmla="*/ 106 h 3015"/>
                <a:gd name="T6" fmla="*/ 12 w 2266"/>
                <a:gd name="T7" fmla="*/ 155 h 3015"/>
                <a:gd name="T8" fmla="*/ 0 w 2266"/>
                <a:gd name="T9" fmla="*/ 15 h 30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66" h="3015">
                  <a:moveTo>
                    <a:pt x="0" y="282"/>
                  </a:moveTo>
                  <a:lnTo>
                    <a:pt x="1193" y="0"/>
                  </a:lnTo>
                  <a:lnTo>
                    <a:pt x="2265" y="2059"/>
                  </a:lnTo>
                  <a:lnTo>
                    <a:pt x="239" y="3014"/>
                  </a:lnTo>
                  <a:lnTo>
                    <a:pt x="0" y="282"/>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1" name="Freeform 29"/>
            <p:cNvSpPr>
              <a:spLocks noChangeArrowheads="1"/>
            </p:cNvSpPr>
            <p:nvPr/>
          </p:nvSpPr>
          <p:spPr bwMode="auto">
            <a:xfrm>
              <a:off x="4078" y="1801"/>
              <a:ext cx="611" cy="520"/>
            </a:xfrm>
            <a:custGeom>
              <a:avLst/>
              <a:gdLst>
                <a:gd name="T0" fmla="*/ 72 w 2693"/>
                <a:gd name="T1" fmla="*/ 12 h 2292"/>
                <a:gd name="T2" fmla="*/ 139 w 2693"/>
                <a:gd name="T3" fmla="*/ 0 h 2292"/>
                <a:gd name="T4" fmla="*/ 132 w 2693"/>
                <a:gd name="T5" fmla="*/ 78 h 2292"/>
                <a:gd name="T6" fmla="*/ 0 w 2693"/>
                <a:gd name="T7" fmla="*/ 118 h 2292"/>
                <a:gd name="T8" fmla="*/ 72 w 2693"/>
                <a:gd name="T9" fmla="*/ 12 h 229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93" h="2292">
                  <a:moveTo>
                    <a:pt x="1400" y="223"/>
                  </a:moveTo>
                  <a:lnTo>
                    <a:pt x="2692" y="0"/>
                  </a:lnTo>
                  <a:lnTo>
                    <a:pt x="2564" y="1525"/>
                  </a:lnTo>
                  <a:lnTo>
                    <a:pt x="0" y="2291"/>
                  </a:lnTo>
                  <a:lnTo>
                    <a:pt x="1400" y="223"/>
                  </a:lnTo>
                </a:path>
              </a:pathLst>
            </a:custGeom>
            <a:grpFill/>
            <a:ln w="9525">
              <a:solidFill>
                <a:srgbClr val="2676FF">
                  <a:lumMod val="50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2" name="Freeform 30"/>
            <p:cNvSpPr>
              <a:spLocks noChangeArrowheads="1"/>
            </p:cNvSpPr>
            <p:nvPr/>
          </p:nvSpPr>
          <p:spPr bwMode="auto">
            <a:xfrm>
              <a:off x="4082" y="1855"/>
              <a:ext cx="827" cy="689"/>
            </a:xfrm>
            <a:custGeom>
              <a:avLst/>
              <a:gdLst>
                <a:gd name="T0" fmla="*/ 71 w 3645"/>
                <a:gd name="T1" fmla="*/ 0 h 3037"/>
                <a:gd name="T2" fmla="*/ 174 w 3645"/>
                <a:gd name="T3" fmla="*/ 16 h 3037"/>
                <a:gd name="T4" fmla="*/ 188 w 3645"/>
                <a:gd name="T5" fmla="*/ 156 h 3037"/>
                <a:gd name="T6" fmla="*/ 0 w 3645"/>
                <a:gd name="T7" fmla="*/ 105 h 3037"/>
                <a:gd name="T8" fmla="*/ 71 w 3645"/>
                <a:gd name="T9" fmla="*/ 0 h 30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45" h="3037">
                  <a:moveTo>
                    <a:pt x="1388" y="0"/>
                  </a:moveTo>
                  <a:lnTo>
                    <a:pt x="3383" y="304"/>
                  </a:lnTo>
                  <a:lnTo>
                    <a:pt x="3644" y="3036"/>
                  </a:lnTo>
                  <a:lnTo>
                    <a:pt x="0" y="2040"/>
                  </a:lnTo>
                  <a:lnTo>
                    <a:pt x="1388"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3" name="Freeform 31"/>
            <p:cNvSpPr>
              <a:spLocks noChangeArrowheads="1"/>
            </p:cNvSpPr>
            <p:nvPr/>
          </p:nvSpPr>
          <p:spPr bwMode="auto">
            <a:xfrm>
              <a:off x="4391" y="1794"/>
              <a:ext cx="736" cy="129"/>
            </a:xfrm>
            <a:custGeom>
              <a:avLst/>
              <a:gdLst>
                <a:gd name="T0" fmla="*/ 72 w 3247"/>
                <a:gd name="T1" fmla="*/ 0 h 571"/>
                <a:gd name="T2" fmla="*/ 167 w 3247"/>
                <a:gd name="T3" fmla="*/ 14 h 571"/>
                <a:gd name="T4" fmla="*/ 105 w 3247"/>
                <a:gd name="T5" fmla="*/ 29 h 571"/>
                <a:gd name="T6" fmla="*/ 0 w 3247"/>
                <a:gd name="T7" fmla="*/ 12 h 571"/>
                <a:gd name="T8" fmla="*/ 72 w 3247"/>
                <a:gd name="T9" fmla="*/ 0 h 5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47" h="571">
                  <a:moveTo>
                    <a:pt x="1395" y="0"/>
                  </a:moveTo>
                  <a:lnTo>
                    <a:pt x="3246" y="275"/>
                  </a:lnTo>
                  <a:lnTo>
                    <a:pt x="2042" y="570"/>
                  </a:lnTo>
                  <a:lnTo>
                    <a:pt x="0" y="240"/>
                  </a:lnTo>
                  <a:lnTo>
                    <a:pt x="1395" y="0"/>
                  </a:lnTo>
                </a:path>
              </a:pathLst>
            </a:custGeom>
            <a:grpFill/>
            <a:ln w="9525">
              <a:solidFill>
                <a:srgbClr val="2676FF">
                  <a:lumMod val="75000"/>
                </a:srgb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54" name="灰色1"/>
          <p:cNvGrpSpPr>
            <a:grpSpLocks/>
          </p:cNvGrpSpPr>
          <p:nvPr/>
        </p:nvGrpSpPr>
        <p:grpSpPr bwMode="auto">
          <a:xfrm>
            <a:off x="4185875" y="3729315"/>
            <a:ext cx="461668" cy="349715"/>
            <a:chOff x="4456" y="1291"/>
            <a:chExt cx="614" cy="515"/>
          </a:xfrm>
        </p:grpSpPr>
        <p:sp>
          <p:nvSpPr>
            <p:cNvPr id="55" name="Freeform 33"/>
            <p:cNvSpPr>
              <a:spLocks noChangeArrowheads="1"/>
            </p:cNvSpPr>
            <p:nvPr/>
          </p:nvSpPr>
          <p:spPr bwMode="auto">
            <a:xfrm>
              <a:off x="4456" y="1699"/>
              <a:ext cx="615" cy="108"/>
            </a:xfrm>
            <a:custGeom>
              <a:avLst/>
              <a:gdLst>
                <a:gd name="T0" fmla="*/ 65 w 2711"/>
                <a:gd name="T1" fmla="*/ 0 h 478"/>
                <a:gd name="T2" fmla="*/ 140 w 2711"/>
                <a:gd name="T3" fmla="*/ 12 h 478"/>
                <a:gd name="T4" fmla="*/ 87 w 2711"/>
                <a:gd name="T5" fmla="*/ 24 h 478"/>
                <a:gd name="T6" fmla="*/ 0 w 2711"/>
                <a:gd name="T7" fmla="*/ 10 h 478"/>
                <a:gd name="T8" fmla="*/ 65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solidFill>
              <a:srgbClr val="C0C0C0">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6" name="Freeform 34"/>
            <p:cNvSpPr>
              <a:spLocks noChangeArrowheads="1"/>
            </p:cNvSpPr>
            <p:nvPr/>
          </p:nvSpPr>
          <p:spPr bwMode="auto">
            <a:xfrm>
              <a:off x="4456" y="1291"/>
              <a:ext cx="384" cy="517"/>
            </a:xfrm>
            <a:custGeom>
              <a:avLst/>
              <a:gdLst>
                <a:gd name="T0" fmla="*/ 75 w 1692"/>
                <a:gd name="T1" fmla="*/ 0 h 2278"/>
                <a:gd name="T2" fmla="*/ 87 w 1692"/>
                <a:gd name="T3" fmla="*/ 117 h 2278"/>
                <a:gd name="T4" fmla="*/ 0 w 1692"/>
                <a:gd name="T5" fmla="*/ 102 h 2278"/>
                <a:gd name="T6" fmla="*/ 75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57" name="Freeform 35"/>
            <p:cNvSpPr>
              <a:spLocks noChangeArrowheads="1"/>
            </p:cNvSpPr>
            <p:nvPr/>
          </p:nvSpPr>
          <p:spPr bwMode="auto">
            <a:xfrm>
              <a:off x="4785" y="1291"/>
              <a:ext cx="286" cy="517"/>
            </a:xfrm>
            <a:custGeom>
              <a:avLst/>
              <a:gdLst>
                <a:gd name="T0" fmla="*/ 0 w 1262"/>
                <a:gd name="T1" fmla="*/ 0 h 2278"/>
                <a:gd name="T2" fmla="*/ 65 w 1262"/>
                <a:gd name="T3" fmla="*/ 104 h 2278"/>
                <a:gd name="T4" fmla="*/ 12 w 1262"/>
                <a:gd name="T5" fmla="*/ 1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solidFill>
              <a:srgbClr val="EAEAEA">
                <a:alpha val="80000"/>
              </a:srgbClr>
            </a:solidFill>
            <a:ln w="9525">
              <a:solidFill>
                <a:srgbClr val="C0C0C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grpSp>
        <p:nvGrpSpPr>
          <p:cNvPr id="58" name="深色1"/>
          <p:cNvGrpSpPr>
            <a:grpSpLocks/>
          </p:cNvGrpSpPr>
          <p:nvPr/>
        </p:nvGrpSpPr>
        <p:grpSpPr bwMode="auto">
          <a:xfrm>
            <a:off x="4197904" y="3734747"/>
            <a:ext cx="437607" cy="338850"/>
            <a:chOff x="4456" y="1291"/>
            <a:chExt cx="614" cy="515"/>
          </a:xfrm>
          <a:solidFill>
            <a:schemeClr val="accent4">
              <a:lumMod val="75000"/>
            </a:schemeClr>
          </a:solidFill>
        </p:grpSpPr>
        <p:sp>
          <p:nvSpPr>
            <p:cNvPr id="59" name="Freeform 33"/>
            <p:cNvSpPr>
              <a:spLocks noChangeArrowheads="1"/>
            </p:cNvSpPr>
            <p:nvPr/>
          </p:nvSpPr>
          <p:spPr bwMode="auto">
            <a:xfrm>
              <a:off x="4456" y="1699"/>
              <a:ext cx="615" cy="108"/>
            </a:xfrm>
            <a:custGeom>
              <a:avLst/>
              <a:gdLst>
                <a:gd name="T0" fmla="*/ 65 w 2711"/>
                <a:gd name="T1" fmla="*/ 0 h 478"/>
                <a:gd name="T2" fmla="*/ 140 w 2711"/>
                <a:gd name="T3" fmla="*/ 12 h 478"/>
                <a:gd name="T4" fmla="*/ 87 w 2711"/>
                <a:gd name="T5" fmla="*/ 24 h 478"/>
                <a:gd name="T6" fmla="*/ 0 w 2711"/>
                <a:gd name="T7" fmla="*/ 10 h 478"/>
                <a:gd name="T8" fmla="*/ 65 w 2711"/>
                <a:gd name="T9" fmla="*/ 0 h 4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1" h="478">
                  <a:moveTo>
                    <a:pt x="1257" y="0"/>
                  </a:moveTo>
                  <a:lnTo>
                    <a:pt x="2710" y="239"/>
                  </a:lnTo>
                  <a:lnTo>
                    <a:pt x="1691" y="477"/>
                  </a:lnTo>
                  <a:lnTo>
                    <a:pt x="0" y="195"/>
                  </a:lnTo>
                  <a:lnTo>
                    <a:pt x="1257" y="0"/>
                  </a:lnTo>
                </a:path>
              </a:pathLst>
            </a:custGeom>
            <a:grpFill/>
            <a:ln w="9525">
              <a:solidFill>
                <a:schemeClr val="accent4">
                  <a:lumMod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60" name="Freeform 34"/>
            <p:cNvSpPr>
              <a:spLocks noChangeArrowheads="1"/>
            </p:cNvSpPr>
            <p:nvPr/>
          </p:nvSpPr>
          <p:spPr bwMode="auto">
            <a:xfrm>
              <a:off x="4456" y="1291"/>
              <a:ext cx="384" cy="517"/>
            </a:xfrm>
            <a:custGeom>
              <a:avLst/>
              <a:gdLst>
                <a:gd name="T0" fmla="*/ 75 w 1692"/>
                <a:gd name="T1" fmla="*/ 0 h 2278"/>
                <a:gd name="T2" fmla="*/ 87 w 1692"/>
                <a:gd name="T3" fmla="*/ 117 h 2278"/>
                <a:gd name="T4" fmla="*/ 0 w 1692"/>
                <a:gd name="T5" fmla="*/ 102 h 2278"/>
                <a:gd name="T6" fmla="*/ 75 w 169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92" h="2278">
                  <a:moveTo>
                    <a:pt x="1449" y="0"/>
                  </a:moveTo>
                  <a:lnTo>
                    <a:pt x="1691" y="2277"/>
                  </a:lnTo>
                  <a:lnTo>
                    <a:pt x="0" y="1973"/>
                  </a:lnTo>
                  <a:lnTo>
                    <a:pt x="1449" y="0"/>
                  </a:lnTo>
                </a:path>
              </a:pathLst>
            </a:custGeom>
            <a:grpFill/>
            <a:ln w="9525">
              <a:solidFill>
                <a:schemeClr val="accent4">
                  <a:lumMod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sp>
          <p:nvSpPr>
            <p:cNvPr id="61" name="Freeform 35"/>
            <p:cNvSpPr>
              <a:spLocks noChangeArrowheads="1"/>
            </p:cNvSpPr>
            <p:nvPr/>
          </p:nvSpPr>
          <p:spPr bwMode="auto">
            <a:xfrm>
              <a:off x="4785" y="1291"/>
              <a:ext cx="286" cy="517"/>
            </a:xfrm>
            <a:custGeom>
              <a:avLst/>
              <a:gdLst>
                <a:gd name="T0" fmla="*/ 0 w 1262"/>
                <a:gd name="T1" fmla="*/ 0 h 2278"/>
                <a:gd name="T2" fmla="*/ 65 w 1262"/>
                <a:gd name="T3" fmla="*/ 104 h 2278"/>
                <a:gd name="T4" fmla="*/ 12 w 1262"/>
                <a:gd name="T5" fmla="*/ 117 h 2278"/>
                <a:gd name="T6" fmla="*/ 0 w 1262"/>
                <a:gd name="T7" fmla="*/ 0 h 227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62" h="2278">
                  <a:moveTo>
                    <a:pt x="0" y="0"/>
                  </a:moveTo>
                  <a:lnTo>
                    <a:pt x="1261" y="2017"/>
                  </a:lnTo>
                  <a:lnTo>
                    <a:pt x="242" y="2277"/>
                  </a:lnTo>
                  <a:lnTo>
                    <a:pt x="0" y="0"/>
                  </a:lnTo>
                </a:path>
              </a:pathLst>
            </a:custGeom>
            <a:grpFill/>
            <a:ln w="9525">
              <a:solidFill>
                <a:schemeClr val="accent4">
                  <a:lumMod val="50000"/>
                </a:schemeClr>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cs typeface="+mn-ea"/>
                <a:sym typeface="+mn-lt"/>
              </a:endParaRPr>
            </a:p>
          </p:txBody>
        </p:sp>
      </p:grpSp>
      <p:sp>
        <p:nvSpPr>
          <p:cNvPr id="68" name="Text Box 13"/>
          <p:cNvSpPr txBox="1">
            <a:spLocks noChangeArrowheads="1"/>
          </p:cNvSpPr>
          <p:nvPr/>
        </p:nvSpPr>
        <p:spPr bwMode="auto">
          <a:xfrm>
            <a:off x="577653" y="4547656"/>
            <a:ext cx="2193147" cy="2755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itchFamily="34" charset="-122"/>
                <a:ea typeface="微软雅黑" pitchFamily="34" charset="-122"/>
              </a:defRPr>
            </a:lvl1pPr>
            <a:lvl2pPr eaLnBrk="0">
              <a:tabLst>
                <a:tab pos="723900" algn="l"/>
                <a:tab pos="1447800" algn="l"/>
                <a:tab pos="2171700" algn="l"/>
                <a:tab pos="2895600" algn="l"/>
                <a:tab pos="3619500" algn="l"/>
                <a:tab pos="4343400" algn="l"/>
                <a:tab pos="5067300" algn="l"/>
              </a:tabLst>
              <a:defRPr>
                <a:latin typeface="Arial" charset="0"/>
                <a:ea typeface="宋体" charset="-122"/>
              </a:defRPr>
            </a:lvl2pPr>
            <a:lvl3pPr eaLnBrk="0">
              <a:tabLst>
                <a:tab pos="723900" algn="l"/>
                <a:tab pos="1447800" algn="l"/>
                <a:tab pos="2171700" algn="l"/>
                <a:tab pos="2895600" algn="l"/>
                <a:tab pos="3619500" algn="l"/>
                <a:tab pos="4343400" algn="l"/>
                <a:tab pos="5067300" algn="l"/>
              </a:tabLst>
              <a:defRPr>
                <a:latin typeface="Arial" charset="0"/>
                <a:ea typeface="宋体" charset="-122"/>
              </a:defRPr>
            </a:lvl3pPr>
            <a:lvl4pPr eaLnBrk="0">
              <a:tabLst>
                <a:tab pos="723900" algn="l"/>
                <a:tab pos="1447800" algn="l"/>
                <a:tab pos="2171700" algn="l"/>
                <a:tab pos="2895600" algn="l"/>
                <a:tab pos="3619500" algn="l"/>
                <a:tab pos="4343400" algn="l"/>
                <a:tab pos="5067300" algn="l"/>
              </a:tabLst>
              <a:defRPr>
                <a:latin typeface="Arial" charset="0"/>
                <a:ea typeface="宋体" charset="-122"/>
              </a:defRPr>
            </a:lvl4pPr>
            <a:lvl5pPr eaLnBrk="0">
              <a:tabLst>
                <a:tab pos="723900" algn="l"/>
                <a:tab pos="1447800" algn="l"/>
                <a:tab pos="2171700" algn="l"/>
                <a:tab pos="2895600" algn="l"/>
                <a:tab pos="3619500" algn="l"/>
                <a:tab pos="4343400" algn="l"/>
                <a:tab pos="5067300" algn="l"/>
              </a:tabLst>
              <a:defRPr>
                <a:latin typeface="Arial" charset="0"/>
                <a:ea typeface="宋体"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sz="1200" b="0" i="0" u="none" strike="noStrike" cap="none" normalizeH="0" baseline="0" noProof="0" dirty="0">
                <a:ln>
                  <a:noFill/>
                </a:ln>
                <a:solidFill>
                  <a:schemeClr val="tx1"/>
                </a:solidFill>
                <a:uLnTx/>
                <a:uFillTx/>
                <a:latin typeface="+mn-lt"/>
                <a:ea typeface="+mn-ea"/>
                <a:cs typeface="+mn-ea"/>
                <a:sym typeface="+mn-lt"/>
              </a:rPr>
              <a:t>Municipal data centers 1–n</a:t>
            </a:r>
          </a:p>
        </p:txBody>
      </p:sp>
      <p:sp>
        <p:nvSpPr>
          <p:cNvPr id="70" name="Text Box 13"/>
          <p:cNvSpPr txBox="1">
            <a:spLocks noChangeArrowheads="1"/>
          </p:cNvSpPr>
          <p:nvPr/>
        </p:nvSpPr>
        <p:spPr bwMode="auto">
          <a:xfrm>
            <a:off x="715126" y="4898115"/>
            <a:ext cx="2222940" cy="2755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0000" tIns="45000" rIns="90000" bIns="45000">
            <a:spAutoFit/>
          </a:bodyPr>
          <a:lstStyle>
            <a:defPPr>
              <a:defRPr lang="zh-CN"/>
            </a:defPPr>
            <a:lvl1pPr marR="0" lvl="0" indent="0" fontAlgn="auto">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kumimoji="0" i="0" u="none" strike="noStrike" kern="0" cap="none" spc="0" normalizeH="0" baseline="0">
                <a:ln>
                  <a:noFill/>
                </a:ln>
                <a:solidFill>
                  <a:schemeClr val="bg1">
                    <a:lumMod val="50000"/>
                  </a:schemeClr>
                </a:solidFill>
                <a:effectLst/>
                <a:uLnTx/>
                <a:uFillTx/>
                <a:latin typeface="微软雅黑" pitchFamily="34" charset="-122"/>
                <a:ea typeface="微软雅黑" pitchFamily="34" charset="-122"/>
              </a:defRPr>
            </a:lvl1pPr>
            <a:lvl2pPr eaLnBrk="0">
              <a:tabLst>
                <a:tab pos="723900" algn="l"/>
                <a:tab pos="1447800" algn="l"/>
                <a:tab pos="2171700" algn="l"/>
                <a:tab pos="2895600" algn="l"/>
                <a:tab pos="3619500" algn="l"/>
                <a:tab pos="4343400" algn="l"/>
                <a:tab pos="5067300" algn="l"/>
              </a:tabLst>
              <a:defRPr>
                <a:latin typeface="Arial" charset="0"/>
                <a:ea typeface="宋体" charset="-122"/>
              </a:defRPr>
            </a:lvl2pPr>
            <a:lvl3pPr eaLnBrk="0">
              <a:tabLst>
                <a:tab pos="723900" algn="l"/>
                <a:tab pos="1447800" algn="l"/>
                <a:tab pos="2171700" algn="l"/>
                <a:tab pos="2895600" algn="l"/>
                <a:tab pos="3619500" algn="l"/>
                <a:tab pos="4343400" algn="l"/>
                <a:tab pos="5067300" algn="l"/>
              </a:tabLst>
              <a:defRPr>
                <a:latin typeface="Arial" charset="0"/>
                <a:ea typeface="宋体" charset="-122"/>
              </a:defRPr>
            </a:lvl3pPr>
            <a:lvl4pPr eaLnBrk="0">
              <a:tabLst>
                <a:tab pos="723900" algn="l"/>
                <a:tab pos="1447800" algn="l"/>
                <a:tab pos="2171700" algn="l"/>
                <a:tab pos="2895600" algn="l"/>
                <a:tab pos="3619500" algn="l"/>
                <a:tab pos="4343400" algn="l"/>
                <a:tab pos="5067300" algn="l"/>
              </a:tabLst>
              <a:defRPr>
                <a:latin typeface="Arial" charset="0"/>
                <a:ea typeface="宋体" charset="-122"/>
              </a:defRPr>
            </a:lvl4pPr>
            <a:lvl5pPr eaLnBrk="0">
              <a:tabLst>
                <a:tab pos="723900" algn="l"/>
                <a:tab pos="1447800" algn="l"/>
                <a:tab pos="2171700" algn="l"/>
                <a:tab pos="2895600" algn="l"/>
                <a:tab pos="3619500" algn="l"/>
                <a:tab pos="4343400" algn="l"/>
                <a:tab pos="5067300" algn="l"/>
              </a:tabLst>
              <a:defRPr>
                <a:latin typeface="Arial" charset="0"/>
                <a:ea typeface="宋体" charset="-122"/>
              </a:defRPr>
            </a:lvl5pPr>
            <a:lvl6pPr marL="25146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6pPr>
            <a:lvl7pPr marL="29718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7pPr>
            <a:lvl8pPr marL="34290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8pPr>
            <a:lvl9pPr marL="3886200" indent="-228600" defTabSz="449263" eaLnBrk="0" fontAlgn="base" hangingPunct="0">
              <a:lnSpc>
                <a:spcPct val="93000"/>
              </a:lnSpc>
              <a:spcBef>
                <a:spcPct val="0"/>
              </a:spcBef>
              <a:spcAft>
                <a:spcPct val="0"/>
              </a:spcAft>
              <a:buClr>
                <a:srgbClr val="000000"/>
              </a:buClr>
              <a:buSzPct val="100000"/>
              <a:buFont typeface="Times New Roman" pitchFamily="16" charset="0"/>
              <a:tabLst>
                <a:tab pos="723900" algn="l"/>
                <a:tab pos="1447800" algn="l"/>
                <a:tab pos="2171700" algn="l"/>
                <a:tab pos="2895600" algn="l"/>
                <a:tab pos="3619500" algn="l"/>
                <a:tab pos="4343400" algn="l"/>
                <a:tab pos="5067300" algn="l"/>
              </a:tabLst>
              <a:defRPr>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tab pos="723900" algn="l"/>
                <a:tab pos="1447800" algn="l"/>
                <a:tab pos="2171700" algn="l"/>
                <a:tab pos="2895600" algn="l"/>
                <a:tab pos="3619500" algn="l"/>
                <a:tab pos="4343400" algn="l"/>
                <a:tab pos="5067300" algn="l"/>
              </a:tabLst>
              <a:defRPr/>
            </a:pPr>
            <a:r>
              <a:rPr kumimoji="0" lang="en-US" sz="1200" b="0" i="0" u="none" strike="noStrike" cap="none" normalizeH="0" baseline="0" noProof="0" dirty="0">
                <a:ln>
                  <a:noFill/>
                </a:ln>
                <a:solidFill>
                  <a:schemeClr val="tx1"/>
                </a:solidFill>
                <a:uLnTx/>
                <a:uFillTx/>
                <a:latin typeface="+mn-lt"/>
                <a:ea typeface="+mn-ea"/>
                <a:cs typeface="+mn-ea"/>
                <a:sym typeface="+mn-lt"/>
              </a:rPr>
              <a:t>Branch data centers or equipment rooms 1–n</a:t>
            </a:r>
          </a:p>
        </p:txBody>
      </p:sp>
      <p:sp>
        <p:nvSpPr>
          <p:cNvPr id="71" name="右箭头 70"/>
          <p:cNvSpPr/>
          <p:nvPr/>
        </p:nvSpPr>
        <p:spPr>
          <a:xfrm rot="5400000">
            <a:off x="2890450" y="4000357"/>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sp>
        <p:nvSpPr>
          <p:cNvPr id="72" name="右箭头 71"/>
          <p:cNvSpPr/>
          <p:nvPr/>
        </p:nvSpPr>
        <p:spPr>
          <a:xfrm rot="5400000">
            <a:off x="2885379" y="4435656"/>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sp>
        <p:nvSpPr>
          <p:cNvPr id="73" name="右箭头 72"/>
          <p:cNvSpPr/>
          <p:nvPr/>
        </p:nvSpPr>
        <p:spPr>
          <a:xfrm rot="5400000">
            <a:off x="2892281" y="4844787"/>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sp>
        <p:nvSpPr>
          <p:cNvPr id="74" name="TextBox 19"/>
          <p:cNvSpPr txBox="1">
            <a:spLocks noChangeArrowheads="1"/>
          </p:cNvSpPr>
          <p:nvPr/>
        </p:nvSpPr>
        <p:spPr bwMode="auto">
          <a:xfrm>
            <a:off x="1024621" y="5822184"/>
            <a:ext cx="3500871"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600" dirty="0">
                <a:cs typeface="+mn-ea"/>
                <a:sym typeface="+mn-lt"/>
              </a:rPr>
              <a:t>EDC DCIM pyramid hierarchy</a:t>
            </a:r>
          </a:p>
        </p:txBody>
      </p:sp>
      <p:sp>
        <p:nvSpPr>
          <p:cNvPr id="75" name="圆角矩形 74"/>
          <p:cNvSpPr/>
          <p:nvPr/>
        </p:nvSpPr>
        <p:spPr>
          <a:xfrm>
            <a:off x="6074521" y="3655667"/>
            <a:ext cx="5305778" cy="2179788"/>
          </a:xfrm>
          <a:prstGeom prst="roundRect">
            <a:avLst/>
          </a:prstGeom>
          <a:solidFill>
            <a:srgbClr val="FFFFCC"/>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cs typeface="+mn-ea"/>
              <a:sym typeface="+mn-lt"/>
            </a:endParaRPr>
          </a:p>
        </p:txBody>
      </p:sp>
      <p:sp>
        <p:nvSpPr>
          <p:cNvPr id="76" name="文本框 75"/>
          <p:cNvSpPr txBox="1"/>
          <p:nvPr/>
        </p:nvSpPr>
        <p:spPr>
          <a:xfrm>
            <a:off x="6297838" y="3757432"/>
            <a:ext cx="3358520" cy="307777"/>
          </a:xfrm>
          <a:prstGeom prst="rect">
            <a:avLst/>
          </a:prstGeom>
          <a:noFill/>
        </p:spPr>
        <p:txBody>
          <a:bodyPr wrap="square" rtlCol="0">
            <a:spAutoFit/>
          </a:bodyPr>
          <a:lstStyle/>
          <a:p>
            <a:r>
              <a:rPr lang="en-US" sz="1400">
                <a:cs typeface="+mn-ea"/>
                <a:sym typeface="+mn-lt"/>
              </a:rPr>
              <a:t>IDC</a:t>
            </a:r>
          </a:p>
        </p:txBody>
      </p:sp>
      <p:sp>
        <p:nvSpPr>
          <p:cNvPr id="77" name="圆角矩形 76"/>
          <p:cNvSpPr/>
          <p:nvPr/>
        </p:nvSpPr>
        <p:spPr>
          <a:xfrm>
            <a:off x="6257846" y="4250116"/>
            <a:ext cx="3386667" cy="1511691"/>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cs typeface="+mn-ea"/>
              <a:sym typeface="+mn-lt"/>
            </a:endParaRPr>
          </a:p>
        </p:txBody>
      </p:sp>
      <p:sp>
        <p:nvSpPr>
          <p:cNvPr id="78" name="圆角矩形 77"/>
          <p:cNvSpPr/>
          <p:nvPr/>
        </p:nvSpPr>
        <p:spPr>
          <a:xfrm>
            <a:off x="10262184" y="4234267"/>
            <a:ext cx="954147" cy="1511691"/>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tx1"/>
              </a:solidFill>
              <a:cs typeface="+mn-ea"/>
              <a:sym typeface="+mn-lt"/>
            </a:endParaRPr>
          </a:p>
        </p:txBody>
      </p:sp>
      <p:sp>
        <p:nvSpPr>
          <p:cNvPr id="79" name="文本框 78"/>
          <p:cNvSpPr txBox="1"/>
          <p:nvPr/>
        </p:nvSpPr>
        <p:spPr>
          <a:xfrm>
            <a:off x="9594778" y="4985499"/>
            <a:ext cx="722303" cy="276999"/>
          </a:xfrm>
          <a:prstGeom prst="rect">
            <a:avLst/>
          </a:prstGeom>
          <a:noFill/>
        </p:spPr>
        <p:txBody>
          <a:bodyPr wrap="square" rtlCol="0">
            <a:spAutoFit/>
          </a:bodyPr>
          <a:lstStyle/>
          <a:p>
            <a:pPr algn="ctr"/>
            <a:r>
              <a:rPr lang="en-US" sz="1200">
                <a:cs typeface="+mn-ea"/>
                <a:sym typeface="+mn-lt"/>
              </a:rPr>
              <a:t>…</a:t>
            </a:r>
          </a:p>
        </p:txBody>
      </p:sp>
      <p:sp>
        <p:nvSpPr>
          <p:cNvPr id="80" name="文本框 79"/>
          <p:cNvSpPr txBox="1"/>
          <p:nvPr/>
        </p:nvSpPr>
        <p:spPr>
          <a:xfrm>
            <a:off x="6436131" y="4337250"/>
            <a:ext cx="906227" cy="276999"/>
          </a:xfrm>
          <a:prstGeom prst="rect">
            <a:avLst/>
          </a:prstGeom>
          <a:noFill/>
        </p:spPr>
        <p:txBody>
          <a:bodyPr wrap="square" rtlCol="0">
            <a:spAutoFit/>
          </a:bodyPr>
          <a:lstStyle/>
          <a:p>
            <a:r>
              <a:rPr lang="en-US" sz="1200">
                <a:cs typeface="+mn-ea"/>
                <a:sym typeface="+mn-lt"/>
              </a:rPr>
              <a:t>Building 1</a:t>
            </a:r>
          </a:p>
        </p:txBody>
      </p:sp>
      <p:sp>
        <p:nvSpPr>
          <p:cNvPr id="81" name="文本框 80"/>
          <p:cNvSpPr txBox="1"/>
          <p:nvPr/>
        </p:nvSpPr>
        <p:spPr>
          <a:xfrm>
            <a:off x="10258947" y="4331832"/>
            <a:ext cx="960620" cy="276999"/>
          </a:xfrm>
          <a:prstGeom prst="rect">
            <a:avLst/>
          </a:prstGeom>
          <a:noFill/>
        </p:spPr>
        <p:txBody>
          <a:bodyPr wrap="square" rtlCol="0">
            <a:spAutoFit/>
          </a:bodyPr>
          <a:lstStyle/>
          <a:p>
            <a:pPr algn="ctr"/>
            <a:r>
              <a:rPr lang="en-US" sz="1200" dirty="0">
                <a:cs typeface="+mn-ea"/>
                <a:sym typeface="+mn-lt"/>
              </a:rPr>
              <a:t>Building n</a:t>
            </a:r>
          </a:p>
        </p:txBody>
      </p:sp>
      <p:sp>
        <p:nvSpPr>
          <p:cNvPr id="82" name="圆角矩形 81"/>
          <p:cNvSpPr/>
          <p:nvPr/>
        </p:nvSpPr>
        <p:spPr>
          <a:xfrm>
            <a:off x="6426366" y="4791747"/>
            <a:ext cx="2188154" cy="87187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83" name="文本框 82"/>
          <p:cNvSpPr txBox="1"/>
          <p:nvPr/>
        </p:nvSpPr>
        <p:spPr>
          <a:xfrm>
            <a:off x="6509508" y="4878863"/>
            <a:ext cx="1827677" cy="215444"/>
          </a:xfrm>
          <a:prstGeom prst="rect">
            <a:avLst/>
          </a:prstGeom>
          <a:noFill/>
        </p:spPr>
        <p:txBody>
          <a:bodyPr wrap="square" rtlCol="0">
            <a:spAutoFit/>
          </a:bodyPr>
          <a:lstStyle/>
          <a:p>
            <a:r>
              <a:rPr lang="en-US" sz="800" dirty="0">
                <a:cs typeface="+mn-ea"/>
                <a:sym typeface="+mn-lt"/>
              </a:rPr>
              <a:t>Equipment room 1</a:t>
            </a:r>
          </a:p>
        </p:txBody>
      </p:sp>
      <p:sp>
        <p:nvSpPr>
          <p:cNvPr id="84" name="圆角矩形 83"/>
          <p:cNvSpPr/>
          <p:nvPr/>
        </p:nvSpPr>
        <p:spPr>
          <a:xfrm>
            <a:off x="8926986" y="4792384"/>
            <a:ext cx="624753" cy="87187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86" name="文本框 85"/>
          <p:cNvSpPr txBox="1"/>
          <p:nvPr/>
        </p:nvSpPr>
        <p:spPr>
          <a:xfrm>
            <a:off x="8431583" y="4990112"/>
            <a:ext cx="722303" cy="276999"/>
          </a:xfrm>
          <a:prstGeom prst="rect">
            <a:avLst/>
          </a:prstGeom>
          <a:noFill/>
        </p:spPr>
        <p:txBody>
          <a:bodyPr wrap="square" rtlCol="0">
            <a:spAutoFit/>
          </a:bodyPr>
          <a:lstStyle/>
          <a:p>
            <a:pPr algn="ctr"/>
            <a:r>
              <a:rPr lang="en-US" sz="1200">
                <a:cs typeface="+mn-ea"/>
                <a:sym typeface="+mn-lt"/>
              </a:rPr>
              <a:t>…</a:t>
            </a:r>
          </a:p>
        </p:txBody>
      </p:sp>
      <p:sp>
        <p:nvSpPr>
          <p:cNvPr id="87" name="圆角矩形 86"/>
          <p:cNvSpPr/>
          <p:nvPr/>
        </p:nvSpPr>
        <p:spPr>
          <a:xfrm>
            <a:off x="10499816" y="4753281"/>
            <a:ext cx="545630" cy="871877"/>
          </a:xfrm>
          <a:prstGeom prst="round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cs typeface="+mn-ea"/>
              <a:sym typeface="+mn-lt"/>
            </a:endParaRPr>
          </a:p>
        </p:txBody>
      </p:sp>
      <p:sp>
        <p:nvSpPr>
          <p:cNvPr id="88" name="圆角矩形 87"/>
          <p:cNvSpPr/>
          <p:nvPr/>
        </p:nvSpPr>
        <p:spPr>
          <a:xfrm>
            <a:off x="6493812" y="5189219"/>
            <a:ext cx="937576" cy="43593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sz="1100" dirty="0">
                <a:solidFill>
                  <a:schemeClr val="tx1"/>
                </a:solidFill>
                <a:cs typeface="+mn-ea"/>
                <a:sym typeface="+mn-lt"/>
              </a:rPr>
              <a:t>Smart module 1</a:t>
            </a:r>
          </a:p>
        </p:txBody>
      </p:sp>
      <p:sp>
        <p:nvSpPr>
          <p:cNvPr id="90" name="圆角矩形 89"/>
          <p:cNvSpPr/>
          <p:nvPr/>
        </p:nvSpPr>
        <p:spPr>
          <a:xfrm>
            <a:off x="10591968" y="5062185"/>
            <a:ext cx="348290" cy="43593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sz="1200" dirty="0">
              <a:solidFill>
                <a:schemeClr val="tx1"/>
              </a:solidFill>
              <a:cs typeface="+mn-ea"/>
              <a:sym typeface="+mn-lt"/>
            </a:endParaRPr>
          </a:p>
        </p:txBody>
      </p:sp>
      <p:sp>
        <p:nvSpPr>
          <p:cNvPr id="91" name="文本框 90"/>
          <p:cNvSpPr txBox="1"/>
          <p:nvPr/>
        </p:nvSpPr>
        <p:spPr>
          <a:xfrm>
            <a:off x="10411479" y="5112925"/>
            <a:ext cx="722303" cy="276999"/>
          </a:xfrm>
          <a:prstGeom prst="rect">
            <a:avLst/>
          </a:prstGeom>
          <a:noFill/>
        </p:spPr>
        <p:txBody>
          <a:bodyPr wrap="square" rtlCol="0">
            <a:spAutoFit/>
          </a:bodyPr>
          <a:lstStyle/>
          <a:p>
            <a:pPr algn="ctr"/>
            <a:r>
              <a:rPr lang="en-US" sz="1200">
                <a:cs typeface="+mn-ea"/>
                <a:sym typeface="+mn-lt"/>
              </a:rPr>
              <a:t>…</a:t>
            </a:r>
          </a:p>
        </p:txBody>
      </p:sp>
      <p:sp>
        <p:nvSpPr>
          <p:cNvPr id="92" name="圆角矩形 91"/>
          <p:cNvSpPr/>
          <p:nvPr/>
        </p:nvSpPr>
        <p:spPr>
          <a:xfrm>
            <a:off x="7702036" y="5184963"/>
            <a:ext cx="883641" cy="43593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r>
              <a:rPr lang="en-US" sz="1100" dirty="0">
                <a:solidFill>
                  <a:schemeClr val="tx1"/>
                </a:solidFill>
                <a:cs typeface="+mn-ea"/>
                <a:sym typeface="+mn-lt"/>
              </a:rPr>
              <a:t>Smart module n</a:t>
            </a:r>
          </a:p>
        </p:txBody>
      </p:sp>
      <p:sp>
        <p:nvSpPr>
          <p:cNvPr id="93" name="文本框 92"/>
          <p:cNvSpPr txBox="1"/>
          <p:nvPr/>
        </p:nvSpPr>
        <p:spPr>
          <a:xfrm>
            <a:off x="7208633" y="5189219"/>
            <a:ext cx="722303" cy="276999"/>
          </a:xfrm>
          <a:prstGeom prst="rect">
            <a:avLst/>
          </a:prstGeom>
          <a:noFill/>
        </p:spPr>
        <p:txBody>
          <a:bodyPr wrap="square" rtlCol="0">
            <a:spAutoFit/>
          </a:bodyPr>
          <a:lstStyle/>
          <a:p>
            <a:pPr algn="ctr"/>
            <a:r>
              <a:rPr lang="en-US" sz="1200">
                <a:cs typeface="+mn-ea"/>
                <a:sym typeface="+mn-lt"/>
              </a:rPr>
              <a:t>…</a:t>
            </a:r>
          </a:p>
        </p:txBody>
      </p:sp>
      <p:sp>
        <p:nvSpPr>
          <p:cNvPr id="94" name="文本框 93"/>
          <p:cNvSpPr txBox="1"/>
          <p:nvPr/>
        </p:nvSpPr>
        <p:spPr>
          <a:xfrm>
            <a:off x="8884886" y="4831235"/>
            <a:ext cx="722303" cy="338554"/>
          </a:xfrm>
          <a:prstGeom prst="rect">
            <a:avLst/>
          </a:prstGeom>
          <a:noFill/>
        </p:spPr>
        <p:txBody>
          <a:bodyPr wrap="square" rtlCol="0">
            <a:spAutoFit/>
          </a:bodyPr>
          <a:lstStyle/>
          <a:p>
            <a:r>
              <a:rPr lang="en-US" sz="800" dirty="0">
                <a:cs typeface="+mn-ea"/>
                <a:sym typeface="+mn-lt"/>
              </a:rPr>
              <a:t>Equipment room n</a:t>
            </a:r>
          </a:p>
        </p:txBody>
      </p:sp>
      <p:sp>
        <p:nvSpPr>
          <p:cNvPr id="95" name="圆角矩形 94"/>
          <p:cNvSpPr/>
          <p:nvPr/>
        </p:nvSpPr>
        <p:spPr>
          <a:xfrm>
            <a:off x="9063753" y="5169648"/>
            <a:ext cx="348290" cy="435938"/>
          </a:xfrm>
          <a:prstGeom prst="round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sz="1200" dirty="0">
              <a:solidFill>
                <a:schemeClr val="tx1"/>
              </a:solidFill>
              <a:cs typeface="+mn-ea"/>
              <a:sym typeface="+mn-lt"/>
            </a:endParaRPr>
          </a:p>
        </p:txBody>
      </p:sp>
      <p:sp>
        <p:nvSpPr>
          <p:cNvPr id="96" name="文本框 95"/>
          <p:cNvSpPr txBox="1"/>
          <p:nvPr/>
        </p:nvSpPr>
        <p:spPr>
          <a:xfrm>
            <a:off x="8892412" y="5197619"/>
            <a:ext cx="722303" cy="276999"/>
          </a:xfrm>
          <a:prstGeom prst="rect">
            <a:avLst/>
          </a:prstGeom>
          <a:noFill/>
        </p:spPr>
        <p:txBody>
          <a:bodyPr wrap="square" rtlCol="0">
            <a:spAutoFit/>
          </a:bodyPr>
          <a:lstStyle/>
          <a:p>
            <a:pPr algn="ctr"/>
            <a:r>
              <a:rPr lang="en-US" sz="1200">
                <a:cs typeface="+mn-ea"/>
                <a:sym typeface="+mn-lt"/>
              </a:rPr>
              <a:t>…</a:t>
            </a:r>
          </a:p>
        </p:txBody>
      </p:sp>
      <p:sp>
        <p:nvSpPr>
          <p:cNvPr id="97" name="TextBox 19"/>
          <p:cNvSpPr txBox="1">
            <a:spLocks noChangeArrowheads="1"/>
          </p:cNvSpPr>
          <p:nvPr/>
        </p:nvSpPr>
        <p:spPr bwMode="auto">
          <a:xfrm>
            <a:off x="6819546" y="5822184"/>
            <a:ext cx="4197861"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600" dirty="0">
                <a:cs typeface="+mn-ea"/>
                <a:sym typeface="+mn-lt"/>
              </a:rPr>
              <a:t>Common IDC DCIM deployment modes</a:t>
            </a:r>
          </a:p>
        </p:txBody>
      </p:sp>
    </p:spTree>
    <p:extLst>
      <p:ext uri="{BB962C8B-B14F-4D97-AF65-F5344CB8AC3E}">
        <p14:creationId xmlns:p14="http://schemas.microsoft.com/office/powerpoint/2010/main" val="345941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4">
                                            <p:txEl>
                                              <p:pRg st="5" end="5"/>
                                            </p:txEl>
                                          </p:spTgt>
                                        </p:tgtEl>
                                        <p:attrNameLst>
                                          <p:attrName>style.visibility</p:attrName>
                                        </p:attrNameLst>
                                      </p:cBhvr>
                                      <p:to>
                                        <p:strVal val="visible"/>
                                      </p:to>
                                    </p:set>
                                    <p:animEffect transition="in" filter="fade">
                                      <p:cBhvr>
                                        <p:cTn id="40" dur="1000"/>
                                        <p:tgtEl>
                                          <p:spTgt spid="4">
                                            <p:txEl>
                                              <p:pRg st="5" end="5"/>
                                            </p:txEl>
                                          </p:spTgt>
                                        </p:tgtEl>
                                      </p:cBhvr>
                                    </p:animEffect>
                                    <p:anim calcmode="lin" valueType="num">
                                      <p:cBhvr>
                                        <p:cTn id="41"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randombar(horizontal)">
                                      <p:cBhvr>
                                        <p:cTn id="47" dur="500"/>
                                        <p:tgtEl>
                                          <p:spTgt spid="58"/>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randombar(horizontal)">
                                      <p:cBhvr>
                                        <p:cTn id="50" dur="500"/>
                                        <p:tgtEl>
                                          <p:spTgt spid="63"/>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randombar(horizontal)">
                                      <p:cBhvr>
                                        <p:cTn id="53" dur="500"/>
                                        <p:tgtEl>
                                          <p:spTgt spid="17"/>
                                        </p:tgtEl>
                                      </p:cBhvr>
                                    </p:animEffect>
                                  </p:childTnLst>
                                </p:cTn>
                              </p:par>
                              <p:par>
                                <p:cTn id="54" presetID="14" presetClass="entr" presetSubtype="10" fill="hold"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randombar(horizontal)">
                                      <p:cBhvr>
                                        <p:cTn id="56" dur="500"/>
                                        <p:tgtEl>
                                          <p:spTgt spid="71"/>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randombar(horizontal)">
                                      <p:cBhvr>
                                        <p:cTn id="62" dur="500"/>
                                        <p:tgtEl>
                                          <p:spTgt spid="13"/>
                                        </p:tgtEl>
                                      </p:cBhvr>
                                    </p:animEffect>
                                  </p:childTnLst>
                                </p:cTn>
                              </p:par>
                              <p:par>
                                <p:cTn id="63" presetID="14" presetClass="entr" presetSubtype="10" fill="hold" nodeType="with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randombar(horizontal)">
                                      <p:cBhvr>
                                        <p:cTn id="65" dur="500"/>
                                        <p:tgtEl>
                                          <p:spTgt spid="47"/>
                                        </p:tgtEl>
                                      </p:cBhvr>
                                    </p:animEffect>
                                  </p:childTnLst>
                                </p:cTn>
                              </p:par>
                              <p:par>
                                <p:cTn id="66" presetID="14" presetClass="entr" presetSubtype="10" fill="hold"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randombar(horizontal)">
                                      <p:cBhvr>
                                        <p:cTn id="68" dur="500"/>
                                        <p:tgtEl>
                                          <p:spTgt spid="72"/>
                                        </p:tgtEl>
                                      </p:cBhvr>
                                    </p:animEffect>
                                  </p:childTnLst>
                                </p:cTn>
                              </p:par>
                              <p:par>
                                <p:cTn id="69" presetID="14" presetClass="entr" presetSubtype="10" fill="hold" grpId="0" nodeType="with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randombar(horizontal)">
                                      <p:cBhvr>
                                        <p:cTn id="71" dur="500"/>
                                        <p:tgtEl>
                                          <p:spTgt spid="68"/>
                                        </p:tgtEl>
                                      </p:cBhvr>
                                    </p:animEffect>
                                  </p:childTnLst>
                                </p:cTn>
                              </p:par>
                              <p:par>
                                <p:cTn id="72" presetID="14" presetClass="entr" presetSubtype="10" fill="hold" grpId="0" nodeType="with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randombar(horizontal)">
                                      <p:cBhvr>
                                        <p:cTn id="74" dur="500"/>
                                        <p:tgtEl>
                                          <p:spTgt spid="67"/>
                                        </p:tgtEl>
                                      </p:cBhvr>
                                    </p:animEffect>
                                  </p:childTnLst>
                                </p:cTn>
                              </p:par>
                              <p:par>
                                <p:cTn id="75" presetID="14" presetClass="entr" presetSubtype="10" fill="hold" nodeType="with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randombar(horizontal)">
                                      <p:cBhvr>
                                        <p:cTn id="77" dur="500"/>
                                        <p:tgtEl>
                                          <p:spTgt spid="35"/>
                                        </p:tgtEl>
                                      </p:cBhvr>
                                    </p:animEffect>
                                  </p:childTnLst>
                                </p:cTn>
                              </p:par>
                              <p:par>
                                <p:cTn id="78" presetID="14" presetClass="entr" presetSubtype="10" fill="hold" nodeType="with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randombar(horizontal)">
                                      <p:cBhvr>
                                        <p:cTn id="80" dur="500"/>
                                        <p:tgtEl>
                                          <p:spTgt spid="73"/>
                                        </p:tgtEl>
                                      </p:cBhvr>
                                    </p:animEffect>
                                  </p:childTnLst>
                                </p:cTn>
                              </p:par>
                              <p:par>
                                <p:cTn id="81" presetID="14" presetClass="entr" presetSubtype="10" fill="hold" grpId="0" nodeType="withEffect">
                                  <p:stCondLst>
                                    <p:cond delay="0"/>
                                  </p:stCondLst>
                                  <p:childTnLst>
                                    <p:set>
                                      <p:cBhvr>
                                        <p:cTn id="82" dur="1" fill="hold">
                                          <p:stCondLst>
                                            <p:cond delay="0"/>
                                          </p:stCondLst>
                                        </p:cTn>
                                        <p:tgtEl>
                                          <p:spTgt spid="70"/>
                                        </p:tgtEl>
                                        <p:attrNameLst>
                                          <p:attrName>style.visibility</p:attrName>
                                        </p:attrNameLst>
                                      </p:cBhvr>
                                      <p:to>
                                        <p:strVal val="visible"/>
                                      </p:to>
                                    </p:set>
                                    <p:animEffect transition="in" filter="randombar(horizontal)">
                                      <p:cBhvr>
                                        <p:cTn id="83" dur="500"/>
                                        <p:tgtEl>
                                          <p:spTgt spid="70"/>
                                        </p:tgtEl>
                                      </p:cBhvr>
                                    </p:animEffect>
                                  </p:childTnLst>
                                </p:cTn>
                              </p:par>
                              <p:par>
                                <p:cTn id="84" presetID="14" presetClass="entr" presetSubtype="10" fill="hold" grpId="0" nodeType="withEffect">
                                  <p:stCondLst>
                                    <p:cond delay="0"/>
                                  </p:stCondLst>
                                  <p:childTnLst>
                                    <p:set>
                                      <p:cBhvr>
                                        <p:cTn id="85" dur="1" fill="hold">
                                          <p:stCondLst>
                                            <p:cond delay="0"/>
                                          </p:stCondLst>
                                        </p:cTn>
                                        <p:tgtEl>
                                          <p:spTgt spid="69"/>
                                        </p:tgtEl>
                                        <p:attrNameLst>
                                          <p:attrName>style.visibility</p:attrName>
                                        </p:attrNameLst>
                                      </p:cBhvr>
                                      <p:to>
                                        <p:strVal val="visible"/>
                                      </p:to>
                                    </p:set>
                                    <p:animEffect transition="in" filter="randombar(horizontal)">
                                      <p:cBhvr>
                                        <p:cTn id="86" dur="500"/>
                                        <p:tgtEl>
                                          <p:spTgt spid="69"/>
                                        </p:tgtEl>
                                      </p:cBhvr>
                                    </p:animEffect>
                                  </p:childTnLst>
                                </p:cTn>
                              </p:par>
                              <p:par>
                                <p:cTn id="87" presetID="14" presetClass="entr" presetSubtype="10" fill="hold"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randombar(horizontal)">
                                      <p:cBhvr>
                                        <p:cTn id="89" dur="500"/>
                                        <p:tgtEl>
                                          <p:spTgt spid="24"/>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entr" presetSubtype="0" fill="hold" grpId="0" nodeType="clickEffect">
                                  <p:stCondLst>
                                    <p:cond delay="0"/>
                                  </p:stCondLst>
                                  <p:childTnLst>
                                    <p:set>
                                      <p:cBhvr>
                                        <p:cTn id="93" dur="1" fill="hold">
                                          <p:stCondLst>
                                            <p:cond delay="0"/>
                                          </p:stCondLst>
                                        </p:cTn>
                                        <p:tgtEl>
                                          <p:spTgt spid="74"/>
                                        </p:tgtEl>
                                        <p:attrNameLst>
                                          <p:attrName>style.visibility</p:attrName>
                                        </p:attrNameLst>
                                      </p:cBhvr>
                                      <p:to>
                                        <p:strVal val="visible"/>
                                      </p:to>
                                    </p:set>
                                    <p:animEffect transition="in" filter="fade">
                                      <p:cBhvr>
                                        <p:cTn id="94" dur="1000"/>
                                        <p:tgtEl>
                                          <p:spTgt spid="74"/>
                                        </p:tgtEl>
                                      </p:cBhvr>
                                    </p:animEffect>
                                    <p:anim calcmode="lin" valueType="num">
                                      <p:cBhvr>
                                        <p:cTn id="95" dur="1000" fill="hold"/>
                                        <p:tgtEl>
                                          <p:spTgt spid="74"/>
                                        </p:tgtEl>
                                        <p:attrNameLst>
                                          <p:attrName>ppt_x</p:attrName>
                                        </p:attrNameLst>
                                      </p:cBhvr>
                                      <p:tavLst>
                                        <p:tav tm="0">
                                          <p:val>
                                            <p:strVal val="#ppt_x"/>
                                          </p:val>
                                        </p:tav>
                                        <p:tav tm="100000">
                                          <p:val>
                                            <p:strVal val="#ppt_x"/>
                                          </p:val>
                                        </p:tav>
                                      </p:tavLst>
                                    </p:anim>
                                    <p:anim calcmode="lin" valueType="num">
                                      <p:cBhvr>
                                        <p:cTn id="96" dur="1000" fill="hold"/>
                                        <p:tgtEl>
                                          <p:spTgt spid="74"/>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14" presetClass="entr" presetSubtype="10" fill="hold" grpId="0" nodeType="click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randombar(horizontal)">
                                      <p:cBhvr>
                                        <p:cTn id="101" dur="500"/>
                                        <p:tgtEl>
                                          <p:spTgt spid="76"/>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75"/>
                                        </p:tgtEl>
                                        <p:attrNameLst>
                                          <p:attrName>style.visibility</p:attrName>
                                        </p:attrNameLst>
                                      </p:cBhvr>
                                      <p:to>
                                        <p:strVal val="visible"/>
                                      </p:to>
                                    </p:set>
                                    <p:animEffect transition="in" filter="randombar(horizontal)">
                                      <p:cBhvr>
                                        <p:cTn id="104" dur="500"/>
                                        <p:tgtEl>
                                          <p:spTgt spid="75"/>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81"/>
                                        </p:tgtEl>
                                        <p:attrNameLst>
                                          <p:attrName>style.visibility</p:attrName>
                                        </p:attrNameLst>
                                      </p:cBhvr>
                                      <p:to>
                                        <p:strVal val="visible"/>
                                      </p:to>
                                    </p:set>
                                    <p:animEffect transition="in" filter="randombar(horizontal)">
                                      <p:cBhvr>
                                        <p:cTn id="107" dur="500"/>
                                        <p:tgtEl>
                                          <p:spTgt spid="81"/>
                                        </p:tgtEl>
                                      </p:cBhvr>
                                    </p:animEffect>
                                  </p:childTnLst>
                                </p:cTn>
                              </p:par>
                              <p:par>
                                <p:cTn id="108" presetID="14" presetClass="entr" presetSubtype="10" fill="hold" grpId="0" nodeType="withEffect">
                                  <p:stCondLst>
                                    <p:cond delay="0"/>
                                  </p:stCondLst>
                                  <p:childTnLst>
                                    <p:set>
                                      <p:cBhvr>
                                        <p:cTn id="109" dur="1" fill="hold">
                                          <p:stCondLst>
                                            <p:cond delay="0"/>
                                          </p:stCondLst>
                                        </p:cTn>
                                        <p:tgtEl>
                                          <p:spTgt spid="78"/>
                                        </p:tgtEl>
                                        <p:attrNameLst>
                                          <p:attrName>style.visibility</p:attrName>
                                        </p:attrNameLst>
                                      </p:cBhvr>
                                      <p:to>
                                        <p:strVal val="visible"/>
                                      </p:to>
                                    </p:set>
                                    <p:animEffect transition="in" filter="randombar(horizontal)">
                                      <p:cBhvr>
                                        <p:cTn id="110" dur="500"/>
                                        <p:tgtEl>
                                          <p:spTgt spid="78"/>
                                        </p:tgtEl>
                                      </p:cBhvr>
                                    </p:animEffect>
                                  </p:childTnLst>
                                </p:cTn>
                              </p:par>
                              <p:par>
                                <p:cTn id="111" presetID="14" presetClass="entr" presetSubtype="10" fill="hold" grpId="0" nodeType="withEffect">
                                  <p:stCondLst>
                                    <p:cond delay="0"/>
                                  </p:stCondLst>
                                  <p:childTnLst>
                                    <p:set>
                                      <p:cBhvr>
                                        <p:cTn id="112" dur="1" fill="hold">
                                          <p:stCondLst>
                                            <p:cond delay="0"/>
                                          </p:stCondLst>
                                        </p:cTn>
                                        <p:tgtEl>
                                          <p:spTgt spid="79"/>
                                        </p:tgtEl>
                                        <p:attrNameLst>
                                          <p:attrName>style.visibility</p:attrName>
                                        </p:attrNameLst>
                                      </p:cBhvr>
                                      <p:to>
                                        <p:strVal val="visible"/>
                                      </p:to>
                                    </p:set>
                                    <p:animEffect transition="in" filter="randombar(horizontal)">
                                      <p:cBhvr>
                                        <p:cTn id="113" dur="500"/>
                                        <p:tgtEl>
                                          <p:spTgt spid="79"/>
                                        </p:tgtEl>
                                      </p:cBhvr>
                                    </p:animEffect>
                                  </p:childTnLst>
                                </p:cTn>
                              </p:par>
                              <p:par>
                                <p:cTn id="114" presetID="14" presetClass="entr" presetSubtype="10" fill="hold" grpId="0" nodeType="withEffect">
                                  <p:stCondLst>
                                    <p:cond delay="0"/>
                                  </p:stCondLst>
                                  <p:childTnLst>
                                    <p:set>
                                      <p:cBhvr>
                                        <p:cTn id="115" dur="1" fill="hold">
                                          <p:stCondLst>
                                            <p:cond delay="0"/>
                                          </p:stCondLst>
                                        </p:cTn>
                                        <p:tgtEl>
                                          <p:spTgt spid="77"/>
                                        </p:tgtEl>
                                        <p:attrNameLst>
                                          <p:attrName>style.visibility</p:attrName>
                                        </p:attrNameLst>
                                      </p:cBhvr>
                                      <p:to>
                                        <p:strVal val="visible"/>
                                      </p:to>
                                    </p:set>
                                    <p:animEffect transition="in" filter="randombar(horizontal)">
                                      <p:cBhvr>
                                        <p:cTn id="116" dur="500"/>
                                        <p:tgtEl>
                                          <p:spTgt spid="77"/>
                                        </p:tgtEl>
                                      </p:cBhvr>
                                    </p:animEffect>
                                  </p:childTnLst>
                                </p:cTn>
                              </p:par>
                              <p:par>
                                <p:cTn id="117" presetID="14" presetClass="entr" presetSubtype="10" fill="hold" grpId="0" nodeType="withEffect">
                                  <p:stCondLst>
                                    <p:cond delay="0"/>
                                  </p:stCondLst>
                                  <p:childTnLst>
                                    <p:set>
                                      <p:cBhvr>
                                        <p:cTn id="118" dur="1" fill="hold">
                                          <p:stCondLst>
                                            <p:cond delay="0"/>
                                          </p:stCondLst>
                                        </p:cTn>
                                        <p:tgtEl>
                                          <p:spTgt spid="80"/>
                                        </p:tgtEl>
                                        <p:attrNameLst>
                                          <p:attrName>style.visibility</p:attrName>
                                        </p:attrNameLst>
                                      </p:cBhvr>
                                      <p:to>
                                        <p:strVal val="visible"/>
                                      </p:to>
                                    </p:set>
                                    <p:animEffect transition="in" filter="randombar(horizontal)">
                                      <p:cBhvr>
                                        <p:cTn id="119" dur="500"/>
                                        <p:tgtEl>
                                          <p:spTgt spid="80"/>
                                        </p:tgtEl>
                                      </p:cBhvr>
                                    </p:animEffect>
                                  </p:childTnLst>
                                </p:cTn>
                              </p:par>
                              <p:par>
                                <p:cTn id="120" presetID="14" presetClass="entr" presetSubtype="10" fill="hold" grpId="0" nodeType="withEffect">
                                  <p:stCondLst>
                                    <p:cond delay="0"/>
                                  </p:stCondLst>
                                  <p:childTnLst>
                                    <p:set>
                                      <p:cBhvr>
                                        <p:cTn id="121" dur="1" fill="hold">
                                          <p:stCondLst>
                                            <p:cond delay="0"/>
                                          </p:stCondLst>
                                        </p:cTn>
                                        <p:tgtEl>
                                          <p:spTgt spid="82"/>
                                        </p:tgtEl>
                                        <p:attrNameLst>
                                          <p:attrName>style.visibility</p:attrName>
                                        </p:attrNameLst>
                                      </p:cBhvr>
                                      <p:to>
                                        <p:strVal val="visible"/>
                                      </p:to>
                                    </p:set>
                                    <p:animEffect transition="in" filter="randombar(horizontal)">
                                      <p:cBhvr>
                                        <p:cTn id="122" dur="500"/>
                                        <p:tgtEl>
                                          <p:spTgt spid="82"/>
                                        </p:tgtEl>
                                      </p:cBhvr>
                                    </p:animEffect>
                                  </p:childTnLst>
                                </p:cTn>
                              </p:par>
                              <p:par>
                                <p:cTn id="123" presetID="14" presetClass="entr" presetSubtype="10" fill="hold" grpId="0" nodeType="withEffect">
                                  <p:stCondLst>
                                    <p:cond delay="0"/>
                                  </p:stCondLst>
                                  <p:childTnLst>
                                    <p:set>
                                      <p:cBhvr>
                                        <p:cTn id="124" dur="1" fill="hold">
                                          <p:stCondLst>
                                            <p:cond delay="0"/>
                                          </p:stCondLst>
                                        </p:cTn>
                                        <p:tgtEl>
                                          <p:spTgt spid="83"/>
                                        </p:tgtEl>
                                        <p:attrNameLst>
                                          <p:attrName>style.visibility</p:attrName>
                                        </p:attrNameLst>
                                      </p:cBhvr>
                                      <p:to>
                                        <p:strVal val="visible"/>
                                      </p:to>
                                    </p:set>
                                    <p:animEffect transition="in" filter="randombar(horizontal)">
                                      <p:cBhvr>
                                        <p:cTn id="125" dur="500"/>
                                        <p:tgtEl>
                                          <p:spTgt spid="83"/>
                                        </p:tgtEl>
                                      </p:cBhvr>
                                    </p:animEffect>
                                  </p:childTnLst>
                                </p:cTn>
                              </p:par>
                              <p:par>
                                <p:cTn id="126" presetID="14" presetClass="entr" presetSubtype="10" fill="hold" grpId="0" nodeType="withEffect">
                                  <p:stCondLst>
                                    <p:cond delay="0"/>
                                  </p:stCondLst>
                                  <p:childTnLst>
                                    <p:set>
                                      <p:cBhvr>
                                        <p:cTn id="127" dur="1" fill="hold">
                                          <p:stCondLst>
                                            <p:cond delay="0"/>
                                          </p:stCondLst>
                                        </p:cTn>
                                        <p:tgtEl>
                                          <p:spTgt spid="84"/>
                                        </p:tgtEl>
                                        <p:attrNameLst>
                                          <p:attrName>style.visibility</p:attrName>
                                        </p:attrNameLst>
                                      </p:cBhvr>
                                      <p:to>
                                        <p:strVal val="visible"/>
                                      </p:to>
                                    </p:set>
                                    <p:animEffect transition="in" filter="randombar(horizontal)">
                                      <p:cBhvr>
                                        <p:cTn id="128" dur="500"/>
                                        <p:tgtEl>
                                          <p:spTgt spid="84"/>
                                        </p:tgtEl>
                                      </p:cBhvr>
                                    </p:animEffect>
                                  </p:childTnLst>
                                </p:cTn>
                              </p:par>
                              <p:par>
                                <p:cTn id="129" presetID="14" presetClass="entr" presetSubtype="10" fill="hold" grpId="0" nodeType="withEffect">
                                  <p:stCondLst>
                                    <p:cond delay="0"/>
                                  </p:stCondLst>
                                  <p:childTnLst>
                                    <p:set>
                                      <p:cBhvr>
                                        <p:cTn id="130" dur="1" fill="hold">
                                          <p:stCondLst>
                                            <p:cond delay="0"/>
                                          </p:stCondLst>
                                        </p:cTn>
                                        <p:tgtEl>
                                          <p:spTgt spid="86"/>
                                        </p:tgtEl>
                                        <p:attrNameLst>
                                          <p:attrName>style.visibility</p:attrName>
                                        </p:attrNameLst>
                                      </p:cBhvr>
                                      <p:to>
                                        <p:strVal val="visible"/>
                                      </p:to>
                                    </p:set>
                                    <p:animEffect transition="in" filter="randombar(horizontal)">
                                      <p:cBhvr>
                                        <p:cTn id="131" dur="500"/>
                                        <p:tgtEl>
                                          <p:spTgt spid="86"/>
                                        </p:tgtEl>
                                      </p:cBhvr>
                                    </p:animEffect>
                                  </p:childTnLst>
                                </p:cTn>
                              </p:par>
                              <p:par>
                                <p:cTn id="132" presetID="14" presetClass="entr" presetSubtype="10" fill="hold" grpId="0" nodeType="withEffect">
                                  <p:stCondLst>
                                    <p:cond delay="0"/>
                                  </p:stCondLst>
                                  <p:childTnLst>
                                    <p:set>
                                      <p:cBhvr>
                                        <p:cTn id="133" dur="1" fill="hold">
                                          <p:stCondLst>
                                            <p:cond delay="0"/>
                                          </p:stCondLst>
                                        </p:cTn>
                                        <p:tgtEl>
                                          <p:spTgt spid="87"/>
                                        </p:tgtEl>
                                        <p:attrNameLst>
                                          <p:attrName>style.visibility</p:attrName>
                                        </p:attrNameLst>
                                      </p:cBhvr>
                                      <p:to>
                                        <p:strVal val="visible"/>
                                      </p:to>
                                    </p:set>
                                    <p:animEffect transition="in" filter="randombar(horizontal)">
                                      <p:cBhvr>
                                        <p:cTn id="134" dur="500"/>
                                        <p:tgtEl>
                                          <p:spTgt spid="87"/>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88"/>
                                        </p:tgtEl>
                                        <p:attrNameLst>
                                          <p:attrName>style.visibility</p:attrName>
                                        </p:attrNameLst>
                                      </p:cBhvr>
                                      <p:to>
                                        <p:strVal val="visible"/>
                                      </p:to>
                                    </p:set>
                                    <p:animEffect transition="in" filter="randombar(horizontal)">
                                      <p:cBhvr>
                                        <p:cTn id="137" dur="500"/>
                                        <p:tgtEl>
                                          <p:spTgt spid="88"/>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90"/>
                                        </p:tgtEl>
                                        <p:attrNameLst>
                                          <p:attrName>style.visibility</p:attrName>
                                        </p:attrNameLst>
                                      </p:cBhvr>
                                      <p:to>
                                        <p:strVal val="visible"/>
                                      </p:to>
                                    </p:set>
                                    <p:animEffect transition="in" filter="randombar(horizontal)">
                                      <p:cBhvr>
                                        <p:cTn id="140" dur="500"/>
                                        <p:tgtEl>
                                          <p:spTgt spid="90"/>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91"/>
                                        </p:tgtEl>
                                        <p:attrNameLst>
                                          <p:attrName>style.visibility</p:attrName>
                                        </p:attrNameLst>
                                      </p:cBhvr>
                                      <p:to>
                                        <p:strVal val="visible"/>
                                      </p:to>
                                    </p:set>
                                    <p:animEffect transition="in" filter="randombar(horizontal)">
                                      <p:cBhvr>
                                        <p:cTn id="143" dur="500"/>
                                        <p:tgtEl>
                                          <p:spTgt spid="91"/>
                                        </p:tgtEl>
                                      </p:cBhvr>
                                    </p:animEffect>
                                  </p:childTnLst>
                                </p:cTn>
                              </p:par>
                              <p:par>
                                <p:cTn id="144" presetID="14" presetClass="entr" presetSubtype="10" fill="hold" grpId="0" nodeType="withEffect">
                                  <p:stCondLst>
                                    <p:cond delay="0"/>
                                  </p:stCondLst>
                                  <p:childTnLst>
                                    <p:set>
                                      <p:cBhvr>
                                        <p:cTn id="145" dur="1" fill="hold">
                                          <p:stCondLst>
                                            <p:cond delay="0"/>
                                          </p:stCondLst>
                                        </p:cTn>
                                        <p:tgtEl>
                                          <p:spTgt spid="92"/>
                                        </p:tgtEl>
                                        <p:attrNameLst>
                                          <p:attrName>style.visibility</p:attrName>
                                        </p:attrNameLst>
                                      </p:cBhvr>
                                      <p:to>
                                        <p:strVal val="visible"/>
                                      </p:to>
                                    </p:set>
                                    <p:animEffect transition="in" filter="randombar(horizontal)">
                                      <p:cBhvr>
                                        <p:cTn id="146" dur="500"/>
                                        <p:tgtEl>
                                          <p:spTgt spid="92"/>
                                        </p:tgtEl>
                                      </p:cBhvr>
                                    </p:animEffect>
                                  </p:childTnLst>
                                </p:cTn>
                              </p:par>
                              <p:par>
                                <p:cTn id="147" presetID="14" presetClass="entr" presetSubtype="10" fill="hold" grpId="0" nodeType="withEffect">
                                  <p:stCondLst>
                                    <p:cond delay="0"/>
                                  </p:stCondLst>
                                  <p:childTnLst>
                                    <p:set>
                                      <p:cBhvr>
                                        <p:cTn id="148" dur="1" fill="hold">
                                          <p:stCondLst>
                                            <p:cond delay="0"/>
                                          </p:stCondLst>
                                        </p:cTn>
                                        <p:tgtEl>
                                          <p:spTgt spid="93"/>
                                        </p:tgtEl>
                                        <p:attrNameLst>
                                          <p:attrName>style.visibility</p:attrName>
                                        </p:attrNameLst>
                                      </p:cBhvr>
                                      <p:to>
                                        <p:strVal val="visible"/>
                                      </p:to>
                                    </p:set>
                                    <p:animEffect transition="in" filter="randombar(horizontal)">
                                      <p:cBhvr>
                                        <p:cTn id="149" dur="500"/>
                                        <p:tgtEl>
                                          <p:spTgt spid="93"/>
                                        </p:tgtEl>
                                      </p:cBhvr>
                                    </p:animEffect>
                                  </p:childTnLst>
                                </p:cTn>
                              </p:par>
                              <p:par>
                                <p:cTn id="150" presetID="14" presetClass="entr" presetSubtype="10" fill="hold" grpId="0" nodeType="withEffect">
                                  <p:stCondLst>
                                    <p:cond delay="0"/>
                                  </p:stCondLst>
                                  <p:childTnLst>
                                    <p:set>
                                      <p:cBhvr>
                                        <p:cTn id="151" dur="1" fill="hold">
                                          <p:stCondLst>
                                            <p:cond delay="0"/>
                                          </p:stCondLst>
                                        </p:cTn>
                                        <p:tgtEl>
                                          <p:spTgt spid="94"/>
                                        </p:tgtEl>
                                        <p:attrNameLst>
                                          <p:attrName>style.visibility</p:attrName>
                                        </p:attrNameLst>
                                      </p:cBhvr>
                                      <p:to>
                                        <p:strVal val="visible"/>
                                      </p:to>
                                    </p:set>
                                    <p:animEffect transition="in" filter="randombar(horizontal)">
                                      <p:cBhvr>
                                        <p:cTn id="152" dur="500"/>
                                        <p:tgtEl>
                                          <p:spTgt spid="94"/>
                                        </p:tgtEl>
                                      </p:cBhvr>
                                    </p:animEffect>
                                  </p:childTnLst>
                                </p:cTn>
                              </p:par>
                              <p:par>
                                <p:cTn id="153" presetID="14" presetClass="entr" presetSubtype="10" fill="hold" grpId="0" nodeType="withEffect">
                                  <p:stCondLst>
                                    <p:cond delay="0"/>
                                  </p:stCondLst>
                                  <p:childTnLst>
                                    <p:set>
                                      <p:cBhvr>
                                        <p:cTn id="154" dur="1" fill="hold">
                                          <p:stCondLst>
                                            <p:cond delay="0"/>
                                          </p:stCondLst>
                                        </p:cTn>
                                        <p:tgtEl>
                                          <p:spTgt spid="95"/>
                                        </p:tgtEl>
                                        <p:attrNameLst>
                                          <p:attrName>style.visibility</p:attrName>
                                        </p:attrNameLst>
                                      </p:cBhvr>
                                      <p:to>
                                        <p:strVal val="visible"/>
                                      </p:to>
                                    </p:set>
                                    <p:animEffect transition="in" filter="randombar(horizontal)">
                                      <p:cBhvr>
                                        <p:cTn id="155" dur="500"/>
                                        <p:tgtEl>
                                          <p:spTgt spid="95"/>
                                        </p:tgtEl>
                                      </p:cBhvr>
                                    </p:animEffect>
                                  </p:childTnLst>
                                </p:cTn>
                              </p:par>
                              <p:par>
                                <p:cTn id="156" presetID="14" presetClass="entr" presetSubtype="10" fill="hold" grpId="0" nodeType="withEffect">
                                  <p:stCondLst>
                                    <p:cond delay="0"/>
                                  </p:stCondLst>
                                  <p:childTnLst>
                                    <p:set>
                                      <p:cBhvr>
                                        <p:cTn id="157" dur="1" fill="hold">
                                          <p:stCondLst>
                                            <p:cond delay="0"/>
                                          </p:stCondLst>
                                        </p:cTn>
                                        <p:tgtEl>
                                          <p:spTgt spid="96"/>
                                        </p:tgtEl>
                                        <p:attrNameLst>
                                          <p:attrName>style.visibility</p:attrName>
                                        </p:attrNameLst>
                                      </p:cBhvr>
                                      <p:to>
                                        <p:strVal val="visible"/>
                                      </p:to>
                                    </p:set>
                                    <p:animEffect transition="in" filter="randombar(horizontal)">
                                      <p:cBhvr>
                                        <p:cTn id="158" dur="500"/>
                                        <p:tgtEl>
                                          <p:spTgt spid="96"/>
                                        </p:tgtEl>
                                      </p:cBhvr>
                                    </p:animEffect>
                                  </p:childTnLst>
                                </p:cTn>
                              </p:par>
                              <p:par>
                                <p:cTn id="159" presetID="14" presetClass="entr" presetSubtype="10" fill="hold" grpId="0" nodeType="withEffect">
                                  <p:stCondLst>
                                    <p:cond delay="0"/>
                                  </p:stCondLst>
                                  <p:childTnLst>
                                    <p:set>
                                      <p:cBhvr>
                                        <p:cTn id="160" dur="1" fill="hold">
                                          <p:stCondLst>
                                            <p:cond delay="0"/>
                                          </p:stCondLst>
                                        </p:cTn>
                                        <p:tgtEl>
                                          <p:spTgt spid="97"/>
                                        </p:tgtEl>
                                        <p:attrNameLst>
                                          <p:attrName>style.visibility</p:attrName>
                                        </p:attrNameLst>
                                      </p:cBhvr>
                                      <p:to>
                                        <p:strVal val="visible"/>
                                      </p:to>
                                    </p:set>
                                    <p:animEffect transition="in" filter="randombar(horizontal)">
                                      <p:cBhvr>
                                        <p:cTn id="161" dur="500"/>
                                        <p:tgtEl>
                                          <p:spTgt spid="97"/>
                                        </p:tgtEl>
                                      </p:cBhvr>
                                    </p:animEffect>
                                  </p:childTnLst>
                                </p:cTn>
                              </p:par>
                              <p:par>
                                <p:cTn id="162" presetID="14" presetClass="entr" presetSubtype="10" fill="hold" nodeType="withEffect">
                                  <p:stCondLst>
                                    <p:cond delay="0"/>
                                  </p:stCondLst>
                                  <p:childTnLst>
                                    <p:set>
                                      <p:cBhvr>
                                        <p:cTn id="163" dur="1" fill="hold">
                                          <p:stCondLst>
                                            <p:cond delay="0"/>
                                          </p:stCondLst>
                                        </p:cTn>
                                        <p:tgtEl>
                                          <p:spTgt spid="18"/>
                                        </p:tgtEl>
                                        <p:attrNameLst>
                                          <p:attrName>style.visibility</p:attrName>
                                        </p:attrNameLst>
                                      </p:cBhvr>
                                      <p:to>
                                        <p:strVal val="visible"/>
                                      </p:to>
                                    </p:set>
                                    <p:animEffect transition="in" filter="randombar(horizontal)">
                                      <p:cBhvr>
                                        <p:cTn id="164" dur="500"/>
                                        <p:tgtEl>
                                          <p:spTgt spid="18"/>
                                        </p:tgtEl>
                                      </p:cBhvr>
                                    </p:animEffect>
                                  </p:childTnLst>
                                </p:cTn>
                              </p:par>
                              <p:par>
                                <p:cTn id="165" presetID="14" presetClass="entr" presetSubtype="10" fill="hold" nodeType="withEffect">
                                  <p:stCondLst>
                                    <p:cond delay="0"/>
                                  </p:stCondLst>
                                  <p:childTnLst>
                                    <p:set>
                                      <p:cBhvr>
                                        <p:cTn id="166" dur="1" fill="hold">
                                          <p:stCondLst>
                                            <p:cond delay="0"/>
                                          </p:stCondLst>
                                        </p:cTn>
                                        <p:tgtEl>
                                          <p:spTgt spid="30"/>
                                        </p:tgtEl>
                                        <p:attrNameLst>
                                          <p:attrName>style.visibility</p:attrName>
                                        </p:attrNameLst>
                                      </p:cBhvr>
                                      <p:to>
                                        <p:strVal val="visible"/>
                                      </p:to>
                                    </p:set>
                                    <p:animEffect transition="in" filter="randombar(horizontal)">
                                      <p:cBhvr>
                                        <p:cTn id="167" dur="500"/>
                                        <p:tgtEl>
                                          <p:spTgt spid="30"/>
                                        </p:tgtEl>
                                      </p:cBhvr>
                                    </p:animEffect>
                                  </p:childTnLst>
                                </p:cTn>
                              </p:par>
                              <p:par>
                                <p:cTn id="168" presetID="14" presetClass="entr" presetSubtype="10" fill="hold" nodeType="withEffect">
                                  <p:stCondLst>
                                    <p:cond delay="0"/>
                                  </p:stCondLst>
                                  <p:childTnLst>
                                    <p:set>
                                      <p:cBhvr>
                                        <p:cTn id="169" dur="1" fill="hold">
                                          <p:stCondLst>
                                            <p:cond delay="0"/>
                                          </p:stCondLst>
                                        </p:cTn>
                                        <p:tgtEl>
                                          <p:spTgt spid="40"/>
                                        </p:tgtEl>
                                        <p:attrNameLst>
                                          <p:attrName>style.visibility</p:attrName>
                                        </p:attrNameLst>
                                      </p:cBhvr>
                                      <p:to>
                                        <p:strVal val="visible"/>
                                      </p:to>
                                    </p:set>
                                    <p:animEffect transition="in" filter="randombar(horizontal)">
                                      <p:cBhvr>
                                        <p:cTn id="170" dur="500"/>
                                        <p:tgtEl>
                                          <p:spTgt spid="40"/>
                                        </p:tgtEl>
                                      </p:cBhvr>
                                    </p:animEffect>
                                  </p:childTnLst>
                                </p:cTn>
                              </p:par>
                              <p:par>
                                <p:cTn id="171" presetID="14" presetClass="entr" presetSubtype="10" fill="hold" nodeType="withEffect">
                                  <p:stCondLst>
                                    <p:cond delay="0"/>
                                  </p:stCondLst>
                                  <p:childTnLst>
                                    <p:set>
                                      <p:cBhvr>
                                        <p:cTn id="172" dur="1" fill="hold">
                                          <p:stCondLst>
                                            <p:cond delay="0"/>
                                          </p:stCondLst>
                                        </p:cTn>
                                        <p:tgtEl>
                                          <p:spTgt spid="54"/>
                                        </p:tgtEl>
                                        <p:attrNameLst>
                                          <p:attrName>style.visibility</p:attrName>
                                        </p:attrNameLst>
                                      </p:cBhvr>
                                      <p:to>
                                        <p:strVal val="visible"/>
                                      </p:to>
                                    </p:set>
                                    <p:animEffect transition="in" filter="randombar(horizontal)">
                                      <p:cBhvr>
                                        <p:cTn id="17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67" grpId="0" animBg="1"/>
      <p:bldP spid="63" grpId="0" animBg="1"/>
      <p:bldP spid="13" grpId="0" animBg="1"/>
      <p:bldP spid="14" grpId="0"/>
      <p:bldP spid="17" grpId="0"/>
      <p:bldP spid="68" grpId="0"/>
      <p:bldP spid="70" grpId="0"/>
      <p:bldP spid="74" grpId="0"/>
      <p:bldP spid="75" grpId="0" animBg="1"/>
      <p:bldP spid="76" grpId="0"/>
      <p:bldP spid="77" grpId="0" animBg="1"/>
      <p:bldP spid="78" grpId="0" animBg="1"/>
      <p:bldP spid="79" grpId="0"/>
      <p:bldP spid="80" grpId="0"/>
      <p:bldP spid="81" grpId="0"/>
      <p:bldP spid="82" grpId="0" animBg="1"/>
      <p:bldP spid="83" grpId="0"/>
      <p:bldP spid="84" grpId="0" animBg="1"/>
      <p:bldP spid="86" grpId="0"/>
      <p:bldP spid="87" grpId="0" animBg="1"/>
      <p:bldP spid="88" grpId="0" animBg="1"/>
      <p:bldP spid="90" grpId="0" animBg="1"/>
      <p:bldP spid="91" grpId="0"/>
      <p:bldP spid="92" grpId="0" animBg="1"/>
      <p:bldP spid="93" grpId="0"/>
      <p:bldP spid="94" grpId="0"/>
      <p:bldP spid="95" grpId="0" animBg="1"/>
      <p:bldP spid="96" grpId="0"/>
      <p:bldP spid="9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66334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p:cNvGrpSpPr/>
          <p:nvPr/>
        </p:nvGrpSpPr>
        <p:grpSpPr>
          <a:xfrm rot="17826236">
            <a:off x="3188652" y="3625119"/>
            <a:ext cx="4013821" cy="1720717"/>
            <a:chOff x="1878807" y="1258094"/>
            <a:chExt cx="4940300" cy="4081463"/>
          </a:xfrm>
        </p:grpSpPr>
        <p:sp>
          <p:nvSpPr>
            <p:cNvPr id="28" name="未知"/>
            <p:cNvSpPr>
              <a:spLocks/>
            </p:cNvSpPr>
            <p:nvPr/>
          </p:nvSpPr>
          <p:spPr bwMode="auto">
            <a:xfrm>
              <a:off x="2310607" y="1327944"/>
              <a:ext cx="4435475" cy="4011613"/>
            </a:xfrm>
            <a:custGeom>
              <a:avLst/>
              <a:gdLst>
                <a:gd name="T0" fmla="*/ 2557771 w 2211"/>
                <a:gd name="T1" fmla="*/ 2153307 h 1999"/>
                <a:gd name="T2" fmla="*/ 1129431 w 2211"/>
                <a:gd name="T3" fmla="*/ 489662 h 1999"/>
                <a:gd name="T4" fmla="*/ 130396 w 2211"/>
                <a:gd name="T5" fmla="*/ 329117 h 1999"/>
                <a:gd name="T6" fmla="*/ 1909802 w 2211"/>
                <a:gd name="T7" fmla="*/ 218742 h 1999"/>
                <a:gd name="T8" fmla="*/ 3763433 w 2211"/>
                <a:gd name="T9" fmla="*/ 1637557 h 1999"/>
                <a:gd name="T10" fmla="*/ 4435475 w 2211"/>
                <a:gd name="T11" fmla="*/ 1414801 h 1999"/>
                <a:gd name="T12" fmla="*/ 4226841 w 2211"/>
                <a:gd name="T13" fmla="*/ 3927327 h 1999"/>
                <a:gd name="T14" fmla="*/ 4216811 w 2211"/>
                <a:gd name="T15" fmla="*/ 4011613 h 1999"/>
                <a:gd name="T16" fmla="*/ 1839589 w 2211"/>
                <a:gd name="T17" fmla="*/ 2450315 h 1999"/>
                <a:gd name="T18" fmla="*/ 1833570 w 2211"/>
                <a:gd name="T19" fmla="*/ 2353988 h 1999"/>
                <a:gd name="T20" fmla="*/ 2557771 w 2211"/>
                <a:gd name="T21" fmla="*/ 2153307 h 19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11"/>
                <a:gd name="T34" fmla="*/ 0 h 1999"/>
                <a:gd name="T35" fmla="*/ 2211 w 2211"/>
                <a:gd name="T36" fmla="*/ 1999 h 19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11" h="1999">
                  <a:moveTo>
                    <a:pt x="1275" y="1073"/>
                  </a:moveTo>
                  <a:cubicBezTo>
                    <a:pt x="1212" y="914"/>
                    <a:pt x="765" y="395"/>
                    <a:pt x="563" y="244"/>
                  </a:cubicBezTo>
                  <a:cubicBezTo>
                    <a:pt x="351" y="72"/>
                    <a:pt x="0" y="187"/>
                    <a:pt x="65" y="164"/>
                  </a:cubicBezTo>
                  <a:cubicBezTo>
                    <a:pt x="130" y="141"/>
                    <a:pt x="650" y="0"/>
                    <a:pt x="952" y="109"/>
                  </a:cubicBezTo>
                  <a:cubicBezTo>
                    <a:pt x="1270" y="262"/>
                    <a:pt x="1876" y="816"/>
                    <a:pt x="1876" y="816"/>
                  </a:cubicBezTo>
                  <a:lnTo>
                    <a:pt x="2211" y="705"/>
                  </a:lnTo>
                  <a:lnTo>
                    <a:pt x="2107" y="1957"/>
                  </a:lnTo>
                  <a:lnTo>
                    <a:pt x="2102" y="1999"/>
                  </a:lnTo>
                  <a:lnTo>
                    <a:pt x="917" y="1221"/>
                  </a:lnTo>
                  <a:lnTo>
                    <a:pt x="914" y="1173"/>
                  </a:lnTo>
                  <a:lnTo>
                    <a:pt x="1275" y="1073"/>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cs typeface="+mn-ea"/>
                <a:sym typeface="+mn-lt"/>
              </a:endParaRPr>
            </a:p>
          </p:txBody>
        </p:sp>
        <p:sp>
          <p:nvSpPr>
            <p:cNvPr id="29" name="未知"/>
            <p:cNvSpPr>
              <a:spLocks/>
            </p:cNvSpPr>
            <p:nvPr/>
          </p:nvSpPr>
          <p:spPr bwMode="auto">
            <a:xfrm>
              <a:off x="2382044" y="1258094"/>
              <a:ext cx="4437063" cy="3984625"/>
            </a:xfrm>
            <a:custGeom>
              <a:avLst/>
              <a:gdLst>
                <a:gd name="T0" fmla="*/ 2558759 w 2830"/>
                <a:gd name="T1" fmla="*/ 2153767 h 2542"/>
                <a:gd name="T2" fmla="*/ 1130432 w 2830"/>
                <a:gd name="T3" fmla="*/ 489065 h 2542"/>
                <a:gd name="T4" fmla="*/ 130133 w 2830"/>
                <a:gd name="T5" fmla="*/ 329178 h 2542"/>
                <a:gd name="T6" fmla="*/ 1909662 w 2830"/>
                <a:gd name="T7" fmla="*/ 217885 h 2542"/>
                <a:gd name="T8" fmla="*/ 3764448 w 2830"/>
                <a:gd name="T9" fmla="*/ 1636486 h 2542"/>
                <a:gd name="T10" fmla="*/ 4437063 w 2830"/>
                <a:gd name="T11" fmla="*/ 1413899 h 2542"/>
                <a:gd name="T12" fmla="*/ 4157983 w 2830"/>
                <a:gd name="T13" fmla="*/ 3984625 h 2542"/>
                <a:gd name="T14" fmla="*/ 1765418 w 2830"/>
                <a:gd name="T15" fmla="*/ 2420244 h 2542"/>
                <a:gd name="T16" fmla="*/ 2558759 w 2830"/>
                <a:gd name="T17" fmla="*/ 2153767 h 25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830"/>
                <a:gd name="T28" fmla="*/ 0 h 2542"/>
                <a:gd name="T29" fmla="*/ 2830 w 2830"/>
                <a:gd name="T30" fmla="*/ 2542 h 25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830" h="2542">
                  <a:moveTo>
                    <a:pt x="1632" y="1374"/>
                  </a:moveTo>
                  <a:cubicBezTo>
                    <a:pt x="1565" y="1169"/>
                    <a:pt x="979" y="506"/>
                    <a:pt x="721" y="312"/>
                  </a:cubicBezTo>
                  <a:cubicBezTo>
                    <a:pt x="449" y="92"/>
                    <a:pt x="0" y="239"/>
                    <a:pt x="83" y="210"/>
                  </a:cubicBezTo>
                  <a:cubicBezTo>
                    <a:pt x="166" y="181"/>
                    <a:pt x="832" y="0"/>
                    <a:pt x="1218" y="139"/>
                  </a:cubicBezTo>
                  <a:cubicBezTo>
                    <a:pt x="1626" y="335"/>
                    <a:pt x="2401" y="1044"/>
                    <a:pt x="2401" y="1044"/>
                  </a:cubicBezTo>
                  <a:lnTo>
                    <a:pt x="2830" y="902"/>
                  </a:lnTo>
                  <a:lnTo>
                    <a:pt x="2652" y="2542"/>
                  </a:lnTo>
                  <a:lnTo>
                    <a:pt x="1126" y="1544"/>
                  </a:lnTo>
                  <a:lnTo>
                    <a:pt x="1632" y="1374"/>
                  </a:lnTo>
                  <a:close/>
                </a:path>
              </a:pathLst>
            </a:custGeom>
            <a:solidFill>
              <a:srgbClr val="00B0F0"/>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cs typeface="+mn-ea"/>
                <a:sym typeface="+mn-lt"/>
              </a:endParaRPr>
            </a:p>
          </p:txBody>
        </p:sp>
        <p:sp>
          <p:nvSpPr>
            <p:cNvPr id="30" name="未知"/>
            <p:cNvSpPr>
              <a:spLocks/>
            </p:cNvSpPr>
            <p:nvPr/>
          </p:nvSpPr>
          <p:spPr bwMode="auto">
            <a:xfrm>
              <a:off x="1888332" y="1523207"/>
              <a:ext cx="1303337" cy="504825"/>
            </a:xfrm>
            <a:custGeom>
              <a:avLst/>
              <a:gdLst>
                <a:gd name="T0" fmla="*/ 1303337 w 821"/>
                <a:gd name="T1" fmla="*/ 69850 h 318"/>
                <a:gd name="T2" fmla="*/ 641350 w 821"/>
                <a:gd name="T3" fmla="*/ 58738 h 318"/>
                <a:gd name="T4" fmla="*/ 0 w 821"/>
                <a:gd name="T5" fmla="*/ 414338 h 318"/>
                <a:gd name="T6" fmla="*/ 0 w 821"/>
                <a:gd name="T7" fmla="*/ 504825 h 318"/>
                <a:gd name="T8" fmla="*/ 969962 w 821"/>
                <a:gd name="T9" fmla="*/ 387350 h 318"/>
                <a:gd name="T10" fmla="*/ 1136650 w 821"/>
                <a:gd name="T11" fmla="*/ 252413 h 318"/>
                <a:gd name="T12" fmla="*/ 1303337 w 821"/>
                <a:gd name="T13" fmla="*/ 69850 h 318"/>
                <a:gd name="T14" fmla="*/ 0 60000 65536"/>
                <a:gd name="T15" fmla="*/ 0 60000 65536"/>
                <a:gd name="T16" fmla="*/ 0 60000 65536"/>
                <a:gd name="T17" fmla="*/ 0 60000 65536"/>
                <a:gd name="T18" fmla="*/ 0 60000 65536"/>
                <a:gd name="T19" fmla="*/ 0 60000 65536"/>
                <a:gd name="T20" fmla="*/ 0 60000 65536"/>
                <a:gd name="T21" fmla="*/ 0 w 821"/>
                <a:gd name="T22" fmla="*/ 0 h 318"/>
                <a:gd name="T23" fmla="*/ 821 w 821"/>
                <a:gd name="T24" fmla="*/ 318 h 3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1" h="318">
                  <a:moveTo>
                    <a:pt x="821" y="44"/>
                  </a:moveTo>
                  <a:cubicBezTo>
                    <a:pt x="769" y="24"/>
                    <a:pt x="540" y="0"/>
                    <a:pt x="404" y="37"/>
                  </a:cubicBezTo>
                  <a:cubicBezTo>
                    <a:pt x="267" y="73"/>
                    <a:pt x="68" y="215"/>
                    <a:pt x="0" y="261"/>
                  </a:cubicBezTo>
                  <a:lnTo>
                    <a:pt x="0" y="318"/>
                  </a:lnTo>
                  <a:lnTo>
                    <a:pt x="611" y="244"/>
                  </a:lnTo>
                  <a:lnTo>
                    <a:pt x="716" y="159"/>
                  </a:lnTo>
                  <a:lnTo>
                    <a:pt x="821" y="44"/>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cs typeface="+mn-ea"/>
                <a:sym typeface="+mn-lt"/>
              </a:endParaRPr>
            </a:p>
          </p:txBody>
        </p:sp>
        <p:sp>
          <p:nvSpPr>
            <p:cNvPr id="31" name="未知"/>
            <p:cNvSpPr>
              <a:spLocks/>
            </p:cNvSpPr>
            <p:nvPr/>
          </p:nvSpPr>
          <p:spPr bwMode="auto">
            <a:xfrm>
              <a:off x="1878807" y="1600994"/>
              <a:ext cx="1250950" cy="433388"/>
            </a:xfrm>
            <a:custGeom>
              <a:avLst/>
              <a:gdLst>
                <a:gd name="T0" fmla="*/ 1250950 w 620"/>
                <a:gd name="T1" fmla="*/ 62508 h 208"/>
                <a:gd name="T2" fmla="*/ 611351 w 620"/>
                <a:gd name="T3" fmla="*/ 60424 h 208"/>
                <a:gd name="T4" fmla="*/ 0 w 620"/>
                <a:gd name="T5" fmla="*/ 420886 h 208"/>
                <a:gd name="T6" fmla="*/ 4035 w 620"/>
                <a:gd name="T7" fmla="*/ 433388 h 208"/>
                <a:gd name="T8" fmla="*/ 938213 w 620"/>
                <a:gd name="T9" fmla="*/ 422970 h 208"/>
                <a:gd name="T10" fmla="*/ 1077431 w 620"/>
                <a:gd name="T11" fmla="*/ 245864 h 208"/>
                <a:gd name="T12" fmla="*/ 1250950 w 620"/>
                <a:gd name="T13" fmla="*/ 62508 h 208"/>
                <a:gd name="T14" fmla="*/ 0 60000 65536"/>
                <a:gd name="T15" fmla="*/ 0 60000 65536"/>
                <a:gd name="T16" fmla="*/ 0 60000 65536"/>
                <a:gd name="T17" fmla="*/ 0 60000 65536"/>
                <a:gd name="T18" fmla="*/ 0 60000 65536"/>
                <a:gd name="T19" fmla="*/ 0 60000 65536"/>
                <a:gd name="T20" fmla="*/ 0 60000 65536"/>
                <a:gd name="T21" fmla="*/ 0 w 620"/>
                <a:gd name="T22" fmla="*/ 0 h 208"/>
                <a:gd name="T23" fmla="*/ 620 w 620"/>
                <a:gd name="T24" fmla="*/ 208 h 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0" h="208">
                  <a:moveTo>
                    <a:pt x="620" y="30"/>
                  </a:moveTo>
                  <a:cubicBezTo>
                    <a:pt x="582" y="15"/>
                    <a:pt x="406" y="0"/>
                    <a:pt x="303" y="29"/>
                  </a:cubicBezTo>
                  <a:cubicBezTo>
                    <a:pt x="200" y="58"/>
                    <a:pt x="50" y="172"/>
                    <a:pt x="0" y="202"/>
                  </a:cubicBezTo>
                  <a:lnTo>
                    <a:pt x="2" y="208"/>
                  </a:lnTo>
                  <a:lnTo>
                    <a:pt x="465" y="203"/>
                  </a:lnTo>
                  <a:lnTo>
                    <a:pt x="534" y="118"/>
                  </a:lnTo>
                  <a:lnTo>
                    <a:pt x="620" y="30"/>
                  </a:lnTo>
                  <a:close/>
                </a:path>
              </a:pathLst>
            </a:custGeom>
            <a:gradFill rotWithShape="1">
              <a:gsLst>
                <a:gs pos="0">
                  <a:srgbClr val="C0C0C0"/>
                </a:gs>
                <a:gs pos="100000">
                  <a:srgbClr val="EAEAEA"/>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cs typeface="+mn-ea"/>
                <a:sym typeface="+mn-lt"/>
              </a:endParaRPr>
            </a:p>
          </p:txBody>
        </p:sp>
      </p:grpSp>
      <p:sp>
        <p:nvSpPr>
          <p:cNvPr id="2" name="标题 1"/>
          <p:cNvSpPr>
            <a:spLocks noGrp="1"/>
          </p:cNvSpPr>
          <p:nvPr>
            <p:ph type="title"/>
          </p:nvPr>
        </p:nvSpPr>
        <p:spPr/>
        <p:txBody>
          <a:bodyPr/>
          <a:lstStyle/>
          <a:p>
            <a:r>
              <a:rPr lang="en-US">
                <a:latin typeface="+mn-lt"/>
                <a:ea typeface="+mn-ea"/>
                <a:cs typeface="+mn-ea"/>
                <a:sym typeface="+mn-lt"/>
              </a:rPr>
              <a:t>DCIM Planning Considerations (3)</a:t>
            </a:r>
          </a:p>
        </p:txBody>
      </p:sp>
      <p:sp>
        <p:nvSpPr>
          <p:cNvPr id="18" name="文本占位符 2"/>
          <p:cNvSpPr>
            <a:spLocks noGrp="1"/>
          </p:cNvSpPr>
          <p:nvPr>
            <p:ph type="body" sz="quarter" idx="10"/>
          </p:nvPr>
        </p:nvSpPr>
        <p:spPr/>
        <p:txBody>
          <a:bodyPr/>
          <a:lstStyle/>
          <a:p>
            <a:r>
              <a:rPr lang="en-US" sz="1600" dirty="0">
                <a:latin typeface="+mn-lt"/>
                <a:ea typeface="+mn-ea"/>
                <a:cs typeface="+mn-ea"/>
                <a:sym typeface="+mn-lt"/>
              </a:rPr>
              <a:t>Data center scales:</a:t>
            </a:r>
          </a:p>
          <a:p>
            <a:pPr lvl="1"/>
            <a:r>
              <a:rPr lang="en-US" sz="1400" dirty="0">
                <a:latin typeface="+mn-lt"/>
                <a:ea typeface="+mn-ea"/>
                <a:cs typeface="+mn-ea"/>
                <a:sym typeface="+mn-lt"/>
              </a:rPr>
              <a:t>A larger data center has more objects to manage and requires stronger processing capability of the DCIM system.</a:t>
            </a:r>
          </a:p>
          <a:p>
            <a:pPr lvl="1"/>
            <a:r>
              <a:rPr lang="en-US" sz="1400" dirty="0">
                <a:latin typeface="+mn-lt"/>
                <a:ea typeface="+mn-ea"/>
                <a:cs typeface="+mn-ea"/>
                <a:sym typeface="+mn-lt"/>
              </a:rPr>
              <a:t>Attendance modes vary depending on the data center scale. The attendance mode also affects the DCIM planning and design of a data center.</a:t>
            </a:r>
          </a:p>
          <a:p>
            <a:endParaRPr lang="en-US" altLang="zh-CN" sz="1600" dirty="0" smtClean="0">
              <a:latin typeface="+mn-lt"/>
              <a:ea typeface="+mn-ea"/>
              <a:cs typeface="+mn-ea"/>
              <a:sym typeface="+mn-lt"/>
            </a:endParaRPr>
          </a:p>
        </p:txBody>
      </p:sp>
      <p:sp>
        <p:nvSpPr>
          <p:cNvPr id="13" name="Text Box 8"/>
          <p:cNvSpPr txBox="1">
            <a:spLocks noChangeArrowheads="1"/>
          </p:cNvSpPr>
          <p:nvPr/>
        </p:nvSpPr>
        <p:spPr bwMode="auto">
          <a:xfrm>
            <a:off x="1427352" y="5697649"/>
            <a:ext cx="1736762" cy="461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en-US" sz="1200" i="0" dirty="0">
                <a:latin typeface="+mn-lt"/>
                <a:ea typeface="+mn-ea"/>
                <a:cs typeface="+mn-ea"/>
                <a:sym typeface="+mn-lt"/>
              </a:rPr>
              <a:t>Small data centers (less than 200 m</a:t>
            </a:r>
            <a:r>
              <a:rPr lang="en-US" sz="1200" i="0" baseline="30000" dirty="0">
                <a:latin typeface="+mn-lt"/>
                <a:ea typeface="+mn-ea"/>
                <a:cs typeface="+mn-ea"/>
                <a:sym typeface="+mn-lt"/>
              </a:rPr>
              <a:t>2</a:t>
            </a:r>
            <a:r>
              <a:rPr lang="en-US" sz="1200" i="0" dirty="0">
                <a:latin typeface="+mn-lt"/>
                <a:ea typeface="+mn-ea"/>
                <a:cs typeface="+mn-ea"/>
                <a:sym typeface="+mn-lt"/>
              </a:rPr>
              <a:t>)</a:t>
            </a:r>
          </a:p>
        </p:txBody>
      </p:sp>
      <p:sp>
        <p:nvSpPr>
          <p:cNvPr id="15" name="Text Box 10"/>
          <p:cNvSpPr txBox="1">
            <a:spLocks noChangeArrowheads="1"/>
          </p:cNvSpPr>
          <p:nvPr/>
        </p:nvSpPr>
        <p:spPr bwMode="auto">
          <a:xfrm>
            <a:off x="1422211" y="5154198"/>
            <a:ext cx="2017675" cy="461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en-US"/>
            </a:defPPr>
            <a:lvl1pPr marR="0" lvl="0" indent="0" algn="ctr" defTabSz="914400" fontAlgn="auto">
              <a:lnSpc>
                <a:spcPct val="100000"/>
              </a:lnSpc>
              <a:spcBef>
                <a:spcPct val="50000"/>
              </a:spcBef>
              <a:spcAft>
                <a:spcPts val="0"/>
              </a:spcAft>
              <a:buClrTx/>
              <a:buSzTx/>
              <a:buFontTx/>
              <a:buNone/>
              <a:tabLst/>
              <a:defRPr kumimoji="0" sz="1400" b="0" i="0" u="none" strike="noStrike" kern="0" cap="none" spc="0" normalizeH="0" baseline="0">
                <a:ln>
                  <a:noFill/>
                </a:ln>
                <a:effectLst/>
                <a:uLnTx/>
                <a:uFillTx/>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algn="l"/>
            <a:r>
              <a:rPr lang="en-US" sz="1200" dirty="0">
                <a:latin typeface="+mn-lt"/>
                <a:ea typeface="+mn-ea"/>
                <a:cs typeface="+mn-ea"/>
                <a:sym typeface="+mn-lt"/>
              </a:rPr>
              <a:t>Medium data centers (200–500 m</a:t>
            </a:r>
            <a:r>
              <a:rPr lang="en-US" sz="1200" baseline="30000" dirty="0">
                <a:latin typeface="+mn-lt"/>
                <a:ea typeface="+mn-ea"/>
                <a:cs typeface="+mn-ea"/>
                <a:sym typeface="+mn-lt"/>
              </a:rPr>
              <a:t>2</a:t>
            </a:r>
            <a:r>
              <a:rPr lang="en-US" sz="1200" dirty="0">
                <a:latin typeface="+mn-lt"/>
                <a:ea typeface="+mn-ea"/>
                <a:cs typeface="+mn-ea"/>
                <a:sym typeface="+mn-lt"/>
              </a:rPr>
              <a:t>)</a:t>
            </a:r>
          </a:p>
        </p:txBody>
      </p:sp>
      <p:sp>
        <p:nvSpPr>
          <p:cNvPr id="20" name="Text Box 10"/>
          <p:cNvSpPr txBox="1">
            <a:spLocks noChangeArrowheads="1"/>
          </p:cNvSpPr>
          <p:nvPr/>
        </p:nvSpPr>
        <p:spPr bwMode="auto">
          <a:xfrm>
            <a:off x="1422022" y="4561257"/>
            <a:ext cx="2816149" cy="461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en-US"/>
            </a:defPPr>
            <a:lvl1pPr marR="0" lvl="0" indent="0" algn="ctr" defTabSz="914400" fontAlgn="auto">
              <a:lnSpc>
                <a:spcPct val="100000"/>
              </a:lnSpc>
              <a:spcBef>
                <a:spcPct val="50000"/>
              </a:spcBef>
              <a:spcAft>
                <a:spcPts val="0"/>
              </a:spcAft>
              <a:buClrTx/>
              <a:buSzTx/>
              <a:buFontTx/>
              <a:buNone/>
              <a:tabLst/>
              <a:defRPr kumimoji="0" sz="1400" b="0" i="0" u="none" strike="noStrike" kern="0" cap="none" spc="0" normalizeH="0" baseline="0">
                <a:ln>
                  <a:noFill/>
                </a:ln>
                <a:effectLst/>
                <a:uLnTx/>
                <a:uFillTx/>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algn="l"/>
            <a:r>
              <a:rPr lang="en-US" sz="1200" dirty="0">
                <a:latin typeface="+mn-lt"/>
                <a:ea typeface="+mn-ea"/>
                <a:cs typeface="+mn-ea"/>
                <a:sym typeface="+mn-lt"/>
              </a:rPr>
              <a:t>Medium and large data centers (500–2000 m</a:t>
            </a:r>
            <a:r>
              <a:rPr lang="en-US" sz="1200" baseline="30000" dirty="0">
                <a:latin typeface="+mn-lt"/>
                <a:ea typeface="+mn-ea"/>
                <a:cs typeface="+mn-ea"/>
                <a:sym typeface="+mn-lt"/>
              </a:rPr>
              <a:t>2</a:t>
            </a:r>
            <a:r>
              <a:rPr lang="en-US" sz="1200" dirty="0">
                <a:latin typeface="+mn-lt"/>
                <a:ea typeface="+mn-ea"/>
                <a:cs typeface="+mn-ea"/>
                <a:sym typeface="+mn-lt"/>
              </a:rPr>
              <a:t>)</a:t>
            </a:r>
          </a:p>
        </p:txBody>
      </p:sp>
      <p:sp>
        <p:nvSpPr>
          <p:cNvPr id="22" name="Text Box 10"/>
          <p:cNvSpPr txBox="1">
            <a:spLocks noChangeArrowheads="1"/>
          </p:cNvSpPr>
          <p:nvPr/>
        </p:nvSpPr>
        <p:spPr bwMode="auto">
          <a:xfrm>
            <a:off x="1427352" y="3963347"/>
            <a:ext cx="3070203" cy="2769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en-US"/>
            </a:defPPr>
            <a:lvl1pPr marR="0" lvl="0" indent="0" algn="ctr" defTabSz="914400" fontAlgn="auto">
              <a:lnSpc>
                <a:spcPct val="100000"/>
              </a:lnSpc>
              <a:spcBef>
                <a:spcPct val="50000"/>
              </a:spcBef>
              <a:spcAft>
                <a:spcPts val="0"/>
              </a:spcAft>
              <a:buClrTx/>
              <a:buSzTx/>
              <a:buFontTx/>
              <a:buNone/>
              <a:tabLst/>
              <a:defRPr kumimoji="0" sz="1400" b="0" i="0" u="none" strike="noStrike" kern="0" cap="none" spc="0" normalizeH="0" baseline="0">
                <a:ln>
                  <a:noFill/>
                </a:ln>
                <a:effectLst/>
                <a:uLnTx/>
                <a:uFillTx/>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pPr algn="l"/>
            <a:r>
              <a:rPr lang="en-US" sz="1200" dirty="0">
                <a:latin typeface="+mn-lt"/>
                <a:ea typeface="+mn-ea"/>
                <a:cs typeface="+mn-ea"/>
                <a:sym typeface="+mn-lt"/>
              </a:rPr>
              <a:t>Large data centers (2000–10,000 m</a:t>
            </a:r>
            <a:r>
              <a:rPr lang="en-US" sz="1200" baseline="30000" dirty="0">
                <a:latin typeface="+mn-lt"/>
                <a:ea typeface="+mn-ea"/>
                <a:cs typeface="+mn-ea"/>
                <a:sym typeface="+mn-lt"/>
              </a:rPr>
              <a:t>2</a:t>
            </a:r>
            <a:r>
              <a:rPr lang="en-US" sz="1200" dirty="0">
                <a:latin typeface="+mn-lt"/>
                <a:ea typeface="+mn-ea"/>
                <a:cs typeface="+mn-ea"/>
                <a:sym typeface="+mn-lt"/>
              </a:rPr>
              <a:t>)</a:t>
            </a:r>
          </a:p>
        </p:txBody>
      </p:sp>
      <p:sp>
        <p:nvSpPr>
          <p:cNvPr id="23" name="Text Box 10"/>
          <p:cNvSpPr txBox="1">
            <a:spLocks noChangeArrowheads="1"/>
          </p:cNvSpPr>
          <p:nvPr/>
        </p:nvSpPr>
        <p:spPr bwMode="auto">
          <a:xfrm>
            <a:off x="1300524" y="3422929"/>
            <a:ext cx="3895590" cy="2769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defPPr>
              <a:defRPr lang="en-US"/>
            </a:defPPr>
            <a:lvl1pPr marR="0" lvl="0" indent="0" algn="ctr" defTabSz="914400" fontAlgn="auto">
              <a:lnSpc>
                <a:spcPct val="100000"/>
              </a:lnSpc>
              <a:spcBef>
                <a:spcPct val="50000"/>
              </a:spcBef>
              <a:spcAft>
                <a:spcPts val="0"/>
              </a:spcAft>
              <a:buClrTx/>
              <a:buSzTx/>
              <a:buFontTx/>
              <a:buNone/>
              <a:tabLst/>
              <a:defRPr kumimoji="0" sz="1400" b="0" i="0" u="none" strike="noStrike" kern="0" cap="none" spc="0" normalizeH="0" baseline="0">
                <a:ln>
                  <a:noFill/>
                </a:ln>
                <a:effectLst/>
                <a:uLnTx/>
                <a:uFillTx/>
                <a:latin typeface="微软雅黑" pitchFamily="34" charset="-122"/>
                <a:ea typeface="微软雅黑" pitchFamily="34" charset="-122"/>
              </a:defRPr>
            </a:lvl1pPr>
            <a:lvl2pPr marL="742950" indent="-285750" eaLnBrk="0" hangingPunct="0">
              <a:defRPr i="1">
                <a:latin typeface="Arial" charset="0"/>
                <a:ea typeface="华文细黑" pitchFamily="2" charset="-122"/>
              </a:defRPr>
            </a:lvl2pPr>
            <a:lvl3pPr marL="1143000" indent="-228600" eaLnBrk="0" hangingPunct="0">
              <a:defRPr i="1">
                <a:latin typeface="Arial" charset="0"/>
                <a:ea typeface="华文细黑" pitchFamily="2" charset="-122"/>
              </a:defRPr>
            </a:lvl3pPr>
            <a:lvl4pPr marL="1600200" indent="-228600" eaLnBrk="0" hangingPunct="0">
              <a:defRPr i="1">
                <a:latin typeface="Arial" charset="0"/>
                <a:ea typeface="华文细黑" pitchFamily="2" charset="-122"/>
              </a:defRPr>
            </a:lvl4pPr>
            <a:lvl5pPr marL="2057400" indent="-228600" eaLnBrk="0" hangingPunct="0">
              <a:defRPr i="1">
                <a:latin typeface="Arial" charset="0"/>
                <a:ea typeface="华文细黑" pitchFamily="2" charset="-122"/>
              </a:defRPr>
            </a:lvl5pPr>
            <a:lvl6pPr marL="2514600" indent="-228600" eaLnBrk="0" fontAlgn="base" hangingPunct="0">
              <a:spcBef>
                <a:spcPct val="0"/>
              </a:spcBef>
              <a:spcAft>
                <a:spcPct val="0"/>
              </a:spcAft>
              <a:defRPr i="1">
                <a:latin typeface="Arial" charset="0"/>
                <a:ea typeface="华文细黑" pitchFamily="2" charset="-122"/>
              </a:defRPr>
            </a:lvl6pPr>
            <a:lvl7pPr marL="2971800" indent="-228600" eaLnBrk="0" fontAlgn="base" hangingPunct="0">
              <a:spcBef>
                <a:spcPct val="0"/>
              </a:spcBef>
              <a:spcAft>
                <a:spcPct val="0"/>
              </a:spcAft>
              <a:defRPr i="1">
                <a:latin typeface="Arial" charset="0"/>
                <a:ea typeface="华文细黑" pitchFamily="2" charset="-122"/>
              </a:defRPr>
            </a:lvl7pPr>
            <a:lvl8pPr marL="3429000" indent="-228600" eaLnBrk="0" fontAlgn="base" hangingPunct="0">
              <a:spcBef>
                <a:spcPct val="0"/>
              </a:spcBef>
              <a:spcAft>
                <a:spcPct val="0"/>
              </a:spcAft>
              <a:defRPr i="1">
                <a:latin typeface="Arial" charset="0"/>
                <a:ea typeface="华文细黑" pitchFamily="2" charset="-122"/>
              </a:defRPr>
            </a:lvl8pPr>
            <a:lvl9pPr marL="3886200" indent="-228600" eaLnBrk="0" fontAlgn="base" hangingPunct="0">
              <a:spcBef>
                <a:spcPct val="0"/>
              </a:spcBef>
              <a:spcAft>
                <a:spcPct val="0"/>
              </a:spcAft>
              <a:defRPr i="1">
                <a:latin typeface="Arial" charset="0"/>
                <a:ea typeface="华文细黑" pitchFamily="2" charset="-122"/>
              </a:defRPr>
            </a:lvl9pPr>
          </a:lstStyle>
          <a:p>
            <a:r>
              <a:rPr lang="en-US" sz="1200" dirty="0">
                <a:latin typeface="+mn-lt"/>
                <a:ea typeface="+mn-ea"/>
                <a:cs typeface="+mn-ea"/>
                <a:sym typeface="+mn-lt"/>
              </a:rPr>
              <a:t>Ultra-large data centers (greater than 10,000 m</a:t>
            </a:r>
            <a:r>
              <a:rPr lang="en-US" sz="1200" baseline="30000" dirty="0">
                <a:latin typeface="+mn-lt"/>
                <a:ea typeface="+mn-ea"/>
                <a:cs typeface="+mn-ea"/>
                <a:sym typeface="+mn-lt"/>
              </a:rPr>
              <a:t>2</a:t>
            </a:r>
            <a:r>
              <a:rPr lang="en-US" sz="1200" dirty="0">
                <a:latin typeface="+mn-lt"/>
                <a:ea typeface="+mn-ea"/>
                <a:cs typeface="+mn-ea"/>
                <a:sym typeface="+mn-lt"/>
              </a:rPr>
              <a:t>)</a:t>
            </a:r>
          </a:p>
        </p:txBody>
      </p:sp>
      <p:sp>
        <p:nvSpPr>
          <p:cNvPr id="34" name="上箭头 33"/>
          <p:cNvSpPr/>
          <p:nvPr/>
        </p:nvSpPr>
        <p:spPr>
          <a:xfrm>
            <a:off x="894232" y="2909455"/>
            <a:ext cx="591269" cy="3235014"/>
          </a:xfrm>
          <a:prstGeom prst="upArrow">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vert="eaVert" lIns="144000" rtlCol="0" anchor="ctr"/>
          <a:lstStyle/>
          <a:p>
            <a:pPr algn="ctr"/>
            <a:r>
              <a:rPr lang="en-US" sz="1600" dirty="0">
                <a:solidFill>
                  <a:schemeClr val="bg1"/>
                </a:solidFill>
                <a:cs typeface="+mn-ea"/>
                <a:sym typeface="+mn-lt"/>
              </a:rPr>
              <a:t>By area</a:t>
            </a:r>
          </a:p>
        </p:txBody>
      </p:sp>
      <p:graphicFrame>
        <p:nvGraphicFramePr>
          <p:cNvPr id="36" name="表格 35"/>
          <p:cNvGraphicFramePr>
            <a:graphicFrameLocks noGrp="1"/>
          </p:cNvGraphicFramePr>
          <p:nvPr>
            <p:extLst>
              <p:ext uri="{D42A27DB-BD31-4B8C-83A1-F6EECF244321}">
                <p14:modId xmlns:p14="http://schemas.microsoft.com/office/powerpoint/2010/main" val="681844648"/>
              </p:ext>
            </p:extLst>
          </p:nvPr>
        </p:nvGraphicFramePr>
        <p:xfrm>
          <a:off x="6796556" y="2556529"/>
          <a:ext cx="4861774" cy="3568855"/>
        </p:xfrm>
        <a:graphic>
          <a:graphicData uri="http://schemas.openxmlformats.org/drawingml/2006/table">
            <a:tbl>
              <a:tblPr>
                <a:tableStyleId>{616DA210-FB5B-4158-B5E0-FEB733F419BA}</a:tableStyleId>
              </a:tblPr>
              <a:tblGrid>
                <a:gridCol w="1235326"/>
                <a:gridCol w="1333067"/>
                <a:gridCol w="2293381"/>
              </a:tblGrid>
              <a:tr h="51321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a:ln>
                            <a:noFill/>
                          </a:ln>
                          <a:solidFill>
                            <a:schemeClr val="tx1"/>
                          </a:solidFill>
                          <a:latin typeface="+mn-lt"/>
                          <a:ea typeface="+mn-ea"/>
                          <a:cs typeface="+mn-ea"/>
                          <a:sym typeface="+mn-lt"/>
                        </a:rPr>
                        <a:t>Data Center Scale</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cap="none" normalizeH="0" baseline="0" dirty="0">
                          <a:ln>
                            <a:noFill/>
                          </a:ln>
                          <a:solidFill>
                            <a:schemeClr val="tx1"/>
                          </a:solidFill>
                          <a:latin typeface="+mn-lt"/>
                          <a:ea typeface="+mn-ea"/>
                          <a:cs typeface="+mn-ea"/>
                          <a:sym typeface="+mn-lt"/>
                        </a:rPr>
                        <a:t>Attendance Mode</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cap="none" normalizeH="0" baseline="0" dirty="0">
                          <a:ln>
                            <a:noFill/>
                          </a:ln>
                          <a:solidFill>
                            <a:schemeClr val="tx1"/>
                          </a:solidFill>
                          <a:latin typeface="+mn-lt"/>
                          <a:ea typeface="+mn-ea"/>
                          <a:cs typeface="+mn-ea"/>
                          <a:sym typeface="+mn-lt"/>
                        </a:rPr>
                        <a:t>Recommended DCIM Configuration</a:t>
                      </a:r>
                    </a:p>
                  </a:txBody>
                  <a:tcPr marL="65330" marR="65330" marT="6804"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2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latin typeface="+mn-lt"/>
                          <a:ea typeface="+mn-ea"/>
                          <a:cs typeface="+mn-ea"/>
                          <a:sym typeface="+mn-lt"/>
                        </a:rPr>
                        <a:t>Ultra-large</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24/7 attendance</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In addition to basic functions, functions related to attendance and routine O&amp;M must be configured, such as remote alarm notification, mobile O&amp;M, and electronic inspection.</a:t>
                      </a:r>
                    </a:p>
                  </a:txBody>
                  <a:tcPr marL="72000" marR="65330" marT="6804"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2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Large</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24/7 attendance</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12700" cap="flat" cmpd="sng" algn="ctr">
                      <a:solidFill>
                        <a:schemeClr val="accent1">
                          <a:lumMod val="60000"/>
                          <a:lumOff val="40000"/>
                        </a:schemeClr>
                      </a:solidFill>
                      <a:prstDash val="solid"/>
                      <a:round/>
                      <a:headEnd type="none" w="med" len="med"/>
                      <a:tailEnd type="none" w="med" len="med"/>
                    </a:lnL>
                    <a:lnR w="28575"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442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Medium and large</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mn-lt"/>
                          <a:ea typeface="+mn-ea"/>
                          <a:cs typeface="+mn-ea"/>
                          <a:sym typeface="+mn-lt"/>
                        </a:rPr>
                        <a:t>24/7 attendance</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zh-CN" sz="1200" b="0" i="0" u="none" strike="noStrike" cap="none" normalizeH="0" baseline="0" dirty="0" smtClean="0">
                        <a:ln>
                          <a:noFill/>
                        </a:ln>
                        <a:solidFill>
                          <a:schemeClr val="tx1"/>
                        </a:solidFill>
                        <a:effectLst/>
                        <a:latin typeface="+mn-lt"/>
                        <a:ea typeface="+mn-ea"/>
                        <a:cs typeface="+mn-ea"/>
                        <a:sym typeface="+mn-lt"/>
                      </a:endParaRPr>
                    </a:p>
                  </a:txBody>
                  <a:tcPr marL="65330" marR="65330" marT="6804" marB="0" anchor="ctr" horzOverflow="overflow">
                    <a:lnL w="12700" cap="flat" cmpd="sng" algn="ctr">
                      <a:solidFill>
                        <a:schemeClr val="accent1">
                          <a:lumMod val="60000"/>
                          <a:lumOff val="40000"/>
                        </a:schemeClr>
                      </a:solidFill>
                      <a:prstDash val="solid"/>
                      <a:round/>
                      <a:headEnd type="none" w="med" len="med"/>
                      <a:tailEnd type="none" w="med" len="med"/>
                    </a:lnL>
                    <a:lnR w="28575" cap="flat" cmpd="sng" algn="ctr">
                      <a:solidFill>
                        <a:schemeClr val="accent1">
                          <a:lumMod val="60000"/>
                          <a:lumOff val="40000"/>
                        </a:schemeClr>
                      </a:solidFill>
                      <a:prstDash val="solid"/>
                      <a:round/>
                      <a:headEnd type="none" w="med" len="med"/>
                      <a:tailEnd type="none" w="med" len="med"/>
                    </a:lnR>
                    <a:lnT w="12700" cap="flat" cmpd="sng" algn="ctr">
                      <a:solidFill>
                        <a:schemeClr val="accent1">
                          <a:lumMod val="60000"/>
                          <a:lumOff val="40000"/>
                        </a:schemeClr>
                      </a:solidFill>
                      <a:prstDash val="solid"/>
                      <a:round/>
                      <a:headEnd type="none" w="med" len="med"/>
                      <a:tailEnd type="none" w="med" len="med"/>
                    </a:lnT>
                    <a:lnB w="12700" cap="flat" cmpd="sng" algn="ctr">
                      <a:solidFill>
                        <a:schemeClr val="accent1">
                          <a:lumMod val="60000"/>
                          <a:lumOff val="40000"/>
                        </a:schemeClr>
                      </a:solidFill>
                      <a:prstDash val="solid"/>
                      <a:round/>
                      <a:headEnd type="none" w="med" len="med"/>
                      <a:tailEnd type="none" w="med" len="med"/>
                    </a:lnB>
                  </a:tcPr>
                </a:tc>
              </a:tr>
              <a:tr h="121393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Medium</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24/7 attendance (recommended)</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In addition to basic functions, functions related to attendance and routine O&amp;M should be configured, such as remote alarm notification, mobile O&amp;M, and electronic inspection.</a:t>
                      </a:r>
                    </a:p>
                  </a:txBody>
                  <a:tcPr marL="72000" marR="65330" marT="6804"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21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a:ln>
                            <a:noFill/>
                          </a:ln>
                          <a:solidFill>
                            <a:schemeClr val="tx1"/>
                          </a:solidFill>
                          <a:latin typeface="+mn-lt"/>
                          <a:ea typeface="+mn-ea"/>
                          <a:cs typeface="+mn-ea"/>
                          <a:sym typeface="+mn-lt"/>
                        </a:rPr>
                        <a:t>Small</a:t>
                      </a:r>
                    </a:p>
                  </a:txBody>
                  <a:tcPr marL="65330" marR="65330" marT="6804" marB="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a:ln>
                            <a:noFill/>
                          </a:ln>
                          <a:solidFill>
                            <a:schemeClr val="tx1"/>
                          </a:solidFill>
                          <a:latin typeface="+mn-lt"/>
                          <a:ea typeface="+mn-ea"/>
                          <a:cs typeface="+mn-ea"/>
                          <a:sym typeface="+mn-lt"/>
                        </a:rPr>
                        <a:t>No requirement</a:t>
                      </a:r>
                    </a:p>
                  </a:txBody>
                  <a:tcPr marL="65330" marR="65330" marT="6804"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cap="none" normalizeH="0" baseline="0" dirty="0">
                          <a:ln>
                            <a:noFill/>
                          </a:ln>
                          <a:solidFill>
                            <a:schemeClr val="tx1"/>
                          </a:solidFill>
                          <a:latin typeface="+mn-lt"/>
                          <a:ea typeface="+mn-ea"/>
                          <a:cs typeface="+mn-ea"/>
                          <a:sym typeface="+mn-lt"/>
                        </a:rPr>
                        <a:t>Basic functions can be used.</a:t>
                      </a:r>
                    </a:p>
                  </a:txBody>
                  <a:tcPr marL="72000" marR="65330" marT="6804" marB="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6337496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1000"/>
                                        <p:tgtEl>
                                          <p:spTgt spid="18">
                                            <p:txEl>
                                              <p:pRg st="0" end="0"/>
                                            </p:txEl>
                                          </p:spTgt>
                                        </p:tgtEl>
                                      </p:cBhvr>
                                    </p:animEffect>
                                    <p:anim calcmode="lin" valueType="num">
                                      <p:cBhvr>
                                        <p:cTn id="8" dur="1000" fill="hold"/>
                                        <p:tgtEl>
                                          <p:spTgt spid="1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8">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xEl>
                                              <p:pRg st="1" end="1"/>
                                            </p:txEl>
                                          </p:spTgt>
                                        </p:tgtEl>
                                        <p:attrNameLst>
                                          <p:attrName>style.visibility</p:attrName>
                                        </p:attrNameLst>
                                      </p:cBhvr>
                                      <p:to>
                                        <p:strVal val="visible"/>
                                      </p:to>
                                    </p:set>
                                    <p:animEffect transition="in" filter="fade">
                                      <p:cBhvr>
                                        <p:cTn id="12" dur="1000"/>
                                        <p:tgtEl>
                                          <p:spTgt spid="18">
                                            <p:txEl>
                                              <p:pRg st="1" end="1"/>
                                            </p:txEl>
                                          </p:spTgt>
                                        </p:tgtEl>
                                      </p:cBhvr>
                                    </p:animEffect>
                                    <p:anim calcmode="lin" valueType="num">
                                      <p:cBhvr>
                                        <p:cTn id="13" dur="1000" fill="hold"/>
                                        <p:tgtEl>
                                          <p:spTgt spid="18">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8">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8">
                                            <p:txEl>
                                              <p:pRg st="2" end="2"/>
                                            </p:txEl>
                                          </p:spTgt>
                                        </p:tgtEl>
                                        <p:attrNameLst>
                                          <p:attrName>style.visibility</p:attrName>
                                        </p:attrNameLst>
                                      </p:cBhvr>
                                      <p:to>
                                        <p:strVal val="visible"/>
                                      </p:to>
                                    </p:set>
                                    <p:animEffect transition="in" filter="fade">
                                      <p:cBhvr>
                                        <p:cTn id="17" dur="1000"/>
                                        <p:tgtEl>
                                          <p:spTgt spid="18">
                                            <p:txEl>
                                              <p:pRg st="2" end="2"/>
                                            </p:txEl>
                                          </p:spTgt>
                                        </p:tgtEl>
                                      </p:cBhvr>
                                    </p:animEffect>
                                    <p:anim calcmode="lin" valueType="num">
                                      <p:cBhvr>
                                        <p:cTn id="18" dur="1000" fill="hold"/>
                                        <p:tgtEl>
                                          <p:spTgt spid="18">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down)">
                                      <p:cBhvr>
                                        <p:cTn id="24" dur="500"/>
                                        <p:tgtEl>
                                          <p:spTgt spid="34"/>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fade">
                                      <p:cBhvr>
                                        <p:cTn id="57" dur="1000"/>
                                        <p:tgtEl>
                                          <p:spTgt spid="23"/>
                                        </p:tgtEl>
                                      </p:cBhvr>
                                    </p:animEffect>
                                    <p:anim calcmode="lin" valueType="num">
                                      <p:cBhvr>
                                        <p:cTn id="58" dur="1000" fill="hold"/>
                                        <p:tgtEl>
                                          <p:spTgt spid="23"/>
                                        </p:tgtEl>
                                        <p:attrNameLst>
                                          <p:attrName>ppt_x</p:attrName>
                                        </p:attrNameLst>
                                      </p:cBhvr>
                                      <p:tavLst>
                                        <p:tav tm="0">
                                          <p:val>
                                            <p:strVal val="#ppt_x"/>
                                          </p:val>
                                        </p:tav>
                                        <p:tav tm="100000">
                                          <p:val>
                                            <p:strVal val="#ppt_x"/>
                                          </p:val>
                                        </p:tav>
                                      </p:tavLst>
                                    </p:anim>
                                    <p:anim calcmode="lin" valueType="num">
                                      <p:cBhvr>
                                        <p:cTn id="5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nodeType="clickEffect">
                                  <p:stCondLst>
                                    <p:cond delay="0"/>
                                  </p:stCondLst>
                                  <p:childTnLst>
                                    <p:set>
                                      <p:cBhvr>
                                        <p:cTn id="63" dur="1" fill="hold">
                                          <p:stCondLst>
                                            <p:cond delay="0"/>
                                          </p:stCondLst>
                                        </p:cTn>
                                        <p:tgtEl>
                                          <p:spTgt spid="26"/>
                                        </p:tgtEl>
                                        <p:attrNameLst>
                                          <p:attrName>style.visibility</p:attrName>
                                        </p:attrNameLst>
                                      </p:cBhvr>
                                      <p:to>
                                        <p:strVal val="visible"/>
                                      </p:to>
                                    </p:set>
                                    <p:animEffect transition="in" filter="wipe(down)">
                                      <p:cBhvr>
                                        <p:cTn id="64" dur="500"/>
                                        <p:tgtEl>
                                          <p:spTgt spid="26"/>
                                        </p:tgtEl>
                                      </p:cBhvr>
                                    </p:animEffect>
                                  </p:childTnLst>
                                </p:cTn>
                              </p:par>
                              <p:par>
                                <p:cTn id="65" presetID="14" presetClass="entr" presetSubtype="10" fill="hold"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randombar(horizontal)">
                                      <p:cBhvr>
                                        <p:cTn id="6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20" grpId="0"/>
      <p:bldP spid="22" grpId="0"/>
      <p:bldP spid="23" grpId="0"/>
      <p:bldP spid="3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cs typeface="+mn-ea"/>
                <a:sym typeface="+mn-lt"/>
              </a:rPr>
              <a:t>DCIM System Overview</a:t>
            </a:r>
          </a:p>
          <a:p>
            <a:r>
              <a:rPr lang="en-US" dirty="0">
                <a:solidFill>
                  <a:schemeClr val="bg1">
                    <a:lumMod val="50000"/>
                  </a:schemeClr>
                </a:solidFill>
                <a:cs typeface="+mn-ea"/>
                <a:sym typeface="+mn-lt"/>
              </a:rPr>
              <a:t>Relationship </a:t>
            </a:r>
            <a:r>
              <a:rPr lang="en-US" dirty="0" smtClean="0">
                <a:solidFill>
                  <a:schemeClr val="bg1">
                    <a:lumMod val="50000"/>
                  </a:schemeClr>
                </a:solidFill>
                <a:cs typeface="+mn-ea"/>
                <a:sym typeface="+mn-lt"/>
              </a:rPr>
              <a:t>Between DCIM, </a:t>
            </a:r>
            <a:r>
              <a:rPr lang="en-US" dirty="0">
                <a:solidFill>
                  <a:schemeClr val="bg1">
                    <a:lumMod val="50000"/>
                  </a:schemeClr>
                </a:solidFill>
                <a:cs typeface="+mn-ea"/>
                <a:sym typeface="+mn-lt"/>
              </a:rPr>
              <a:t>Power and Environment </a:t>
            </a:r>
            <a:r>
              <a:rPr lang="en-US" dirty="0" smtClean="0">
                <a:solidFill>
                  <a:schemeClr val="bg1">
                    <a:lumMod val="50000"/>
                  </a:schemeClr>
                </a:solidFill>
                <a:cs typeface="+mn-ea"/>
                <a:sym typeface="+mn-lt"/>
              </a:rPr>
              <a:t>Monitoring, </a:t>
            </a:r>
            <a:r>
              <a:rPr lang="en-US" dirty="0">
                <a:solidFill>
                  <a:schemeClr val="bg1">
                    <a:lumMod val="50000"/>
                  </a:schemeClr>
                </a:solidFill>
                <a:cs typeface="+mn-ea"/>
                <a:sym typeface="+mn-lt"/>
              </a:rPr>
              <a:t>BMS, and ITSM</a:t>
            </a:r>
          </a:p>
          <a:p>
            <a:r>
              <a:rPr lang="en-US" dirty="0">
                <a:solidFill>
                  <a:schemeClr val="bg1">
                    <a:lumMod val="50000"/>
                  </a:schemeClr>
                </a:solidFill>
                <a:cs typeface="+mn-ea"/>
                <a:sym typeface="+mn-lt"/>
              </a:rPr>
              <a:t>DCIM Development Trend</a:t>
            </a:r>
          </a:p>
          <a:p>
            <a:r>
              <a:rPr lang="en-US" b="1" dirty="0">
                <a:cs typeface="+mn-ea"/>
                <a:sym typeface="+mn-lt"/>
              </a:rPr>
              <a:t>DCIM Planning Process</a:t>
            </a:r>
          </a:p>
          <a:p>
            <a:pPr lvl="1"/>
            <a:r>
              <a:rPr lang="en-US" dirty="0">
                <a:solidFill>
                  <a:schemeClr val="bg1">
                    <a:lumMod val="50000"/>
                  </a:schemeClr>
                </a:solidFill>
                <a:ea typeface="+mn-ea"/>
                <a:cs typeface="+mn-ea"/>
                <a:sym typeface="+mn-lt"/>
              </a:rPr>
              <a:t>DCIM Planning Considerations</a:t>
            </a:r>
          </a:p>
          <a:p>
            <a:pPr lvl="1">
              <a:buSzPct val="60000"/>
              <a:buFont typeface="Wingdings" panose="05000000000000000000" pitchFamily="2" charset="2"/>
              <a:buChar char="n"/>
            </a:pPr>
            <a:r>
              <a:rPr lang="en-US" dirty="0">
                <a:ea typeface="+mn-ea"/>
                <a:cs typeface="+mn-ea"/>
                <a:sym typeface="+mn-lt"/>
              </a:rPr>
              <a:t>DCIM Planning Principles</a:t>
            </a:r>
          </a:p>
          <a:p>
            <a:pPr lvl="1"/>
            <a:r>
              <a:rPr lang="en-US" dirty="0">
                <a:solidFill>
                  <a:schemeClr val="bg1">
                    <a:lumMod val="50000"/>
                  </a:schemeClr>
                </a:solidFill>
                <a:ea typeface="+mn-ea"/>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280324218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2" name="MH_Other_1"/>
          <p:cNvCxnSpPr/>
          <p:nvPr/>
        </p:nvCxnSpPr>
        <p:spPr>
          <a:xfrm>
            <a:off x="2242771" y="3390816"/>
            <a:ext cx="7706458"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9" name="MH_Other_2"/>
          <p:cNvSpPr/>
          <p:nvPr/>
        </p:nvSpPr>
        <p:spPr>
          <a:xfrm rot="2871886">
            <a:off x="280440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a:solidFill>
                  <a:srgbClr val="FEFFFF"/>
                </a:solidFill>
                <a:cs typeface="+mn-ea"/>
                <a:sym typeface="+mn-lt"/>
              </a:rPr>
              <a:t>01</a:t>
            </a:r>
          </a:p>
        </p:txBody>
      </p:sp>
      <p:sp>
        <p:nvSpPr>
          <p:cNvPr id="22" name="MH_Other_4"/>
          <p:cNvSpPr/>
          <p:nvPr/>
        </p:nvSpPr>
        <p:spPr>
          <a:xfrm rot="2871886">
            <a:off x="435405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a:solidFill>
                  <a:srgbClr val="FEFFFF"/>
                </a:solidFill>
                <a:cs typeface="+mn-ea"/>
                <a:sym typeface="+mn-lt"/>
              </a:rPr>
              <a:t>02</a:t>
            </a:r>
          </a:p>
        </p:txBody>
      </p:sp>
      <p:sp>
        <p:nvSpPr>
          <p:cNvPr id="26" name="MH_Other_6"/>
          <p:cNvSpPr/>
          <p:nvPr/>
        </p:nvSpPr>
        <p:spPr>
          <a:xfrm rot="2871886">
            <a:off x="590369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a:solidFill>
                  <a:srgbClr val="FEFFFF"/>
                </a:solidFill>
                <a:cs typeface="+mn-ea"/>
                <a:sym typeface="+mn-lt"/>
              </a:rPr>
              <a:t>03</a:t>
            </a:r>
          </a:p>
        </p:txBody>
      </p:sp>
      <p:sp>
        <p:nvSpPr>
          <p:cNvPr id="30" name="MH_Other_8"/>
          <p:cNvSpPr/>
          <p:nvPr/>
        </p:nvSpPr>
        <p:spPr>
          <a:xfrm rot="2871886">
            <a:off x="7453343"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a:solidFill>
                  <a:srgbClr val="FEFFFF"/>
                </a:solidFill>
                <a:cs typeface="+mn-ea"/>
                <a:sym typeface="+mn-lt"/>
              </a:rPr>
              <a:t>04</a:t>
            </a:r>
          </a:p>
        </p:txBody>
      </p:sp>
      <p:sp>
        <p:nvSpPr>
          <p:cNvPr id="38" name="MH_Other_10"/>
          <p:cNvSpPr/>
          <p:nvPr/>
        </p:nvSpPr>
        <p:spPr>
          <a:xfrm rot="2871886">
            <a:off x="9002988" y="2697194"/>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b="1">
                <a:solidFill>
                  <a:srgbClr val="FEFFFF"/>
                </a:solidFill>
                <a:cs typeface="+mn-ea"/>
                <a:sym typeface="+mn-lt"/>
              </a:rPr>
              <a:t>05</a:t>
            </a:r>
          </a:p>
        </p:txBody>
      </p:sp>
      <p:sp>
        <p:nvSpPr>
          <p:cNvPr id="3" name="MH_PageTitle"/>
          <p:cNvSpPr>
            <a:spLocks noGrp="1"/>
          </p:cNvSpPr>
          <p:nvPr>
            <p:ph type="title"/>
          </p:nvPr>
        </p:nvSpPr>
        <p:spPr/>
        <p:txBody>
          <a:bodyPr/>
          <a:lstStyle/>
          <a:p>
            <a:r>
              <a:rPr lang="en-US">
                <a:latin typeface="+mn-lt"/>
                <a:ea typeface="+mn-ea"/>
                <a:cs typeface="+mn-ea"/>
                <a:sym typeface="+mn-lt"/>
              </a:rPr>
              <a:t>DCIM Planning Principles</a:t>
            </a:r>
          </a:p>
        </p:txBody>
      </p:sp>
      <p:sp>
        <p:nvSpPr>
          <p:cNvPr id="2" name="文本占位符 1"/>
          <p:cNvSpPr>
            <a:spLocks noGrp="1"/>
          </p:cNvSpPr>
          <p:nvPr>
            <p:ph type="body" sz="quarter" idx="10"/>
          </p:nvPr>
        </p:nvSpPr>
        <p:spPr/>
        <p:txBody>
          <a:bodyPr/>
          <a:lstStyle/>
          <a:p>
            <a:r>
              <a:rPr lang="en-US" sz="2000">
                <a:latin typeface="+mn-lt"/>
                <a:ea typeface="+mn-ea"/>
                <a:cs typeface="+mn-ea"/>
                <a:sym typeface="+mn-lt"/>
              </a:rPr>
              <a:t>After a data center is put into use, the DCIM system is the core of data center infrastructure management. In addition to matching appropriate industry standards and O&amp;M objectives, the DCIM system planning must comply with the following principles:</a:t>
            </a:r>
          </a:p>
        </p:txBody>
      </p:sp>
      <p:sp>
        <p:nvSpPr>
          <p:cNvPr id="4" name="矩形 3"/>
          <p:cNvSpPr/>
          <p:nvPr/>
        </p:nvSpPr>
        <p:spPr>
          <a:xfrm>
            <a:off x="2512178" y="3452362"/>
            <a:ext cx="1143406" cy="1944000"/>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t>Applicability</a:t>
            </a:r>
          </a:p>
        </p:txBody>
      </p:sp>
      <p:sp>
        <p:nvSpPr>
          <p:cNvPr id="21" name="矩形 20"/>
          <p:cNvSpPr/>
          <p:nvPr/>
        </p:nvSpPr>
        <p:spPr>
          <a:xfrm>
            <a:off x="4061822" y="3452362"/>
            <a:ext cx="1204365" cy="194400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t>Advancement</a:t>
            </a:r>
          </a:p>
        </p:txBody>
      </p:sp>
      <p:sp>
        <p:nvSpPr>
          <p:cNvPr id="25" name="矩形 24"/>
          <p:cNvSpPr/>
          <p:nvPr/>
        </p:nvSpPr>
        <p:spPr>
          <a:xfrm>
            <a:off x="5611466" y="3452362"/>
            <a:ext cx="1143406" cy="1944000"/>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t>Reliability</a:t>
            </a:r>
          </a:p>
        </p:txBody>
      </p:sp>
      <p:sp>
        <p:nvSpPr>
          <p:cNvPr id="29" name="矩形 28"/>
          <p:cNvSpPr/>
          <p:nvPr/>
        </p:nvSpPr>
        <p:spPr>
          <a:xfrm>
            <a:off x="7161112" y="3452362"/>
            <a:ext cx="1143406" cy="1944000"/>
          </a:xfrm>
          <a:prstGeom prst="rect">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t>Flexibility</a:t>
            </a:r>
          </a:p>
        </p:txBody>
      </p:sp>
      <p:sp>
        <p:nvSpPr>
          <p:cNvPr id="33" name="矩形 32"/>
          <p:cNvSpPr/>
          <p:nvPr/>
        </p:nvSpPr>
        <p:spPr>
          <a:xfrm>
            <a:off x="8710757" y="3452362"/>
            <a:ext cx="1238472" cy="1944000"/>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a:t>Commonality</a:t>
            </a:r>
          </a:p>
        </p:txBody>
      </p:sp>
    </p:spTree>
    <p:custDataLst>
      <p:tags r:id="rId1"/>
    </p:custDataLst>
    <p:extLst>
      <p:ext uri="{BB962C8B-B14F-4D97-AF65-F5344CB8AC3E}">
        <p14:creationId xmlns:p14="http://schemas.microsoft.com/office/powerpoint/2010/main" val="1440447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wipe(down)">
                                      <p:cBhvr>
                                        <p:cTn id="14" dur="500"/>
                                        <p:tgtEl>
                                          <p:spTgt spid="5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down)">
                                      <p:cBhvr>
                                        <p:cTn id="19" dur="500"/>
                                        <p:tgtEl>
                                          <p:spTgt spid="49"/>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down)">
                                      <p:cBhvr>
                                        <p:cTn id="28" dur="500"/>
                                        <p:tgtEl>
                                          <p:spTgt spid="30"/>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500"/>
                                        <p:tgtEl>
                                          <p:spTgt spid="3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down)">
                                      <p:cBhvr>
                                        <p:cTn id="36" dur="500"/>
                                        <p:tgtEl>
                                          <p:spTgt spid="4"/>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down)">
                                      <p:cBhvr>
                                        <p:cTn id="42" dur="500"/>
                                        <p:tgtEl>
                                          <p:spTgt spid="2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wipe(down)">
                                      <p:cBhvr>
                                        <p:cTn id="45" dur="500"/>
                                        <p:tgtEl>
                                          <p:spTgt spid="2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down)">
                                      <p:cBhvr>
                                        <p:cTn id="4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22" grpId="0" animBg="1"/>
      <p:bldP spid="26" grpId="0" animBg="1"/>
      <p:bldP spid="30" grpId="0" animBg="1"/>
      <p:bldP spid="38" grpId="0" animBg="1"/>
      <p:bldP spid="4" grpId="0" animBg="1"/>
      <p:bldP spid="21" grpId="0" animBg="1"/>
      <p:bldP spid="25" grpId="0" animBg="1"/>
      <p:bldP spid="29"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latin typeface="+mn-lt"/>
                <a:ea typeface="+mn-ea"/>
                <a:cs typeface="+mn-ea"/>
                <a:sym typeface="+mn-lt"/>
              </a:rPr>
              <a:t>On completion of this course, you will be able to:</a:t>
            </a:r>
          </a:p>
          <a:p>
            <a:pPr lvl="1"/>
            <a:r>
              <a:rPr lang="en-US">
                <a:latin typeface="+mn-lt"/>
                <a:ea typeface="+mn-ea"/>
                <a:cs typeface="+mn-ea"/>
                <a:sym typeface="+mn-lt"/>
              </a:rPr>
              <a:t>Describe the DCIM concept.</a:t>
            </a:r>
          </a:p>
          <a:p>
            <a:pPr lvl="1"/>
            <a:r>
              <a:rPr lang="en-US">
                <a:latin typeface="+mn-lt"/>
                <a:ea typeface="+mn-ea"/>
                <a:cs typeface="+mn-ea"/>
                <a:sym typeface="+mn-lt"/>
              </a:rPr>
              <a:t>Distinguish the DCIM and traditional power and environment monitoring systems.</a:t>
            </a:r>
          </a:p>
          <a:p>
            <a:pPr lvl="1"/>
            <a:r>
              <a:rPr lang="en-US">
                <a:latin typeface="+mn-lt"/>
                <a:ea typeface="+mn-ea"/>
                <a:cs typeface="+mn-ea"/>
                <a:sym typeface="+mn-lt"/>
              </a:rPr>
              <a:t>Understand the DCIM development trend.</a:t>
            </a:r>
          </a:p>
          <a:p>
            <a:pPr lvl="1"/>
            <a:r>
              <a:rPr lang="en-US">
                <a:latin typeface="+mn-lt"/>
                <a:ea typeface="+mn-ea"/>
                <a:cs typeface="+mn-ea"/>
                <a:sym typeface="+mn-lt"/>
              </a:rPr>
              <a:t>Describe the DCIM planning considerations and process.</a:t>
            </a:r>
          </a:p>
          <a:p>
            <a:endParaRPr lang="zh-CN" altLang="en-US" dirty="0">
              <a:latin typeface="+mn-lt"/>
              <a:ea typeface="+mn-ea"/>
              <a:cs typeface="+mn-ea"/>
              <a:sym typeface="+mn-lt"/>
            </a:endParaRPr>
          </a:p>
        </p:txBody>
      </p:sp>
    </p:spTree>
    <p:extLst>
      <p:ext uri="{BB962C8B-B14F-4D97-AF65-F5344CB8AC3E}">
        <p14:creationId xmlns:p14="http://schemas.microsoft.com/office/powerpoint/2010/main" val="314870454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cs typeface="+mn-ea"/>
                <a:sym typeface="+mn-lt"/>
              </a:rPr>
              <a:t>DCIM System Overview</a:t>
            </a:r>
          </a:p>
          <a:p>
            <a:r>
              <a:rPr lang="en-US" dirty="0">
                <a:solidFill>
                  <a:schemeClr val="bg1">
                    <a:lumMod val="50000"/>
                  </a:schemeClr>
                </a:solidFill>
                <a:cs typeface="+mn-ea"/>
                <a:sym typeface="+mn-lt"/>
              </a:rPr>
              <a:t>Relationship Between </a:t>
            </a:r>
            <a:r>
              <a:rPr lang="en-US" dirty="0" smtClean="0">
                <a:solidFill>
                  <a:schemeClr val="bg1">
                    <a:lumMod val="50000"/>
                  </a:schemeClr>
                </a:solidFill>
                <a:cs typeface="+mn-ea"/>
                <a:sym typeface="+mn-lt"/>
              </a:rPr>
              <a:t>DCIM, </a:t>
            </a:r>
            <a:r>
              <a:rPr lang="en-US" dirty="0">
                <a:solidFill>
                  <a:schemeClr val="bg1">
                    <a:lumMod val="50000"/>
                  </a:schemeClr>
                </a:solidFill>
                <a:cs typeface="+mn-ea"/>
                <a:sym typeface="+mn-lt"/>
              </a:rPr>
              <a:t>Power and Environment Monitoring System, BMS, and ITSM</a:t>
            </a:r>
          </a:p>
          <a:p>
            <a:r>
              <a:rPr lang="en-US" dirty="0">
                <a:solidFill>
                  <a:schemeClr val="bg1">
                    <a:lumMod val="50000"/>
                  </a:schemeClr>
                </a:solidFill>
                <a:cs typeface="+mn-ea"/>
                <a:sym typeface="+mn-lt"/>
              </a:rPr>
              <a:t>DCIM Development Trend</a:t>
            </a:r>
          </a:p>
          <a:p>
            <a:r>
              <a:rPr lang="en-US" b="1" dirty="0">
                <a:cs typeface="+mn-ea"/>
                <a:sym typeface="+mn-lt"/>
              </a:rPr>
              <a:t>DCIM Planning Process</a:t>
            </a:r>
          </a:p>
          <a:p>
            <a:pPr lvl="1"/>
            <a:r>
              <a:rPr lang="en-US" dirty="0">
                <a:solidFill>
                  <a:schemeClr val="bg1">
                    <a:lumMod val="50000"/>
                  </a:schemeClr>
                </a:solidFill>
                <a:ea typeface="+mn-ea"/>
                <a:cs typeface="+mn-ea"/>
                <a:sym typeface="+mn-lt"/>
              </a:rPr>
              <a:t>DCIM Planning Considerations</a:t>
            </a:r>
          </a:p>
          <a:p>
            <a:pPr lvl="1"/>
            <a:r>
              <a:rPr lang="en-US" dirty="0">
                <a:solidFill>
                  <a:schemeClr val="bg1">
                    <a:lumMod val="50000"/>
                  </a:schemeClr>
                </a:solidFill>
                <a:ea typeface="+mn-ea"/>
                <a:cs typeface="+mn-ea"/>
                <a:sym typeface="+mn-lt"/>
              </a:rPr>
              <a:t>DCIM Planning Principles</a:t>
            </a:r>
          </a:p>
          <a:p>
            <a:pPr lvl="1">
              <a:buSzPct val="60000"/>
              <a:buFont typeface="Wingdings" panose="05000000000000000000" pitchFamily="2" charset="2"/>
              <a:buChar char="n"/>
            </a:pPr>
            <a:r>
              <a:rPr lang="en-US" dirty="0">
                <a:ea typeface="+mn-ea"/>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320253554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mn-lt"/>
                <a:ea typeface="+mn-ea"/>
                <a:cs typeface="+mn-ea"/>
                <a:sym typeface="+mn-lt"/>
              </a:rPr>
              <a:t>DCIM Management and Planning Objectives</a:t>
            </a:r>
          </a:p>
        </p:txBody>
      </p:sp>
      <p:sp>
        <p:nvSpPr>
          <p:cNvPr id="4" name="文本占位符 2"/>
          <p:cNvSpPr>
            <a:spLocks noGrp="1"/>
          </p:cNvSpPr>
          <p:nvPr>
            <p:ph type="body" sz="quarter" idx="4294967295"/>
          </p:nvPr>
        </p:nvSpPr>
        <p:spPr>
          <a:xfrm>
            <a:off x="885825" y="1243013"/>
            <a:ext cx="11306175" cy="4679950"/>
          </a:xfrm>
        </p:spPr>
        <p:txBody>
          <a:bodyPr anchor="ctr"/>
          <a:lstStyle/>
          <a:p>
            <a:pPr marL="0" indent="0" algn="l">
              <a:buNone/>
            </a:pPr>
            <a:r>
              <a:rPr lang="en-US" sz="1600" dirty="0">
                <a:solidFill>
                  <a:schemeClr val="bg1"/>
                </a:solidFill>
                <a:latin typeface="+mn-lt"/>
                <a:ea typeface="+mn-ea"/>
                <a:cs typeface="+mn-ea"/>
                <a:sym typeface="+mn-lt"/>
              </a:rPr>
              <a:t>Achieves maximal availability of a data center with minimal operating costs.</a:t>
            </a:r>
          </a:p>
        </p:txBody>
      </p:sp>
      <p:sp>
        <p:nvSpPr>
          <p:cNvPr id="7" name="MH_Other_1"/>
          <p:cNvSpPr/>
          <p:nvPr/>
        </p:nvSpPr>
        <p:spPr>
          <a:xfrm>
            <a:off x="7892022" y="1947623"/>
            <a:ext cx="3660818" cy="2274888"/>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8" name="MH_SubTitle_1"/>
          <p:cNvSpPr/>
          <p:nvPr/>
        </p:nvSpPr>
        <p:spPr>
          <a:xfrm>
            <a:off x="7892022" y="1947624"/>
            <a:ext cx="3660818" cy="305109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t">
            <a:normAutofit/>
          </a:bodyPr>
          <a:lstStyle/>
          <a:p>
            <a:pPr algn="ctr">
              <a:lnSpc>
                <a:spcPct val="110000"/>
              </a:lnSpc>
              <a:defRPr/>
            </a:pPr>
            <a:r>
              <a:rPr lang="en-US" sz="2200" dirty="0">
                <a:solidFill>
                  <a:srgbClr val="FFFFFF"/>
                </a:solidFill>
              </a:rPr>
              <a:t>DCIM management objectives</a:t>
            </a:r>
          </a:p>
          <a:p>
            <a:pPr algn="ctr">
              <a:lnSpc>
                <a:spcPct val="110000"/>
              </a:lnSpc>
              <a:defRPr/>
            </a:pPr>
            <a:endParaRPr lang="en-US" altLang="zh-CN" sz="2400" dirty="0">
              <a:solidFill>
                <a:srgbClr val="FFFFFF"/>
              </a:solidFill>
            </a:endParaRPr>
          </a:p>
          <a:p>
            <a:pPr algn="ctr">
              <a:lnSpc>
                <a:spcPct val="110000"/>
              </a:lnSpc>
              <a:defRPr/>
            </a:pPr>
            <a:endParaRPr lang="zh-CN" altLang="en-US" sz="2400" dirty="0">
              <a:solidFill>
                <a:srgbClr val="FFFFFF"/>
              </a:solidFill>
            </a:endParaRPr>
          </a:p>
        </p:txBody>
      </p:sp>
      <p:sp>
        <p:nvSpPr>
          <p:cNvPr id="9" name="MH_Other_2"/>
          <p:cNvSpPr/>
          <p:nvPr/>
        </p:nvSpPr>
        <p:spPr>
          <a:xfrm rot="19833143">
            <a:off x="7951780" y="1779346"/>
            <a:ext cx="355600"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1" name="MH_Other_2"/>
          <p:cNvSpPr/>
          <p:nvPr/>
        </p:nvSpPr>
        <p:spPr>
          <a:xfrm rot="19833143">
            <a:off x="11283950" y="1779349"/>
            <a:ext cx="355600"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nvGrpSpPr>
          <p:cNvPr id="16" name="组合 15"/>
          <p:cNvGrpSpPr/>
          <p:nvPr/>
        </p:nvGrpSpPr>
        <p:grpSpPr>
          <a:xfrm>
            <a:off x="672338" y="1026160"/>
            <a:ext cx="3860798" cy="5174615"/>
            <a:chOff x="672338" y="2752013"/>
            <a:chExt cx="3860798" cy="3167463"/>
          </a:xfrm>
        </p:grpSpPr>
        <p:sp>
          <p:nvSpPr>
            <p:cNvPr id="12" name="MH_Other_3"/>
            <p:cNvSpPr/>
            <p:nvPr/>
          </p:nvSpPr>
          <p:spPr>
            <a:xfrm>
              <a:off x="680775" y="2944500"/>
              <a:ext cx="3749175" cy="297497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dirty="0">
                <a:solidFill>
                  <a:srgbClr val="FFFFFF"/>
                </a:solidFill>
              </a:endParaRPr>
            </a:p>
          </p:txBody>
        </p:sp>
        <p:sp>
          <p:nvSpPr>
            <p:cNvPr id="13" name="MH_SubTitle_2"/>
            <p:cNvSpPr/>
            <p:nvPr/>
          </p:nvSpPr>
          <p:spPr>
            <a:xfrm>
              <a:off x="680775" y="2944501"/>
              <a:ext cx="3749175" cy="2871174"/>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42875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400175 w 1400175"/>
                <a:gd name="connsiteY18" fmla="*/ 2457450 h 2671762"/>
                <a:gd name="connsiteX19" fmla="*/ 1400175 w 1400175"/>
                <a:gd name="connsiteY19" fmla="*/ 9525 h 2671762"/>
                <a:gd name="connsiteX20" fmla="*/ 0 w 1400175"/>
                <a:gd name="connsiteY20" fmla="*/ 0 h 2671762"/>
                <a:gd name="connsiteX0" fmla="*/ 0 w 1400175"/>
                <a:gd name="connsiteY0" fmla="*/ 0 h 2671762"/>
                <a:gd name="connsiteX1" fmla="*/ 0 w 1400175"/>
                <a:gd name="connsiteY1" fmla="*/ 2400300 h 2671762"/>
                <a:gd name="connsiteX2" fmla="*/ 157163 w 1400175"/>
                <a:gd name="connsiteY2" fmla="*/ 2328862 h 2671762"/>
                <a:gd name="connsiteX3" fmla="*/ 271463 w 1400175"/>
                <a:gd name="connsiteY3" fmla="*/ 2509837 h 2671762"/>
                <a:gd name="connsiteX4" fmla="*/ 338138 w 1400175"/>
                <a:gd name="connsiteY4" fmla="*/ 2586037 h 2671762"/>
                <a:gd name="connsiteX5" fmla="*/ 495300 w 1400175"/>
                <a:gd name="connsiteY5" fmla="*/ 2671762 h 2671762"/>
                <a:gd name="connsiteX6" fmla="*/ 547688 w 1400175"/>
                <a:gd name="connsiteY6" fmla="*/ 2571750 h 2671762"/>
                <a:gd name="connsiteX7" fmla="*/ 600075 w 1400175"/>
                <a:gd name="connsiteY7" fmla="*/ 2524125 h 2671762"/>
                <a:gd name="connsiteX8" fmla="*/ 695325 w 1400175"/>
                <a:gd name="connsiteY8" fmla="*/ 2457450 h 2671762"/>
                <a:gd name="connsiteX9" fmla="*/ 752475 w 1400175"/>
                <a:gd name="connsiteY9" fmla="*/ 2400300 h 2671762"/>
                <a:gd name="connsiteX10" fmla="*/ 866775 w 1400175"/>
                <a:gd name="connsiteY10" fmla="*/ 2362200 h 2671762"/>
                <a:gd name="connsiteX11" fmla="*/ 933450 w 1400175"/>
                <a:gd name="connsiteY11" fmla="*/ 2481262 h 2671762"/>
                <a:gd name="connsiteX12" fmla="*/ 1085850 w 1400175"/>
                <a:gd name="connsiteY12" fmla="*/ 2533650 h 2671762"/>
                <a:gd name="connsiteX13" fmla="*/ 1176338 w 1400175"/>
                <a:gd name="connsiteY13" fmla="*/ 2552700 h 2671762"/>
                <a:gd name="connsiteX14" fmla="*/ 1223963 w 1400175"/>
                <a:gd name="connsiteY14" fmla="*/ 2514600 h 2671762"/>
                <a:gd name="connsiteX15" fmla="*/ 1281113 w 1400175"/>
                <a:gd name="connsiteY15" fmla="*/ 2476500 h 2671762"/>
                <a:gd name="connsiteX16" fmla="*/ 1323975 w 1400175"/>
                <a:gd name="connsiteY16" fmla="*/ 2447925 h 2671762"/>
                <a:gd name="connsiteX17" fmla="*/ 1366838 w 1400175"/>
                <a:gd name="connsiteY17" fmla="*/ 2428875 h 2671762"/>
                <a:gd name="connsiteX18" fmla="*/ 1385888 w 1400175"/>
                <a:gd name="connsiteY18" fmla="*/ 2443163 h 2671762"/>
                <a:gd name="connsiteX19" fmla="*/ 1400175 w 1400175"/>
                <a:gd name="connsiteY19" fmla="*/ 9525 h 2671762"/>
                <a:gd name="connsiteX20" fmla="*/ 0 w 1400175"/>
                <a:gd name="connsiteY20" fmla="*/ 0 h 2671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 tIns="46800" rIns="72000" bIns="108000" anchor="t">
              <a:normAutofit/>
            </a:bodyPr>
            <a:lstStyle/>
            <a:p>
              <a:pPr algn="ctr">
                <a:lnSpc>
                  <a:spcPct val="110000"/>
                </a:lnSpc>
                <a:defRPr/>
              </a:pPr>
              <a:r>
                <a:rPr lang="en-US" sz="2200" dirty="0">
                  <a:cs typeface="+mn-ea"/>
                  <a:sym typeface="+mn-lt"/>
                </a:rPr>
                <a:t>DCIM system planning objectives</a:t>
              </a:r>
            </a:p>
          </p:txBody>
        </p:sp>
        <p:sp>
          <p:nvSpPr>
            <p:cNvPr id="14" name="MH_Other_4"/>
            <p:cNvSpPr/>
            <p:nvPr/>
          </p:nvSpPr>
          <p:spPr>
            <a:xfrm rot="19833143">
              <a:off x="768929" y="2776225"/>
              <a:ext cx="354012"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6" name="文本占位符 2"/>
            <p:cNvSpPr txBox="1">
              <a:spLocks/>
            </p:cNvSpPr>
            <p:nvPr/>
          </p:nvSpPr>
          <p:spPr bwMode="auto">
            <a:xfrm>
              <a:off x="672338" y="3687970"/>
              <a:ext cx="3757612" cy="1642079"/>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a:lnSpc>
                  <a:spcPct val="120000"/>
                </a:lnSpc>
                <a:buNone/>
              </a:pPr>
              <a:r>
                <a:rPr lang="en-US" sz="1400" dirty="0">
                  <a:solidFill>
                    <a:schemeClr val="bg1"/>
                  </a:solidFill>
                  <a:latin typeface="+mn-lt"/>
                  <a:ea typeface="+mn-ea"/>
                  <a:cs typeface="+mn-ea"/>
                  <a:sym typeface="+mn-lt"/>
                </a:rPr>
                <a:t>After the DCIM system is planned and implemented, the system can perform all-round real-time monitoring and management on data center infrastructure. Based on monitoring information, it performs unified information-based management on the infrastructure running, thereby implementing scientific management on a data center and improving management accuracy and efficiency.</a:t>
              </a:r>
            </a:p>
          </p:txBody>
        </p:sp>
        <p:sp>
          <p:nvSpPr>
            <p:cNvPr id="15" name="MH_Other_4"/>
            <p:cNvSpPr/>
            <p:nvPr/>
          </p:nvSpPr>
          <p:spPr>
            <a:xfrm rot="19833143">
              <a:off x="4179124" y="2752013"/>
              <a:ext cx="354012" cy="336550"/>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gradFill flip="none" rotWithShape="1">
              <a:gsLst>
                <a:gs pos="83000">
                  <a:srgbClr val="BDBDBD"/>
                </a:gs>
                <a:gs pos="64000">
                  <a:srgbClr val="C7CACA"/>
                </a:gs>
                <a:gs pos="0">
                  <a:srgbClr val="8A8F8F"/>
                </a:gs>
                <a:gs pos="35000">
                  <a:srgbClr val="8A8F8F"/>
                </a:gs>
              </a:gsLst>
              <a:lin ang="2700000" scaled="1"/>
              <a:tileRect/>
            </a:gra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gr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335523">
            <a:off x="4422387" y="3129620"/>
            <a:ext cx="3477199" cy="1760332"/>
          </a:xfrm>
          <a:prstGeom prst="rect">
            <a:avLst/>
          </a:prstGeom>
        </p:spPr>
      </p:pic>
      <p:sp>
        <p:nvSpPr>
          <p:cNvPr id="17" name="文本占位符 2"/>
          <p:cNvSpPr txBox="1">
            <a:spLocks/>
          </p:cNvSpPr>
          <p:nvPr/>
        </p:nvSpPr>
        <p:spPr bwMode="auto">
          <a:xfrm>
            <a:off x="8175779" y="3018634"/>
            <a:ext cx="3223036" cy="1257994"/>
          </a:xfrm>
          <a:prstGeom prst="rect">
            <a:avLst/>
          </a:prstGeom>
          <a:noFill/>
          <a:ln w="9525">
            <a:noFill/>
            <a:miter lim="800000"/>
            <a:headEnd/>
            <a:tailEnd/>
          </a:ln>
        </p:spPr>
        <p:txBody>
          <a:bodyPr vert="horz" wrap="square" lIns="80141" tIns="40071" rIns="80141" bIns="40071" numCol="1" anchor="ctr" anchorCtr="0" compatLnSpc="1">
            <a:prstTxWarp prst="textNoShape">
              <a:avLst/>
            </a:prstTxWarp>
          </a:bodyPr>
          <a:lstStyle>
            <a:lvl1pPr marL="302279" indent="-302279" algn="just"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a:buNone/>
            </a:pPr>
            <a:r>
              <a:rPr lang="en-US" altLang="zh-CN" sz="1600" dirty="0">
                <a:solidFill>
                  <a:schemeClr val="bg1"/>
                </a:solidFill>
                <a:latin typeface="+mn-lt"/>
                <a:ea typeface="+mn-ea"/>
                <a:cs typeface="+mn-ea"/>
                <a:sym typeface="+mn-lt"/>
              </a:rPr>
              <a:t>Achieves maximal availability of a data center with minimal operating costs.</a:t>
            </a:r>
            <a:endParaRPr lang="en-US" altLang="zh-CN" sz="1600" dirty="0" smtClean="0">
              <a:solidFill>
                <a:schemeClr val="bg1"/>
              </a:solidFill>
              <a:latin typeface="+mn-lt"/>
              <a:ea typeface="+mn-ea"/>
              <a:cs typeface="+mn-ea"/>
              <a:sym typeface="+mn-lt"/>
            </a:endParaRPr>
          </a:p>
        </p:txBody>
      </p:sp>
    </p:spTree>
    <p:extLst>
      <p:ext uri="{BB962C8B-B14F-4D97-AF65-F5344CB8AC3E}">
        <p14:creationId xmlns:p14="http://schemas.microsoft.com/office/powerpoint/2010/main" val="3092991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randombar(horizontal)">
                                      <p:cBhvr>
                                        <p:cTn id="20" dur="500"/>
                                        <p:tgtEl>
                                          <p:spTgt spid="8"/>
                                        </p:tgtEl>
                                      </p:cBhvr>
                                    </p:animEffect>
                                  </p:childTnLst>
                                </p:cTn>
                              </p:par>
                              <p:par>
                                <p:cTn id="21" presetID="14"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randombar(horizontal)">
                                      <p:cBhvr>
                                        <p:cTn id="23" dur="500"/>
                                        <p:tgtEl>
                                          <p:spTgt spid="9"/>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randombar(horizontal)">
                                      <p:cBhvr>
                                        <p:cTn id="26" dur="500"/>
                                        <p:tgtEl>
                                          <p:spTgt spid="11"/>
                                        </p:tgtEl>
                                      </p:cBhvr>
                                    </p:animEffect>
                                  </p:childTnLst>
                                </p:cTn>
                              </p:par>
                              <p:par>
                                <p:cTn id="27" presetID="14" presetClass="entr" presetSubtype="10" fill="hold" grpId="0" nodeType="withEffect">
                                  <p:stCondLst>
                                    <p:cond delay="0"/>
                                  </p:stCondLst>
                                  <p:childTnLst>
                                    <p:set>
                                      <p:cBhvr>
                                        <p:cTn id="28"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9" dur="500"/>
                                        <p:tgtEl>
                                          <p:spTgt spid="4">
                                            <p:txEl>
                                              <p:pRg st="0" end="0"/>
                                            </p:txEl>
                                          </p:spTgt>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32"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animBg="1"/>
      <p:bldP spid="8" grpId="0" animBg="1"/>
      <p:bldP spid="9" grpId="0" animBg="1"/>
      <p:bldP spid="11" grpId="0" animBg="1"/>
      <p:bldP spid="17"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MH_PageTitle"/>
          <p:cNvSpPr>
            <a:spLocks noGrp="1"/>
          </p:cNvSpPr>
          <p:nvPr>
            <p:ph type="title"/>
          </p:nvPr>
        </p:nvSpPr>
        <p:spPr/>
        <p:txBody>
          <a:bodyPr/>
          <a:lstStyle/>
          <a:p>
            <a:r>
              <a:rPr lang="en-US"/>
              <a:t>DCIM Planning Process</a:t>
            </a:r>
          </a:p>
        </p:txBody>
      </p:sp>
      <p:sp>
        <p:nvSpPr>
          <p:cNvPr id="2" name="文本占位符 1"/>
          <p:cNvSpPr>
            <a:spLocks noGrp="1"/>
          </p:cNvSpPr>
          <p:nvPr>
            <p:ph type="body" sz="quarter" idx="10"/>
          </p:nvPr>
        </p:nvSpPr>
        <p:spPr/>
        <p:txBody>
          <a:bodyPr/>
          <a:lstStyle/>
          <a:p>
            <a:r>
              <a:rPr lang="en-US" sz="1800" dirty="0">
                <a:latin typeface="+mn-lt"/>
                <a:ea typeface="+mn-ea"/>
                <a:cs typeface="+mn-ea"/>
                <a:sym typeface="+mn-lt"/>
              </a:rPr>
              <a:t>After considering factors and principles that affect DCIM planning, specify planning objectives and complete the system planning by referring to the following basic process of DCIM.</a:t>
            </a:r>
          </a:p>
        </p:txBody>
      </p:sp>
      <p:grpSp>
        <p:nvGrpSpPr>
          <p:cNvPr id="5" name="组合 4"/>
          <p:cNvGrpSpPr/>
          <p:nvPr/>
        </p:nvGrpSpPr>
        <p:grpSpPr>
          <a:xfrm>
            <a:off x="1097938" y="2058988"/>
            <a:ext cx="10058668" cy="3735388"/>
            <a:chOff x="1097938" y="2058988"/>
            <a:chExt cx="10058668" cy="3735388"/>
          </a:xfrm>
        </p:grpSpPr>
        <p:sp>
          <p:nvSpPr>
            <p:cNvPr id="283" name="MH_Other_1"/>
            <p:cNvSpPr/>
            <p:nvPr/>
          </p:nvSpPr>
          <p:spPr>
            <a:xfrm>
              <a:off x="3060699" y="3632202"/>
              <a:ext cx="6327850" cy="776287"/>
            </a:xfrm>
            <a:prstGeom prst="rect">
              <a:avLst/>
            </a:prstGeom>
            <a:gradFill>
              <a:gsLst>
                <a:gs pos="100000">
                  <a:schemeClr val="accent2">
                    <a:lumMod val="75000"/>
                  </a:schemeClr>
                </a:gs>
                <a:gs pos="19000">
                  <a:schemeClr val="accent2">
                    <a:lumMod val="60000"/>
                    <a:lumOff val="40000"/>
                  </a:schemeClr>
                </a:gs>
                <a:gs pos="0">
                  <a:schemeClr val="accent2">
                    <a:lumMod val="75000"/>
                  </a:schemeClr>
                </a:gs>
              </a:gsLst>
              <a:lin ang="10800000" scaled="0"/>
            </a:gradFill>
            <a:ln w="25400" cap="flat" cmpd="sng" algn="ctr">
              <a:noFill/>
              <a:prstDash val="solid"/>
            </a:ln>
            <a:effectLst>
              <a:outerShdw blurRad="292100" dist="152400" dir="2700000" algn="tl" rotWithShape="0">
                <a:prstClr val="black">
                  <a:alpha val="30000"/>
                </a:prstClr>
              </a:outerShdw>
            </a:effectLst>
          </p:spPr>
          <p:txBody>
            <a:bodyPr anchor="ctr"/>
            <a:lstStyle/>
            <a:p>
              <a:pPr algn="ctr">
                <a:defRPr/>
              </a:pPr>
              <a:endParaRPr lang="zh-CN" altLang="en-US" kern="0">
                <a:solidFill>
                  <a:prstClr val="white"/>
                </a:solidFill>
                <a:cs typeface="+mn-ea"/>
                <a:sym typeface="+mn-lt"/>
              </a:endParaRPr>
            </a:p>
          </p:txBody>
        </p:sp>
        <p:sp>
          <p:nvSpPr>
            <p:cNvPr id="284" name="MH_Other_2"/>
            <p:cNvSpPr/>
            <p:nvPr/>
          </p:nvSpPr>
          <p:spPr>
            <a:xfrm>
              <a:off x="3665538" y="4622801"/>
              <a:ext cx="6233374" cy="774700"/>
            </a:xfrm>
            <a:prstGeom prst="rect">
              <a:avLst/>
            </a:prstGeom>
            <a:gradFill>
              <a:gsLst>
                <a:gs pos="100000">
                  <a:schemeClr val="accent3">
                    <a:lumMod val="75000"/>
                  </a:schemeClr>
                </a:gs>
                <a:gs pos="19000">
                  <a:schemeClr val="accent3">
                    <a:lumMod val="60000"/>
                    <a:lumOff val="40000"/>
                  </a:schemeClr>
                </a:gs>
                <a:gs pos="0">
                  <a:schemeClr val="accent3">
                    <a:lumMod val="75000"/>
                  </a:schemeClr>
                </a:gs>
              </a:gsLst>
              <a:lin ang="10800000" scaled="0"/>
            </a:gradFill>
            <a:ln w="25400" cap="flat" cmpd="sng" algn="ctr">
              <a:noFill/>
              <a:prstDash val="solid"/>
            </a:ln>
            <a:effectLst>
              <a:outerShdw blurRad="292100" dist="152400" dir="2700000" algn="tl" rotWithShape="0">
                <a:prstClr val="black">
                  <a:alpha val="30000"/>
                </a:prstClr>
              </a:outerShdw>
            </a:effectLst>
          </p:spPr>
          <p:txBody>
            <a:bodyPr anchor="ctr"/>
            <a:lstStyle/>
            <a:p>
              <a:pPr algn="ctr">
                <a:defRPr/>
              </a:pPr>
              <a:endParaRPr lang="zh-CN" altLang="en-US" kern="0">
                <a:solidFill>
                  <a:prstClr val="white"/>
                </a:solidFill>
                <a:cs typeface="+mn-ea"/>
                <a:sym typeface="+mn-lt"/>
              </a:endParaRPr>
            </a:p>
          </p:txBody>
        </p:sp>
        <p:sp>
          <p:nvSpPr>
            <p:cNvPr id="285" name="MH_Other_3"/>
            <p:cNvSpPr/>
            <p:nvPr/>
          </p:nvSpPr>
          <p:spPr>
            <a:xfrm>
              <a:off x="2365376" y="2643188"/>
              <a:ext cx="6385418" cy="776288"/>
            </a:xfrm>
            <a:prstGeom prst="rect">
              <a:avLst/>
            </a:prstGeom>
            <a:gradFill>
              <a:gsLst>
                <a:gs pos="100000">
                  <a:schemeClr val="accent1">
                    <a:lumMod val="75000"/>
                  </a:schemeClr>
                </a:gs>
                <a:gs pos="19000">
                  <a:schemeClr val="accent1">
                    <a:lumMod val="60000"/>
                    <a:lumOff val="40000"/>
                  </a:schemeClr>
                </a:gs>
                <a:gs pos="0">
                  <a:schemeClr val="accent1">
                    <a:lumMod val="75000"/>
                  </a:schemeClr>
                </a:gs>
              </a:gsLst>
              <a:lin ang="10800000" scaled="0"/>
            </a:gradFill>
            <a:ln w="25400" cap="flat" cmpd="sng" algn="ctr">
              <a:noFill/>
              <a:prstDash val="solid"/>
            </a:ln>
            <a:effectLst>
              <a:outerShdw blurRad="292100" dist="152400" dir="2700000" algn="tl" rotWithShape="0">
                <a:prstClr val="black">
                  <a:alpha val="30000"/>
                </a:prstClr>
              </a:outerShdw>
            </a:effectLst>
          </p:spPr>
          <p:txBody>
            <a:bodyPr anchor="ctr"/>
            <a:lstStyle/>
            <a:p>
              <a:pPr algn="ctr">
                <a:defRPr/>
              </a:pPr>
              <a:endParaRPr lang="zh-CN" altLang="en-US" kern="0">
                <a:solidFill>
                  <a:schemeClr val="bg1"/>
                </a:solidFill>
                <a:cs typeface="+mn-ea"/>
                <a:sym typeface="+mn-lt"/>
              </a:endParaRPr>
            </a:p>
          </p:txBody>
        </p:sp>
        <p:sp>
          <p:nvSpPr>
            <p:cNvPr id="286" name="MH_Other_4"/>
            <p:cNvSpPr/>
            <p:nvPr/>
          </p:nvSpPr>
          <p:spPr>
            <a:xfrm>
              <a:off x="2359241" y="4718153"/>
              <a:ext cx="845473" cy="845473"/>
            </a:xfrm>
            <a:prstGeom prst="rect">
              <a:avLst/>
            </a:prstGeom>
            <a:solidFill>
              <a:sysClr val="window" lastClr="FFFFFF"/>
            </a:solidFill>
            <a:ln w="25400" cap="flat" cmpd="sng" algn="ctr">
              <a:noFill/>
              <a:prstDash val="solid"/>
            </a:ln>
            <a:effectLst/>
            <a:scene3d>
              <a:camera prst="orthographicFront">
                <a:rot lat="1342927" lon="2485471" rev="0"/>
              </a:camera>
              <a:lightRig rig="threePt" dir="t">
                <a:rot lat="0" lon="0" rev="5700000"/>
              </a:lightRig>
            </a:scene3d>
            <a:sp3d extrusionH="1143000" contourW="19050">
              <a:contourClr>
                <a:sysClr val="window" lastClr="FFFFFF"/>
              </a:contourClr>
            </a:sp3d>
          </p:spPr>
          <p:txBody>
            <a:bodyPr anchor="ctr"/>
            <a:lstStyle/>
            <a:p>
              <a:pPr algn="ctr">
                <a:defRPr/>
              </a:pPr>
              <a:endParaRPr lang="zh-CN" altLang="en-US" kern="0">
                <a:solidFill>
                  <a:prstClr val="white"/>
                </a:solidFill>
                <a:cs typeface="+mn-ea"/>
                <a:sym typeface="+mn-lt"/>
              </a:endParaRPr>
            </a:p>
          </p:txBody>
        </p:sp>
        <p:sp>
          <p:nvSpPr>
            <p:cNvPr id="287" name="MH_Other_5"/>
            <p:cNvSpPr/>
            <p:nvPr/>
          </p:nvSpPr>
          <p:spPr>
            <a:xfrm>
              <a:off x="2359241" y="4718153"/>
              <a:ext cx="845473" cy="845473"/>
            </a:xfrm>
            <a:prstGeom prst="rect">
              <a:avLst/>
            </a:prstGeom>
            <a:gradFill>
              <a:gsLst>
                <a:gs pos="0">
                  <a:schemeClr val="accent3">
                    <a:lumMod val="75000"/>
                  </a:schemeClr>
                </a:gs>
                <a:gs pos="77000">
                  <a:schemeClr val="accent3">
                    <a:lumMod val="60000"/>
                    <a:lumOff val="40000"/>
                  </a:schemeClr>
                </a:gs>
              </a:gsLst>
              <a:lin ang="18000000" scaled="0"/>
            </a:gradFill>
            <a:ln w="25400" cap="flat" cmpd="sng" algn="ctr">
              <a:noFill/>
              <a:prstDash val="solid"/>
            </a:ln>
            <a:effectLst/>
            <a:scene3d>
              <a:camera prst="orthographicFront">
                <a:rot lat="1342927" lon="2485471" rev="0"/>
              </a:camera>
              <a:lightRig rig="threePt" dir="t">
                <a:rot lat="0" lon="0" rev="4200000"/>
              </a:lightRig>
            </a:scene3d>
            <a:sp3d/>
          </p:spPr>
          <p:txBody>
            <a:bodyPr anchor="ctr"/>
            <a:lstStyle/>
            <a:p>
              <a:pPr algn="ctr">
                <a:defRPr/>
              </a:pPr>
              <a:r>
                <a:rPr lang="en-US" sz="2800" b="1">
                  <a:solidFill>
                    <a:prstClr val="white"/>
                  </a:solidFill>
                  <a:effectLst>
                    <a:innerShdw blurRad="63500" dist="50800" dir="8100000">
                      <a:prstClr val="black">
                        <a:alpha val="50000"/>
                      </a:prstClr>
                    </a:innerShdw>
                  </a:effectLst>
                  <a:cs typeface="+mn-ea"/>
                  <a:sym typeface="+mn-lt"/>
                </a:rPr>
                <a:t>03</a:t>
              </a:r>
            </a:p>
          </p:txBody>
        </p:sp>
        <p:sp>
          <p:nvSpPr>
            <p:cNvPr id="288" name="MH_Other_6"/>
            <p:cNvSpPr/>
            <p:nvPr/>
          </p:nvSpPr>
          <p:spPr>
            <a:xfrm>
              <a:off x="1752705" y="3730444"/>
              <a:ext cx="845473" cy="845473"/>
            </a:xfrm>
            <a:prstGeom prst="rect">
              <a:avLst/>
            </a:prstGeom>
            <a:solidFill>
              <a:sysClr val="window" lastClr="FFFFFF"/>
            </a:solidFill>
            <a:ln w="25400" cap="flat" cmpd="sng" algn="ctr">
              <a:noFill/>
              <a:prstDash val="solid"/>
            </a:ln>
            <a:effectLst/>
            <a:scene3d>
              <a:camera prst="orthographicFront">
                <a:rot lat="1342927" lon="2485471" rev="0"/>
              </a:camera>
              <a:lightRig rig="threePt" dir="t">
                <a:rot lat="0" lon="0" rev="5700000"/>
              </a:lightRig>
            </a:scene3d>
            <a:sp3d extrusionH="1143000" contourW="19050">
              <a:contourClr>
                <a:sysClr val="window" lastClr="FFFFFF"/>
              </a:contourClr>
            </a:sp3d>
          </p:spPr>
          <p:txBody>
            <a:bodyPr anchor="ctr"/>
            <a:lstStyle/>
            <a:p>
              <a:pPr algn="ctr">
                <a:defRPr/>
              </a:pPr>
              <a:endParaRPr lang="zh-CN" altLang="en-US" kern="0">
                <a:solidFill>
                  <a:prstClr val="white"/>
                </a:solidFill>
                <a:cs typeface="+mn-ea"/>
                <a:sym typeface="+mn-lt"/>
              </a:endParaRPr>
            </a:p>
          </p:txBody>
        </p:sp>
        <p:sp>
          <p:nvSpPr>
            <p:cNvPr id="289" name="MH_Other_7"/>
            <p:cNvSpPr/>
            <p:nvPr/>
          </p:nvSpPr>
          <p:spPr>
            <a:xfrm>
              <a:off x="1097938" y="2740768"/>
              <a:ext cx="845473" cy="845473"/>
            </a:xfrm>
            <a:prstGeom prst="rect">
              <a:avLst/>
            </a:prstGeom>
            <a:solidFill>
              <a:sysClr val="window" lastClr="FFFFFF"/>
            </a:solidFill>
            <a:ln w="25400" cap="flat" cmpd="sng" algn="ctr">
              <a:noFill/>
              <a:prstDash val="solid"/>
            </a:ln>
            <a:effectLst/>
            <a:scene3d>
              <a:camera prst="orthographicFront">
                <a:rot lat="1342927" lon="2485471" rev="0"/>
              </a:camera>
              <a:lightRig rig="threePt" dir="t">
                <a:rot lat="0" lon="0" rev="5700000"/>
              </a:lightRig>
            </a:scene3d>
            <a:sp3d extrusionH="1143000" contourW="19050">
              <a:contourClr>
                <a:sysClr val="window" lastClr="FFFFFF"/>
              </a:contourClr>
            </a:sp3d>
          </p:spPr>
          <p:txBody>
            <a:bodyPr anchor="ctr"/>
            <a:lstStyle/>
            <a:p>
              <a:pPr algn="ctr">
                <a:defRPr/>
              </a:pPr>
              <a:endParaRPr lang="zh-CN" altLang="en-US" kern="0">
                <a:solidFill>
                  <a:prstClr val="white"/>
                </a:solidFill>
                <a:cs typeface="+mn-ea"/>
                <a:sym typeface="+mn-lt"/>
              </a:endParaRPr>
            </a:p>
          </p:txBody>
        </p:sp>
        <p:sp>
          <p:nvSpPr>
            <p:cNvPr id="290" name="MH_Other_8"/>
            <p:cNvSpPr/>
            <p:nvPr/>
          </p:nvSpPr>
          <p:spPr>
            <a:xfrm>
              <a:off x="1749774" y="3727513"/>
              <a:ext cx="845473" cy="845473"/>
            </a:xfrm>
            <a:prstGeom prst="rect">
              <a:avLst/>
            </a:prstGeom>
            <a:gradFill>
              <a:gsLst>
                <a:gs pos="0">
                  <a:schemeClr val="accent2">
                    <a:lumMod val="75000"/>
                  </a:schemeClr>
                </a:gs>
                <a:gs pos="77000">
                  <a:schemeClr val="accent2">
                    <a:lumMod val="60000"/>
                    <a:lumOff val="40000"/>
                  </a:schemeClr>
                </a:gs>
              </a:gsLst>
              <a:lin ang="9000000" scaled="0"/>
            </a:gradFill>
            <a:ln w="25400" cap="flat" cmpd="sng" algn="ctr">
              <a:noFill/>
              <a:prstDash val="solid"/>
            </a:ln>
            <a:effectLst/>
            <a:scene3d>
              <a:camera prst="orthographicFront">
                <a:rot lat="1342927" lon="2485471" rev="0"/>
              </a:camera>
              <a:lightRig rig="threePt" dir="t">
                <a:rot lat="0" lon="0" rev="4200000"/>
              </a:lightRig>
            </a:scene3d>
            <a:sp3d/>
          </p:spPr>
          <p:txBody>
            <a:bodyPr anchor="ctr"/>
            <a:lstStyle/>
            <a:p>
              <a:pPr algn="ctr">
                <a:defRPr/>
              </a:pPr>
              <a:r>
                <a:rPr lang="en-US" sz="2800">
                  <a:solidFill>
                    <a:prstClr val="white"/>
                  </a:solidFill>
                  <a:effectLst>
                    <a:innerShdw blurRad="63500" dist="50800" dir="8100000">
                      <a:prstClr val="black">
                        <a:alpha val="50000"/>
                      </a:prstClr>
                    </a:innerShdw>
                  </a:effectLst>
                  <a:cs typeface="+mn-ea"/>
                  <a:sym typeface="+mn-lt"/>
                </a:rPr>
                <a:t>02</a:t>
              </a:r>
            </a:p>
          </p:txBody>
        </p:sp>
        <p:sp>
          <p:nvSpPr>
            <p:cNvPr id="291" name="MH_Other_9"/>
            <p:cNvSpPr/>
            <p:nvPr/>
          </p:nvSpPr>
          <p:spPr>
            <a:xfrm>
              <a:off x="1097938" y="2740768"/>
              <a:ext cx="845473" cy="845473"/>
            </a:xfrm>
            <a:prstGeom prst="rect">
              <a:avLst/>
            </a:prstGeom>
            <a:gradFill>
              <a:gsLst>
                <a:gs pos="0">
                  <a:schemeClr val="accent1">
                    <a:lumMod val="75000"/>
                  </a:schemeClr>
                </a:gs>
                <a:gs pos="77000">
                  <a:schemeClr val="accent1">
                    <a:lumMod val="60000"/>
                    <a:lumOff val="40000"/>
                  </a:schemeClr>
                </a:gs>
              </a:gsLst>
              <a:lin ang="9000000" scaled="0"/>
            </a:gradFill>
            <a:ln w="25400" cap="flat" cmpd="sng" algn="ctr">
              <a:noFill/>
              <a:prstDash val="solid"/>
            </a:ln>
            <a:effectLst/>
            <a:scene3d>
              <a:camera prst="orthographicFront">
                <a:rot lat="1342927" lon="2485471" rev="0"/>
              </a:camera>
              <a:lightRig rig="threePt" dir="t">
                <a:rot lat="0" lon="0" rev="4200000"/>
              </a:lightRig>
            </a:scene3d>
            <a:sp3d/>
          </p:spPr>
          <p:txBody>
            <a:bodyPr anchor="ctr"/>
            <a:lstStyle/>
            <a:p>
              <a:pPr algn="ctr">
                <a:defRPr/>
              </a:pPr>
              <a:r>
                <a:rPr lang="en-US" sz="2800">
                  <a:solidFill>
                    <a:prstClr val="white"/>
                  </a:solidFill>
                  <a:effectLst>
                    <a:innerShdw blurRad="63500" dist="50800" dir="8100000">
                      <a:prstClr val="black">
                        <a:alpha val="50000"/>
                      </a:prstClr>
                    </a:innerShdw>
                  </a:effectLst>
                  <a:cs typeface="+mn-ea"/>
                  <a:sym typeface="+mn-lt"/>
                </a:rPr>
                <a:t>01</a:t>
              </a:r>
            </a:p>
          </p:txBody>
        </p:sp>
        <p:sp>
          <p:nvSpPr>
            <p:cNvPr id="67599" name="MH_SubTitle_1"/>
            <p:cNvSpPr txBox="1">
              <a:spLocks noChangeArrowheads="1"/>
            </p:cNvSpPr>
            <p:nvPr/>
          </p:nvSpPr>
          <p:spPr bwMode="auto">
            <a:xfrm>
              <a:off x="3425826" y="2560638"/>
              <a:ext cx="1138238"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r>
                <a:rPr lang="en-US" sz="1600" b="1" dirty="0">
                  <a:solidFill>
                    <a:schemeClr val="bg1"/>
                  </a:solidFill>
                  <a:latin typeface="+mn-lt"/>
                  <a:ea typeface="+mn-ea"/>
                  <a:cs typeface="+mn-ea"/>
                  <a:sym typeface="+mn-lt"/>
                </a:rPr>
                <a:t>Requirement analysis</a:t>
              </a:r>
            </a:p>
          </p:txBody>
        </p:sp>
        <p:sp>
          <p:nvSpPr>
            <p:cNvPr id="67600" name="MH_Text_1"/>
            <p:cNvSpPr txBox="1">
              <a:spLocks noChangeArrowheads="1"/>
            </p:cNvSpPr>
            <p:nvPr/>
          </p:nvSpPr>
          <p:spPr bwMode="auto">
            <a:xfrm>
              <a:off x="2866232" y="2923084"/>
              <a:ext cx="575822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just"/>
              <a:r>
                <a:rPr lang="en-US" sz="1200" dirty="0">
                  <a:solidFill>
                    <a:srgbClr val="FFFFFF"/>
                  </a:solidFill>
                  <a:latin typeface="+mn-lt"/>
                  <a:ea typeface="+mn-ea"/>
                  <a:cs typeface="+mn-ea"/>
                  <a:sym typeface="+mn-lt"/>
                </a:rPr>
                <a:t>Perform comprehensive analysis based on </a:t>
              </a:r>
              <a:r>
                <a:rPr lang="en-US" sz="1200" dirty="0" smtClean="0">
                  <a:solidFill>
                    <a:srgbClr val="FFFFFF"/>
                  </a:solidFill>
                  <a:latin typeface="+mn-lt"/>
                  <a:ea typeface="+mn-ea"/>
                  <a:cs typeface="+mn-ea"/>
                  <a:sym typeface="+mn-lt"/>
                </a:rPr>
                <a:t>users’ </a:t>
              </a:r>
              <a:r>
                <a:rPr lang="en-US" sz="1200" dirty="0">
                  <a:solidFill>
                    <a:srgbClr val="FFFFFF"/>
                  </a:solidFill>
                  <a:latin typeface="+mn-lt"/>
                  <a:ea typeface="+mn-ea"/>
                  <a:cs typeface="+mn-ea"/>
                  <a:sym typeface="+mn-lt"/>
                </a:rPr>
                <a:t>O&amp;M objectives, standard requirements, critical infrastructure system, data center type, and data center scale to determine an appropriate DCIM system.</a:t>
              </a:r>
            </a:p>
          </p:txBody>
        </p:sp>
        <p:sp>
          <p:nvSpPr>
            <p:cNvPr id="67601" name="MH_SubTitle_2"/>
            <p:cNvSpPr txBox="1">
              <a:spLocks noChangeArrowheads="1"/>
            </p:cNvSpPr>
            <p:nvPr/>
          </p:nvSpPr>
          <p:spPr bwMode="auto">
            <a:xfrm>
              <a:off x="3916364" y="3594101"/>
              <a:ext cx="993111"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r>
                <a:rPr lang="en-US" sz="1600" b="1" dirty="0">
                  <a:solidFill>
                    <a:schemeClr val="bg1"/>
                  </a:solidFill>
                  <a:latin typeface="+mn-lt"/>
                  <a:ea typeface="+mn-ea"/>
                  <a:cs typeface="+mn-ea"/>
                  <a:sym typeface="+mn-lt"/>
                </a:rPr>
                <a:t>System planning</a:t>
              </a:r>
            </a:p>
          </p:txBody>
        </p:sp>
        <p:sp>
          <p:nvSpPr>
            <p:cNvPr id="67602" name="MH_SubTitle_3"/>
            <p:cNvSpPr txBox="1">
              <a:spLocks noChangeArrowheads="1"/>
            </p:cNvSpPr>
            <p:nvPr/>
          </p:nvSpPr>
          <p:spPr bwMode="auto">
            <a:xfrm>
              <a:off x="4667250" y="4597401"/>
              <a:ext cx="1023602" cy="379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ctr" eaLnBrk="1" hangingPunct="1"/>
              <a:r>
                <a:rPr lang="en-US" sz="1600" b="1" dirty="0">
                  <a:solidFill>
                    <a:schemeClr val="bg1"/>
                  </a:solidFill>
                  <a:latin typeface="+mn-lt"/>
                  <a:ea typeface="+mn-ea"/>
                  <a:cs typeface="+mn-ea"/>
                  <a:sym typeface="+mn-lt"/>
                </a:rPr>
                <a:t>Equipment selection</a:t>
              </a:r>
            </a:p>
          </p:txBody>
        </p:sp>
        <p:sp>
          <p:nvSpPr>
            <p:cNvPr id="299" name="MH_Other_13"/>
            <p:cNvSpPr>
              <a:spLocks noChangeAspect="1" noEditPoints="1"/>
            </p:cNvSpPr>
            <p:nvPr/>
          </p:nvSpPr>
          <p:spPr bwMode="auto">
            <a:xfrm>
              <a:off x="10613744" y="4614864"/>
              <a:ext cx="542862" cy="822325"/>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chemeClr val="accent3"/>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cs typeface="+mn-ea"/>
                <a:sym typeface="+mn-lt"/>
              </a:endParaRPr>
            </a:p>
          </p:txBody>
        </p:sp>
        <p:sp>
          <p:nvSpPr>
            <p:cNvPr id="67607" name="MH_Other_17"/>
            <p:cNvSpPr>
              <a:spLocks/>
            </p:cNvSpPr>
            <p:nvPr/>
          </p:nvSpPr>
          <p:spPr bwMode="auto">
            <a:xfrm>
              <a:off x="2373314" y="3097213"/>
              <a:ext cx="60325" cy="122238"/>
            </a:xfrm>
            <a:custGeom>
              <a:avLst/>
              <a:gdLst>
                <a:gd name="T0" fmla="*/ 2147483646 w 13"/>
                <a:gd name="T1" fmla="*/ 2147483646 h 26"/>
                <a:gd name="T2" fmla="*/ 2147483646 w 13"/>
                <a:gd name="T3" fmla="*/ 2147483646 h 26"/>
                <a:gd name="T4" fmla="*/ 2147483646 w 13"/>
                <a:gd name="T5" fmla="*/ 2147483646 h 26"/>
                <a:gd name="T6" fmla="*/ 2147483646 w 13"/>
                <a:gd name="T7" fmla="*/ 2147483646 h 26"/>
                <a:gd name="T8" fmla="*/ 2147483646 w 13"/>
                <a:gd name="T9" fmla="*/ 2147483646 h 26"/>
                <a:gd name="T10" fmla="*/ 2147483646 w 13"/>
                <a:gd name="T11" fmla="*/ 2147483646 h 26"/>
                <a:gd name="T12" fmla="*/ 2147483646 w 13"/>
                <a:gd name="T13" fmla="*/ 0 h 26"/>
                <a:gd name="T14" fmla="*/ 2147483646 w 13"/>
                <a:gd name="T15" fmla="*/ 2147483646 h 26"/>
                <a:gd name="T16" fmla="*/ 2147483646 w 13"/>
                <a:gd name="T17" fmla="*/ 2147483646 h 26"/>
                <a:gd name="T18" fmla="*/ 2147483646 w 13"/>
                <a:gd name="T19" fmla="*/ 2147483646 h 26"/>
                <a:gd name="T20" fmla="*/ 2147483646 w 13"/>
                <a:gd name="T21" fmla="*/ 2147483646 h 26"/>
                <a:gd name="T22" fmla="*/ 2147483646 w 13"/>
                <a:gd name="T23" fmla="*/ 2147483646 h 26"/>
                <a:gd name="T24" fmla="*/ 2147483646 w 13"/>
                <a:gd name="T25" fmla="*/ 2147483646 h 26"/>
                <a:gd name="T26" fmla="*/ 2147483646 w 13"/>
                <a:gd name="T27" fmla="*/ 2147483646 h 26"/>
                <a:gd name="T28" fmla="*/ 2147483646 w 13"/>
                <a:gd name="T29" fmla="*/ 2147483646 h 26"/>
                <a:gd name="T30" fmla="*/ 2147483646 w 13"/>
                <a:gd name="T31" fmla="*/ 2147483646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 h="26">
                  <a:moveTo>
                    <a:pt x="3" y="16"/>
                  </a:moveTo>
                  <a:cubicBezTo>
                    <a:pt x="3" y="12"/>
                    <a:pt x="3" y="12"/>
                    <a:pt x="3" y="12"/>
                  </a:cubicBezTo>
                  <a:cubicBezTo>
                    <a:pt x="3" y="12"/>
                    <a:pt x="2" y="12"/>
                    <a:pt x="2" y="12"/>
                  </a:cubicBezTo>
                  <a:cubicBezTo>
                    <a:pt x="2" y="11"/>
                    <a:pt x="0" y="8"/>
                    <a:pt x="1" y="8"/>
                  </a:cubicBezTo>
                  <a:cubicBezTo>
                    <a:pt x="1" y="8"/>
                    <a:pt x="2" y="7"/>
                    <a:pt x="2" y="8"/>
                  </a:cubicBezTo>
                  <a:cubicBezTo>
                    <a:pt x="2" y="8"/>
                    <a:pt x="1" y="4"/>
                    <a:pt x="2" y="3"/>
                  </a:cubicBezTo>
                  <a:cubicBezTo>
                    <a:pt x="3" y="2"/>
                    <a:pt x="5" y="0"/>
                    <a:pt x="8" y="0"/>
                  </a:cubicBezTo>
                  <a:cubicBezTo>
                    <a:pt x="10" y="0"/>
                    <a:pt x="13" y="3"/>
                    <a:pt x="13" y="4"/>
                  </a:cubicBezTo>
                  <a:cubicBezTo>
                    <a:pt x="13" y="5"/>
                    <a:pt x="13" y="7"/>
                    <a:pt x="13" y="7"/>
                  </a:cubicBezTo>
                  <a:cubicBezTo>
                    <a:pt x="13" y="7"/>
                    <a:pt x="13" y="8"/>
                    <a:pt x="13" y="8"/>
                  </a:cubicBezTo>
                  <a:cubicBezTo>
                    <a:pt x="13" y="8"/>
                    <a:pt x="13" y="9"/>
                    <a:pt x="13" y="10"/>
                  </a:cubicBezTo>
                  <a:cubicBezTo>
                    <a:pt x="13" y="12"/>
                    <a:pt x="13" y="13"/>
                    <a:pt x="13" y="14"/>
                  </a:cubicBezTo>
                  <a:cubicBezTo>
                    <a:pt x="12" y="15"/>
                    <a:pt x="11" y="17"/>
                    <a:pt x="11" y="17"/>
                  </a:cubicBezTo>
                  <a:cubicBezTo>
                    <a:pt x="12" y="20"/>
                    <a:pt x="12" y="20"/>
                    <a:pt x="12" y="20"/>
                  </a:cubicBezTo>
                  <a:cubicBezTo>
                    <a:pt x="10" y="26"/>
                    <a:pt x="10" y="26"/>
                    <a:pt x="10" y="26"/>
                  </a:cubicBezTo>
                  <a:lnTo>
                    <a:pt x="3" y="16"/>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08" name="MH_Other_18"/>
            <p:cNvSpPr>
              <a:spLocks/>
            </p:cNvSpPr>
            <p:nvPr/>
          </p:nvSpPr>
          <p:spPr bwMode="auto">
            <a:xfrm>
              <a:off x="2382839" y="3148013"/>
              <a:ext cx="9525" cy="14288"/>
            </a:xfrm>
            <a:custGeom>
              <a:avLst/>
              <a:gdLst>
                <a:gd name="T0" fmla="*/ 0 w 2"/>
                <a:gd name="T1" fmla="*/ 0 h 3"/>
                <a:gd name="T2" fmla="*/ 2147483646 w 2"/>
                <a:gd name="T3" fmla="*/ 2147483646 h 3"/>
                <a:gd name="T4" fmla="*/ 2147483646 w 2"/>
                <a:gd name="T5" fmla="*/ 2147483646 h 3"/>
                <a:gd name="T6" fmla="*/ 2147483646 w 2"/>
                <a:gd name="T7" fmla="*/ 0 h 3"/>
                <a:gd name="T8" fmla="*/ 0 w 2"/>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3">
                  <a:moveTo>
                    <a:pt x="0" y="0"/>
                  </a:moveTo>
                  <a:cubicBezTo>
                    <a:pt x="0" y="0"/>
                    <a:pt x="1" y="2"/>
                    <a:pt x="1" y="2"/>
                  </a:cubicBezTo>
                  <a:cubicBezTo>
                    <a:pt x="1" y="3"/>
                    <a:pt x="1" y="3"/>
                    <a:pt x="1" y="3"/>
                  </a:cubicBezTo>
                  <a:cubicBezTo>
                    <a:pt x="2" y="0"/>
                    <a:pt x="2" y="0"/>
                    <a:pt x="2" y="0"/>
                  </a:cubicBezTo>
                  <a:lnTo>
                    <a:pt x="0" y="0"/>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09" name="MH_Other_19"/>
            <p:cNvSpPr>
              <a:spLocks/>
            </p:cNvSpPr>
            <p:nvPr/>
          </p:nvSpPr>
          <p:spPr bwMode="auto">
            <a:xfrm>
              <a:off x="2387601" y="3143251"/>
              <a:ext cx="41275" cy="76200"/>
            </a:xfrm>
            <a:custGeom>
              <a:avLst/>
              <a:gdLst>
                <a:gd name="T0" fmla="*/ 2147483646 w 9"/>
                <a:gd name="T1" fmla="*/ 2147483646 h 16"/>
                <a:gd name="T2" fmla="*/ 2147483646 w 9"/>
                <a:gd name="T3" fmla="*/ 2147483646 h 16"/>
                <a:gd name="T4" fmla="*/ 2147483646 w 9"/>
                <a:gd name="T5" fmla="*/ 2147483646 h 16"/>
                <a:gd name="T6" fmla="*/ 2147483646 w 9"/>
                <a:gd name="T7" fmla="*/ 2147483646 h 16"/>
                <a:gd name="T8" fmla="*/ 2147483646 w 9"/>
                <a:gd name="T9" fmla="*/ 2147483646 h 16"/>
                <a:gd name="T10" fmla="*/ 0 w 9"/>
                <a:gd name="T11" fmla="*/ 0 h 16"/>
                <a:gd name="T12" fmla="*/ 0 w 9"/>
                <a:gd name="T13" fmla="*/ 2147483646 h 16"/>
                <a:gd name="T14" fmla="*/ 0 w 9"/>
                <a:gd name="T15" fmla="*/ 2147483646 h 16"/>
                <a:gd name="T16" fmla="*/ 0 w 9"/>
                <a:gd name="T17" fmla="*/ 2147483646 h 16"/>
                <a:gd name="T18" fmla="*/ 2147483646 w 9"/>
                <a:gd name="T19" fmla="*/ 2147483646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16">
                  <a:moveTo>
                    <a:pt x="7" y="16"/>
                  </a:moveTo>
                  <a:cubicBezTo>
                    <a:pt x="9" y="10"/>
                    <a:pt x="9" y="10"/>
                    <a:pt x="9" y="10"/>
                  </a:cubicBezTo>
                  <a:cubicBezTo>
                    <a:pt x="8" y="7"/>
                    <a:pt x="8" y="7"/>
                    <a:pt x="8" y="7"/>
                  </a:cubicBezTo>
                  <a:cubicBezTo>
                    <a:pt x="8" y="7"/>
                    <a:pt x="8" y="7"/>
                    <a:pt x="8" y="7"/>
                  </a:cubicBezTo>
                  <a:cubicBezTo>
                    <a:pt x="6" y="7"/>
                    <a:pt x="4" y="6"/>
                    <a:pt x="4" y="6"/>
                  </a:cubicBezTo>
                  <a:cubicBezTo>
                    <a:pt x="3" y="6"/>
                    <a:pt x="0" y="0"/>
                    <a:pt x="0" y="0"/>
                  </a:cubicBezTo>
                  <a:cubicBezTo>
                    <a:pt x="0" y="0"/>
                    <a:pt x="0" y="1"/>
                    <a:pt x="0" y="2"/>
                  </a:cubicBezTo>
                  <a:cubicBezTo>
                    <a:pt x="0" y="2"/>
                    <a:pt x="0" y="2"/>
                    <a:pt x="0" y="2"/>
                  </a:cubicBezTo>
                  <a:cubicBezTo>
                    <a:pt x="0" y="6"/>
                    <a:pt x="0" y="6"/>
                    <a:pt x="0" y="6"/>
                  </a:cubicBezTo>
                  <a:lnTo>
                    <a:pt x="7" y="1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0" name="MH_Other_20"/>
            <p:cNvSpPr>
              <a:spLocks/>
            </p:cNvSpPr>
            <p:nvPr/>
          </p:nvSpPr>
          <p:spPr bwMode="auto">
            <a:xfrm>
              <a:off x="2335214" y="3228977"/>
              <a:ext cx="185737" cy="212725"/>
            </a:xfrm>
            <a:custGeom>
              <a:avLst/>
              <a:gdLst>
                <a:gd name="T0" fmla="*/ 0 w 39"/>
                <a:gd name="T1" fmla="*/ 2147483646 h 45"/>
                <a:gd name="T2" fmla="*/ 2147483646 w 39"/>
                <a:gd name="T3" fmla="*/ 2147483646 h 45"/>
                <a:gd name="T4" fmla="*/ 2147483646 w 39"/>
                <a:gd name="T5" fmla="*/ 2147483646 h 45"/>
                <a:gd name="T6" fmla="*/ 2147483646 w 39"/>
                <a:gd name="T7" fmla="*/ 2147483646 h 45"/>
                <a:gd name="T8" fmla="*/ 2147483646 w 39"/>
                <a:gd name="T9" fmla="*/ 2147483646 h 45"/>
                <a:gd name="T10" fmla="*/ 2147483646 w 39"/>
                <a:gd name="T11" fmla="*/ 0 h 45"/>
                <a:gd name="T12" fmla="*/ 2147483646 w 39"/>
                <a:gd name="T13" fmla="*/ 2147483646 h 45"/>
                <a:gd name="T14" fmla="*/ 0 w 39"/>
                <a:gd name="T15" fmla="*/ 2147483646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9" h="45">
                  <a:moveTo>
                    <a:pt x="0" y="45"/>
                  </a:moveTo>
                  <a:cubicBezTo>
                    <a:pt x="27" y="38"/>
                    <a:pt x="27" y="38"/>
                    <a:pt x="27" y="38"/>
                  </a:cubicBezTo>
                  <a:cubicBezTo>
                    <a:pt x="27" y="38"/>
                    <a:pt x="34" y="41"/>
                    <a:pt x="36" y="41"/>
                  </a:cubicBezTo>
                  <a:cubicBezTo>
                    <a:pt x="37" y="40"/>
                    <a:pt x="39" y="32"/>
                    <a:pt x="39" y="32"/>
                  </a:cubicBezTo>
                  <a:cubicBezTo>
                    <a:pt x="39" y="32"/>
                    <a:pt x="33" y="14"/>
                    <a:pt x="31" y="11"/>
                  </a:cubicBezTo>
                  <a:cubicBezTo>
                    <a:pt x="30" y="8"/>
                    <a:pt x="22" y="0"/>
                    <a:pt x="22" y="0"/>
                  </a:cubicBezTo>
                  <a:cubicBezTo>
                    <a:pt x="9" y="21"/>
                    <a:pt x="9" y="21"/>
                    <a:pt x="9" y="21"/>
                  </a:cubicBezTo>
                  <a:lnTo>
                    <a:pt x="0" y="4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1" name="MH_Other_21"/>
            <p:cNvSpPr>
              <a:spLocks/>
            </p:cNvSpPr>
            <p:nvPr/>
          </p:nvSpPr>
          <p:spPr bwMode="auto">
            <a:xfrm>
              <a:off x="2392364" y="3673476"/>
              <a:ext cx="90487" cy="50800"/>
            </a:xfrm>
            <a:custGeom>
              <a:avLst/>
              <a:gdLst>
                <a:gd name="T0" fmla="*/ 2147483646 w 19"/>
                <a:gd name="T1" fmla="*/ 2147483646 h 11"/>
                <a:gd name="T2" fmla="*/ 2147483646 w 19"/>
                <a:gd name="T3" fmla="*/ 2147483646 h 11"/>
                <a:gd name="T4" fmla="*/ 2147483646 w 19"/>
                <a:gd name="T5" fmla="*/ 2147483646 h 11"/>
                <a:gd name="T6" fmla="*/ 2147483646 w 19"/>
                <a:gd name="T7" fmla="*/ 2147483646 h 11"/>
                <a:gd name="T8" fmla="*/ 2147483646 w 19"/>
                <a:gd name="T9" fmla="*/ 2147483646 h 11"/>
                <a:gd name="T10" fmla="*/ 2147483646 w 19"/>
                <a:gd name="T11" fmla="*/ 2147483646 h 11"/>
                <a:gd name="T12" fmla="*/ 2147483646 w 19"/>
                <a:gd name="T13" fmla="*/ 0 h 11"/>
                <a:gd name="T14" fmla="*/ 2147483646 w 19"/>
                <a:gd name="T15" fmla="*/ 2147483646 h 11"/>
                <a:gd name="T16" fmla="*/ 2147483646 w 19"/>
                <a:gd name="T17" fmla="*/ 2147483646 h 1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9" h="11">
                  <a:moveTo>
                    <a:pt x="1" y="7"/>
                  </a:moveTo>
                  <a:cubicBezTo>
                    <a:pt x="1" y="7"/>
                    <a:pt x="4" y="8"/>
                    <a:pt x="6" y="8"/>
                  </a:cubicBezTo>
                  <a:cubicBezTo>
                    <a:pt x="7" y="7"/>
                    <a:pt x="10" y="10"/>
                    <a:pt x="11" y="10"/>
                  </a:cubicBezTo>
                  <a:cubicBezTo>
                    <a:pt x="12" y="10"/>
                    <a:pt x="19" y="11"/>
                    <a:pt x="19" y="10"/>
                  </a:cubicBezTo>
                  <a:cubicBezTo>
                    <a:pt x="19" y="10"/>
                    <a:pt x="19" y="8"/>
                    <a:pt x="14" y="7"/>
                  </a:cubicBezTo>
                  <a:cubicBezTo>
                    <a:pt x="14" y="7"/>
                    <a:pt x="10" y="3"/>
                    <a:pt x="10" y="2"/>
                  </a:cubicBezTo>
                  <a:cubicBezTo>
                    <a:pt x="10" y="1"/>
                    <a:pt x="8" y="0"/>
                    <a:pt x="8" y="0"/>
                  </a:cubicBezTo>
                  <a:cubicBezTo>
                    <a:pt x="2" y="1"/>
                    <a:pt x="2" y="1"/>
                    <a:pt x="2" y="1"/>
                  </a:cubicBezTo>
                  <a:cubicBezTo>
                    <a:pt x="2" y="1"/>
                    <a:pt x="0" y="4"/>
                    <a:pt x="1"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2" name="MH_Other_22"/>
            <p:cNvSpPr>
              <a:spLocks/>
            </p:cNvSpPr>
            <p:nvPr/>
          </p:nvSpPr>
          <p:spPr bwMode="auto">
            <a:xfrm>
              <a:off x="2349500" y="3705226"/>
              <a:ext cx="50800" cy="42862"/>
            </a:xfrm>
            <a:custGeom>
              <a:avLst/>
              <a:gdLst>
                <a:gd name="T0" fmla="*/ 2147483646 w 11"/>
                <a:gd name="T1" fmla="*/ 2147483646 h 9"/>
                <a:gd name="T2" fmla="*/ 2147483646 w 11"/>
                <a:gd name="T3" fmla="*/ 2147483646 h 9"/>
                <a:gd name="T4" fmla="*/ 2147483646 w 11"/>
                <a:gd name="T5" fmla="*/ 2147483646 h 9"/>
                <a:gd name="T6" fmla="*/ 2147483646 w 11"/>
                <a:gd name="T7" fmla="*/ 0 h 9"/>
                <a:gd name="T8" fmla="*/ 2147483646 w 11"/>
                <a:gd name="T9" fmla="*/ 0 h 9"/>
                <a:gd name="T10" fmla="*/ 2147483646 w 11"/>
                <a:gd name="T11" fmla="*/ 2147483646 h 9"/>
                <a:gd name="T12" fmla="*/ 2147483646 w 11"/>
                <a:gd name="T13" fmla="*/ 2147483646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 h="9">
                  <a:moveTo>
                    <a:pt x="2" y="8"/>
                  </a:moveTo>
                  <a:cubicBezTo>
                    <a:pt x="2" y="8"/>
                    <a:pt x="6" y="9"/>
                    <a:pt x="7" y="9"/>
                  </a:cubicBezTo>
                  <a:cubicBezTo>
                    <a:pt x="8" y="9"/>
                    <a:pt x="11" y="7"/>
                    <a:pt x="10" y="5"/>
                  </a:cubicBezTo>
                  <a:cubicBezTo>
                    <a:pt x="9" y="3"/>
                    <a:pt x="8" y="0"/>
                    <a:pt x="8" y="0"/>
                  </a:cubicBezTo>
                  <a:cubicBezTo>
                    <a:pt x="4" y="0"/>
                    <a:pt x="4" y="0"/>
                    <a:pt x="4" y="0"/>
                  </a:cubicBezTo>
                  <a:cubicBezTo>
                    <a:pt x="4" y="0"/>
                    <a:pt x="1" y="2"/>
                    <a:pt x="1" y="5"/>
                  </a:cubicBezTo>
                  <a:cubicBezTo>
                    <a:pt x="1" y="5"/>
                    <a:pt x="0" y="7"/>
                    <a:pt x="2"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3" name="MH_Other_23"/>
            <p:cNvSpPr>
              <a:spLocks/>
            </p:cNvSpPr>
            <p:nvPr/>
          </p:nvSpPr>
          <p:spPr bwMode="auto">
            <a:xfrm>
              <a:off x="2392364" y="3370264"/>
              <a:ext cx="85725" cy="322263"/>
            </a:xfrm>
            <a:custGeom>
              <a:avLst/>
              <a:gdLst>
                <a:gd name="T0" fmla="*/ 2147483646 w 18"/>
                <a:gd name="T1" fmla="*/ 2147483646 h 68"/>
                <a:gd name="T2" fmla="*/ 2147483646 w 18"/>
                <a:gd name="T3" fmla="*/ 2147483646 h 68"/>
                <a:gd name="T4" fmla="*/ 2147483646 w 18"/>
                <a:gd name="T5" fmla="*/ 2147483646 h 68"/>
                <a:gd name="T6" fmla="*/ 2147483646 w 18"/>
                <a:gd name="T7" fmla="*/ 2147483646 h 68"/>
                <a:gd name="T8" fmla="*/ 2147483646 w 18"/>
                <a:gd name="T9" fmla="*/ 2147483646 h 68"/>
                <a:gd name="T10" fmla="*/ 2147483646 w 18"/>
                <a:gd name="T11" fmla="*/ 0 h 68"/>
                <a:gd name="T12" fmla="*/ 2147483646 w 18"/>
                <a:gd name="T13" fmla="*/ 2147483646 h 68"/>
                <a:gd name="T14" fmla="*/ 2147483646 w 18"/>
                <a:gd name="T15" fmla="*/ 2147483646 h 68"/>
                <a:gd name="T16" fmla="*/ 2147483646 w 18"/>
                <a:gd name="T17" fmla="*/ 2147483646 h 68"/>
                <a:gd name="T18" fmla="*/ 2147483646 w 18"/>
                <a:gd name="T19" fmla="*/ 2147483646 h 68"/>
                <a:gd name="T20" fmla="*/ 2147483646 w 18"/>
                <a:gd name="T21" fmla="*/ 2147483646 h 68"/>
                <a:gd name="T22" fmla="*/ 2147483646 w 18"/>
                <a:gd name="T23" fmla="*/ 2147483646 h 68"/>
                <a:gd name="T24" fmla="*/ 2147483646 w 18"/>
                <a:gd name="T25" fmla="*/ 2147483646 h 68"/>
                <a:gd name="T26" fmla="*/ 2147483646 w 18"/>
                <a:gd name="T27" fmla="*/ 2147483646 h 68"/>
                <a:gd name="T28" fmla="*/ 2147483646 w 18"/>
                <a:gd name="T29" fmla="*/ 2147483646 h 6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8" h="68">
                  <a:moveTo>
                    <a:pt x="6" y="67"/>
                  </a:moveTo>
                  <a:cubicBezTo>
                    <a:pt x="7" y="66"/>
                    <a:pt x="11" y="66"/>
                    <a:pt x="12" y="64"/>
                  </a:cubicBezTo>
                  <a:cubicBezTo>
                    <a:pt x="12" y="64"/>
                    <a:pt x="11" y="57"/>
                    <a:pt x="12" y="55"/>
                  </a:cubicBezTo>
                  <a:cubicBezTo>
                    <a:pt x="12" y="53"/>
                    <a:pt x="16" y="41"/>
                    <a:pt x="17" y="39"/>
                  </a:cubicBezTo>
                  <a:cubicBezTo>
                    <a:pt x="18" y="38"/>
                    <a:pt x="17" y="8"/>
                    <a:pt x="17" y="4"/>
                  </a:cubicBezTo>
                  <a:cubicBezTo>
                    <a:pt x="17" y="0"/>
                    <a:pt x="17" y="0"/>
                    <a:pt x="17" y="0"/>
                  </a:cubicBezTo>
                  <a:cubicBezTo>
                    <a:pt x="10" y="2"/>
                    <a:pt x="10" y="2"/>
                    <a:pt x="10" y="2"/>
                  </a:cubicBez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4" name="MH_Other_24"/>
            <p:cNvSpPr>
              <a:spLocks/>
            </p:cNvSpPr>
            <p:nvPr/>
          </p:nvSpPr>
          <p:spPr bwMode="auto">
            <a:xfrm>
              <a:off x="2392363" y="3370264"/>
              <a:ext cx="80962" cy="322263"/>
            </a:xfrm>
            <a:custGeom>
              <a:avLst/>
              <a:gdLst>
                <a:gd name="T0" fmla="*/ 2147483646 w 17"/>
                <a:gd name="T1" fmla="*/ 2147483646 h 68"/>
                <a:gd name="T2" fmla="*/ 2147483646 w 17"/>
                <a:gd name="T3" fmla="*/ 2147483646 h 68"/>
                <a:gd name="T4" fmla="*/ 2147483646 w 17"/>
                <a:gd name="T5" fmla="*/ 2147483646 h 68"/>
                <a:gd name="T6" fmla="*/ 2147483646 w 17"/>
                <a:gd name="T7" fmla="*/ 2147483646 h 68"/>
                <a:gd name="T8" fmla="*/ 2147483646 w 17"/>
                <a:gd name="T9" fmla="*/ 2147483646 h 68"/>
                <a:gd name="T10" fmla="*/ 2147483646 w 17"/>
                <a:gd name="T11" fmla="*/ 2147483646 h 68"/>
                <a:gd name="T12" fmla="*/ 2147483646 w 17"/>
                <a:gd name="T13" fmla="*/ 2147483646 h 68"/>
                <a:gd name="T14" fmla="*/ 2147483646 w 17"/>
                <a:gd name="T15" fmla="*/ 2147483646 h 68"/>
                <a:gd name="T16" fmla="*/ 2147483646 w 17"/>
                <a:gd name="T17" fmla="*/ 2147483646 h 68"/>
                <a:gd name="T18" fmla="*/ 2147483646 w 17"/>
                <a:gd name="T19" fmla="*/ 2147483646 h 68"/>
                <a:gd name="T20" fmla="*/ 2147483646 w 17"/>
                <a:gd name="T21" fmla="*/ 2147483646 h 68"/>
                <a:gd name="T22" fmla="*/ 2147483646 w 17"/>
                <a:gd name="T23" fmla="*/ 2147483646 h 68"/>
                <a:gd name="T24" fmla="*/ 2147483646 w 17"/>
                <a:gd name="T25" fmla="*/ 2147483646 h 68"/>
                <a:gd name="T26" fmla="*/ 2147483646 w 17"/>
                <a:gd name="T27" fmla="*/ 2147483646 h 68"/>
                <a:gd name="T28" fmla="*/ 2147483646 w 17"/>
                <a:gd name="T29" fmla="*/ 2147483646 h 68"/>
                <a:gd name="T30" fmla="*/ 2147483646 w 17"/>
                <a:gd name="T31" fmla="*/ 2147483646 h 68"/>
                <a:gd name="T32" fmla="*/ 2147483646 w 17"/>
                <a:gd name="T33" fmla="*/ 2147483646 h 68"/>
                <a:gd name="T34" fmla="*/ 2147483646 w 17"/>
                <a:gd name="T35" fmla="*/ 2147483646 h 68"/>
                <a:gd name="T36" fmla="*/ 2147483646 w 17"/>
                <a:gd name="T37" fmla="*/ 2147483646 h 68"/>
                <a:gd name="T38" fmla="*/ 2147483646 w 17"/>
                <a:gd name="T39" fmla="*/ 2147483646 h 68"/>
                <a:gd name="T40" fmla="*/ 2147483646 w 17"/>
                <a:gd name="T41" fmla="*/ 2147483646 h 68"/>
                <a:gd name="T42" fmla="*/ 2147483646 w 17"/>
                <a:gd name="T43" fmla="*/ 2147483646 h 68"/>
                <a:gd name="T44" fmla="*/ 2147483646 w 17"/>
                <a:gd name="T45" fmla="*/ 2147483646 h 68"/>
                <a:gd name="T46" fmla="*/ 2147483646 w 17"/>
                <a:gd name="T47" fmla="*/ 2147483646 h 68"/>
                <a:gd name="T48" fmla="*/ 2147483646 w 17"/>
                <a:gd name="T49" fmla="*/ 2147483646 h 68"/>
                <a:gd name="T50" fmla="*/ 2147483646 w 17"/>
                <a:gd name="T51" fmla="*/ 0 h 68"/>
                <a:gd name="T52" fmla="*/ 2147483646 w 17"/>
                <a:gd name="T53" fmla="*/ 2147483646 h 6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 h="68">
                  <a:moveTo>
                    <a:pt x="10" y="2"/>
                  </a:moveTo>
                  <a:cubicBezTo>
                    <a:pt x="3" y="22"/>
                    <a:pt x="3" y="22"/>
                    <a:pt x="3" y="22"/>
                  </a:cubicBezTo>
                  <a:cubicBezTo>
                    <a:pt x="3" y="22"/>
                    <a:pt x="4" y="34"/>
                    <a:pt x="5" y="35"/>
                  </a:cubicBezTo>
                  <a:cubicBezTo>
                    <a:pt x="5" y="35"/>
                    <a:pt x="3" y="36"/>
                    <a:pt x="4" y="38"/>
                  </a:cubicBezTo>
                  <a:cubicBezTo>
                    <a:pt x="4" y="38"/>
                    <a:pt x="4" y="56"/>
                    <a:pt x="3" y="58"/>
                  </a:cubicBezTo>
                  <a:cubicBezTo>
                    <a:pt x="3" y="58"/>
                    <a:pt x="3" y="58"/>
                    <a:pt x="3" y="59"/>
                  </a:cubicBezTo>
                  <a:cubicBezTo>
                    <a:pt x="3" y="59"/>
                    <a:pt x="0" y="64"/>
                    <a:pt x="1" y="66"/>
                  </a:cubicBezTo>
                  <a:cubicBezTo>
                    <a:pt x="1" y="66"/>
                    <a:pt x="1" y="66"/>
                    <a:pt x="1" y="67"/>
                  </a:cubicBezTo>
                  <a:cubicBezTo>
                    <a:pt x="3" y="68"/>
                    <a:pt x="4" y="67"/>
                    <a:pt x="6" y="67"/>
                  </a:cubicBezTo>
                  <a:cubicBezTo>
                    <a:pt x="6" y="67"/>
                    <a:pt x="6" y="67"/>
                    <a:pt x="7" y="66"/>
                  </a:cubicBezTo>
                  <a:cubicBezTo>
                    <a:pt x="7" y="64"/>
                    <a:pt x="8" y="62"/>
                    <a:pt x="9" y="61"/>
                  </a:cubicBezTo>
                  <a:cubicBezTo>
                    <a:pt x="11" y="60"/>
                    <a:pt x="12" y="56"/>
                    <a:pt x="11" y="55"/>
                  </a:cubicBezTo>
                  <a:cubicBezTo>
                    <a:pt x="11" y="53"/>
                    <a:pt x="14" y="43"/>
                    <a:pt x="14" y="43"/>
                  </a:cubicBezTo>
                  <a:cubicBezTo>
                    <a:pt x="9" y="52"/>
                    <a:pt x="9" y="52"/>
                    <a:pt x="9" y="52"/>
                  </a:cubicBezTo>
                  <a:cubicBezTo>
                    <a:pt x="14" y="41"/>
                    <a:pt x="14" y="41"/>
                    <a:pt x="14" y="41"/>
                  </a:cubicBezTo>
                  <a:cubicBezTo>
                    <a:pt x="9" y="47"/>
                    <a:pt x="9" y="47"/>
                    <a:pt x="9" y="47"/>
                  </a:cubicBezTo>
                  <a:cubicBezTo>
                    <a:pt x="9" y="47"/>
                    <a:pt x="6" y="47"/>
                    <a:pt x="8" y="44"/>
                  </a:cubicBezTo>
                  <a:cubicBezTo>
                    <a:pt x="8" y="43"/>
                    <a:pt x="11" y="38"/>
                    <a:pt x="13" y="34"/>
                  </a:cubicBezTo>
                  <a:cubicBezTo>
                    <a:pt x="11" y="37"/>
                    <a:pt x="7" y="42"/>
                    <a:pt x="7" y="42"/>
                  </a:cubicBezTo>
                  <a:cubicBezTo>
                    <a:pt x="7" y="42"/>
                    <a:pt x="8" y="35"/>
                    <a:pt x="8" y="35"/>
                  </a:cubicBezTo>
                  <a:cubicBezTo>
                    <a:pt x="7" y="34"/>
                    <a:pt x="10" y="28"/>
                    <a:pt x="10" y="28"/>
                  </a:cubicBezTo>
                  <a:cubicBezTo>
                    <a:pt x="7" y="28"/>
                    <a:pt x="7" y="28"/>
                    <a:pt x="7" y="28"/>
                  </a:cubicBezTo>
                  <a:cubicBezTo>
                    <a:pt x="7" y="28"/>
                    <a:pt x="11" y="23"/>
                    <a:pt x="10" y="22"/>
                  </a:cubicBezTo>
                  <a:cubicBezTo>
                    <a:pt x="10" y="21"/>
                    <a:pt x="14" y="12"/>
                    <a:pt x="17" y="6"/>
                  </a:cubicBezTo>
                  <a:cubicBezTo>
                    <a:pt x="17" y="5"/>
                    <a:pt x="17" y="4"/>
                    <a:pt x="17" y="4"/>
                  </a:cubicBezTo>
                  <a:cubicBezTo>
                    <a:pt x="17" y="0"/>
                    <a:pt x="17" y="0"/>
                    <a:pt x="17" y="0"/>
                  </a:cubicBezTo>
                  <a:lnTo>
                    <a:pt x="10"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5" name="MH_Other_25"/>
            <p:cNvSpPr>
              <a:spLocks/>
            </p:cNvSpPr>
            <p:nvPr/>
          </p:nvSpPr>
          <p:spPr bwMode="auto">
            <a:xfrm>
              <a:off x="2459039" y="3513138"/>
              <a:ext cx="9525" cy="14288"/>
            </a:xfrm>
            <a:custGeom>
              <a:avLst/>
              <a:gdLst>
                <a:gd name="T0" fmla="*/ 0 w 2"/>
                <a:gd name="T1" fmla="*/ 2147483646 h 3"/>
                <a:gd name="T2" fmla="*/ 2147483646 w 2"/>
                <a:gd name="T3" fmla="*/ 0 h 3"/>
                <a:gd name="T4" fmla="*/ 0 w 2"/>
                <a:gd name="T5" fmla="*/ 2147483646 h 3"/>
                <a:gd name="T6" fmla="*/ 0 60000 65536"/>
                <a:gd name="T7" fmla="*/ 0 60000 65536"/>
                <a:gd name="T8" fmla="*/ 0 60000 65536"/>
              </a:gdLst>
              <a:ahLst/>
              <a:cxnLst>
                <a:cxn ang="T6">
                  <a:pos x="T0" y="T1"/>
                </a:cxn>
                <a:cxn ang="T7">
                  <a:pos x="T2" y="T3"/>
                </a:cxn>
                <a:cxn ang="T8">
                  <a:pos x="T4" y="T5"/>
                </a:cxn>
              </a:cxnLst>
              <a:rect l="0" t="0" r="r" b="b"/>
              <a:pathLst>
                <a:path w="2" h="3">
                  <a:moveTo>
                    <a:pt x="0" y="3"/>
                  </a:moveTo>
                  <a:cubicBezTo>
                    <a:pt x="0" y="2"/>
                    <a:pt x="0" y="0"/>
                    <a:pt x="1" y="0"/>
                  </a:cubicBezTo>
                  <a:cubicBezTo>
                    <a:pt x="1" y="0"/>
                    <a:pt x="2" y="0"/>
                    <a:pt x="0"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6" name="MH_Other_26"/>
            <p:cNvSpPr>
              <a:spLocks/>
            </p:cNvSpPr>
            <p:nvPr/>
          </p:nvSpPr>
          <p:spPr bwMode="auto">
            <a:xfrm>
              <a:off x="2344738" y="3365502"/>
              <a:ext cx="119062" cy="358775"/>
            </a:xfrm>
            <a:custGeom>
              <a:avLst/>
              <a:gdLst>
                <a:gd name="T0" fmla="*/ 2147483646 w 25"/>
                <a:gd name="T1" fmla="*/ 2147483646 h 76"/>
                <a:gd name="T2" fmla="*/ 2147483646 w 25"/>
                <a:gd name="T3" fmla="*/ 2147483646 h 76"/>
                <a:gd name="T4" fmla="*/ 2147483646 w 25"/>
                <a:gd name="T5" fmla="*/ 2147483646 h 76"/>
                <a:gd name="T6" fmla="*/ 2147483646 w 25"/>
                <a:gd name="T7" fmla="*/ 2147483646 h 76"/>
                <a:gd name="T8" fmla="*/ 2147483646 w 25"/>
                <a:gd name="T9" fmla="*/ 2147483646 h 76"/>
                <a:gd name="T10" fmla="*/ 2147483646 w 25"/>
                <a:gd name="T11" fmla="*/ 2147483646 h 76"/>
                <a:gd name="T12" fmla="*/ 2147483646 w 25"/>
                <a:gd name="T13" fmla="*/ 2147483646 h 76"/>
                <a:gd name="T14" fmla="*/ 2147483646 w 25"/>
                <a:gd name="T15" fmla="*/ 2147483646 h 76"/>
                <a:gd name="T16" fmla="*/ 2147483646 w 25"/>
                <a:gd name="T17" fmla="*/ 2147483646 h 76"/>
                <a:gd name="T18" fmla="*/ 2147483646 w 25"/>
                <a:gd name="T19" fmla="*/ 0 h 76"/>
                <a:gd name="T20" fmla="*/ 2147483646 w 25"/>
                <a:gd name="T21" fmla="*/ 2147483646 h 76"/>
                <a:gd name="T22" fmla="*/ 2147483646 w 25"/>
                <a:gd name="T23" fmla="*/ 2147483646 h 76"/>
                <a:gd name="T24" fmla="*/ 2147483646 w 25"/>
                <a:gd name="T25" fmla="*/ 2147483646 h 76"/>
                <a:gd name="T26" fmla="*/ 0 w 25"/>
                <a:gd name="T27" fmla="*/ 2147483646 h 76"/>
                <a:gd name="T28" fmla="*/ 2147483646 w 25"/>
                <a:gd name="T29" fmla="*/ 2147483646 h 76"/>
                <a:gd name="T30" fmla="*/ 2147483646 w 25"/>
                <a:gd name="T31" fmla="*/ 2147483646 h 76"/>
                <a:gd name="T32" fmla="*/ 2147483646 w 25"/>
                <a:gd name="T33" fmla="*/ 2147483646 h 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5" h="76">
                  <a:moveTo>
                    <a:pt x="6" y="75"/>
                  </a:moveTo>
                  <a:cubicBezTo>
                    <a:pt x="8" y="76"/>
                    <a:pt x="11" y="74"/>
                    <a:pt x="12" y="73"/>
                  </a:cubicBezTo>
                  <a:cubicBezTo>
                    <a:pt x="13" y="72"/>
                    <a:pt x="13" y="70"/>
                    <a:pt x="11" y="69"/>
                  </a:cubicBezTo>
                  <a:cubicBezTo>
                    <a:pt x="9" y="67"/>
                    <a:pt x="10" y="63"/>
                    <a:pt x="9" y="63"/>
                  </a:cubicBezTo>
                  <a:cubicBezTo>
                    <a:pt x="9" y="63"/>
                    <a:pt x="13" y="47"/>
                    <a:pt x="13" y="45"/>
                  </a:cubicBezTo>
                  <a:cubicBezTo>
                    <a:pt x="12" y="42"/>
                    <a:pt x="15" y="35"/>
                    <a:pt x="14" y="34"/>
                  </a:cubicBezTo>
                  <a:cubicBezTo>
                    <a:pt x="14" y="33"/>
                    <a:pt x="18" y="22"/>
                    <a:pt x="19" y="21"/>
                  </a:cubicBezTo>
                  <a:cubicBezTo>
                    <a:pt x="20" y="20"/>
                    <a:pt x="24" y="8"/>
                    <a:pt x="24" y="6"/>
                  </a:cubicBezTo>
                  <a:cubicBezTo>
                    <a:pt x="25" y="3"/>
                    <a:pt x="23" y="1"/>
                    <a:pt x="23" y="1"/>
                  </a:cubicBezTo>
                  <a:cubicBezTo>
                    <a:pt x="4" y="0"/>
                    <a:pt x="4" y="0"/>
                    <a:pt x="4" y="0"/>
                  </a:cubicBez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7" name="MH_Other_27"/>
            <p:cNvSpPr>
              <a:spLocks/>
            </p:cNvSpPr>
            <p:nvPr/>
          </p:nvSpPr>
          <p:spPr bwMode="auto">
            <a:xfrm>
              <a:off x="2354264" y="3351213"/>
              <a:ext cx="123825" cy="38100"/>
            </a:xfrm>
            <a:custGeom>
              <a:avLst/>
              <a:gdLst>
                <a:gd name="T0" fmla="*/ 0 w 26"/>
                <a:gd name="T1" fmla="*/ 2147483646 h 8"/>
                <a:gd name="T2" fmla="*/ 2147483646 w 26"/>
                <a:gd name="T3" fmla="*/ 2147483646 h 8"/>
                <a:gd name="T4" fmla="*/ 2147483646 w 26"/>
                <a:gd name="T5" fmla="*/ 2147483646 h 8"/>
                <a:gd name="T6" fmla="*/ 2147483646 w 26"/>
                <a:gd name="T7" fmla="*/ 2147483646 h 8"/>
                <a:gd name="T8" fmla="*/ 2147483646 w 26"/>
                <a:gd name="T9" fmla="*/ 0 h 8"/>
                <a:gd name="T10" fmla="*/ 2147483646 w 26"/>
                <a:gd name="T11" fmla="*/ 2147483646 h 8"/>
                <a:gd name="T12" fmla="*/ 2147483646 w 26"/>
                <a:gd name="T13" fmla="*/ 2147483646 h 8"/>
                <a:gd name="T14" fmla="*/ 0 w 26"/>
                <a:gd name="T15" fmla="*/ 2147483646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6" h="8">
                  <a:moveTo>
                    <a:pt x="0" y="7"/>
                  </a:moveTo>
                  <a:cubicBezTo>
                    <a:pt x="0" y="7"/>
                    <a:pt x="8" y="7"/>
                    <a:pt x="9" y="7"/>
                  </a:cubicBezTo>
                  <a:cubicBezTo>
                    <a:pt x="10" y="8"/>
                    <a:pt x="19" y="7"/>
                    <a:pt x="19" y="7"/>
                  </a:cubicBezTo>
                  <a:cubicBezTo>
                    <a:pt x="19" y="7"/>
                    <a:pt x="24" y="6"/>
                    <a:pt x="25" y="5"/>
                  </a:cubicBezTo>
                  <a:cubicBezTo>
                    <a:pt x="25" y="5"/>
                    <a:pt x="26" y="1"/>
                    <a:pt x="24" y="0"/>
                  </a:cubicBezTo>
                  <a:cubicBezTo>
                    <a:pt x="24" y="0"/>
                    <a:pt x="22" y="3"/>
                    <a:pt x="20" y="3"/>
                  </a:cubicBezTo>
                  <a:cubicBezTo>
                    <a:pt x="20" y="3"/>
                    <a:pt x="4" y="2"/>
                    <a:pt x="2" y="2"/>
                  </a:cubicBezTo>
                  <a:cubicBezTo>
                    <a:pt x="2" y="2"/>
                    <a:pt x="1" y="2"/>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8" name="MH_Other_28"/>
            <p:cNvSpPr>
              <a:spLocks/>
            </p:cNvSpPr>
            <p:nvPr/>
          </p:nvSpPr>
          <p:spPr bwMode="auto">
            <a:xfrm>
              <a:off x="2557463" y="3133727"/>
              <a:ext cx="57150" cy="52387"/>
            </a:xfrm>
            <a:custGeom>
              <a:avLst/>
              <a:gdLst>
                <a:gd name="T0" fmla="*/ 2147483646 w 12"/>
                <a:gd name="T1" fmla="*/ 2147483646 h 11"/>
                <a:gd name="T2" fmla="*/ 2147483646 w 12"/>
                <a:gd name="T3" fmla="*/ 2147483646 h 11"/>
                <a:gd name="T4" fmla="*/ 2147483646 w 12"/>
                <a:gd name="T5" fmla="*/ 2147483646 h 11"/>
                <a:gd name="T6" fmla="*/ 2147483646 w 12"/>
                <a:gd name="T7" fmla="*/ 0 h 11"/>
                <a:gd name="T8" fmla="*/ 2147483646 w 12"/>
                <a:gd name="T9" fmla="*/ 0 h 11"/>
                <a:gd name="T10" fmla="*/ 2147483646 w 12"/>
                <a:gd name="T11" fmla="*/ 2147483646 h 11"/>
                <a:gd name="T12" fmla="*/ 2147483646 w 12"/>
                <a:gd name="T13" fmla="*/ 2147483646 h 11"/>
                <a:gd name="T14" fmla="*/ 2147483646 w 12"/>
                <a:gd name="T15" fmla="*/ 2147483646 h 11"/>
                <a:gd name="T16" fmla="*/ 2147483646 w 12"/>
                <a:gd name="T17" fmla="*/ 2147483646 h 11"/>
                <a:gd name="T18" fmla="*/ 2147483646 w 12"/>
                <a:gd name="T19" fmla="*/ 2147483646 h 11"/>
                <a:gd name="T20" fmla="*/ 2147483646 w 12"/>
                <a:gd name="T21" fmla="*/ 2147483646 h 11"/>
                <a:gd name="T22" fmla="*/ 2147483646 w 12"/>
                <a:gd name="T23" fmla="*/ 2147483646 h 1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11">
                  <a:moveTo>
                    <a:pt x="3" y="11"/>
                  </a:moveTo>
                  <a:cubicBezTo>
                    <a:pt x="3" y="11"/>
                    <a:pt x="7" y="10"/>
                    <a:pt x="8" y="9"/>
                  </a:cubicBezTo>
                  <a:cubicBezTo>
                    <a:pt x="8" y="9"/>
                    <a:pt x="11" y="3"/>
                    <a:pt x="11" y="2"/>
                  </a:cubicBezTo>
                  <a:cubicBezTo>
                    <a:pt x="11" y="2"/>
                    <a:pt x="12" y="1"/>
                    <a:pt x="11" y="0"/>
                  </a:cubicBezTo>
                  <a:cubicBezTo>
                    <a:pt x="11" y="0"/>
                    <a:pt x="9" y="0"/>
                    <a:pt x="9" y="0"/>
                  </a:cubicBezTo>
                  <a:cubicBezTo>
                    <a:pt x="9" y="0"/>
                    <a:pt x="8" y="0"/>
                    <a:pt x="6" y="2"/>
                  </a:cubicBezTo>
                  <a:cubicBezTo>
                    <a:pt x="3" y="4"/>
                    <a:pt x="3" y="4"/>
                    <a:pt x="3" y="4"/>
                  </a:cubicBezTo>
                  <a:cubicBezTo>
                    <a:pt x="3" y="4"/>
                    <a:pt x="5" y="2"/>
                    <a:pt x="3" y="1"/>
                  </a:cubicBezTo>
                  <a:cubicBezTo>
                    <a:pt x="2" y="3"/>
                    <a:pt x="2" y="3"/>
                    <a:pt x="2" y="3"/>
                  </a:cubicBezTo>
                  <a:cubicBezTo>
                    <a:pt x="2" y="3"/>
                    <a:pt x="0" y="4"/>
                    <a:pt x="1" y="6"/>
                  </a:cubicBezTo>
                  <a:cubicBezTo>
                    <a:pt x="1" y="7"/>
                    <a:pt x="1" y="8"/>
                    <a:pt x="1" y="8"/>
                  </a:cubicBezTo>
                  <a:cubicBezTo>
                    <a:pt x="1" y="8"/>
                    <a:pt x="2" y="11"/>
                    <a:pt x="3" y="1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19" name="MH_Other_29"/>
            <p:cNvSpPr>
              <a:spLocks/>
            </p:cNvSpPr>
            <p:nvPr/>
          </p:nvSpPr>
          <p:spPr bwMode="auto">
            <a:xfrm>
              <a:off x="2344738" y="3365502"/>
              <a:ext cx="55562" cy="358775"/>
            </a:xfrm>
            <a:custGeom>
              <a:avLst/>
              <a:gdLst>
                <a:gd name="T0" fmla="*/ 2147483646 w 12"/>
                <a:gd name="T1" fmla="*/ 0 h 76"/>
                <a:gd name="T2" fmla="*/ 2147483646 w 12"/>
                <a:gd name="T3" fmla="*/ 2147483646 h 76"/>
                <a:gd name="T4" fmla="*/ 2147483646 w 12"/>
                <a:gd name="T5" fmla="*/ 2147483646 h 76"/>
                <a:gd name="T6" fmla="*/ 2147483646 w 12"/>
                <a:gd name="T7" fmla="*/ 2147483646 h 76"/>
                <a:gd name="T8" fmla="*/ 0 w 12"/>
                <a:gd name="T9" fmla="*/ 2147483646 h 76"/>
                <a:gd name="T10" fmla="*/ 2147483646 w 12"/>
                <a:gd name="T11" fmla="*/ 2147483646 h 76"/>
                <a:gd name="T12" fmla="*/ 2147483646 w 12"/>
                <a:gd name="T13" fmla="*/ 2147483646 h 76"/>
                <a:gd name="T14" fmla="*/ 2147483646 w 12"/>
                <a:gd name="T15" fmla="*/ 2147483646 h 76"/>
                <a:gd name="T16" fmla="*/ 2147483646 w 12"/>
                <a:gd name="T17" fmla="*/ 2147483646 h 76"/>
                <a:gd name="T18" fmla="*/ 2147483646 w 12"/>
                <a:gd name="T19" fmla="*/ 2147483646 h 76"/>
                <a:gd name="T20" fmla="*/ 2147483646 w 12"/>
                <a:gd name="T21" fmla="*/ 2147483646 h 76"/>
                <a:gd name="T22" fmla="*/ 2147483646 w 12"/>
                <a:gd name="T23" fmla="*/ 2147483646 h 76"/>
                <a:gd name="T24" fmla="*/ 2147483646 w 12"/>
                <a:gd name="T25" fmla="*/ 2147483646 h 76"/>
                <a:gd name="T26" fmla="*/ 2147483646 w 12"/>
                <a:gd name="T27" fmla="*/ 2147483646 h 76"/>
                <a:gd name="T28" fmla="*/ 2147483646 w 12"/>
                <a:gd name="T29" fmla="*/ 2147483646 h 76"/>
                <a:gd name="T30" fmla="*/ 2147483646 w 12"/>
                <a:gd name="T31" fmla="*/ 2147483646 h 76"/>
                <a:gd name="T32" fmla="*/ 2147483646 w 12"/>
                <a:gd name="T33" fmla="*/ 2147483646 h 76"/>
                <a:gd name="T34" fmla="*/ 2147483646 w 12"/>
                <a:gd name="T35" fmla="*/ 2147483646 h 76"/>
                <a:gd name="T36" fmla="*/ 2147483646 w 12"/>
                <a:gd name="T37" fmla="*/ 2147483646 h 76"/>
                <a:gd name="T38" fmla="*/ 2147483646 w 12"/>
                <a:gd name="T39" fmla="*/ 2147483646 h 76"/>
                <a:gd name="T40" fmla="*/ 2147483646 w 12"/>
                <a:gd name="T41" fmla="*/ 2147483646 h 76"/>
                <a:gd name="T42" fmla="*/ 2147483646 w 12"/>
                <a:gd name="T43" fmla="*/ 2147483646 h 76"/>
                <a:gd name="T44" fmla="*/ 2147483646 w 12"/>
                <a:gd name="T45" fmla="*/ 2147483646 h 76"/>
                <a:gd name="T46" fmla="*/ 2147483646 w 12"/>
                <a:gd name="T47" fmla="*/ 2147483646 h 76"/>
                <a:gd name="T48" fmla="*/ 2147483646 w 12"/>
                <a:gd name="T49" fmla="*/ 2147483646 h 76"/>
                <a:gd name="T50" fmla="*/ 2147483646 w 12"/>
                <a:gd name="T51" fmla="*/ 0 h 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2" h="76">
                  <a:moveTo>
                    <a:pt x="4" y="0"/>
                  </a:moveTo>
                  <a:cubicBezTo>
                    <a:pt x="4" y="0"/>
                    <a:pt x="1" y="12"/>
                    <a:pt x="2" y="15"/>
                  </a:cubicBezTo>
                  <a:cubicBezTo>
                    <a:pt x="3" y="19"/>
                    <a:pt x="3" y="24"/>
                    <a:pt x="3" y="25"/>
                  </a:cubicBezTo>
                  <a:cubicBezTo>
                    <a:pt x="2" y="27"/>
                    <a:pt x="3" y="33"/>
                    <a:pt x="3" y="38"/>
                  </a:cubicBezTo>
                  <a:cubicBezTo>
                    <a:pt x="2" y="43"/>
                    <a:pt x="0" y="65"/>
                    <a:pt x="0" y="66"/>
                  </a:cubicBezTo>
                  <a:cubicBezTo>
                    <a:pt x="0" y="67"/>
                    <a:pt x="2" y="70"/>
                    <a:pt x="2" y="70"/>
                  </a:cubicBezTo>
                  <a:cubicBezTo>
                    <a:pt x="1" y="72"/>
                    <a:pt x="1" y="72"/>
                    <a:pt x="1" y="72"/>
                  </a:cubicBezTo>
                  <a:cubicBezTo>
                    <a:pt x="1" y="72"/>
                    <a:pt x="2" y="74"/>
                    <a:pt x="6" y="75"/>
                  </a:cubicBezTo>
                  <a:cubicBezTo>
                    <a:pt x="7" y="76"/>
                    <a:pt x="8" y="75"/>
                    <a:pt x="8" y="75"/>
                  </a:cubicBezTo>
                  <a:cubicBezTo>
                    <a:pt x="9" y="74"/>
                    <a:pt x="9" y="73"/>
                    <a:pt x="8" y="72"/>
                  </a:cubicBezTo>
                  <a:cubicBezTo>
                    <a:pt x="7" y="71"/>
                    <a:pt x="4" y="71"/>
                    <a:pt x="4" y="71"/>
                  </a:cubicBezTo>
                  <a:cubicBezTo>
                    <a:pt x="8" y="69"/>
                    <a:pt x="8" y="69"/>
                    <a:pt x="8" y="69"/>
                  </a:cubicBezTo>
                  <a:cubicBezTo>
                    <a:pt x="6" y="64"/>
                    <a:pt x="8" y="56"/>
                    <a:pt x="8" y="56"/>
                  </a:cubicBezTo>
                  <a:cubicBezTo>
                    <a:pt x="9" y="58"/>
                    <a:pt x="9" y="59"/>
                    <a:pt x="10" y="61"/>
                  </a:cubicBezTo>
                  <a:cubicBezTo>
                    <a:pt x="10" y="60"/>
                    <a:pt x="10" y="60"/>
                    <a:pt x="10" y="60"/>
                  </a:cubicBezTo>
                  <a:cubicBezTo>
                    <a:pt x="10" y="56"/>
                    <a:pt x="11" y="46"/>
                    <a:pt x="11" y="46"/>
                  </a:cubicBezTo>
                  <a:cubicBezTo>
                    <a:pt x="10" y="44"/>
                    <a:pt x="10" y="39"/>
                    <a:pt x="10" y="39"/>
                  </a:cubicBezTo>
                  <a:cubicBezTo>
                    <a:pt x="10" y="44"/>
                    <a:pt x="10" y="44"/>
                    <a:pt x="10" y="44"/>
                  </a:cubicBezTo>
                  <a:cubicBezTo>
                    <a:pt x="11" y="50"/>
                    <a:pt x="8" y="50"/>
                    <a:pt x="8" y="50"/>
                  </a:cubicBezTo>
                  <a:cubicBezTo>
                    <a:pt x="5" y="46"/>
                    <a:pt x="8" y="36"/>
                    <a:pt x="8" y="33"/>
                  </a:cubicBezTo>
                  <a:cubicBezTo>
                    <a:pt x="8" y="29"/>
                    <a:pt x="12" y="31"/>
                    <a:pt x="12" y="31"/>
                  </a:cubicBezTo>
                  <a:cubicBezTo>
                    <a:pt x="12" y="31"/>
                    <a:pt x="8" y="29"/>
                    <a:pt x="8" y="25"/>
                  </a:cubicBezTo>
                  <a:cubicBezTo>
                    <a:pt x="8" y="22"/>
                    <a:pt x="11" y="16"/>
                    <a:pt x="11" y="16"/>
                  </a:cubicBezTo>
                  <a:cubicBezTo>
                    <a:pt x="11" y="16"/>
                    <a:pt x="8" y="18"/>
                    <a:pt x="7" y="14"/>
                  </a:cubicBezTo>
                  <a:cubicBezTo>
                    <a:pt x="7" y="12"/>
                    <a:pt x="10" y="5"/>
                    <a:pt x="11" y="1"/>
                  </a:cubicBez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0" name="MH_Other_30"/>
            <p:cNvSpPr>
              <a:spLocks/>
            </p:cNvSpPr>
            <p:nvPr/>
          </p:nvSpPr>
          <p:spPr bwMode="auto">
            <a:xfrm>
              <a:off x="2382838" y="3370264"/>
              <a:ext cx="80962" cy="119063"/>
            </a:xfrm>
            <a:custGeom>
              <a:avLst/>
              <a:gdLst>
                <a:gd name="T0" fmla="*/ 2147483646 w 17"/>
                <a:gd name="T1" fmla="*/ 0 h 25"/>
                <a:gd name="T2" fmla="*/ 0 w 17"/>
                <a:gd name="T3" fmla="*/ 2147483646 h 25"/>
                <a:gd name="T4" fmla="*/ 2147483646 w 17"/>
                <a:gd name="T5" fmla="*/ 2147483646 h 25"/>
                <a:gd name="T6" fmla="*/ 2147483646 w 17"/>
                <a:gd name="T7" fmla="*/ 2147483646 h 25"/>
                <a:gd name="T8" fmla="*/ 2147483646 w 17"/>
                <a:gd name="T9" fmla="*/ 2147483646 h 25"/>
                <a:gd name="T10" fmla="*/ 2147483646 w 17"/>
                <a:gd name="T11" fmla="*/ 2147483646 h 25"/>
                <a:gd name="T12" fmla="*/ 2147483646 w 17"/>
                <a:gd name="T13" fmla="*/ 2147483646 h 25"/>
                <a:gd name="T14" fmla="*/ 2147483646 w 17"/>
                <a:gd name="T15" fmla="*/ 2147483646 h 25"/>
                <a:gd name="T16" fmla="*/ 2147483646 w 17"/>
                <a:gd name="T17" fmla="*/ 0 h 25"/>
                <a:gd name="T18" fmla="*/ 2147483646 w 17"/>
                <a:gd name="T19" fmla="*/ 0 h 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 h="25">
                  <a:moveTo>
                    <a:pt x="1" y="0"/>
                  </a:moveTo>
                  <a:cubicBezTo>
                    <a:pt x="0" y="4"/>
                    <a:pt x="0" y="4"/>
                    <a:pt x="0" y="4"/>
                  </a:cubicBezTo>
                  <a:cubicBezTo>
                    <a:pt x="9" y="10"/>
                    <a:pt x="10" y="6"/>
                    <a:pt x="10" y="6"/>
                  </a:cubicBezTo>
                  <a:cubicBezTo>
                    <a:pt x="10" y="6"/>
                    <a:pt x="11" y="13"/>
                    <a:pt x="11" y="15"/>
                  </a:cubicBezTo>
                  <a:cubicBezTo>
                    <a:pt x="11" y="18"/>
                    <a:pt x="8" y="18"/>
                    <a:pt x="8" y="18"/>
                  </a:cubicBezTo>
                  <a:cubicBezTo>
                    <a:pt x="8" y="19"/>
                    <a:pt x="9" y="22"/>
                    <a:pt x="9" y="25"/>
                  </a:cubicBezTo>
                  <a:cubicBezTo>
                    <a:pt x="10" y="23"/>
                    <a:pt x="11" y="20"/>
                    <a:pt x="11" y="20"/>
                  </a:cubicBezTo>
                  <a:cubicBezTo>
                    <a:pt x="12" y="19"/>
                    <a:pt x="16" y="7"/>
                    <a:pt x="16" y="5"/>
                  </a:cubicBezTo>
                  <a:cubicBezTo>
                    <a:pt x="17" y="2"/>
                    <a:pt x="15" y="0"/>
                    <a:pt x="15" y="0"/>
                  </a:cubicBez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1" name="MH_Other_31"/>
            <p:cNvSpPr>
              <a:spLocks/>
            </p:cNvSpPr>
            <p:nvPr/>
          </p:nvSpPr>
          <p:spPr bwMode="auto">
            <a:xfrm>
              <a:off x="2444751" y="3365501"/>
              <a:ext cx="23813" cy="19050"/>
            </a:xfrm>
            <a:custGeom>
              <a:avLst/>
              <a:gdLst>
                <a:gd name="T0" fmla="*/ 2147483646 w 5"/>
                <a:gd name="T1" fmla="*/ 0 h 4"/>
                <a:gd name="T2" fmla="*/ 2147483646 w 5"/>
                <a:gd name="T3" fmla="*/ 2147483646 h 4"/>
                <a:gd name="T4" fmla="*/ 0 w 5"/>
                <a:gd name="T5" fmla="*/ 2147483646 h 4"/>
                <a:gd name="T6" fmla="*/ 0 w 5"/>
                <a:gd name="T7" fmla="*/ 2147483646 h 4"/>
                <a:gd name="T8" fmla="*/ 2147483646 w 5"/>
                <a:gd name="T9" fmla="*/ 0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4" y="0"/>
                  </a:moveTo>
                  <a:cubicBezTo>
                    <a:pt x="4" y="0"/>
                    <a:pt x="5" y="3"/>
                    <a:pt x="3" y="3"/>
                  </a:cubicBezTo>
                  <a:cubicBezTo>
                    <a:pt x="0" y="4"/>
                    <a:pt x="0" y="4"/>
                    <a:pt x="0" y="4"/>
                  </a:cubicBezTo>
                  <a:cubicBezTo>
                    <a:pt x="0" y="1"/>
                    <a:pt x="0" y="1"/>
                    <a:pt x="0" y="1"/>
                  </a:cubicBezTo>
                  <a:lnTo>
                    <a:pt x="4" y="0"/>
                  </a:lnTo>
                  <a:close/>
                </a:path>
              </a:pathLst>
            </a:custGeom>
            <a:solidFill>
              <a:srgbClr val="EFDBD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2" name="MH_Other_32"/>
            <p:cNvSpPr>
              <a:spLocks/>
            </p:cNvSpPr>
            <p:nvPr/>
          </p:nvSpPr>
          <p:spPr bwMode="auto">
            <a:xfrm>
              <a:off x="2363789" y="3167063"/>
              <a:ext cx="109537" cy="198438"/>
            </a:xfrm>
            <a:custGeom>
              <a:avLst/>
              <a:gdLst>
                <a:gd name="T0" fmla="*/ 0 w 23"/>
                <a:gd name="T1" fmla="*/ 2147483646 h 42"/>
                <a:gd name="T2" fmla="*/ 2147483646 w 23"/>
                <a:gd name="T3" fmla="*/ 2147483646 h 42"/>
                <a:gd name="T4" fmla="*/ 2147483646 w 23"/>
                <a:gd name="T5" fmla="*/ 2147483646 h 42"/>
                <a:gd name="T6" fmla="*/ 2147483646 w 23"/>
                <a:gd name="T7" fmla="*/ 2147483646 h 42"/>
                <a:gd name="T8" fmla="*/ 2147483646 w 23"/>
                <a:gd name="T9" fmla="*/ 2147483646 h 42"/>
                <a:gd name="T10" fmla="*/ 2147483646 w 23"/>
                <a:gd name="T11" fmla="*/ 2147483646 h 42"/>
                <a:gd name="T12" fmla="*/ 2147483646 w 23"/>
                <a:gd name="T13" fmla="*/ 2147483646 h 42"/>
                <a:gd name="T14" fmla="*/ 2147483646 w 23"/>
                <a:gd name="T15" fmla="*/ 2147483646 h 42"/>
                <a:gd name="T16" fmla="*/ 2147483646 w 23"/>
                <a:gd name="T17" fmla="*/ 2147483646 h 42"/>
                <a:gd name="T18" fmla="*/ 2147483646 w 23"/>
                <a:gd name="T19" fmla="*/ 2147483646 h 42"/>
                <a:gd name="T20" fmla="*/ 2147483646 w 23"/>
                <a:gd name="T21" fmla="*/ 2147483646 h 42"/>
                <a:gd name="T22" fmla="*/ 2147483646 w 23"/>
                <a:gd name="T23" fmla="*/ 0 h 42"/>
                <a:gd name="T24" fmla="*/ 2147483646 w 23"/>
                <a:gd name="T25" fmla="*/ 2147483646 h 42"/>
                <a:gd name="T26" fmla="*/ 2147483646 w 23"/>
                <a:gd name="T27" fmla="*/ 2147483646 h 42"/>
                <a:gd name="T28" fmla="*/ 2147483646 w 23"/>
                <a:gd name="T29" fmla="*/ 2147483646 h 42"/>
                <a:gd name="T30" fmla="*/ 0 w 23"/>
                <a:gd name="T31" fmla="*/ 2147483646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3" h="42">
                  <a:moveTo>
                    <a:pt x="0" y="38"/>
                  </a:moveTo>
                  <a:cubicBezTo>
                    <a:pt x="0" y="38"/>
                    <a:pt x="8" y="42"/>
                    <a:pt x="9" y="42"/>
                  </a:cubicBezTo>
                  <a:cubicBezTo>
                    <a:pt x="10" y="42"/>
                    <a:pt x="20" y="42"/>
                    <a:pt x="20" y="42"/>
                  </a:cubicBezTo>
                  <a:cubicBezTo>
                    <a:pt x="20" y="42"/>
                    <a:pt x="22" y="38"/>
                    <a:pt x="23" y="38"/>
                  </a:cubicBezTo>
                  <a:cubicBezTo>
                    <a:pt x="23" y="37"/>
                    <a:pt x="22" y="33"/>
                    <a:pt x="21" y="31"/>
                  </a:cubicBezTo>
                  <a:cubicBezTo>
                    <a:pt x="21" y="29"/>
                    <a:pt x="21" y="24"/>
                    <a:pt x="21" y="23"/>
                  </a:cubicBezTo>
                  <a:cubicBezTo>
                    <a:pt x="20" y="21"/>
                    <a:pt x="22" y="14"/>
                    <a:pt x="15" y="9"/>
                  </a:cubicBezTo>
                  <a:cubicBezTo>
                    <a:pt x="15" y="9"/>
                    <a:pt x="17" y="7"/>
                    <a:pt x="18" y="6"/>
                  </a:cubicBezTo>
                  <a:cubicBezTo>
                    <a:pt x="13" y="2"/>
                    <a:pt x="13" y="2"/>
                    <a:pt x="13" y="2"/>
                  </a:cubicBezTo>
                  <a:cubicBezTo>
                    <a:pt x="13" y="2"/>
                    <a:pt x="13" y="8"/>
                    <a:pt x="12" y="9"/>
                  </a:cubicBezTo>
                  <a:cubicBezTo>
                    <a:pt x="11" y="6"/>
                    <a:pt x="11" y="6"/>
                    <a:pt x="11" y="6"/>
                  </a:cubicBezTo>
                  <a:cubicBezTo>
                    <a:pt x="11" y="6"/>
                    <a:pt x="5" y="0"/>
                    <a:pt x="5" y="0"/>
                  </a:cubicBezTo>
                  <a:cubicBezTo>
                    <a:pt x="4" y="2"/>
                    <a:pt x="4" y="2"/>
                    <a:pt x="4" y="2"/>
                  </a:cubicBezTo>
                  <a:cubicBezTo>
                    <a:pt x="7" y="9"/>
                    <a:pt x="7" y="9"/>
                    <a:pt x="7" y="9"/>
                  </a:cubicBezTo>
                  <a:cubicBezTo>
                    <a:pt x="7" y="9"/>
                    <a:pt x="4" y="13"/>
                    <a:pt x="5" y="14"/>
                  </a:cubicBezTo>
                  <a:cubicBezTo>
                    <a:pt x="5" y="15"/>
                    <a:pt x="0" y="38"/>
                    <a:pt x="0" y="38"/>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3" name="MH_Other_33"/>
            <p:cNvSpPr>
              <a:spLocks/>
            </p:cNvSpPr>
            <p:nvPr/>
          </p:nvSpPr>
          <p:spPr bwMode="auto">
            <a:xfrm>
              <a:off x="2363788" y="3195639"/>
              <a:ext cx="74612" cy="169863"/>
            </a:xfrm>
            <a:custGeom>
              <a:avLst/>
              <a:gdLst>
                <a:gd name="T0" fmla="*/ 2147483646 w 16"/>
                <a:gd name="T1" fmla="*/ 2147483646 h 36"/>
                <a:gd name="T2" fmla="*/ 2147483646 w 16"/>
                <a:gd name="T3" fmla="*/ 2147483646 h 36"/>
                <a:gd name="T4" fmla="*/ 0 w 16"/>
                <a:gd name="T5" fmla="*/ 2147483646 h 36"/>
                <a:gd name="T6" fmla="*/ 2147483646 w 16"/>
                <a:gd name="T7" fmla="*/ 2147483646 h 36"/>
                <a:gd name="T8" fmla="*/ 2147483646 w 16"/>
                <a:gd name="T9" fmla="*/ 2147483646 h 36"/>
                <a:gd name="T10" fmla="*/ 2147483646 w 16"/>
                <a:gd name="T11" fmla="*/ 2147483646 h 36"/>
                <a:gd name="T12" fmla="*/ 2147483646 w 16"/>
                <a:gd name="T13" fmla="*/ 2147483646 h 36"/>
                <a:gd name="T14" fmla="*/ 2147483646 w 16"/>
                <a:gd name="T15" fmla="*/ 2147483646 h 36"/>
                <a:gd name="T16" fmla="*/ 2147483646 w 16"/>
                <a:gd name="T17" fmla="*/ 2147483646 h 36"/>
                <a:gd name="T18" fmla="*/ 2147483646 w 16"/>
                <a:gd name="T19" fmla="*/ 2147483646 h 36"/>
                <a:gd name="T20" fmla="*/ 2147483646 w 16"/>
                <a:gd name="T21" fmla="*/ 2147483646 h 36"/>
                <a:gd name="T22" fmla="*/ 2147483646 w 16"/>
                <a:gd name="T23" fmla="*/ 2147483646 h 36"/>
                <a:gd name="T24" fmla="*/ 2147483646 w 16"/>
                <a:gd name="T25" fmla="*/ 2147483646 h 36"/>
                <a:gd name="T26" fmla="*/ 2147483646 w 16"/>
                <a:gd name="T27" fmla="*/ 2147483646 h 36"/>
                <a:gd name="T28" fmla="*/ 2147483646 w 16"/>
                <a:gd name="T29" fmla="*/ 2147483646 h 36"/>
                <a:gd name="T30" fmla="*/ 2147483646 w 16"/>
                <a:gd name="T31" fmla="*/ 2147483646 h 36"/>
                <a:gd name="T32" fmla="*/ 2147483646 w 16"/>
                <a:gd name="T33" fmla="*/ 2147483646 h 36"/>
                <a:gd name="T34" fmla="*/ 2147483646 w 16"/>
                <a:gd name="T35" fmla="*/ 2147483646 h 36"/>
                <a:gd name="T36" fmla="*/ 2147483646 w 16"/>
                <a:gd name="T37" fmla="*/ 2147483646 h 36"/>
                <a:gd name="T38" fmla="*/ 2147483646 w 16"/>
                <a:gd name="T39" fmla="*/ 2147483646 h 36"/>
                <a:gd name="T40" fmla="*/ 2147483646 w 16"/>
                <a:gd name="T41" fmla="*/ 2147483646 h 36"/>
                <a:gd name="T42" fmla="*/ 2147483646 w 16"/>
                <a:gd name="T43" fmla="*/ 2147483646 h 36"/>
                <a:gd name="T44" fmla="*/ 2147483646 w 16"/>
                <a:gd name="T45" fmla="*/ 2147483646 h 36"/>
                <a:gd name="T46" fmla="*/ 2147483646 w 16"/>
                <a:gd name="T47" fmla="*/ 0 h 36"/>
                <a:gd name="T48" fmla="*/ 2147483646 w 16"/>
                <a:gd name="T49" fmla="*/ 2147483646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6" h="36">
                  <a:moveTo>
                    <a:pt x="7" y="4"/>
                  </a:moveTo>
                  <a:cubicBezTo>
                    <a:pt x="5" y="9"/>
                    <a:pt x="5" y="9"/>
                    <a:pt x="5" y="9"/>
                  </a:cubicBezTo>
                  <a:cubicBezTo>
                    <a:pt x="4" y="12"/>
                    <a:pt x="0" y="32"/>
                    <a:pt x="0" y="32"/>
                  </a:cubicBezTo>
                  <a:cubicBezTo>
                    <a:pt x="0" y="32"/>
                    <a:pt x="8" y="36"/>
                    <a:pt x="9" y="36"/>
                  </a:cubicBezTo>
                  <a:cubicBezTo>
                    <a:pt x="10" y="36"/>
                    <a:pt x="10" y="36"/>
                    <a:pt x="11" y="36"/>
                  </a:cubicBezTo>
                  <a:cubicBezTo>
                    <a:pt x="10" y="34"/>
                    <a:pt x="8" y="33"/>
                    <a:pt x="8" y="33"/>
                  </a:cubicBezTo>
                  <a:cubicBezTo>
                    <a:pt x="8" y="32"/>
                    <a:pt x="7" y="30"/>
                    <a:pt x="7" y="30"/>
                  </a:cubicBezTo>
                  <a:cubicBezTo>
                    <a:pt x="10" y="32"/>
                    <a:pt x="10" y="32"/>
                    <a:pt x="10" y="32"/>
                  </a:cubicBezTo>
                  <a:cubicBezTo>
                    <a:pt x="8" y="29"/>
                    <a:pt x="8" y="29"/>
                    <a:pt x="8" y="29"/>
                  </a:cubicBezTo>
                  <a:cubicBezTo>
                    <a:pt x="8" y="29"/>
                    <a:pt x="12" y="32"/>
                    <a:pt x="15" y="36"/>
                  </a:cubicBezTo>
                  <a:cubicBezTo>
                    <a:pt x="15" y="36"/>
                    <a:pt x="16" y="36"/>
                    <a:pt x="16" y="36"/>
                  </a:cubicBezTo>
                  <a:cubicBezTo>
                    <a:pt x="15" y="34"/>
                    <a:pt x="12" y="30"/>
                    <a:pt x="8" y="27"/>
                  </a:cubicBezTo>
                  <a:cubicBezTo>
                    <a:pt x="8" y="27"/>
                    <a:pt x="8" y="24"/>
                    <a:pt x="10" y="25"/>
                  </a:cubicBezTo>
                  <a:cubicBezTo>
                    <a:pt x="10" y="25"/>
                    <a:pt x="9" y="23"/>
                    <a:pt x="10" y="23"/>
                  </a:cubicBezTo>
                  <a:cubicBezTo>
                    <a:pt x="12" y="23"/>
                    <a:pt x="15" y="26"/>
                    <a:pt x="15" y="26"/>
                  </a:cubicBezTo>
                  <a:cubicBezTo>
                    <a:pt x="15" y="26"/>
                    <a:pt x="12" y="22"/>
                    <a:pt x="10" y="22"/>
                  </a:cubicBezTo>
                  <a:cubicBezTo>
                    <a:pt x="10" y="22"/>
                    <a:pt x="9" y="20"/>
                    <a:pt x="10" y="20"/>
                  </a:cubicBezTo>
                  <a:cubicBezTo>
                    <a:pt x="12" y="21"/>
                    <a:pt x="15" y="22"/>
                    <a:pt x="15" y="22"/>
                  </a:cubicBezTo>
                  <a:cubicBezTo>
                    <a:pt x="10" y="18"/>
                    <a:pt x="10" y="18"/>
                    <a:pt x="10" y="18"/>
                  </a:cubicBezTo>
                  <a:cubicBezTo>
                    <a:pt x="8" y="15"/>
                    <a:pt x="8" y="15"/>
                    <a:pt x="8" y="15"/>
                  </a:cubicBezTo>
                  <a:cubicBezTo>
                    <a:pt x="8" y="15"/>
                    <a:pt x="10" y="14"/>
                    <a:pt x="13" y="15"/>
                  </a:cubicBezTo>
                  <a:cubicBezTo>
                    <a:pt x="13" y="15"/>
                    <a:pt x="9" y="13"/>
                    <a:pt x="8" y="12"/>
                  </a:cubicBezTo>
                  <a:cubicBezTo>
                    <a:pt x="8" y="10"/>
                    <a:pt x="7" y="6"/>
                    <a:pt x="7" y="6"/>
                  </a:cubicBezTo>
                  <a:cubicBezTo>
                    <a:pt x="11" y="0"/>
                    <a:pt x="11" y="0"/>
                    <a:pt x="11" y="0"/>
                  </a:cubicBezTo>
                  <a:lnTo>
                    <a:pt x="7" y="4"/>
                  </a:ln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4" name="MH_Other_34"/>
            <p:cNvSpPr>
              <a:spLocks/>
            </p:cNvSpPr>
            <p:nvPr/>
          </p:nvSpPr>
          <p:spPr bwMode="auto">
            <a:xfrm>
              <a:off x="2306638" y="3176589"/>
              <a:ext cx="107950" cy="284163"/>
            </a:xfrm>
            <a:custGeom>
              <a:avLst/>
              <a:gdLst>
                <a:gd name="T0" fmla="*/ 2147483646 w 23"/>
                <a:gd name="T1" fmla="*/ 2147483646 h 60"/>
                <a:gd name="T2" fmla="*/ 2147483646 w 23"/>
                <a:gd name="T3" fmla="*/ 2147483646 h 60"/>
                <a:gd name="T4" fmla="*/ 2147483646 w 23"/>
                <a:gd name="T5" fmla="*/ 2147483646 h 60"/>
                <a:gd name="T6" fmla="*/ 2147483646 w 23"/>
                <a:gd name="T7" fmla="*/ 2147483646 h 60"/>
                <a:gd name="T8" fmla="*/ 2147483646 w 23"/>
                <a:gd name="T9" fmla="*/ 0 h 60"/>
                <a:gd name="T10" fmla="*/ 2147483646 w 23"/>
                <a:gd name="T11" fmla="*/ 2147483646 h 60"/>
                <a:gd name="T12" fmla="*/ 2147483646 w 23"/>
                <a:gd name="T13" fmla="*/ 2147483646 h 60"/>
                <a:gd name="T14" fmla="*/ 2147483646 w 23"/>
                <a:gd name="T15" fmla="*/ 2147483646 h 60"/>
                <a:gd name="T16" fmla="*/ 2147483646 w 23"/>
                <a:gd name="T17" fmla="*/ 2147483646 h 60"/>
                <a:gd name="T18" fmla="*/ 2147483646 w 23"/>
                <a:gd name="T19" fmla="*/ 2147483646 h 60"/>
                <a:gd name="T20" fmla="*/ 2147483646 w 23"/>
                <a:gd name="T21" fmla="*/ 2147483646 h 60"/>
                <a:gd name="T22" fmla="*/ 2147483646 w 23"/>
                <a:gd name="T23" fmla="*/ 2147483646 h 60"/>
                <a:gd name="T24" fmla="*/ 0 w 23"/>
                <a:gd name="T25" fmla="*/ 2147483646 h 60"/>
                <a:gd name="T26" fmla="*/ 2147483646 w 23"/>
                <a:gd name="T27" fmla="*/ 214748364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3" h="60">
                  <a:moveTo>
                    <a:pt x="8" y="59"/>
                  </a:moveTo>
                  <a:cubicBezTo>
                    <a:pt x="8" y="59"/>
                    <a:pt x="12" y="42"/>
                    <a:pt x="14" y="38"/>
                  </a:cubicBezTo>
                  <a:cubicBezTo>
                    <a:pt x="17" y="35"/>
                    <a:pt x="20" y="30"/>
                    <a:pt x="20" y="26"/>
                  </a:cubicBezTo>
                  <a:cubicBezTo>
                    <a:pt x="21" y="22"/>
                    <a:pt x="23" y="14"/>
                    <a:pt x="20" y="9"/>
                  </a:cubicBezTo>
                  <a:cubicBezTo>
                    <a:pt x="20" y="9"/>
                    <a:pt x="18" y="2"/>
                    <a:pt x="16" y="0"/>
                  </a:cubicBezTo>
                  <a:cubicBezTo>
                    <a:pt x="12" y="1"/>
                    <a:pt x="12" y="1"/>
                    <a:pt x="12" y="1"/>
                  </a:cubicBezTo>
                  <a:cubicBezTo>
                    <a:pt x="12" y="1"/>
                    <a:pt x="5" y="3"/>
                    <a:pt x="4" y="3"/>
                  </a:cubicBezTo>
                  <a:cubicBezTo>
                    <a:pt x="6" y="16"/>
                    <a:pt x="6" y="16"/>
                    <a:pt x="6" y="16"/>
                  </a:cubicBezTo>
                  <a:cubicBezTo>
                    <a:pt x="5" y="23"/>
                    <a:pt x="5" y="23"/>
                    <a:pt x="5" y="23"/>
                  </a:cubicBezTo>
                  <a:cubicBezTo>
                    <a:pt x="5" y="23"/>
                    <a:pt x="5" y="32"/>
                    <a:pt x="4" y="34"/>
                  </a:cubicBezTo>
                  <a:cubicBezTo>
                    <a:pt x="4" y="36"/>
                    <a:pt x="1" y="41"/>
                    <a:pt x="1" y="41"/>
                  </a:cubicBezTo>
                  <a:cubicBezTo>
                    <a:pt x="2" y="42"/>
                    <a:pt x="2" y="42"/>
                    <a:pt x="2" y="42"/>
                  </a:cubicBezTo>
                  <a:cubicBezTo>
                    <a:pt x="0" y="58"/>
                    <a:pt x="0" y="58"/>
                    <a:pt x="0" y="58"/>
                  </a:cubicBezTo>
                  <a:cubicBezTo>
                    <a:pt x="0" y="58"/>
                    <a:pt x="5" y="60"/>
                    <a:pt x="8" y="5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5" name="MH_Other_35"/>
            <p:cNvSpPr>
              <a:spLocks/>
            </p:cNvSpPr>
            <p:nvPr/>
          </p:nvSpPr>
          <p:spPr bwMode="auto">
            <a:xfrm>
              <a:off x="2330450" y="3294063"/>
              <a:ext cx="69850" cy="76200"/>
            </a:xfrm>
            <a:custGeom>
              <a:avLst/>
              <a:gdLst>
                <a:gd name="T0" fmla="*/ 2147483646 w 15"/>
                <a:gd name="T1" fmla="*/ 2147483646 h 16"/>
                <a:gd name="T2" fmla="*/ 2147483646 w 15"/>
                <a:gd name="T3" fmla="*/ 2147483646 h 16"/>
                <a:gd name="T4" fmla="*/ 2147483646 w 15"/>
                <a:gd name="T5" fmla="*/ 2147483646 h 16"/>
                <a:gd name="T6" fmla="*/ 2147483646 w 15"/>
                <a:gd name="T7" fmla="*/ 0 h 16"/>
                <a:gd name="T8" fmla="*/ 2147483646 w 15"/>
                <a:gd name="T9" fmla="*/ 2147483646 h 16"/>
                <a:gd name="T10" fmla="*/ 2147483646 w 15"/>
                <a:gd name="T11" fmla="*/ 2147483646 h 16"/>
                <a:gd name="T12" fmla="*/ 2147483646 w 15"/>
                <a:gd name="T13" fmla="*/ 2147483646 h 16"/>
                <a:gd name="T14" fmla="*/ 2147483646 w 15"/>
                <a:gd name="T15" fmla="*/ 2147483646 h 16"/>
                <a:gd name="T16" fmla="*/ 2147483646 w 15"/>
                <a:gd name="T17" fmla="*/ 2147483646 h 16"/>
                <a:gd name="T18" fmla="*/ 2147483646 w 15"/>
                <a:gd name="T19" fmla="*/ 2147483646 h 16"/>
                <a:gd name="T20" fmla="*/ 2147483646 w 15"/>
                <a:gd name="T21" fmla="*/ 2147483646 h 16"/>
                <a:gd name="T22" fmla="*/ 0 w 15"/>
                <a:gd name="T23" fmla="*/ 2147483646 h 16"/>
                <a:gd name="T24" fmla="*/ 2147483646 w 15"/>
                <a:gd name="T25" fmla="*/ 2147483646 h 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 h="16">
                  <a:moveTo>
                    <a:pt x="1" y="1"/>
                  </a:moveTo>
                  <a:cubicBezTo>
                    <a:pt x="1" y="1"/>
                    <a:pt x="7" y="7"/>
                    <a:pt x="8" y="8"/>
                  </a:cubicBezTo>
                  <a:cubicBezTo>
                    <a:pt x="11" y="6"/>
                    <a:pt x="11" y="6"/>
                    <a:pt x="11" y="6"/>
                  </a:cubicBezTo>
                  <a:cubicBezTo>
                    <a:pt x="11" y="6"/>
                    <a:pt x="10" y="3"/>
                    <a:pt x="10" y="0"/>
                  </a:cubicBezTo>
                  <a:cubicBezTo>
                    <a:pt x="10" y="0"/>
                    <a:pt x="11" y="4"/>
                    <a:pt x="12" y="4"/>
                  </a:cubicBezTo>
                  <a:cubicBezTo>
                    <a:pt x="12" y="3"/>
                    <a:pt x="12" y="3"/>
                    <a:pt x="12" y="3"/>
                  </a:cubicBezTo>
                  <a:cubicBezTo>
                    <a:pt x="12" y="3"/>
                    <a:pt x="12" y="1"/>
                    <a:pt x="12" y="1"/>
                  </a:cubicBezTo>
                  <a:cubicBezTo>
                    <a:pt x="12" y="1"/>
                    <a:pt x="13" y="1"/>
                    <a:pt x="13" y="1"/>
                  </a:cubicBezTo>
                  <a:cubicBezTo>
                    <a:pt x="15" y="3"/>
                    <a:pt x="15" y="3"/>
                    <a:pt x="15" y="3"/>
                  </a:cubicBezTo>
                  <a:cubicBezTo>
                    <a:pt x="14" y="16"/>
                    <a:pt x="14" y="16"/>
                    <a:pt x="14" y="16"/>
                  </a:cubicBezTo>
                  <a:cubicBezTo>
                    <a:pt x="10" y="16"/>
                    <a:pt x="10" y="16"/>
                    <a:pt x="10" y="16"/>
                  </a:cubicBezTo>
                  <a:cubicBezTo>
                    <a:pt x="10" y="16"/>
                    <a:pt x="0" y="11"/>
                    <a:pt x="0" y="11"/>
                  </a:cubicBezTo>
                  <a:cubicBezTo>
                    <a:pt x="2" y="7"/>
                    <a:pt x="1" y="1"/>
                    <a:pt x="1"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6" name="MH_Other_36"/>
            <p:cNvSpPr>
              <a:spLocks/>
            </p:cNvSpPr>
            <p:nvPr/>
          </p:nvSpPr>
          <p:spPr bwMode="auto">
            <a:xfrm>
              <a:off x="2368551" y="3355976"/>
              <a:ext cx="60325" cy="42862"/>
            </a:xfrm>
            <a:custGeom>
              <a:avLst/>
              <a:gdLst>
                <a:gd name="T0" fmla="*/ 0 w 13"/>
                <a:gd name="T1" fmla="*/ 2147483646 h 9"/>
                <a:gd name="T2" fmla="*/ 2147483646 w 13"/>
                <a:gd name="T3" fmla="*/ 2147483646 h 9"/>
                <a:gd name="T4" fmla="*/ 2147483646 w 13"/>
                <a:gd name="T5" fmla="*/ 2147483646 h 9"/>
                <a:gd name="T6" fmla="*/ 2147483646 w 13"/>
                <a:gd name="T7" fmla="*/ 2147483646 h 9"/>
                <a:gd name="T8" fmla="*/ 2147483646 w 13"/>
                <a:gd name="T9" fmla="*/ 2147483646 h 9"/>
                <a:gd name="T10" fmla="*/ 2147483646 w 13"/>
                <a:gd name="T11" fmla="*/ 2147483646 h 9"/>
                <a:gd name="T12" fmla="*/ 2147483646 w 13"/>
                <a:gd name="T13" fmla="*/ 2147483646 h 9"/>
                <a:gd name="T14" fmla="*/ 2147483646 w 13"/>
                <a:gd name="T15" fmla="*/ 2147483646 h 9"/>
                <a:gd name="T16" fmla="*/ 2147483646 w 13"/>
                <a:gd name="T17" fmla="*/ 2147483646 h 9"/>
                <a:gd name="T18" fmla="*/ 2147483646 w 13"/>
                <a:gd name="T19" fmla="*/ 2147483646 h 9"/>
                <a:gd name="T20" fmla="*/ 2147483646 w 13"/>
                <a:gd name="T21" fmla="*/ 2147483646 h 9"/>
                <a:gd name="T22" fmla="*/ 2147483646 w 13"/>
                <a:gd name="T23" fmla="*/ 0 h 9"/>
                <a:gd name="T24" fmla="*/ 2147483646 w 13"/>
                <a:gd name="T25" fmla="*/ 0 h 9"/>
                <a:gd name="T26" fmla="*/ 0 w 13"/>
                <a:gd name="T27" fmla="*/ 2147483646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3" h="9">
                  <a:moveTo>
                    <a:pt x="0" y="3"/>
                  </a:moveTo>
                  <a:cubicBezTo>
                    <a:pt x="0" y="3"/>
                    <a:pt x="2" y="3"/>
                    <a:pt x="3" y="5"/>
                  </a:cubicBezTo>
                  <a:cubicBezTo>
                    <a:pt x="5" y="6"/>
                    <a:pt x="6" y="6"/>
                    <a:pt x="6" y="6"/>
                  </a:cubicBezTo>
                  <a:cubicBezTo>
                    <a:pt x="6" y="6"/>
                    <a:pt x="9" y="9"/>
                    <a:pt x="9" y="8"/>
                  </a:cubicBezTo>
                  <a:cubicBezTo>
                    <a:pt x="9" y="8"/>
                    <a:pt x="12" y="8"/>
                    <a:pt x="12" y="8"/>
                  </a:cubicBezTo>
                  <a:cubicBezTo>
                    <a:pt x="9" y="5"/>
                    <a:pt x="9" y="5"/>
                    <a:pt x="9" y="5"/>
                  </a:cubicBezTo>
                  <a:cubicBezTo>
                    <a:pt x="9" y="5"/>
                    <a:pt x="11" y="7"/>
                    <a:pt x="13" y="6"/>
                  </a:cubicBezTo>
                  <a:cubicBezTo>
                    <a:pt x="13" y="6"/>
                    <a:pt x="12" y="3"/>
                    <a:pt x="11" y="3"/>
                  </a:cubicBezTo>
                  <a:cubicBezTo>
                    <a:pt x="10" y="3"/>
                    <a:pt x="7" y="2"/>
                    <a:pt x="7" y="2"/>
                  </a:cubicBezTo>
                  <a:cubicBezTo>
                    <a:pt x="11" y="2"/>
                    <a:pt x="11" y="2"/>
                    <a:pt x="11" y="2"/>
                  </a:cubicBezTo>
                  <a:cubicBezTo>
                    <a:pt x="11" y="2"/>
                    <a:pt x="12" y="2"/>
                    <a:pt x="13" y="2"/>
                  </a:cubicBezTo>
                  <a:cubicBezTo>
                    <a:pt x="13" y="2"/>
                    <a:pt x="9" y="0"/>
                    <a:pt x="9" y="0"/>
                  </a:cubicBezTo>
                  <a:cubicBezTo>
                    <a:pt x="3" y="0"/>
                    <a:pt x="3" y="0"/>
                    <a:pt x="3" y="0"/>
                  </a:cubicBezTo>
                  <a:lnTo>
                    <a:pt x="0" y="3"/>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7" name="MH_Other_37"/>
            <p:cNvSpPr>
              <a:spLocks/>
            </p:cNvSpPr>
            <p:nvPr/>
          </p:nvSpPr>
          <p:spPr bwMode="auto">
            <a:xfrm>
              <a:off x="2424113" y="3167063"/>
              <a:ext cx="157162" cy="260350"/>
            </a:xfrm>
            <a:custGeom>
              <a:avLst/>
              <a:gdLst>
                <a:gd name="T0" fmla="*/ 2147483646 w 33"/>
                <a:gd name="T1" fmla="*/ 2147483646 h 55"/>
                <a:gd name="T2" fmla="*/ 2147483646 w 33"/>
                <a:gd name="T3" fmla="*/ 2147483646 h 55"/>
                <a:gd name="T4" fmla="*/ 2147483646 w 33"/>
                <a:gd name="T5" fmla="*/ 2147483646 h 55"/>
                <a:gd name="T6" fmla="*/ 2147483646 w 33"/>
                <a:gd name="T7" fmla="*/ 2147483646 h 55"/>
                <a:gd name="T8" fmla="*/ 2147483646 w 33"/>
                <a:gd name="T9" fmla="*/ 2147483646 h 55"/>
                <a:gd name="T10" fmla="*/ 2147483646 w 33"/>
                <a:gd name="T11" fmla="*/ 2147483646 h 55"/>
                <a:gd name="T12" fmla="*/ 0 w 33"/>
                <a:gd name="T13" fmla="*/ 2147483646 h 55"/>
                <a:gd name="T14" fmla="*/ 2147483646 w 33"/>
                <a:gd name="T15" fmla="*/ 2147483646 h 55"/>
                <a:gd name="T16" fmla="*/ 2147483646 w 33"/>
                <a:gd name="T17" fmla="*/ 2147483646 h 55"/>
                <a:gd name="T18" fmla="*/ 2147483646 w 33"/>
                <a:gd name="T19" fmla="*/ 2147483646 h 55"/>
                <a:gd name="T20" fmla="*/ 2147483646 w 33"/>
                <a:gd name="T21" fmla="*/ 2147483646 h 55"/>
                <a:gd name="T22" fmla="*/ 2147483646 w 33"/>
                <a:gd name="T23" fmla="*/ 2147483646 h 55"/>
                <a:gd name="T24" fmla="*/ 2147483646 w 33"/>
                <a:gd name="T25" fmla="*/ 2147483646 h 55"/>
                <a:gd name="T26" fmla="*/ 2147483646 w 33"/>
                <a:gd name="T27" fmla="*/ 2147483646 h 55"/>
                <a:gd name="T28" fmla="*/ 2147483646 w 33"/>
                <a:gd name="T29" fmla="*/ 0 h 55"/>
                <a:gd name="T30" fmla="*/ 2147483646 w 33"/>
                <a:gd name="T31" fmla="*/ 2147483646 h 55"/>
                <a:gd name="T32" fmla="*/ 2147483646 w 33"/>
                <a:gd name="T33" fmla="*/ 2147483646 h 55"/>
                <a:gd name="T34" fmla="*/ 2147483646 w 33"/>
                <a:gd name="T35" fmla="*/ 2147483646 h 55"/>
                <a:gd name="T36" fmla="*/ 2147483646 w 33"/>
                <a:gd name="T37" fmla="*/ 2147483646 h 55"/>
                <a:gd name="T38" fmla="*/ 2147483646 w 33"/>
                <a:gd name="T39" fmla="*/ 2147483646 h 55"/>
                <a:gd name="T40" fmla="*/ 2147483646 w 33"/>
                <a:gd name="T41" fmla="*/ 2147483646 h 55"/>
                <a:gd name="T42" fmla="*/ 2147483646 w 33"/>
                <a:gd name="T43" fmla="*/ 2147483646 h 55"/>
                <a:gd name="T44" fmla="*/ 2147483646 w 33"/>
                <a:gd name="T45" fmla="*/ 2147483646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3" h="55">
                  <a:moveTo>
                    <a:pt x="14" y="55"/>
                  </a:moveTo>
                  <a:cubicBezTo>
                    <a:pt x="14" y="55"/>
                    <a:pt x="18" y="44"/>
                    <a:pt x="17" y="41"/>
                  </a:cubicBezTo>
                  <a:cubicBezTo>
                    <a:pt x="15" y="38"/>
                    <a:pt x="11" y="30"/>
                    <a:pt x="11" y="30"/>
                  </a:cubicBezTo>
                  <a:cubicBezTo>
                    <a:pt x="11" y="29"/>
                    <a:pt x="6" y="16"/>
                    <a:pt x="4" y="13"/>
                  </a:cubicBezTo>
                  <a:cubicBezTo>
                    <a:pt x="2" y="9"/>
                    <a:pt x="2" y="9"/>
                    <a:pt x="2" y="9"/>
                  </a:cubicBezTo>
                  <a:cubicBezTo>
                    <a:pt x="2" y="9"/>
                    <a:pt x="3" y="7"/>
                    <a:pt x="5" y="6"/>
                  </a:cubicBezTo>
                  <a:cubicBezTo>
                    <a:pt x="5" y="6"/>
                    <a:pt x="1" y="5"/>
                    <a:pt x="0" y="2"/>
                  </a:cubicBezTo>
                  <a:cubicBezTo>
                    <a:pt x="0" y="2"/>
                    <a:pt x="5" y="2"/>
                    <a:pt x="7" y="4"/>
                  </a:cubicBezTo>
                  <a:cubicBezTo>
                    <a:pt x="10" y="7"/>
                    <a:pt x="10" y="7"/>
                    <a:pt x="10" y="7"/>
                  </a:cubicBezTo>
                  <a:cubicBezTo>
                    <a:pt x="10" y="7"/>
                    <a:pt x="13" y="7"/>
                    <a:pt x="14" y="8"/>
                  </a:cubicBezTo>
                  <a:cubicBezTo>
                    <a:pt x="14" y="8"/>
                    <a:pt x="16" y="8"/>
                    <a:pt x="16" y="9"/>
                  </a:cubicBezTo>
                  <a:cubicBezTo>
                    <a:pt x="16" y="9"/>
                    <a:pt x="18" y="7"/>
                    <a:pt x="19" y="6"/>
                  </a:cubicBezTo>
                  <a:cubicBezTo>
                    <a:pt x="21" y="6"/>
                    <a:pt x="23" y="5"/>
                    <a:pt x="23" y="4"/>
                  </a:cubicBezTo>
                  <a:cubicBezTo>
                    <a:pt x="24" y="4"/>
                    <a:pt x="25" y="3"/>
                    <a:pt x="26" y="3"/>
                  </a:cubicBezTo>
                  <a:cubicBezTo>
                    <a:pt x="27" y="3"/>
                    <a:pt x="27" y="1"/>
                    <a:pt x="29" y="0"/>
                  </a:cubicBezTo>
                  <a:cubicBezTo>
                    <a:pt x="29" y="0"/>
                    <a:pt x="33" y="4"/>
                    <a:pt x="33" y="5"/>
                  </a:cubicBezTo>
                  <a:cubicBezTo>
                    <a:pt x="33" y="7"/>
                    <a:pt x="28" y="10"/>
                    <a:pt x="28" y="10"/>
                  </a:cubicBezTo>
                  <a:cubicBezTo>
                    <a:pt x="27" y="11"/>
                    <a:pt x="20" y="15"/>
                    <a:pt x="20" y="15"/>
                  </a:cubicBezTo>
                  <a:cubicBezTo>
                    <a:pt x="20" y="15"/>
                    <a:pt x="18" y="16"/>
                    <a:pt x="16" y="16"/>
                  </a:cubicBezTo>
                  <a:cubicBezTo>
                    <a:pt x="15" y="17"/>
                    <a:pt x="12" y="16"/>
                    <a:pt x="12" y="16"/>
                  </a:cubicBezTo>
                  <a:cubicBezTo>
                    <a:pt x="16" y="28"/>
                    <a:pt x="16" y="28"/>
                    <a:pt x="16" y="28"/>
                  </a:cubicBezTo>
                  <a:cubicBezTo>
                    <a:pt x="16" y="28"/>
                    <a:pt x="21" y="43"/>
                    <a:pt x="21" y="47"/>
                  </a:cubicBezTo>
                  <a:cubicBezTo>
                    <a:pt x="21" y="50"/>
                    <a:pt x="19" y="54"/>
                    <a:pt x="14" y="5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8" name="MH_Other_38"/>
            <p:cNvSpPr>
              <a:spLocks/>
            </p:cNvSpPr>
            <p:nvPr/>
          </p:nvSpPr>
          <p:spPr bwMode="auto">
            <a:xfrm>
              <a:off x="2459039" y="3186114"/>
              <a:ext cx="122237" cy="193675"/>
            </a:xfrm>
            <a:custGeom>
              <a:avLst/>
              <a:gdLst>
                <a:gd name="T0" fmla="*/ 2147483646 w 26"/>
                <a:gd name="T1" fmla="*/ 2147483646 h 41"/>
                <a:gd name="T2" fmla="*/ 2147483646 w 26"/>
                <a:gd name="T3" fmla="*/ 2147483646 h 41"/>
                <a:gd name="T4" fmla="*/ 2147483646 w 26"/>
                <a:gd name="T5" fmla="*/ 2147483646 h 41"/>
                <a:gd name="T6" fmla="*/ 2147483646 w 26"/>
                <a:gd name="T7" fmla="*/ 0 h 41"/>
                <a:gd name="T8" fmla="*/ 2147483646 w 26"/>
                <a:gd name="T9" fmla="*/ 0 h 41"/>
                <a:gd name="T10" fmla="*/ 2147483646 w 26"/>
                <a:gd name="T11" fmla="*/ 2147483646 h 41"/>
                <a:gd name="T12" fmla="*/ 2147483646 w 26"/>
                <a:gd name="T13" fmla="*/ 2147483646 h 41"/>
                <a:gd name="T14" fmla="*/ 2147483646 w 26"/>
                <a:gd name="T15" fmla="*/ 2147483646 h 41"/>
                <a:gd name="T16" fmla="*/ 2147483646 w 26"/>
                <a:gd name="T17" fmla="*/ 2147483646 h 41"/>
                <a:gd name="T18" fmla="*/ 2147483646 w 26"/>
                <a:gd name="T19" fmla="*/ 2147483646 h 41"/>
                <a:gd name="T20" fmla="*/ 2147483646 w 26"/>
                <a:gd name="T21" fmla="*/ 2147483646 h 41"/>
                <a:gd name="T22" fmla="*/ 2147483646 w 26"/>
                <a:gd name="T23" fmla="*/ 2147483646 h 41"/>
                <a:gd name="T24" fmla="*/ 2147483646 w 26"/>
                <a:gd name="T25" fmla="*/ 2147483646 h 41"/>
                <a:gd name="T26" fmla="*/ 2147483646 w 26"/>
                <a:gd name="T27" fmla="*/ 2147483646 h 41"/>
                <a:gd name="T28" fmla="*/ 2147483646 w 26"/>
                <a:gd name="T29" fmla="*/ 2147483646 h 41"/>
                <a:gd name="T30" fmla="*/ 2147483646 w 26"/>
                <a:gd name="T31" fmla="*/ 2147483646 h 41"/>
                <a:gd name="T32" fmla="*/ 2147483646 w 26"/>
                <a:gd name="T33" fmla="*/ 2147483646 h 41"/>
                <a:gd name="T34" fmla="*/ 2147483646 w 26"/>
                <a:gd name="T35" fmla="*/ 2147483646 h 41"/>
                <a:gd name="T36" fmla="*/ 2147483646 w 26"/>
                <a:gd name="T37" fmla="*/ 2147483646 h 41"/>
                <a:gd name="T38" fmla="*/ 2147483646 w 26"/>
                <a:gd name="T39" fmla="*/ 2147483646 h 41"/>
                <a:gd name="T40" fmla="*/ 2147483646 w 26"/>
                <a:gd name="T41" fmla="*/ 2147483646 h 41"/>
                <a:gd name="T42" fmla="*/ 0 w 26"/>
                <a:gd name="T43" fmla="*/ 2147483646 h 41"/>
                <a:gd name="T44" fmla="*/ 2147483646 w 26"/>
                <a:gd name="T45" fmla="*/ 2147483646 h 41"/>
                <a:gd name="T46" fmla="*/ 2147483646 w 26"/>
                <a:gd name="T47" fmla="*/ 2147483646 h 41"/>
                <a:gd name="T48" fmla="*/ 2147483646 w 26"/>
                <a:gd name="T49" fmla="*/ 2147483646 h 41"/>
                <a:gd name="T50" fmla="*/ 2147483646 w 26"/>
                <a:gd name="T51" fmla="*/ 2147483646 h 41"/>
                <a:gd name="T52" fmla="*/ 2147483646 w 26"/>
                <a:gd name="T53" fmla="*/ 2147483646 h 41"/>
                <a:gd name="T54" fmla="*/ 2147483646 w 26"/>
                <a:gd name="T55" fmla="*/ 2147483646 h 41"/>
                <a:gd name="T56" fmla="*/ 2147483646 w 26"/>
                <a:gd name="T57" fmla="*/ 2147483646 h 41"/>
                <a:gd name="T58" fmla="*/ 2147483646 w 26"/>
                <a:gd name="T59" fmla="*/ 2147483646 h 41"/>
                <a:gd name="T60" fmla="*/ 2147483646 w 26"/>
                <a:gd name="T61" fmla="*/ 2147483646 h 41"/>
                <a:gd name="T62" fmla="*/ 2147483646 w 26"/>
                <a:gd name="T63" fmla="*/ 2147483646 h 41"/>
                <a:gd name="T64" fmla="*/ 2147483646 w 26"/>
                <a:gd name="T65" fmla="*/ 2147483646 h 41"/>
                <a:gd name="T66" fmla="*/ 2147483646 w 26"/>
                <a:gd name="T67" fmla="*/ 2147483646 h 41"/>
                <a:gd name="T68" fmla="*/ 2147483646 w 26"/>
                <a:gd name="T69" fmla="*/ 2147483646 h 41"/>
                <a:gd name="T70" fmla="*/ 2147483646 w 26"/>
                <a:gd name="T71" fmla="*/ 2147483646 h 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6" h="41">
                  <a:moveTo>
                    <a:pt x="16" y="8"/>
                  </a:moveTo>
                  <a:cubicBezTo>
                    <a:pt x="16" y="8"/>
                    <a:pt x="20" y="4"/>
                    <a:pt x="20" y="3"/>
                  </a:cubicBezTo>
                  <a:cubicBezTo>
                    <a:pt x="20" y="3"/>
                    <a:pt x="18" y="5"/>
                    <a:pt x="17" y="5"/>
                  </a:cubicBezTo>
                  <a:cubicBezTo>
                    <a:pt x="17" y="5"/>
                    <a:pt x="18" y="2"/>
                    <a:pt x="17" y="0"/>
                  </a:cubicBezTo>
                  <a:cubicBezTo>
                    <a:pt x="17" y="0"/>
                    <a:pt x="16" y="0"/>
                    <a:pt x="16" y="0"/>
                  </a:cubicBezTo>
                  <a:cubicBezTo>
                    <a:pt x="16" y="1"/>
                    <a:pt x="15" y="1"/>
                    <a:pt x="15" y="1"/>
                  </a:cubicBezTo>
                  <a:cubicBezTo>
                    <a:pt x="16" y="2"/>
                    <a:pt x="17" y="3"/>
                    <a:pt x="16" y="4"/>
                  </a:cubicBezTo>
                  <a:cubicBezTo>
                    <a:pt x="15" y="7"/>
                    <a:pt x="18" y="8"/>
                    <a:pt x="9" y="11"/>
                  </a:cubicBezTo>
                  <a:cubicBezTo>
                    <a:pt x="9" y="11"/>
                    <a:pt x="14" y="9"/>
                    <a:pt x="12" y="4"/>
                  </a:cubicBezTo>
                  <a:cubicBezTo>
                    <a:pt x="12" y="4"/>
                    <a:pt x="12" y="9"/>
                    <a:pt x="5" y="11"/>
                  </a:cubicBezTo>
                  <a:cubicBezTo>
                    <a:pt x="5" y="11"/>
                    <a:pt x="5" y="10"/>
                    <a:pt x="5" y="10"/>
                  </a:cubicBezTo>
                  <a:cubicBezTo>
                    <a:pt x="6" y="10"/>
                    <a:pt x="8" y="8"/>
                    <a:pt x="8" y="7"/>
                  </a:cubicBezTo>
                  <a:cubicBezTo>
                    <a:pt x="8" y="7"/>
                    <a:pt x="6" y="10"/>
                    <a:pt x="5" y="9"/>
                  </a:cubicBezTo>
                  <a:cubicBezTo>
                    <a:pt x="5" y="9"/>
                    <a:pt x="7" y="7"/>
                    <a:pt x="7" y="6"/>
                  </a:cubicBezTo>
                  <a:cubicBezTo>
                    <a:pt x="7" y="6"/>
                    <a:pt x="6" y="8"/>
                    <a:pt x="5" y="8"/>
                  </a:cubicBezTo>
                  <a:cubicBezTo>
                    <a:pt x="5" y="8"/>
                    <a:pt x="6" y="8"/>
                    <a:pt x="6" y="4"/>
                  </a:cubicBezTo>
                  <a:cubicBezTo>
                    <a:pt x="6" y="4"/>
                    <a:pt x="6" y="4"/>
                    <a:pt x="5" y="4"/>
                  </a:cubicBezTo>
                  <a:cubicBezTo>
                    <a:pt x="6" y="5"/>
                    <a:pt x="6" y="8"/>
                    <a:pt x="3" y="9"/>
                  </a:cubicBezTo>
                  <a:cubicBezTo>
                    <a:pt x="3" y="9"/>
                    <a:pt x="2" y="9"/>
                    <a:pt x="1" y="13"/>
                  </a:cubicBezTo>
                  <a:cubicBezTo>
                    <a:pt x="1" y="13"/>
                    <a:pt x="2" y="9"/>
                    <a:pt x="2" y="7"/>
                  </a:cubicBezTo>
                  <a:cubicBezTo>
                    <a:pt x="2" y="7"/>
                    <a:pt x="1" y="8"/>
                    <a:pt x="1" y="11"/>
                  </a:cubicBezTo>
                  <a:cubicBezTo>
                    <a:pt x="0" y="14"/>
                    <a:pt x="0" y="14"/>
                    <a:pt x="0" y="14"/>
                  </a:cubicBezTo>
                  <a:cubicBezTo>
                    <a:pt x="1" y="16"/>
                    <a:pt x="2" y="20"/>
                    <a:pt x="3" y="22"/>
                  </a:cubicBezTo>
                  <a:cubicBezTo>
                    <a:pt x="7" y="30"/>
                    <a:pt x="7" y="30"/>
                    <a:pt x="7" y="30"/>
                  </a:cubicBezTo>
                  <a:cubicBezTo>
                    <a:pt x="10" y="34"/>
                    <a:pt x="10" y="34"/>
                    <a:pt x="10" y="34"/>
                  </a:cubicBezTo>
                  <a:cubicBezTo>
                    <a:pt x="13" y="41"/>
                    <a:pt x="13" y="41"/>
                    <a:pt x="13" y="41"/>
                  </a:cubicBezTo>
                  <a:cubicBezTo>
                    <a:pt x="14" y="40"/>
                    <a:pt x="14" y="40"/>
                    <a:pt x="14" y="40"/>
                  </a:cubicBezTo>
                  <a:cubicBezTo>
                    <a:pt x="13" y="35"/>
                    <a:pt x="9" y="24"/>
                    <a:pt x="9" y="24"/>
                  </a:cubicBezTo>
                  <a:cubicBezTo>
                    <a:pt x="5" y="12"/>
                    <a:pt x="5" y="12"/>
                    <a:pt x="5" y="12"/>
                  </a:cubicBezTo>
                  <a:cubicBezTo>
                    <a:pt x="5" y="12"/>
                    <a:pt x="8" y="13"/>
                    <a:pt x="9" y="12"/>
                  </a:cubicBezTo>
                  <a:cubicBezTo>
                    <a:pt x="11" y="12"/>
                    <a:pt x="13" y="11"/>
                    <a:pt x="13" y="11"/>
                  </a:cubicBezTo>
                  <a:cubicBezTo>
                    <a:pt x="13" y="11"/>
                    <a:pt x="20" y="7"/>
                    <a:pt x="21" y="6"/>
                  </a:cubicBezTo>
                  <a:cubicBezTo>
                    <a:pt x="21" y="6"/>
                    <a:pt x="26" y="3"/>
                    <a:pt x="26" y="1"/>
                  </a:cubicBezTo>
                  <a:cubicBezTo>
                    <a:pt x="26" y="1"/>
                    <a:pt x="26" y="1"/>
                    <a:pt x="26" y="1"/>
                  </a:cubicBezTo>
                  <a:cubicBezTo>
                    <a:pt x="24" y="2"/>
                    <a:pt x="21" y="4"/>
                    <a:pt x="21" y="4"/>
                  </a:cubicBezTo>
                  <a:cubicBezTo>
                    <a:pt x="21" y="5"/>
                    <a:pt x="17" y="7"/>
                    <a:pt x="16"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29" name="MH_Other_39"/>
            <p:cNvSpPr>
              <a:spLocks/>
            </p:cNvSpPr>
            <p:nvPr/>
          </p:nvSpPr>
          <p:spPr bwMode="auto">
            <a:xfrm>
              <a:off x="2325689" y="3181351"/>
              <a:ext cx="79375" cy="131762"/>
            </a:xfrm>
            <a:custGeom>
              <a:avLst/>
              <a:gdLst>
                <a:gd name="T0" fmla="*/ 0 w 17"/>
                <a:gd name="T1" fmla="*/ 2147483646 h 28"/>
                <a:gd name="T2" fmla="*/ 2147483646 w 17"/>
                <a:gd name="T3" fmla="*/ 2147483646 h 28"/>
                <a:gd name="T4" fmla="*/ 2147483646 w 17"/>
                <a:gd name="T5" fmla="*/ 2147483646 h 28"/>
                <a:gd name="T6" fmla="*/ 2147483646 w 17"/>
                <a:gd name="T7" fmla="*/ 2147483646 h 28"/>
                <a:gd name="T8" fmla="*/ 2147483646 w 17"/>
                <a:gd name="T9" fmla="*/ 2147483646 h 28"/>
                <a:gd name="T10" fmla="*/ 2147483646 w 17"/>
                <a:gd name="T11" fmla="*/ 2147483646 h 28"/>
                <a:gd name="T12" fmla="*/ 2147483646 w 17"/>
                <a:gd name="T13" fmla="*/ 2147483646 h 28"/>
                <a:gd name="T14" fmla="*/ 2147483646 w 17"/>
                <a:gd name="T15" fmla="*/ 2147483646 h 28"/>
                <a:gd name="T16" fmla="*/ 2147483646 w 17"/>
                <a:gd name="T17" fmla="*/ 2147483646 h 28"/>
                <a:gd name="T18" fmla="*/ 2147483646 w 17"/>
                <a:gd name="T19" fmla="*/ 2147483646 h 28"/>
                <a:gd name="T20" fmla="*/ 2147483646 w 17"/>
                <a:gd name="T21" fmla="*/ 2147483646 h 28"/>
                <a:gd name="T22" fmla="*/ 2147483646 w 17"/>
                <a:gd name="T23" fmla="*/ 2147483646 h 28"/>
                <a:gd name="T24" fmla="*/ 2147483646 w 17"/>
                <a:gd name="T25" fmla="*/ 2147483646 h 28"/>
                <a:gd name="T26" fmla="*/ 2147483646 w 17"/>
                <a:gd name="T27" fmla="*/ 2147483646 h 28"/>
                <a:gd name="T28" fmla="*/ 2147483646 w 17"/>
                <a:gd name="T29" fmla="*/ 2147483646 h 28"/>
                <a:gd name="T30" fmla="*/ 2147483646 w 17"/>
                <a:gd name="T31" fmla="*/ 2147483646 h 28"/>
                <a:gd name="T32" fmla="*/ 2147483646 w 17"/>
                <a:gd name="T33" fmla="*/ 2147483646 h 28"/>
                <a:gd name="T34" fmla="*/ 2147483646 w 17"/>
                <a:gd name="T35" fmla="*/ 2147483646 h 28"/>
                <a:gd name="T36" fmla="*/ 2147483646 w 17"/>
                <a:gd name="T37" fmla="*/ 2147483646 h 28"/>
                <a:gd name="T38" fmla="*/ 2147483646 w 17"/>
                <a:gd name="T39" fmla="*/ 2147483646 h 28"/>
                <a:gd name="T40" fmla="*/ 2147483646 w 17"/>
                <a:gd name="T41" fmla="*/ 2147483646 h 28"/>
                <a:gd name="T42" fmla="*/ 2147483646 w 17"/>
                <a:gd name="T43" fmla="*/ 2147483646 h 28"/>
                <a:gd name="T44" fmla="*/ 2147483646 w 17"/>
                <a:gd name="T45" fmla="*/ 0 h 28"/>
                <a:gd name="T46" fmla="*/ 2147483646 w 17"/>
                <a:gd name="T47" fmla="*/ 0 h 28"/>
                <a:gd name="T48" fmla="*/ 0 w 17"/>
                <a:gd name="T49" fmla="*/ 2147483646 h 2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 h="28">
                  <a:moveTo>
                    <a:pt x="0" y="2"/>
                  </a:moveTo>
                  <a:cubicBezTo>
                    <a:pt x="2" y="15"/>
                    <a:pt x="2" y="15"/>
                    <a:pt x="2" y="15"/>
                  </a:cubicBezTo>
                  <a:cubicBezTo>
                    <a:pt x="1" y="22"/>
                    <a:pt x="1" y="22"/>
                    <a:pt x="1" y="22"/>
                  </a:cubicBezTo>
                  <a:cubicBezTo>
                    <a:pt x="1" y="22"/>
                    <a:pt x="1" y="24"/>
                    <a:pt x="1" y="27"/>
                  </a:cubicBezTo>
                  <a:cubicBezTo>
                    <a:pt x="3" y="28"/>
                    <a:pt x="3" y="28"/>
                    <a:pt x="3" y="28"/>
                  </a:cubicBezTo>
                  <a:cubicBezTo>
                    <a:pt x="3" y="20"/>
                    <a:pt x="3" y="20"/>
                    <a:pt x="3" y="20"/>
                  </a:cubicBezTo>
                  <a:cubicBezTo>
                    <a:pt x="3" y="20"/>
                    <a:pt x="3" y="16"/>
                    <a:pt x="4" y="16"/>
                  </a:cubicBezTo>
                  <a:cubicBezTo>
                    <a:pt x="5" y="15"/>
                    <a:pt x="8" y="8"/>
                    <a:pt x="8" y="8"/>
                  </a:cubicBezTo>
                  <a:cubicBezTo>
                    <a:pt x="5" y="13"/>
                    <a:pt x="5" y="13"/>
                    <a:pt x="5" y="13"/>
                  </a:cubicBezTo>
                  <a:cubicBezTo>
                    <a:pt x="6" y="7"/>
                    <a:pt x="2" y="2"/>
                    <a:pt x="2" y="2"/>
                  </a:cubicBezTo>
                  <a:cubicBezTo>
                    <a:pt x="3" y="1"/>
                    <a:pt x="9" y="1"/>
                    <a:pt x="9" y="1"/>
                  </a:cubicBezTo>
                  <a:cubicBezTo>
                    <a:pt x="11" y="4"/>
                    <a:pt x="11" y="4"/>
                    <a:pt x="11" y="4"/>
                  </a:cubicBezTo>
                  <a:cubicBezTo>
                    <a:pt x="12" y="5"/>
                    <a:pt x="12" y="5"/>
                    <a:pt x="12" y="5"/>
                  </a:cubicBezTo>
                  <a:cubicBezTo>
                    <a:pt x="11" y="5"/>
                    <a:pt x="11" y="5"/>
                    <a:pt x="11" y="5"/>
                  </a:cubicBezTo>
                  <a:cubicBezTo>
                    <a:pt x="11" y="5"/>
                    <a:pt x="15" y="21"/>
                    <a:pt x="15" y="22"/>
                  </a:cubicBezTo>
                  <a:cubicBezTo>
                    <a:pt x="15" y="23"/>
                    <a:pt x="14" y="26"/>
                    <a:pt x="14" y="26"/>
                  </a:cubicBezTo>
                  <a:cubicBezTo>
                    <a:pt x="14" y="26"/>
                    <a:pt x="15" y="27"/>
                    <a:pt x="15" y="28"/>
                  </a:cubicBezTo>
                  <a:cubicBezTo>
                    <a:pt x="16" y="27"/>
                    <a:pt x="16" y="26"/>
                    <a:pt x="16" y="25"/>
                  </a:cubicBezTo>
                  <a:cubicBezTo>
                    <a:pt x="16" y="24"/>
                    <a:pt x="17" y="24"/>
                    <a:pt x="17" y="23"/>
                  </a:cubicBezTo>
                  <a:cubicBezTo>
                    <a:pt x="11" y="6"/>
                    <a:pt x="11" y="6"/>
                    <a:pt x="11" y="6"/>
                  </a:cubicBezTo>
                  <a:cubicBezTo>
                    <a:pt x="13" y="4"/>
                    <a:pt x="13" y="4"/>
                    <a:pt x="13" y="4"/>
                  </a:cubicBezTo>
                  <a:cubicBezTo>
                    <a:pt x="10" y="2"/>
                    <a:pt x="10" y="2"/>
                    <a:pt x="10" y="2"/>
                  </a:cubicBezTo>
                  <a:cubicBezTo>
                    <a:pt x="9" y="0"/>
                    <a:pt x="9" y="0"/>
                    <a:pt x="9" y="0"/>
                  </a:cubicBezTo>
                  <a:cubicBezTo>
                    <a:pt x="8" y="0"/>
                    <a:pt x="8" y="0"/>
                    <a:pt x="8" y="0"/>
                  </a:cubicBezTo>
                  <a:cubicBezTo>
                    <a:pt x="8" y="0"/>
                    <a:pt x="1"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0" name="MH_Other_40"/>
            <p:cNvSpPr>
              <a:spLocks/>
            </p:cNvSpPr>
            <p:nvPr/>
          </p:nvSpPr>
          <p:spPr bwMode="auto">
            <a:xfrm>
              <a:off x="2306638" y="3346451"/>
              <a:ext cx="61912" cy="114300"/>
            </a:xfrm>
            <a:custGeom>
              <a:avLst/>
              <a:gdLst>
                <a:gd name="T0" fmla="*/ 2147483646 w 13"/>
                <a:gd name="T1" fmla="*/ 2147483646 h 24"/>
                <a:gd name="T2" fmla="*/ 2147483646 w 13"/>
                <a:gd name="T3" fmla="*/ 2147483646 h 24"/>
                <a:gd name="T4" fmla="*/ 2147483646 w 13"/>
                <a:gd name="T5" fmla="*/ 2147483646 h 24"/>
                <a:gd name="T6" fmla="*/ 2147483646 w 13"/>
                <a:gd name="T7" fmla="*/ 2147483646 h 24"/>
                <a:gd name="T8" fmla="*/ 2147483646 w 13"/>
                <a:gd name="T9" fmla="*/ 2147483646 h 24"/>
                <a:gd name="T10" fmla="*/ 2147483646 w 13"/>
                <a:gd name="T11" fmla="*/ 2147483646 h 24"/>
                <a:gd name="T12" fmla="*/ 2147483646 w 13"/>
                <a:gd name="T13" fmla="*/ 2147483646 h 24"/>
                <a:gd name="T14" fmla="*/ 2147483646 w 13"/>
                <a:gd name="T15" fmla="*/ 2147483646 h 24"/>
                <a:gd name="T16" fmla="*/ 2147483646 w 13"/>
                <a:gd name="T17" fmla="*/ 0 h 24"/>
                <a:gd name="T18" fmla="*/ 2147483646 w 13"/>
                <a:gd name="T19" fmla="*/ 2147483646 h 24"/>
                <a:gd name="T20" fmla="*/ 2147483646 w 13"/>
                <a:gd name="T21" fmla="*/ 2147483646 h 24"/>
                <a:gd name="T22" fmla="*/ 0 w 13"/>
                <a:gd name="T23" fmla="*/ 2147483646 h 24"/>
                <a:gd name="T24" fmla="*/ 2147483646 w 13"/>
                <a:gd name="T25" fmla="*/ 2147483646 h 2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3" h="24">
                  <a:moveTo>
                    <a:pt x="8" y="23"/>
                  </a:moveTo>
                  <a:cubicBezTo>
                    <a:pt x="8" y="23"/>
                    <a:pt x="11" y="10"/>
                    <a:pt x="13" y="4"/>
                  </a:cubicBezTo>
                  <a:cubicBezTo>
                    <a:pt x="12" y="5"/>
                    <a:pt x="12" y="5"/>
                    <a:pt x="12" y="5"/>
                  </a:cubicBezTo>
                  <a:cubicBezTo>
                    <a:pt x="12" y="5"/>
                    <a:pt x="8" y="12"/>
                    <a:pt x="8" y="14"/>
                  </a:cubicBezTo>
                  <a:cubicBezTo>
                    <a:pt x="7" y="16"/>
                    <a:pt x="5" y="20"/>
                    <a:pt x="5" y="20"/>
                  </a:cubicBezTo>
                  <a:cubicBezTo>
                    <a:pt x="4" y="16"/>
                    <a:pt x="4" y="16"/>
                    <a:pt x="4" y="16"/>
                  </a:cubicBezTo>
                  <a:cubicBezTo>
                    <a:pt x="4" y="16"/>
                    <a:pt x="6" y="6"/>
                    <a:pt x="5" y="5"/>
                  </a:cubicBezTo>
                  <a:cubicBezTo>
                    <a:pt x="4" y="4"/>
                    <a:pt x="5" y="1"/>
                    <a:pt x="5" y="1"/>
                  </a:cubicBezTo>
                  <a:cubicBezTo>
                    <a:pt x="4" y="0"/>
                    <a:pt x="4" y="0"/>
                    <a:pt x="4" y="0"/>
                  </a:cubicBezTo>
                  <a:cubicBezTo>
                    <a:pt x="3" y="2"/>
                    <a:pt x="1" y="5"/>
                    <a:pt x="1" y="5"/>
                  </a:cubicBezTo>
                  <a:cubicBezTo>
                    <a:pt x="2" y="6"/>
                    <a:pt x="2" y="6"/>
                    <a:pt x="2" y="6"/>
                  </a:cubicBezTo>
                  <a:cubicBezTo>
                    <a:pt x="0" y="22"/>
                    <a:pt x="0" y="22"/>
                    <a:pt x="0" y="22"/>
                  </a:cubicBezTo>
                  <a:cubicBezTo>
                    <a:pt x="0" y="22"/>
                    <a:pt x="5" y="24"/>
                    <a:pt x="8"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1" name="MH_Other_41"/>
            <p:cNvSpPr>
              <a:spLocks/>
            </p:cNvSpPr>
            <p:nvPr/>
          </p:nvSpPr>
          <p:spPr bwMode="auto">
            <a:xfrm>
              <a:off x="2268538" y="3190876"/>
              <a:ext cx="119062" cy="188912"/>
            </a:xfrm>
            <a:custGeom>
              <a:avLst/>
              <a:gdLst>
                <a:gd name="T0" fmla="*/ 2147483646 w 25"/>
                <a:gd name="T1" fmla="*/ 2147483646 h 40"/>
                <a:gd name="T2" fmla="*/ 2147483646 w 25"/>
                <a:gd name="T3" fmla="*/ 2147483646 h 40"/>
                <a:gd name="T4" fmla="*/ 2147483646 w 25"/>
                <a:gd name="T5" fmla="*/ 0 h 40"/>
                <a:gd name="T6" fmla="*/ 2147483646 w 25"/>
                <a:gd name="T7" fmla="*/ 2147483646 h 40"/>
                <a:gd name="T8" fmla="*/ 2147483646 w 25"/>
                <a:gd name="T9" fmla="*/ 2147483646 h 40"/>
                <a:gd name="T10" fmla="*/ 2147483646 w 25"/>
                <a:gd name="T11" fmla="*/ 2147483646 h 40"/>
                <a:gd name="T12" fmla="*/ 2147483646 w 25"/>
                <a:gd name="T13" fmla="*/ 2147483646 h 40"/>
                <a:gd name="T14" fmla="*/ 2147483646 w 25"/>
                <a:gd name="T15" fmla="*/ 2147483646 h 40"/>
                <a:gd name="T16" fmla="*/ 2147483646 w 25"/>
                <a:gd name="T17" fmla="*/ 2147483646 h 40"/>
                <a:gd name="T18" fmla="*/ 2147483646 w 25"/>
                <a:gd name="T19" fmla="*/ 2147483646 h 40"/>
                <a:gd name="T20" fmla="*/ 2147483646 w 25"/>
                <a:gd name="T21" fmla="*/ 2147483646 h 40"/>
                <a:gd name="T22" fmla="*/ 2147483646 w 25"/>
                <a:gd name="T23" fmla="*/ 2147483646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5" h="40">
                  <a:moveTo>
                    <a:pt x="15" y="18"/>
                  </a:moveTo>
                  <a:cubicBezTo>
                    <a:pt x="15" y="18"/>
                    <a:pt x="19" y="9"/>
                    <a:pt x="16" y="5"/>
                  </a:cubicBezTo>
                  <a:cubicBezTo>
                    <a:pt x="14"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5" y="37"/>
                    <a:pt x="24" y="34"/>
                  </a:cubicBezTo>
                  <a:cubicBezTo>
                    <a:pt x="24" y="34"/>
                    <a:pt x="23" y="33"/>
                    <a:pt x="20" y="31"/>
                  </a:cubicBezTo>
                  <a:cubicBezTo>
                    <a:pt x="18" y="29"/>
                    <a:pt x="14" y="24"/>
                    <a:pt x="13" y="23"/>
                  </a:cubicBezTo>
                  <a:cubicBezTo>
                    <a:pt x="11" y="22"/>
                    <a:pt x="11" y="22"/>
                    <a:pt x="13" y="20"/>
                  </a:cubicBezTo>
                  <a:cubicBezTo>
                    <a:pt x="15" y="18"/>
                    <a:pt x="15" y="18"/>
                    <a:pt x="15" y="1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2" name="MH_Other_42"/>
            <p:cNvSpPr>
              <a:spLocks/>
            </p:cNvSpPr>
            <p:nvPr/>
          </p:nvSpPr>
          <p:spPr bwMode="auto">
            <a:xfrm>
              <a:off x="2268539" y="3190876"/>
              <a:ext cx="109537" cy="188912"/>
            </a:xfrm>
            <a:custGeom>
              <a:avLst/>
              <a:gdLst>
                <a:gd name="T0" fmla="*/ 2147483646 w 23"/>
                <a:gd name="T1" fmla="*/ 2147483646 h 40"/>
                <a:gd name="T2" fmla="*/ 2147483646 w 23"/>
                <a:gd name="T3" fmla="*/ 2147483646 h 40"/>
                <a:gd name="T4" fmla="*/ 2147483646 w 23"/>
                <a:gd name="T5" fmla="*/ 2147483646 h 40"/>
                <a:gd name="T6" fmla="*/ 2147483646 w 23"/>
                <a:gd name="T7" fmla="*/ 2147483646 h 40"/>
                <a:gd name="T8" fmla="*/ 2147483646 w 23"/>
                <a:gd name="T9" fmla="*/ 2147483646 h 40"/>
                <a:gd name="T10" fmla="*/ 2147483646 w 23"/>
                <a:gd name="T11" fmla="*/ 2147483646 h 40"/>
                <a:gd name="T12" fmla="*/ 2147483646 w 23"/>
                <a:gd name="T13" fmla="*/ 2147483646 h 40"/>
                <a:gd name="T14" fmla="*/ 2147483646 w 23"/>
                <a:gd name="T15" fmla="*/ 2147483646 h 40"/>
                <a:gd name="T16" fmla="*/ 2147483646 w 23"/>
                <a:gd name="T17" fmla="*/ 2147483646 h 40"/>
                <a:gd name="T18" fmla="*/ 2147483646 w 23"/>
                <a:gd name="T19" fmla="*/ 2147483646 h 40"/>
                <a:gd name="T20" fmla="*/ 2147483646 w 23"/>
                <a:gd name="T21" fmla="*/ 2147483646 h 40"/>
                <a:gd name="T22" fmla="*/ 2147483646 w 23"/>
                <a:gd name="T23" fmla="*/ 2147483646 h 40"/>
                <a:gd name="T24" fmla="*/ 2147483646 w 23"/>
                <a:gd name="T25" fmla="*/ 2147483646 h 40"/>
                <a:gd name="T26" fmla="*/ 2147483646 w 23"/>
                <a:gd name="T27" fmla="*/ 2147483646 h 40"/>
                <a:gd name="T28" fmla="*/ 2147483646 w 23"/>
                <a:gd name="T29" fmla="*/ 2147483646 h 40"/>
                <a:gd name="T30" fmla="*/ 2147483646 w 23"/>
                <a:gd name="T31" fmla="*/ 2147483646 h 40"/>
                <a:gd name="T32" fmla="*/ 2147483646 w 23"/>
                <a:gd name="T33" fmla="*/ 2147483646 h 40"/>
                <a:gd name="T34" fmla="*/ 2147483646 w 23"/>
                <a:gd name="T35" fmla="*/ 2147483646 h 40"/>
                <a:gd name="T36" fmla="*/ 2147483646 w 23"/>
                <a:gd name="T37" fmla="*/ 2147483646 h 40"/>
                <a:gd name="T38" fmla="*/ 2147483646 w 23"/>
                <a:gd name="T39" fmla="*/ 2147483646 h 40"/>
                <a:gd name="T40" fmla="*/ 2147483646 w 23"/>
                <a:gd name="T41" fmla="*/ 2147483646 h 40"/>
                <a:gd name="T42" fmla="*/ 2147483646 w 23"/>
                <a:gd name="T43" fmla="*/ 2147483646 h 40"/>
                <a:gd name="T44" fmla="*/ 2147483646 w 23"/>
                <a:gd name="T45" fmla="*/ 0 h 40"/>
                <a:gd name="T46" fmla="*/ 2147483646 w 23"/>
                <a:gd name="T47" fmla="*/ 0 h 40"/>
                <a:gd name="T48" fmla="*/ 2147483646 w 23"/>
                <a:gd name="T49" fmla="*/ 2147483646 h 40"/>
                <a:gd name="T50" fmla="*/ 2147483646 w 23"/>
                <a:gd name="T51" fmla="*/ 2147483646 h 40"/>
                <a:gd name="T52" fmla="*/ 2147483646 w 23"/>
                <a:gd name="T53" fmla="*/ 2147483646 h 40"/>
                <a:gd name="T54" fmla="*/ 2147483646 w 23"/>
                <a:gd name="T55" fmla="*/ 2147483646 h 40"/>
                <a:gd name="T56" fmla="*/ 2147483646 w 23"/>
                <a:gd name="T57" fmla="*/ 2147483646 h 40"/>
                <a:gd name="T58" fmla="*/ 2147483646 w 23"/>
                <a:gd name="T59" fmla="*/ 2147483646 h 4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3" h="40">
                  <a:moveTo>
                    <a:pt x="18" y="35"/>
                  </a:moveTo>
                  <a:cubicBezTo>
                    <a:pt x="18" y="35"/>
                    <a:pt x="16" y="34"/>
                    <a:pt x="16" y="34"/>
                  </a:cubicBezTo>
                  <a:cubicBezTo>
                    <a:pt x="15" y="33"/>
                    <a:pt x="14" y="29"/>
                    <a:pt x="14" y="29"/>
                  </a:cubicBezTo>
                  <a:cubicBezTo>
                    <a:pt x="14" y="29"/>
                    <a:pt x="11" y="27"/>
                    <a:pt x="9" y="27"/>
                  </a:cubicBezTo>
                  <a:cubicBezTo>
                    <a:pt x="8" y="28"/>
                    <a:pt x="2" y="23"/>
                    <a:pt x="5" y="24"/>
                  </a:cubicBezTo>
                  <a:cubicBezTo>
                    <a:pt x="5" y="24"/>
                    <a:pt x="5" y="24"/>
                    <a:pt x="6" y="24"/>
                  </a:cubicBezTo>
                  <a:cubicBezTo>
                    <a:pt x="8" y="25"/>
                    <a:pt x="10" y="24"/>
                    <a:pt x="10" y="24"/>
                  </a:cubicBezTo>
                  <a:cubicBezTo>
                    <a:pt x="10" y="24"/>
                    <a:pt x="5" y="23"/>
                    <a:pt x="4" y="23"/>
                  </a:cubicBezTo>
                  <a:cubicBezTo>
                    <a:pt x="4" y="23"/>
                    <a:pt x="5" y="21"/>
                    <a:pt x="5" y="21"/>
                  </a:cubicBezTo>
                  <a:cubicBezTo>
                    <a:pt x="4" y="22"/>
                    <a:pt x="3" y="21"/>
                    <a:pt x="3" y="21"/>
                  </a:cubicBezTo>
                  <a:cubicBezTo>
                    <a:pt x="4" y="19"/>
                    <a:pt x="11" y="20"/>
                    <a:pt x="11" y="20"/>
                  </a:cubicBezTo>
                  <a:cubicBezTo>
                    <a:pt x="10" y="19"/>
                    <a:pt x="5" y="18"/>
                    <a:pt x="3" y="18"/>
                  </a:cubicBezTo>
                  <a:cubicBezTo>
                    <a:pt x="4" y="17"/>
                    <a:pt x="6" y="17"/>
                    <a:pt x="5" y="16"/>
                  </a:cubicBezTo>
                  <a:cubicBezTo>
                    <a:pt x="5" y="16"/>
                    <a:pt x="5" y="15"/>
                    <a:pt x="5" y="14"/>
                  </a:cubicBezTo>
                  <a:cubicBezTo>
                    <a:pt x="6" y="14"/>
                    <a:pt x="8" y="14"/>
                    <a:pt x="8" y="14"/>
                  </a:cubicBezTo>
                  <a:cubicBezTo>
                    <a:pt x="6" y="14"/>
                    <a:pt x="6" y="14"/>
                    <a:pt x="6" y="14"/>
                  </a:cubicBezTo>
                  <a:cubicBezTo>
                    <a:pt x="7" y="13"/>
                    <a:pt x="12" y="12"/>
                    <a:pt x="12" y="12"/>
                  </a:cubicBezTo>
                  <a:cubicBezTo>
                    <a:pt x="11" y="12"/>
                    <a:pt x="9" y="10"/>
                    <a:pt x="9" y="10"/>
                  </a:cubicBezTo>
                  <a:cubicBezTo>
                    <a:pt x="10" y="9"/>
                    <a:pt x="13" y="11"/>
                    <a:pt x="13" y="11"/>
                  </a:cubicBezTo>
                  <a:cubicBezTo>
                    <a:pt x="13" y="10"/>
                    <a:pt x="10" y="8"/>
                    <a:pt x="10" y="8"/>
                  </a:cubicBezTo>
                  <a:cubicBezTo>
                    <a:pt x="10" y="8"/>
                    <a:pt x="11" y="7"/>
                    <a:pt x="11" y="6"/>
                  </a:cubicBezTo>
                  <a:cubicBezTo>
                    <a:pt x="11" y="5"/>
                    <a:pt x="14" y="3"/>
                    <a:pt x="14" y="3"/>
                  </a:cubicBezTo>
                  <a:cubicBezTo>
                    <a:pt x="13" y="0"/>
                    <a:pt x="13" y="0"/>
                    <a:pt x="13" y="0"/>
                  </a:cubicBezTo>
                  <a:cubicBezTo>
                    <a:pt x="12" y="0"/>
                    <a:pt x="12" y="0"/>
                    <a:pt x="12" y="0"/>
                  </a:cubicBezTo>
                  <a:cubicBezTo>
                    <a:pt x="12" y="0"/>
                    <a:pt x="10" y="6"/>
                    <a:pt x="9" y="7"/>
                  </a:cubicBezTo>
                  <a:cubicBezTo>
                    <a:pt x="9" y="7"/>
                    <a:pt x="0" y="18"/>
                    <a:pt x="1" y="23"/>
                  </a:cubicBezTo>
                  <a:cubicBezTo>
                    <a:pt x="1" y="23"/>
                    <a:pt x="5" y="31"/>
                    <a:pt x="8" y="32"/>
                  </a:cubicBezTo>
                  <a:cubicBezTo>
                    <a:pt x="11" y="34"/>
                    <a:pt x="17" y="40"/>
                    <a:pt x="20" y="40"/>
                  </a:cubicBezTo>
                  <a:cubicBezTo>
                    <a:pt x="20" y="40"/>
                    <a:pt x="22" y="39"/>
                    <a:pt x="23" y="37"/>
                  </a:cubicBezTo>
                  <a:cubicBezTo>
                    <a:pt x="22" y="36"/>
                    <a:pt x="18" y="35"/>
                    <a:pt x="18" y="3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3" name="MH_Other_43"/>
            <p:cNvSpPr>
              <a:spLocks noEditPoints="1"/>
            </p:cNvSpPr>
            <p:nvPr/>
          </p:nvSpPr>
          <p:spPr bwMode="auto">
            <a:xfrm>
              <a:off x="2373314" y="3097214"/>
              <a:ext cx="65087" cy="79375"/>
            </a:xfrm>
            <a:custGeom>
              <a:avLst/>
              <a:gdLst>
                <a:gd name="T0" fmla="*/ 2147483646 w 14"/>
                <a:gd name="T1" fmla="*/ 2147483646 h 17"/>
                <a:gd name="T2" fmla="*/ 2147483646 w 14"/>
                <a:gd name="T3" fmla="*/ 2147483646 h 17"/>
                <a:gd name="T4" fmla="*/ 2147483646 w 14"/>
                <a:gd name="T5" fmla="*/ 2147483646 h 17"/>
                <a:gd name="T6" fmla="*/ 2147483646 w 14"/>
                <a:gd name="T7" fmla="*/ 2147483646 h 17"/>
                <a:gd name="T8" fmla="*/ 2147483646 w 14"/>
                <a:gd name="T9" fmla="*/ 2147483646 h 17"/>
                <a:gd name="T10" fmla="*/ 2147483646 w 14"/>
                <a:gd name="T11" fmla="*/ 2147483646 h 17"/>
                <a:gd name="T12" fmla="*/ 2147483646 w 14"/>
                <a:gd name="T13" fmla="*/ 2147483646 h 17"/>
                <a:gd name="T14" fmla="*/ 2147483646 w 14"/>
                <a:gd name="T15" fmla="*/ 2147483646 h 17"/>
                <a:gd name="T16" fmla="*/ 2147483646 w 14"/>
                <a:gd name="T17" fmla="*/ 2147483646 h 17"/>
                <a:gd name="T18" fmla="*/ 2147483646 w 14"/>
                <a:gd name="T19" fmla="*/ 2147483646 h 17"/>
                <a:gd name="T20" fmla="*/ 2147483646 w 14"/>
                <a:gd name="T21" fmla="*/ 2147483646 h 17"/>
                <a:gd name="T22" fmla="*/ 2147483646 w 14"/>
                <a:gd name="T23" fmla="*/ 2147483646 h 17"/>
                <a:gd name="T24" fmla="*/ 2147483646 w 14"/>
                <a:gd name="T25" fmla="*/ 2147483646 h 17"/>
                <a:gd name="T26" fmla="*/ 2147483646 w 14"/>
                <a:gd name="T27" fmla="*/ 2147483646 h 17"/>
                <a:gd name="T28" fmla="*/ 2147483646 w 14"/>
                <a:gd name="T29" fmla="*/ 2147483646 h 17"/>
                <a:gd name="T30" fmla="*/ 2147483646 w 14"/>
                <a:gd name="T31" fmla="*/ 2147483646 h 17"/>
                <a:gd name="T32" fmla="*/ 2147483646 w 14"/>
                <a:gd name="T33" fmla="*/ 2147483646 h 17"/>
                <a:gd name="T34" fmla="*/ 2147483646 w 14"/>
                <a:gd name="T35" fmla="*/ 2147483646 h 17"/>
                <a:gd name="T36" fmla="*/ 2147483646 w 14"/>
                <a:gd name="T37" fmla="*/ 2147483646 h 17"/>
                <a:gd name="T38" fmla="*/ 2147483646 w 14"/>
                <a:gd name="T39" fmla="*/ 0 h 17"/>
                <a:gd name="T40" fmla="*/ 2147483646 w 14"/>
                <a:gd name="T41" fmla="*/ 2147483646 h 17"/>
                <a:gd name="T42" fmla="*/ 2147483646 w 14"/>
                <a:gd name="T43" fmla="*/ 2147483646 h 17"/>
                <a:gd name="T44" fmla="*/ 2147483646 w 14"/>
                <a:gd name="T45" fmla="*/ 2147483646 h 17"/>
                <a:gd name="T46" fmla="*/ 2147483646 w 14"/>
                <a:gd name="T47" fmla="*/ 2147483646 h 17"/>
                <a:gd name="T48" fmla="*/ 2147483646 w 14"/>
                <a:gd name="T49" fmla="*/ 2147483646 h 17"/>
                <a:gd name="T50" fmla="*/ 2147483646 w 14"/>
                <a:gd name="T51" fmla="*/ 2147483646 h 17"/>
                <a:gd name="T52" fmla="*/ 2147483646 w 14"/>
                <a:gd name="T53" fmla="*/ 2147483646 h 17"/>
                <a:gd name="T54" fmla="*/ 2147483646 w 14"/>
                <a:gd name="T55" fmla="*/ 2147483646 h 17"/>
                <a:gd name="T56" fmla="*/ 2147483646 w 14"/>
                <a:gd name="T57" fmla="*/ 2147483646 h 17"/>
                <a:gd name="T58" fmla="*/ 2147483646 w 14"/>
                <a:gd name="T59" fmla="*/ 2147483646 h 17"/>
                <a:gd name="T60" fmla="*/ 2147483646 w 14"/>
                <a:gd name="T61" fmla="*/ 2147483646 h 17"/>
                <a:gd name="T62" fmla="*/ 2147483646 w 14"/>
                <a:gd name="T63" fmla="*/ 2147483646 h 17"/>
                <a:gd name="T64" fmla="*/ 2147483646 w 14"/>
                <a:gd name="T65" fmla="*/ 2147483646 h 17"/>
                <a:gd name="T66" fmla="*/ 2147483646 w 14"/>
                <a:gd name="T67" fmla="*/ 2147483646 h 17"/>
                <a:gd name="T68" fmla="*/ 2147483646 w 14"/>
                <a:gd name="T69" fmla="*/ 2147483646 h 17"/>
                <a:gd name="T70" fmla="*/ 2147483646 w 14"/>
                <a:gd name="T71" fmla="*/ 2147483646 h 17"/>
                <a:gd name="T72" fmla="*/ 2147483646 w 14"/>
                <a:gd name="T73" fmla="*/ 2147483646 h 17"/>
                <a:gd name="T74" fmla="*/ 2147483646 w 14"/>
                <a:gd name="T75" fmla="*/ 2147483646 h 17"/>
                <a:gd name="T76" fmla="*/ 2147483646 w 14"/>
                <a:gd name="T77" fmla="*/ 2147483646 h 17"/>
                <a:gd name="T78" fmla="*/ 2147483646 w 14"/>
                <a:gd name="T79" fmla="*/ 2147483646 h 17"/>
                <a:gd name="T80" fmla="*/ 2147483646 w 14"/>
                <a:gd name="T81" fmla="*/ 2147483646 h 17"/>
                <a:gd name="T82" fmla="*/ 2147483646 w 14"/>
                <a:gd name="T83" fmla="*/ 2147483646 h 17"/>
                <a:gd name="T84" fmla="*/ 2147483646 w 14"/>
                <a:gd name="T85" fmla="*/ 2147483646 h 17"/>
                <a:gd name="T86" fmla="*/ 2147483646 w 14"/>
                <a:gd name="T87" fmla="*/ 2147483646 h 17"/>
                <a:gd name="T88" fmla="*/ 2147483646 w 14"/>
                <a:gd name="T89" fmla="*/ 2147483646 h 1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 h="17">
                  <a:moveTo>
                    <a:pt x="13" y="11"/>
                  </a:moveTo>
                  <a:cubicBezTo>
                    <a:pt x="13" y="11"/>
                    <a:pt x="13" y="10"/>
                    <a:pt x="13" y="10"/>
                  </a:cubicBezTo>
                  <a:cubicBezTo>
                    <a:pt x="13" y="10"/>
                    <a:pt x="13" y="10"/>
                    <a:pt x="13" y="10"/>
                  </a:cubicBezTo>
                  <a:cubicBezTo>
                    <a:pt x="13" y="10"/>
                    <a:pt x="13" y="10"/>
                    <a:pt x="13" y="10"/>
                  </a:cubicBezTo>
                  <a:cubicBezTo>
                    <a:pt x="13" y="9"/>
                    <a:pt x="13" y="9"/>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8"/>
                    <a:pt x="13" y="8"/>
                    <a:pt x="13" y="8"/>
                  </a:cubicBezTo>
                  <a:cubicBezTo>
                    <a:pt x="13" y="7"/>
                    <a:pt x="13" y="7"/>
                    <a:pt x="13" y="7"/>
                  </a:cubicBezTo>
                  <a:cubicBezTo>
                    <a:pt x="13" y="7"/>
                    <a:pt x="13" y="5"/>
                    <a:pt x="13" y="4"/>
                  </a:cubicBezTo>
                  <a:cubicBezTo>
                    <a:pt x="13" y="3"/>
                    <a:pt x="11" y="2"/>
                    <a:pt x="10" y="1"/>
                  </a:cubicBezTo>
                  <a:cubicBezTo>
                    <a:pt x="10" y="2"/>
                    <a:pt x="9" y="3"/>
                    <a:pt x="9" y="4"/>
                  </a:cubicBezTo>
                  <a:cubicBezTo>
                    <a:pt x="8" y="3"/>
                    <a:pt x="6" y="1"/>
                    <a:pt x="6" y="0"/>
                  </a:cubicBezTo>
                  <a:cubicBezTo>
                    <a:pt x="4" y="1"/>
                    <a:pt x="3" y="3"/>
                    <a:pt x="2" y="3"/>
                  </a:cubicBezTo>
                  <a:cubicBezTo>
                    <a:pt x="1" y="4"/>
                    <a:pt x="2" y="8"/>
                    <a:pt x="2" y="8"/>
                  </a:cubicBezTo>
                  <a:cubicBezTo>
                    <a:pt x="2" y="7"/>
                    <a:pt x="1" y="8"/>
                    <a:pt x="1" y="8"/>
                  </a:cubicBezTo>
                  <a:cubicBezTo>
                    <a:pt x="0" y="8"/>
                    <a:pt x="2" y="11"/>
                    <a:pt x="2" y="12"/>
                  </a:cubicBezTo>
                  <a:cubicBezTo>
                    <a:pt x="2" y="12"/>
                    <a:pt x="3" y="12"/>
                    <a:pt x="3" y="12"/>
                  </a:cubicBezTo>
                  <a:cubicBezTo>
                    <a:pt x="3" y="12"/>
                    <a:pt x="5" y="16"/>
                    <a:pt x="6" y="17"/>
                  </a:cubicBezTo>
                  <a:cubicBezTo>
                    <a:pt x="7" y="17"/>
                    <a:pt x="10" y="17"/>
                    <a:pt x="10" y="17"/>
                  </a:cubicBezTo>
                  <a:cubicBezTo>
                    <a:pt x="10" y="17"/>
                    <a:pt x="11" y="17"/>
                    <a:pt x="11" y="17"/>
                  </a:cubicBezTo>
                  <a:cubicBezTo>
                    <a:pt x="11" y="17"/>
                    <a:pt x="11" y="17"/>
                    <a:pt x="11" y="17"/>
                  </a:cubicBezTo>
                  <a:cubicBezTo>
                    <a:pt x="11" y="17"/>
                    <a:pt x="12" y="15"/>
                    <a:pt x="13" y="14"/>
                  </a:cubicBezTo>
                  <a:cubicBezTo>
                    <a:pt x="13" y="14"/>
                    <a:pt x="14" y="12"/>
                    <a:pt x="13" y="11"/>
                  </a:cubicBezTo>
                  <a:close/>
                  <a:moveTo>
                    <a:pt x="7" y="16"/>
                  </a:moveTo>
                  <a:cubicBezTo>
                    <a:pt x="7" y="16"/>
                    <a:pt x="6" y="13"/>
                    <a:pt x="6" y="13"/>
                  </a:cubicBezTo>
                  <a:cubicBezTo>
                    <a:pt x="6" y="13"/>
                    <a:pt x="7" y="11"/>
                    <a:pt x="7" y="11"/>
                  </a:cubicBezTo>
                  <a:cubicBezTo>
                    <a:pt x="7" y="11"/>
                    <a:pt x="6" y="11"/>
                    <a:pt x="6" y="11"/>
                  </a:cubicBezTo>
                  <a:cubicBezTo>
                    <a:pt x="5" y="11"/>
                    <a:pt x="5" y="9"/>
                    <a:pt x="5" y="9"/>
                  </a:cubicBezTo>
                  <a:cubicBezTo>
                    <a:pt x="5" y="9"/>
                    <a:pt x="5" y="9"/>
                    <a:pt x="5" y="9"/>
                  </a:cubicBezTo>
                  <a:cubicBezTo>
                    <a:pt x="6" y="7"/>
                    <a:pt x="6" y="7"/>
                    <a:pt x="6" y="7"/>
                  </a:cubicBezTo>
                  <a:cubicBezTo>
                    <a:pt x="6" y="7"/>
                    <a:pt x="6" y="7"/>
                    <a:pt x="6" y="6"/>
                  </a:cubicBezTo>
                  <a:cubicBezTo>
                    <a:pt x="6" y="6"/>
                    <a:pt x="8" y="5"/>
                    <a:pt x="9" y="5"/>
                  </a:cubicBezTo>
                  <a:cubicBezTo>
                    <a:pt x="12" y="6"/>
                    <a:pt x="12" y="7"/>
                    <a:pt x="12" y="7"/>
                  </a:cubicBezTo>
                  <a:cubicBezTo>
                    <a:pt x="12" y="8"/>
                    <a:pt x="12" y="8"/>
                    <a:pt x="12" y="8"/>
                  </a:cubicBezTo>
                  <a:cubicBezTo>
                    <a:pt x="13" y="8"/>
                    <a:pt x="13" y="10"/>
                    <a:pt x="13" y="10"/>
                  </a:cubicBezTo>
                  <a:cubicBezTo>
                    <a:pt x="13" y="14"/>
                    <a:pt x="11" y="16"/>
                    <a:pt x="11" y="16"/>
                  </a:cubicBezTo>
                  <a:cubicBezTo>
                    <a:pt x="11" y="16"/>
                    <a:pt x="9" y="17"/>
                    <a:pt x="7" y="16"/>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4" name="MH_Other_44"/>
            <p:cNvSpPr>
              <a:spLocks/>
            </p:cNvSpPr>
            <p:nvPr/>
          </p:nvSpPr>
          <p:spPr bwMode="auto">
            <a:xfrm>
              <a:off x="2378076" y="3092451"/>
              <a:ext cx="66675" cy="50800"/>
            </a:xfrm>
            <a:custGeom>
              <a:avLst/>
              <a:gdLst>
                <a:gd name="T0" fmla="*/ 2147483646 w 14"/>
                <a:gd name="T1" fmla="*/ 2147483646 h 11"/>
                <a:gd name="T2" fmla="*/ 2147483646 w 14"/>
                <a:gd name="T3" fmla="*/ 2147483646 h 11"/>
                <a:gd name="T4" fmla="*/ 2147483646 w 14"/>
                <a:gd name="T5" fmla="*/ 2147483646 h 11"/>
                <a:gd name="T6" fmla="*/ 2147483646 w 14"/>
                <a:gd name="T7" fmla="*/ 2147483646 h 11"/>
                <a:gd name="T8" fmla="*/ 2147483646 w 14"/>
                <a:gd name="T9" fmla="*/ 2147483646 h 11"/>
                <a:gd name="T10" fmla="*/ 2147483646 w 14"/>
                <a:gd name="T11" fmla="*/ 2147483646 h 11"/>
                <a:gd name="T12" fmla="*/ 2147483646 w 14"/>
                <a:gd name="T13" fmla="*/ 2147483646 h 11"/>
                <a:gd name="T14" fmla="*/ 2147483646 w 14"/>
                <a:gd name="T15" fmla="*/ 2147483646 h 11"/>
                <a:gd name="T16" fmla="*/ 2147483646 w 14"/>
                <a:gd name="T17" fmla="*/ 2147483646 h 11"/>
                <a:gd name="T18" fmla="*/ 2147483646 w 14"/>
                <a:gd name="T19" fmla="*/ 2147483646 h 11"/>
                <a:gd name="T20" fmla="*/ 2147483646 w 14"/>
                <a:gd name="T21" fmla="*/ 0 h 11"/>
                <a:gd name="T22" fmla="*/ 2147483646 w 14"/>
                <a:gd name="T23" fmla="*/ 0 h 11"/>
                <a:gd name="T24" fmla="*/ 2147483646 w 14"/>
                <a:gd name="T25" fmla="*/ 0 h 11"/>
                <a:gd name="T26" fmla="*/ 0 w 14"/>
                <a:gd name="T27" fmla="*/ 2147483646 h 11"/>
                <a:gd name="T28" fmla="*/ 0 w 14"/>
                <a:gd name="T29" fmla="*/ 2147483646 h 11"/>
                <a:gd name="T30" fmla="*/ 2147483646 w 14"/>
                <a:gd name="T31" fmla="*/ 2147483646 h 1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 h="11">
                  <a:moveTo>
                    <a:pt x="1" y="9"/>
                  </a:moveTo>
                  <a:cubicBezTo>
                    <a:pt x="2" y="11"/>
                    <a:pt x="2" y="11"/>
                    <a:pt x="2" y="11"/>
                  </a:cubicBezTo>
                  <a:cubicBezTo>
                    <a:pt x="3" y="11"/>
                    <a:pt x="3" y="11"/>
                    <a:pt x="3" y="11"/>
                  </a:cubicBezTo>
                  <a:cubicBezTo>
                    <a:pt x="3" y="10"/>
                    <a:pt x="3" y="10"/>
                    <a:pt x="3" y="10"/>
                  </a:cubicBezTo>
                  <a:cubicBezTo>
                    <a:pt x="3" y="10"/>
                    <a:pt x="4" y="7"/>
                    <a:pt x="5" y="7"/>
                  </a:cubicBezTo>
                  <a:cubicBezTo>
                    <a:pt x="5" y="7"/>
                    <a:pt x="8" y="5"/>
                    <a:pt x="9" y="6"/>
                  </a:cubicBezTo>
                  <a:cubicBezTo>
                    <a:pt x="9" y="6"/>
                    <a:pt x="11" y="7"/>
                    <a:pt x="12" y="7"/>
                  </a:cubicBezTo>
                  <a:cubicBezTo>
                    <a:pt x="12" y="7"/>
                    <a:pt x="12" y="9"/>
                    <a:pt x="12" y="9"/>
                  </a:cubicBezTo>
                  <a:cubicBezTo>
                    <a:pt x="12" y="9"/>
                    <a:pt x="12" y="9"/>
                    <a:pt x="13" y="8"/>
                  </a:cubicBezTo>
                  <a:cubicBezTo>
                    <a:pt x="14" y="7"/>
                    <a:pt x="13" y="5"/>
                    <a:pt x="13" y="4"/>
                  </a:cubicBezTo>
                  <a:cubicBezTo>
                    <a:pt x="13" y="4"/>
                    <a:pt x="10" y="0"/>
                    <a:pt x="8" y="0"/>
                  </a:cubicBezTo>
                  <a:cubicBezTo>
                    <a:pt x="7" y="0"/>
                    <a:pt x="7" y="0"/>
                    <a:pt x="7" y="0"/>
                  </a:cubicBezTo>
                  <a:cubicBezTo>
                    <a:pt x="7" y="0"/>
                    <a:pt x="6" y="0"/>
                    <a:pt x="5" y="0"/>
                  </a:cubicBezTo>
                  <a:cubicBezTo>
                    <a:pt x="4" y="0"/>
                    <a:pt x="0" y="3"/>
                    <a:pt x="0" y="4"/>
                  </a:cubicBezTo>
                  <a:cubicBezTo>
                    <a:pt x="0" y="5"/>
                    <a:pt x="0" y="5"/>
                    <a:pt x="0" y="9"/>
                  </a:cubicBezTo>
                  <a:lnTo>
                    <a:pt x="1" y="9"/>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5" name="MH_Other_45"/>
            <p:cNvSpPr>
              <a:spLocks/>
            </p:cNvSpPr>
            <p:nvPr/>
          </p:nvSpPr>
          <p:spPr bwMode="auto">
            <a:xfrm flipH="1">
              <a:off x="3060701" y="4189414"/>
              <a:ext cx="169863" cy="100013"/>
            </a:xfrm>
            <a:custGeom>
              <a:avLst/>
              <a:gdLst>
                <a:gd name="T0" fmla="*/ 2147483646 w 36"/>
                <a:gd name="T1" fmla="*/ 0 h 21"/>
                <a:gd name="T2" fmla="*/ 2147483646 w 36"/>
                <a:gd name="T3" fmla="*/ 2147483646 h 21"/>
                <a:gd name="T4" fmla="*/ 2147483646 w 36"/>
                <a:gd name="T5" fmla="*/ 2147483646 h 21"/>
                <a:gd name="T6" fmla="*/ 2147483646 w 36"/>
                <a:gd name="T7" fmla="*/ 2147483646 h 21"/>
                <a:gd name="T8" fmla="*/ 2147483646 w 36"/>
                <a:gd name="T9" fmla="*/ 2147483646 h 21"/>
                <a:gd name="T10" fmla="*/ 2147483646 w 36"/>
                <a:gd name="T11" fmla="*/ 2147483646 h 21"/>
                <a:gd name="T12" fmla="*/ 2147483646 w 36"/>
                <a:gd name="T13" fmla="*/ 2147483646 h 21"/>
                <a:gd name="T14" fmla="*/ 2147483646 w 36"/>
                <a:gd name="T15" fmla="*/ 2147483646 h 21"/>
                <a:gd name="T16" fmla="*/ 2147483646 w 36"/>
                <a:gd name="T17" fmla="*/ 2147483646 h 21"/>
                <a:gd name="T18" fmla="*/ 2147483646 w 36"/>
                <a:gd name="T19" fmla="*/ 2147483646 h 21"/>
                <a:gd name="T20" fmla="*/ 2147483646 w 36"/>
                <a:gd name="T21" fmla="*/ 2147483646 h 21"/>
                <a:gd name="T22" fmla="*/ 2147483646 w 36"/>
                <a:gd name="T23" fmla="*/ 2147483646 h 21"/>
                <a:gd name="T24" fmla="*/ 2147483646 w 36"/>
                <a:gd name="T25" fmla="*/ 2147483646 h 21"/>
                <a:gd name="T26" fmla="*/ 2147483646 w 36"/>
                <a:gd name="T27" fmla="*/ 2147483646 h 21"/>
                <a:gd name="T28" fmla="*/ 2147483646 w 36"/>
                <a:gd name="T29" fmla="*/ 2147483646 h 21"/>
                <a:gd name="T30" fmla="*/ 2147483646 w 36"/>
                <a:gd name="T31" fmla="*/ 2147483646 h 21"/>
                <a:gd name="T32" fmla="*/ 2147483646 w 36"/>
                <a:gd name="T33" fmla="*/ 0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 h="21">
                  <a:moveTo>
                    <a:pt x="32" y="0"/>
                  </a:moveTo>
                  <a:cubicBezTo>
                    <a:pt x="32" y="0"/>
                    <a:pt x="30" y="8"/>
                    <a:pt x="29" y="9"/>
                  </a:cubicBezTo>
                  <a:cubicBezTo>
                    <a:pt x="29" y="9"/>
                    <a:pt x="24" y="12"/>
                    <a:pt x="21" y="13"/>
                  </a:cubicBezTo>
                  <a:cubicBezTo>
                    <a:pt x="19" y="15"/>
                    <a:pt x="14" y="16"/>
                    <a:pt x="12" y="17"/>
                  </a:cubicBezTo>
                  <a:cubicBezTo>
                    <a:pt x="12" y="16"/>
                    <a:pt x="11" y="16"/>
                    <a:pt x="11" y="16"/>
                  </a:cubicBezTo>
                  <a:cubicBezTo>
                    <a:pt x="9" y="14"/>
                    <a:pt x="9" y="15"/>
                    <a:pt x="9" y="15"/>
                  </a:cubicBezTo>
                  <a:cubicBezTo>
                    <a:pt x="9" y="15"/>
                    <a:pt x="9" y="16"/>
                    <a:pt x="9" y="16"/>
                  </a:cubicBezTo>
                  <a:cubicBezTo>
                    <a:pt x="8" y="16"/>
                    <a:pt x="7" y="16"/>
                    <a:pt x="6" y="17"/>
                  </a:cubicBezTo>
                  <a:cubicBezTo>
                    <a:pt x="5" y="17"/>
                    <a:pt x="4" y="16"/>
                    <a:pt x="2" y="17"/>
                  </a:cubicBezTo>
                  <a:cubicBezTo>
                    <a:pt x="1" y="17"/>
                    <a:pt x="0" y="18"/>
                    <a:pt x="1" y="18"/>
                  </a:cubicBezTo>
                  <a:cubicBezTo>
                    <a:pt x="4" y="19"/>
                    <a:pt x="4" y="19"/>
                    <a:pt x="4" y="19"/>
                  </a:cubicBezTo>
                  <a:cubicBezTo>
                    <a:pt x="4" y="19"/>
                    <a:pt x="5" y="20"/>
                    <a:pt x="8" y="21"/>
                  </a:cubicBezTo>
                  <a:cubicBezTo>
                    <a:pt x="8" y="21"/>
                    <a:pt x="10" y="21"/>
                    <a:pt x="12" y="20"/>
                  </a:cubicBezTo>
                  <a:cubicBezTo>
                    <a:pt x="14" y="20"/>
                    <a:pt x="14" y="20"/>
                    <a:pt x="14" y="20"/>
                  </a:cubicBezTo>
                  <a:cubicBezTo>
                    <a:pt x="14" y="20"/>
                    <a:pt x="15" y="19"/>
                    <a:pt x="20" y="18"/>
                  </a:cubicBezTo>
                  <a:cubicBezTo>
                    <a:pt x="25" y="18"/>
                    <a:pt x="33" y="13"/>
                    <a:pt x="34" y="12"/>
                  </a:cubicBezTo>
                  <a:cubicBezTo>
                    <a:pt x="36" y="12"/>
                    <a:pt x="34" y="1"/>
                    <a:pt x="32" y="0"/>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6" name="MH_Other_46"/>
            <p:cNvSpPr>
              <a:spLocks/>
            </p:cNvSpPr>
            <p:nvPr/>
          </p:nvSpPr>
          <p:spPr bwMode="auto">
            <a:xfrm flipH="1">
              <a:off x="2998789" y="4614864"/>
              <a:ext cx="66675" cy="66675"/>
            </a:xfrm>
            <a:custGeom>
              <a:avLst/>
              <a:gdLst>
                <a:gd name="T0" fmla="*/ 2147483646 w 14"/>
                <a:gd name="T1" fmla="*/ 2147483646 h 14"/>
                <a:gd name="T2" fmla="*/ 0 w 14"/>
                <a:gd name="T3" fmla="*/ 2147483646 h 14"/>
                <a:gd name="T4" fmla="*/ 2147483646 w 14"/>
                <a:gd name="T5" fmla="*/ 2147483646 h 14"/>
                <a:gd name="T6" fmla="*/ 2147483646 w 14"/>
                <a:gd name="T7" fmla="*/ 2147483646 h 14"/>
                <a:gd name="T8" fmla="*/ 2147483646 w 14"/>
                <a:gd name="T9" fmla="*/ 2147483646 h 14"/>
                <a:gd name="T10" fmla="*/ 2147483646 w 14"/>
                <a:gd name="T11" fmla="*/ 2147483646 h 14"/>
                <a:gd name="T12" fmla="*/ 2147483646 w 14"/>
                <a:gd name="T13" fmla="*/ 2147483646 h 14"/>
                <a:gd name="T14" fmla="*/ 2147483646 w 14"/>
                <a:gd name="T15" fmla="*/ 0 h 14"/>
                <a:gd name="T16" fmla="*/ 2147483646 w 14"/>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4">
                  <a:moveTo>
                    <a:pt x="2" y="3"/>
                  </a:moveTo>
                  <a:cubicBezTo>
                    <a:pt x="2" y="3"/>
                    <a:pt x="0" y="7"/>
                    <a:pt x="0" y="9"/>
                  </a:cubicBezTo>
                  <a:cubicBezTo>
                    <a:pt x="1" y="12"/>
                    <a:pt x="3" y="12"/>
                    <a:pt x="4" y="11"/>
                  </a:cubicBezTo>
                  <a:cubicBezTo>
                    <a:pt x="4" y="11"/>
                    <a:pt x="5" y="13"/>
                    <a:pt x="6" y="14"/>
                  </a:cubicBezTo>
                  <a:cubicBezTo>
                    <a:pt x="7" y="14"/>
                    <a:pt x="11" y="13"/>
                    <a:pt x="12" y="11"/>
                  </a:cubicBezTo>
                  <a:cubicBezTo>
                    <a:pt x="13" y="9"/>
                    <a:pt x="13" y="5"/>
                    <a:pt x="13" y="5"/>
                  </a:cubicBezTo>
                  <a:cubicBezTo>
                    <a:pt x="13" y="4"/>
                    <a:pt x="14" y="3"/>
                    <a:pt x="14" y="3"/>
                  </a:cubicBezTo>
                  <a:cubicBezTo>
                    <a:pt x="14" y="3"/>
                    <a:pt x="14" y="2"/>
                    <a:pt x="14" y="0"/>
                  </a:cubicBezTo>
                  <a:cubicBezTo>
                    <a:pt x="14" y="0"/>
                    <a:pt x="4" y="2"/>
                    <a:pt x="2" y="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7" name="MH_Other_47"/>
            <p:cNvSpPr>
              <a:spLocks/>
            </p:cNvSpPr>
            <p:nvPr/>
          </p:nvSpPr>
          <p:spPr bwMode="auto">
            <a:xfrm flipH="1">
              <a:off x="3022601" y="4437063"/>
              <a:ext cx="66675" cy="215900"/>
            </a:xfrm>
            <a:custGeom>
              <a:avLst/>
              <a:gdLst>
                <a:gd name="T0" fmla="*/ 2147483646 w 14"/>
                <a:gd name="T1" fmla="*/ 2147483646 h 46"/>
                <a:gd name="T2" fmla="*/ 2147483646 w 14"/>
                <a:gd name="T3" fmla="*/ 2147483646 h 46"/>
                <a:gd name="T4" fmla="*/ 2147483646 w 14"/>
                <a:gd name="T5" fmla="*/ 2147483646 h 46"/>
                <a:gd name="T6" fmla="*/ 2147483646 w 14"/>
                <a:gd name="T7" fmla="*/ 2147483646 h 46"/>
                <a:gd name="T8" fmla="*/ 2147483646 w 14"/>
                <a:gd name="T9" fmla="*/ 2147483646 h 46"/>
                <a:gd name="T10" fmla="*/ 0 w 14"/>
                <a:gd name="T11" fmla="*/ 2147483646 h 46"/>
                <a:gd name="T12" fmla="*/ 2147483646 w 14"/>
                <a:gd name="T13" fmla="*/ 2147483646 h 46"/>
                <a:gd name="T14" fmla="*/ 2147483646 w 14"/>
                <a:gd name="T15" fmla="*/ 2147483646 h 46"/>
                <a:gd name="T16" fmla="*/ 2147483646 w 14"/>
                <a:gd name="T17" fmla="*/ 2147483646 h 46"/>
                <a:gd name="T18" fmla="*/ 2147483646 w 14"/>
                <a:gd name="T19" fmla="*/ 2147483646 h 46"/>
                <a:gd name="T20" fmla="*/ 2147483646 w 14"/>
                <a:gd name="T21" fmla="*/ 2147483646 h 46"/>
                <a:gd name="T22" fmla="*/ 2147483646 w 14"/>
                <a:gd name="T23" fmla="*/ 2147483646 h 46"/>
                <a:gd name="T24" fmla="*/ 2147483646 w 14"/>
                <a:gd name="T25" fmla="*/ 2147483646 h 46"/>
                <a:gd name="T26" fmla="*/ 2147483646 w 14"/>
                <a:gd name="T27" fmla="*/ 2147483646 h 4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46">
                  <a:moveTo>
                    <a:pt x="6" y="45"/>
                  </a:moveTo>
                  <a:cubicBezTo>
                    <a:pt x="6" y="45"/>
                    <a:pt x="7" y="42"/>
                    <a:pt x="7" y="40"/>
                  </a:cubicBezTo>
                  <a:cubicBezTo>
                    <a:pt x="8" y="39"/>
                    <a:pt x="9" y="35"/>
                    <a:pt x="9" y="35"/>
                  </a:cubicBezTo>
                  <a:cubicBezTo>
                    <a:pt x="8" y="34"/>
                    <a:pt x="4" y="22"/>
                    <a:pt x="3" y="20"/>
                  </a:cubicBezTo>
                  <a:cubicBezTo>
                    <a:pt x="3" y="18"/>
                    <a:pt x="2" y="14"/>
                    <a:pt x="2" y="11"/>
                  </a:cubicBezTo>
                  <a:cubicBezTo>
                    <a:pt x="1" y="8"/>
                    <a:pt x="0" y="3"/>
                    <a:pt x="0" y="1"/>
                  </a:cubicBezTo>
                  <a:cubicBezTo>
                    <a:pt x="1" y="0"/>
                    <a:pt x="10" y="1"/>
                    <a:pt x="10" y="1"/>
                  </a:cubicBezTo>
                  <a:cubicBezTo>
                    <a:pt x="10" y="1"/>
                    <a:pt x="10" y="9"/>
                    <a:pt x="9" y="11"/>
                  </a:cubicBezTo>
                  <a:cubicBezTo>
                    <a:pt x="9" y="11"/>
                    <a:pt x="10" y="13"/>
                    <a:pt x="10" y="13"/>
                  </a:cubicBezTo>
                  <a:cubicBezTo>
                    <a:pt x="10" y="14"/>
                    <a:pt x="11" y="17"/>
                    <a:pt x="11" y="25"/>
                  </a:cubicBezTo>
                  <a:cubicBezTo>
                    <a:pt x="12" y="33"/>
                    <a:pt x="13" y="33"/>
                    <a:pt x="13" y="33"/>
                  </a:cubicBezTo>
                  <a:cubicBezTo>
                    <a:pt x="14" y="38"/>
                    <a:pt x="14" y="38"/>
                    <a:pt x="14" y="38"/>
                  </a:cubicBezTo>
                  <a:cubicBezTo>
                    <a:pt x="11" y="45"/>
                    <a:pt x="11" y="45"/>
                    <a:pt x="11" y="45"/>
                  </a:cubicBezTo>
                  <a:cubicBezTo>
                    <a:pt x="11" y="45"/>
                    <a:pt x="8" y="46"/>
                    <a:pt x="6" y="45"/>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8" name="MH_Other_48"/>
            <p:cNvSpPr>
              <a:spLocks/>
            </p:cNvSpPr>
            <p:nvPr/>
          </p:nvSpPr>
          <p:spPr bwMode="auto">
            <a:xfrm flipH="1">
              <a:off x="3022601" y="4437063"/>
              <a:ext cx="66675" cy="211138"/>
            </a:xfrm>
            <a:custGeom>
              <a:avLst/>
              <a:gdLst>
                <a:gd name="T0" fmla="*/ 2147483646 w 14"/>
                <a:gd name="T1" fmla="*/ 2147483646 h 45"/>
                <a:gd name="T2" fmla="*/ 2147483646 w 14"/>
                <a:gd name="T3" fmla="*/ 2147483646 h 45"/>
                <a:gd name="T4" fmla="*/ 2147483646 w 14"/>
                <a:gd name="T5" fmla="*/ 2147483646 h 45"/>
                <a:gd name="T6" fmla="*/ 2147483646 w 14"/>
                <a:gd name="T7" fmla="*/ 2147483646 h 45"/>
                <a:gd name="T8" fmla="*/ 0 w 14"/>
                <a:gd name="T9" fmla="*/ 2147483646 h 45"/>
                <a:gd name="T10" fmla="*/ 2147483646 w 14"/>
                <a:gd name="T11" fmla="*/ 2147483646 h 45"/>
                <a:gd name="T12" fmla="*/ 2147483646 w 14"/>
                <a:gd name="T13" fmla="*/ 2147483646 h 45"/>
                <a:gd name="T14" fmla="*/ 2147483646 w 14"/>
                <a:gd name="T15" fmla="*/ 2147483646 h 45"/>
                <a:gd name="T16" fmla="*/ 2147483646 w 14"/>
                <a:gd name="T17" fmla="*/ 2147483646 h 45"/>
                <a:gd name="T18" fmla="*/ 2147483646 w 14"/>
                <a:gd name="T19" fmla="*/ 2147483646 h 45"/>
                <a:gd name="T20" fmla="*/ 2147483646 w 14"/>
                <a:gd name="T21" fmla="*/ 2147483646 h 45"/>
                <a:gd name="T22" fmla="*/ 2147483646 w 14"/>
                <a:gd name="T23" fmla="*/ 2147483646 h 45"/>
                <a:gd name="T24" fmla="*/ 2147483646 w 14"/>
                <a:gd name="T25" fmla="*/ 2147483646 h 45"/>
                <a:gd name="T26" fmla="*/ 2147483646 w 14"/>
                <a:gd name="T27" fmla="*/ 2147483646 h 45"/>
                <a:gd name="T28" fmla="*/ 2147483646 w 14"/>
                <a:gd name="T29" fmla="*/ 2147483646 h 45"/>
                <a:gd name="T30" fmla="*/ 2147483646 w 14"/>
                <a:gd name="T31" fmla="*/ 2147483646 h 45"/>
                <a:gd name="T32" fmla="*/ 2147483646 w 14"/>
                <a:gd name="T33" fmla="*/ 2147483646 h 45"/>
                <a:gd name="T34" fmla="*/ 2147483646 w 14"/>
                <a:gd name="T35" fmla="*/ 2147483646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 h="45">
                  <a:moveTo>
                    <a:pt x="11" y="25"/>
                  </a:moveTo>
                  <a:cubicBezTo>
                    <a:pt x="11" y="17"/>
                    <a:pt x="10" y="14"/>
                    <a:pt x="10" y="13"/>
                  </a:cubicBezTo>
                  <a:cubicBezTo>
                    <a:pt x="10" y="13"/>
                    <a:pt x="9" y="11"/>
                    <a:pt x="9" y="11"/>
                  </a:cubicBezTo>
                  <a:cubicBezTo>
                    <a:pt x="10" y="9"/>
                    <a:pt x="10" y="1"/>
                    <a:pt x="10" y="1"/>
                  </a:cubicBezTo>
                  <a:cubicBezTo>
                    <a:pt x="10" y="1"/>
                    <a:pt x="1" y="0"/>
                    <a:pt x="0" y="1"/>
                  </a:cubicBezTo>
                  <a:cubicBezTo>
                    <a:pt x="0" y="2"/>
                    <a:pt x="1" y="6"/>
                    <a:pt x="1" y="9"/>
                  </a:cubicBezTo>
                  <a:cubicBezTo>
                    <a:pt x="3" y="11"/>
                    <a:pt x="4" y="14"/>
                    <a:pt x="4" y="14"/>
                  </a:cubicBezTo>
                  <a:cubicBezTo>
                    <a:pt x="5" y="14"/>
                    <a:pt x="7" y="12"/>
                    <a:pt x="7" y="12"/>
                  </a:cubicBezTo>
                  <a:cubicBezTo>
                    <a:pt x="7" y="12"/>
                    <a:pt x="9" y="20"/>
                    <a:pt x="10" y="26"/>
                  </a:cubicBezTo>
                  <a:cubicBezTo>
                    <a:pt x="10" y="29"/>
                    <a:pt x="9" y="30"/>
                    <a:pt x="7" y="31"/>
                  </a:cubicBezTo>
                  <a:cubicBezTo>
                    <a:pt x="8" y="33"/>
                    <a:pt x="8" y="35"/>
                    <a:pt x="9" y="35"/>
                  </a:cubicBezTo>
                  <a:cubicBezTo>
                    <a:pt x="9" y="35"/>
                    <a:pt x="9" y="36"/>
                    <a:pt x="8" y="37"/>
                  </a:cubicBezTo>
                  <a:cubicBezTo>
                    <a:pt x="10" y="37"/>
                    <a:pt x="11" y="36"/>
                    <a:pt x="11" y="38"/>
                  </a:cubicBezTo>
                  <a:cubicBezTo>
                    <a:pt x="11" y="39"/>
                    <a:pt x="10" y="43"/>
                    <a:pt x="9" y="45"/>
                  </a:cubicBezTo>
                  <a:cubicBezTo>
                    <a:pt x="10" y="45"/>
                    <a:pt x="11" y="45"/>
                    <a:pt x="11" y="45"/>
                  </a:cubicBezTo>
                  <a:cubicBezTo>
                    <a:pt x="14" y="38"/>
                    <a:pt x="14" y="38"/>
                    <a:pt x="14" y="38"/>
                  </a:cubicBezTo>
                  <a:cubicBezTo>
                    <a:pt x="13" y="33"/>
                    <a:pt x="13" y="33"/>
                    <a:pt x="13" y="33"/>
                  </a:cubicBezTo>
                  <a:cubicBezTo>
                    <a:pt x="13" y="33"/>
                    <a:pt x="12" y="33"/>
                    <a:pt x="11" y="2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39" name="MH_Other_49"/>
            <p:cNvSpPr>
              <a:spLocks/>
            </p:cNvSpPr>
            <p:nvPr/>
          </p:nvSpPr>
          <p:spPr bwMode="auto">
            <a:xfrm flipH="1">
              <a:off x="3060700" y="4189413"/>
              <a:ext cx="114300" cy="95250"/>
            </a:xfrm>
            <a:custGeom>
              <a:avLst/>
              <a:gdLst>
                <a:gd name="T0" fmla="*/ 2147483646 w 24"/>
                <a:gd name="T1" fmla="*/ 0 h 20"/>
                <a:gd name="T2" fmla="*/ 2147483646 w 24"/>
                <a:gd name="T3" fmla="*/ 0 h 20"/>
                <a:gd name="T4" fmla="*/ 2147483646 w 24"/>
                <a:gd name="T5" fmla="*/ 2147483646 h 20"/>
                <a:gd name="T6" fmla="*/ 2147483646 w 24"/>
                <a:gd name="T7" fmla="*/ 2147483646 h 20"/>
                <a:gd name="T8" fmla="*/ 2147483646 w 24"/>
                <a:gd name="T9" fmla="*/ 2147483646 h 20"/>
                <a:gd name="T10" fmla="*/ 2147483646 w 24"/>
                <a:gd name="T11" fmla="*/ 2147483646 h 20"/>
                <a:gd name="T12" fmla="*/ 2147483646 w 24"/>
                <a:gd name="T13" fmla="*/ 2147483646 h 20"/>
                <a:gd name="T14" fmla="*/ 0 w 24"/>
                <a:gd name="T15" fmla="*/ 2147483646 h 20"/>
                <a:gd name="T16" fmla="*/ 0 w 24"/>
                <a:gd name="T17" fmla="*/ 2147483646 h 20"/>
                <a:gd name="T18" fmla="*/ 2147483646 w 24"/>
                <a:gd name="T19" fmla="*/ 2147483646 h 20"/>
                <a:gd name="T20" fmla="*/ 2147483646 w 24"/>
                <a:gd name="T21" fmla="*/ 2147483646 h 20"/>
                <a:gd name="T22" fmla="*/ 2147483646 w 24"/>
                <a:gd name="T23" fmla="*/ 2147483646 h 20"/>
                <a:gd name="T24" fmla="*/ 2147483646 w 24"/>
                <a:gd name="T25" fmla="*/ 0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4" h="20">
                  <a:moveTo>
                    <a:pt x="20" y="0"/>
                  </a:moveTo>
                  <a:cubicBezTo>
                    <a:pt x="20" y="0"/>
                    <a:pt x="20" y="0"/>
                    <a:pt x="20" y="0"/>
                  </a:cubicBezTo>
                  <a:cubicBezTo>
                    <a:pt x="20" y="0"/>
                    <a:pt x="20" y="1"/>
                    <a:pt x="19" y="2"/>
                  </a:cubicBezTo>
                  <a:cubicBezTo>
                    <a:pt x="20" y="4"/>
                    <a:pt x="20" y="6"/>
                    <a:pt x="20" y="7"/>
                  </a:cubicBezTo>
                  <a:cubicBezTo>
                    <a:pt x="19" y="9"/>
                    <a:pt x="20" y="11"/>
                    <a:pt x="19" y="12"/>
                  </a:cubicBezTo>
                  <a:cubicBezTo>
                    <a:pt x="18" y="12"/>
                    <a:pt x="10" y="18"/>
                    <a:pt x="6" y="18"/>
                  </a:cubicBezTo>
                  <a:cubicBezTo>
                    <a:pt x="6" y="18"/>
                    <a:pt x="5" y="17"/>
                    <a:pt x="4" y="18"/>
                  </a:cubicBezTo>
                  <a:cubicBezTo>
                    <a:pt x="3" y="19"/>
                    <a:pt x="1" y="19"/>
                    <a:pt x="0" y="20"/>
                  </a:cubicBezTo>
                  <a:cubicBezTo>
                    <a:pt x="0" y="20"/>
                    <a:pt x="0" y="20"/>
                    <a:pt x="0" y="20"/>
                  </a:cubicBezTo>
                  <a:cubicBezTo>
                    <a:pt x="2" y="20"/>
                    <a:pt x="2" y="20"/>
                    <a:pt x="2" y="20"/>
                  </a:cubicBezTo>
                  <a:cubicBezTo>
                    <a:pt x="2" y="20"/>
                    <a:pt x="3" y="19"/>
                    <a:pt x="8" y="18"/>
                  </a:cubicBezTo>
                  <a:cubicBezTo>
                    <a:pt x="13" y="18"/>
                    <a:pt x="21" y="13"/>
                    <a:pt x="22" y="12"/>
                  </a:cubicBezTo>
                  <a:cubicBezTo>
                    <a:pt x="24" y="12"/>
                    <a:pt x="22" y="3"/>
                    <a:pt x="20" y="0"/>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0" name="MH_Other_50"/>
            <p:cNvSpPr>
              <a:spLocks/>
            </p:cNvSpPr>
            <p:nvPr/>
          </p:nvSpPr>
          <p:spPr bwMode="auto">
            <a:xfrm flipH="1">
              <a:off x="2970214" y="4413251"/>
              <a:ext cx="66675" cy="254000"/>
            </a:xfrm>
            <a:custGeom>
              <a:avLst/>
              <a:gdLst>
                <a:gd name="T0" fmla="*/ 0 w 14"/>
                <a:gd name="T1" fmla="*/ 2147483646 h 54"/>
                <a:gd name="T2" fmla="*/ 2147483646 w 14"/>
                <a:gd name="T3" fmla="*/ 2147483646 h 54"/>
                <a:gd name="T4" fmla="*/ 2147483646 w 14"/>
                <a:gd name="T5" fmla="*/ 2147483646 h 54"/>
                <a:gd name="T6" fmla="*/ 2147483646 w 14"/>
                <a:gd name="T7" fmla="*/ 2147483646 h 54"/>
                <a:gd name="T8" fmla="*/ 2147483646 w 14"/>
                <a:gd name="T9" fmla="*/ 2147483646 h 54"/>
                <a:gd name="T10" fmla="*/ 2147483646 w 14"/>
                <a:gd name="T11" fmla="*/ 2147483646 h 54"/>
                <a:gd name="T12" fmla="*/ 2147483646 w 14"/>
                <a:gd name="T13" fmla="*/ 2147483646 h 54"/>
                <a:gd name="T14" fmla="*/ 2147483646 w 14"/>
                <a:gd name="T15" fmla="*/ 2147483646 h 54"/>
                <a:gd name="T16" fmla="*/ 2147483646 w 14"/>
                <a:gd name="T17" fmla="*/ 2147483646 h 54"/>
                <a:gd name="T18" fmla="*/ 2147483646 w 14"/>
                <a:gd name="T19" fmla="*/ 2147483646 h 54"/>
                <a:gd name="T20" fmla="*/ 2147483646 w 14"/>
                <a:gd name="T21" fmla="*/ 2147483646 h 54"/>
                <a:gd name="T22" fmla="*/ 2147483646 w 14"/>
                <a:gd name="T23" fmla="*/ 2147483646 h 54"/>
                <a:gd name="T24" fmla="*/ 2147483646 w 14"/>
                <a:gd name="T25" fmla="*/ 2147483646 h 54"/>
                <a:gd name="T26" fmla="*/ 0 w 14"/>
                <a:gd name="T27" fmla="*/ 2147483646 h 5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54">
                  <a:moveTo>
                    <a:pt x="0" y="51"/>
                  </a:moveTo>
                  <a:cubicBezTo>
                    <a:pt x="0" y="51"/>
                    <a:pt x="0" y="47"/>
                    <a:pt x="1" y="46"/>
                  </a:cubicBezTo>
                  <a:cubicBezTo>
                    <a:pt x="1" y="44"/>
                    <a:pt x="2" y="39"/>
                    <a:pt x="3" y="38"/>
                  </a:cubicBezTo>
                  <a:cubicBezTo>
                    <a:pt x="3" y="38"/>
                    <a:pt x="5" y="24"/>
                    <a:pt x="5" y="16"/>
                  </a:cubicBezTo>
                  <a:cubicBezTo>
                    <a:pt x="5" y="16"/>
                    <a:pt x="2" y="12"/>
                    <a:pt x="3" y="7"/>
                  </a:cubicBezTo>
                  <a:cubicBezTo>
                    <a:pt x="3" y="2"/>
                    <a:pt x="6" y="0"/>
                    <a:pt x="6" y="1"/>
                  </a:cubicBezTo>
                  <a:cubicBezTo>
                    <a:pt x="6" y="1"/>
                    <a:pt x="12" y="6"/>
                    <a:pt x="12" y="6"/>
                  </a:cubicBezTo>
                  <a:cubicBezTo>
                    <a:pt x="12" y="6"/>
                    <a:pt x="13" y="12"/>
                    <a:pt x="12" y="12"/>
                  </a:cubicBezTo>
                  <a:cubicBezTo>
                    <a:pt x="12" y="13"/>
                    <a:pt x="14" y="20"/>
                    <a:pt x="13" y="23"/>
                  </a:cubicBezTo>
                  <a:cubicBezTo>
                    <a:pt x="12" y="27"/>
                    <a:pt x="9" y="33"/>
                    <a:pt x="8" y="38"/>
                  </a:cubicBezTo>
                  <a:cubicBezTo>
                    <a:pt x="8" y="38"/>
                    <a:pt x="8" y="42"/>
                    <a:pt x="8" y="43"/>
                  </a:cubicBezTo>
                  <a:cubicBezTo>
                    <a:pt x="7" y="43"/>
                    <a:pt x="6" y="46"/>
                    <a:pt x="7" y="47"/>
                  </a:cubicBezTo>
                  <a:cubicBezTo>
                    <a:pt x="7" y="47"/>
                    <a:pt x="6" y="50"/>
                    <a:pt x="5" y="51"/>
                  </a:cubicBezTo>
                  <a:cubicBezTo>
                    <a:pt x="5" y="51"/>
                    <a:pt x="2" y="54"/>
                    <a:pt x="0" y="5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1" name="MH_Other_51"/>
            <p:cNvSpPr>
              <a:spLocks/>
            </p:cNvSpPr>
            <p:nvPr/>
          </p:nvSpPr>
          <p:spPr bwMode="auto">
            <a:xfrm flipH="1">
              <a:off x="2970214" y="4413252"/>
              <a:ext cx="66675" cy="249237"/>
            </a:xfrm>
            <a:custGeom>
              <a:avLst/>
              <a:gdLst>
                <a:gd name="T0" fmla="*/ 2147483646 w 14"/>
                <a:gd name="T1" fmla="*/ 2147483646 h 53"/>
                <a:gd name="T2" fmla="*/ 2147483646 w 14"/>
                <a:gd name="T3" fmla="*/ 2147483646 h 53"/>
                <a:gd name="T4" fmla="*/ 2147483646 w 14"/>
                <a:gd name="T5" fmla="*/ 2147483646 h 53"/>
                <a:gd name="T6" fmla="*/ 2147483646 w 14"/>
                <a:gd name="T7" fmla="*/ 2147483646 h 53"/>
                <a:gd name="T8" fmla="*/ 2147483646 w 14"/>
                <a:gd name="T9" fmla="*/ 2147483646 h 53"/>
                <a:gd name="T10" fmla="*/ 2147483646 w 14"/>
                <a:gd name="T11" fmla="*/ 2147483646 h 53"/>
                <a:gd name="T12" fmla="*/ 2147483646 w 14"/>
                <a:gd name="T13" fmla="*/ 2147483646 h 53"/>
                <a:gd name="T14" fmla="*/ 2147483646 w 14"/>
                <a:gd name="T15" fmla="*/ 2147483646 h 53"/>
                <a:gd name="T16" fmla="*/ 2147483646 w 14"/>
                <a:gd name="T17" fmla="*/ 2147483646 h 53"/>
                <a:gd name="T18" fmla="*/ 2147483646 w 14"/>
                <a:gd name="T19" fmla="*/ 2147483646 h 53"/>
                <a:gd name="T20" fmla="*/ 2147483646 w 14"/>
                <a:gd name="T21" fmla="*/ 2147483646 h 53"/>
                <a:gd name="T22" fmla="*/ 2147483646 w 14"/>
                <a:gd name="T23" fmla="*/ 2147483646 h 53"/>
                <a:gd name="T24" fmla="*/ 2147483646 w 14"/>
                <a:gd name="T25" fmla="*/ 2147483646 h 53"/>
                <a:gd name="T26" fmla="*/ 2147483646 w 14"/>
                <a:gd name="T27" fmla="*/ 2147483646 h 53"/>
                <a:gd name="T28" fmla="*/ 2147483646 w 14"/>
                <a:gd name="T29" fmla="*/ 2147483646 h 53"/>
                <a:gd name="T30" fmla="*/ 2147483646 w 14"/>
                <a:gd name="T31" fmla="*/ 2147483646 h 53"/>
                <a:gd name="T32" fmla="*/ 0 w 14"/>
                <a:gd name="T33" fmla="*/ 2147483646 h 53"/>
                <a:gd name="T34" fmla="*/ 2147483646 w 14"/>
                <a:gd name="T35" fmla="*/ 2147483646 h 53"/>
                <a:gd name="T36" fmla="*/ 2147483646 w 14"/>
                <a:gd name="T37" fmla="*/ 2147483646 h 53"/>
                <a:gd name="T38" fmla="*/ 2147483646 w 14"/>
                <a:gd name="T39" fmla="*/ 2147483646 h 53"/>
                <a:gd name="T40" fmla="*/ 2147483646 w 14"/>
                <a:gd name="T41" fmla="*/ 2147483646 h 53"/>
                <a:gd name="T42" fmla="*/ 2147483646 w 14"/>
                <a:gd name="T43" fmla="*/ 2147483646 h 53"/>
                <a:gd name="T44" fmla="*/ 2147483646 w 14"/>
                <a:gd name="T45" fmla="*/ 2147483646 h 5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4" h="53">
                  <a:moveTo>
                    <a:pt x="12" y="12"/>
                  </a:moveTo>
                  <a:cubicBezTo>
                    <a:pt x="13" y="12"/>
                    <a:pt x="12" y="6"/>
                    <a:pt x="12" y="6"/>
                  </a:cubicBezTo>
                  <a:cubicBezTo>
                    <a:pt x="12" y="6"/>
                    <a:pt x="6" y="1"/>
                    <a:pt x="6" y="1"/>
                  </a:cubicBezTo>
                  <a:cubicBezTo>
                    <a:pt x="6" y="0"/>
                    <a:pt x="3" y="2"/>
                    <a:pt x="3" y="7"/>
                  </a:cubicBezTo>
                  <a:cubicBezTo>
                    <a:pt x="2" y="12"/>
                    <a:pt x="5" y="16"/>
                    <a:pt x="5" y="16"/>
                  </a:cubicBezTo>
                  <a:cubicBezTo>
                    <a:pt x="5" y="16"/>
                    <a:pt x="5" y="17"/>
                    <a:pt x="5" y="18"/>
                  </a:cubicBezTo>
                  <a:cubicBezTo>
                    <a:pt x="6" y="18"/>
                    <a:pt x="8" y="19"/>
                    <a:pt x="9" y="17"/>
                  </a:cubicBezTo>
                  <a:cubicBezTo>
                    <a:pt x="9" y="17"/>
                    <a:pt x="11" y="16"/>
                    <a:pt x="11" y="17"/>
                  </a:cubicBezTo>
                  <a:cubicBezTo>
                    <a:pt x="11" y="17"/>
                    <a:pt x="12" y="22"/>
                    <a:pt x="10" y="26"/>
                  </a:cubicBezTo>
                  <a:cubicBezTo>
                    <a:pt x="8" y="31"/>
                    <a:pt x="6" y="39"/>
                    <a:pt x="5" y="40"/>
                  </a:cubicBezTo>
                  <a:cubicBezTo>
                    <a:pt x="5" y="41"/>
                    <a:pt x="3" y="41"/>
                    <a:pt x="4" y="38"/>
                  </a:cubicBezTo>
                  <a:cubicBezTo>
                    <a:pt x="5" y="34"/>
                    <a:pt x="6" y="26"/>
                    <a:pt x="6" y="26"/>
                  </a:cubicBezTo>
                  <a:cubicBezTo>
                    <a:pt x="6" y="26"/>
                    <a:pt x="4" y="34"/>
                    <a:pt x="3" y="37"/>
                  </a:cubicBezTo>
                  <a:cubicBezTo>
                    <a:pt x="3" y="38"/>
                    <a:pt x="3" y="38"/>
                    <a:pt x="3" y="38"/>
                  </a:cubicBezTo>
                  <a:cubicBezTo>
                    <a:pt x="3" y="38"/>
                    <a:pt x="3" y="39"/>
                    <a:pt x="3" y="39"/>
                  </a:cubicBezTo>
                  <a:cubicBezTo>
                    <a:pt x="3" y="41"/>
                    <a:pt x="3" y="45"/>
                    <a:pt x="2" y="47"/>
                  </a:cubicBezTo>
                  <a:cubicBezTo>
                    <a:pt x="1" y="49"/>
                    <a:pt x="1" y="51"/>
                    <a:pt x="0" y="52"/>
                  </a:cubicBezTo>
                  <a:cubicBezTo>
                    <a:pt x="2" y="53"/>
                    <a:pt x="5" y="51"/>
                    <a:pt x="5" y="51"/>
                  </a:cubicBezTo>
                  <a:cubicBezTo>
                    <a:pt x="6" y="50"/>
                    <a:pt x="7" y="47"/>
                    <a:pt x="7" y="47"/>
                  </a:cubicBezTo>
                  <a:cubicBezTo>
                    <a:pt x="6" y="46"/>
                    <a:pt x="7" y="43"/>
                    <a:pt x="8" y="43"/>
                  </a:cubicBezTo>
                  <a:cubicBezTo>
                    <a:pt x="8" y="42"/>
                    <a:pt x="8" y="38"/>
                    <a:pt x="8" y="38"/>
                  </a:cubicBezTo>
                  <a:cubicBezTo>
                    <a:pt x="9" y="33"/>
                    <a:pt x="12" y="27"/>
                    <a:pt x="13" y="23"/>
                  </a:cubicBezTo>
                  <a:cubicBezTo>
                    <a:pt x="14" y="20"/>
                    <a:pt x="12" y="13"/>
                    <a:pt x="12" y="12"/>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2" name="MH_Other_52"/>
            <p:cNvSpPr>
              <a:spLocks/>
            </p:cNvSpPr>
            <p:nvPr/>
          </p:nvSpPr>
          <p:spPr bwMode="auto">
            <a:xfrm flipH="1">
              <a:off x="2955926" y="4213226"/>
              <a:ext cx="142875" cy="241300"/>
            </a:xfrm>
            <a:custGeom>
              <a:avLst/>
              <a:gdLst>
                <a:gd name="T0" fmla="*/ 2147483646 w 30"/>
                <a:gd name="T1" fmla="*/ 2147483646 h 51"/>
                <a:gd name="T2" fmla="*/ 2147483646 w 30"/>
                <a:gd name="T3" fmla="*/ 2147483646 h 51"/>
                <a:gd name="T4" fmla="*/ 2147483646 w 30"/>
                <a:gd name="T5" fmla="*/ 2147483646 h 51"/>
                <a:gd name="T6" fmla="*/ 2147483646 w 30"/>
                <a:gd name="T7" fmla="*/ 2147483646 h 51"/>
                <a:gd name="T8" fmla="*/ 2147483646 w 30"/>
                <a:gd name="T9" fmla="*/ 2147483646 h 51"/>
                <a:gd name="T10" fmla="*/ 2147483646 w 30"/>
                <a:gd name="T11" fmla="*/ 2147483646 h 51"/>
                <a:gd name="T12" fmla="*/ 2147483646 w 30"/>
                <a:gd name="T13" fmla="*/ 2147483646 h 51"/>
                <a:gd name="T14" fmla="*/ 2147483646 w 30"/>
                <a:gd name="T15" fmla="*/ 2147483646 h 51"/>
                <a:gd name="T16" fmla="*/ 2147483646 w 30"/>
                <a:gd name="T17" fmla="*/ 2147483646 h 51"/>
                <a:gd name="T18" fmla="*/ 2147483646 w 30"/>
                <a:gd name="T19" fmla="*/ 2147483646 h 51"/>
                <a:gd name="T20" fmla="*/ 2147483646 w 30"/>
                <a:gd name="T21" fmla="*/ 2147483646 h 51"/>
                <a:gd name="T22" fmla="*/ 2147483646 w 30"/>
                <a:gd name="T23" fmla="*/ 2147483646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0" h="51">
                  <a:moveTo>
                    <a:pt x="2" y="50"/>
                  </a:moveTo>
                  <a:cubicBezTo>
                    <a:pt x="2" y="50"/>
                    <a:pt x="23" y="51"/>
                    <a:pt x="26" y="50"/>
                  </a:cubicBezTo>
                  <a:cubicBezTo>
                    <a:pt x="26" y="50"/>
                    <a:pt x="27" y="39"/>
                    <a:pt x="27" y="37"/>
                  </a:cubicBezTo>
                  <a:cubicBezTo>
                    <a:pt x="28" y="36"/>
                    <a:pt x="29" y="26"/>
                    <a:pt x="29" y="24"/>
                  </a:cubicBezTo>
                  <a:cubicBezTo>
                    <a:pt x="30" y="22"/>
                    <a:pt x="29" y="17"/>
                    <a:pt x="28" y="15"/>
                  </a:cubicBezTo>
                  <a:cubicBezTo>
                    <a:pt x="27" y="14"/>
                    <a:pt x="26" y="13"/>
                    <a:pt x="26" y="10"/>
                  </a:cubicBezTo>
                  <a:cubicBezTo>
                    <a:pt x="26" y="9"/>
                    <a:pt x="24" y="6"/>
                    <a:pt x="24" y="6"/>
                  </a:cubicBezTo>
                  <a:cubicBezTo>
                    <a:pt x="24" y="6"/>
                    <a:pt x="24" y="4"/>
                    <a:pt x="25" y="3"/>
                  </a:cubicBezTo>
                  <a:cubicBezTo>
                    <a:pt x="25" y="3"/>
                    <a:pt x="17" y="0"/>
                    <a:pt x="10" y="1"/>
                  </a:cubicBezTo>
                  <a:cubicBezTo>
                    <a:pt x="5" y="2"/>
                    <a:pt x="5" y="2"/>
                    <a:pt x="5" y="2"/>
                  </a:cubicBezTo>
                  <a:cubicBezTo>
                    <a:pt x="5" y="2"/>
                    <a:pt x="5" y="10"/>
                    <a:pt x="4" y="11"/>
                  </a:cubicBezTo>
                  <a:cubicBezTo>
                    <a:pt x="2" y="13"/>
                    <a:pt x="0" y="22"/>
                    <a:pt x="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3" name="MH_Other_53"/>
            <p:cNvSpPr>
              <a:spLocks/>
            </p:cNvSpPr>
            <p:nvPr/>
          </p:nvSpPr>
          <p:spPr bwMode="auto">
            <a:xfrm flipH="1">
              <a:off x="3065463" y="4394201"/>
              <a:ext cx="0" cy="4762"/>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0"/>
                    <a:pt x="0" y="1"/>
                    <a:pt x="0" y="1"/>
                  </a:cubicBezTo>
                  <a:cubicBezTo>
                    <a:pt x="0" y="1"/>
                    <a:pt x="0" y="1"/>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4" name="MH_Other_54"/>
            <p:cNvSpPr>
              <a:spLocks/>
            </p:cNvSpPr>
            <p:nvPr/>
          </p:nvSpPr>
          <p:spPr bwMode="auto">
            <a:xfrm flipH="1">
              <a:off x="3065463" y="4398963"/>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5" name="MH_Other_55"/>
            <p:cNvSpPr>
              <a:spLocks/>
            </p:cNvSpPr>
            <p:nvPr/>
          </p:nvSpPr>
          <p:spPr bwMode="auto">
            <a:xfrm flipH="1">
              <a:off x="2955925" y="4217988"/>
              <a:ext cx="114300" cy="236538"/>
            </a:xfrm>
            <a:custGeom>
              <a:avLst/>
              <a:gdLst>
                <a:gd name="T0" fmla="*/ 2147483646 w 24"/>
                <a:gd name="T1" fmla="*/ 2147483646 h 50"/>
                <a:gd name="T2" fmla="*/ 2147483646 w 24"/>
                <a:gd name="T3" fmla="*/ 2147483646 h 50"/>
                <a:gd name="T4" fmla="*/ 2147483646 w 24"/>
                <a:gd name="T5" fmla="*/ 2147483646 h 50"/>
                <a:gd name="T6" fmla="*/ 2147483646 w 24"/>
                <a:gd name="T7" fmla="*/ 2147483646 h 50"/>
                <a:gd name="T8" fmla="*/ 2147483646 w 24"/>
                <a:gd name="T9" fmla="*/ 2147483646 h 50"/>
                <a:gd name="T10" fmla="*/ 2147483646 w 24"/>
                <a:gd name="T11" fmla="*/ 2147483646 h 50"/>
                <a:gd name="T12" fmla="*/ 2147483646 w 24"/>
                <a:gd name="T13" fmla="*/ 2147483646 h 50"/>
                <a:gd name="T14" fmla="*/ 2147483646 w 24"/>
                <a:gd name="T15" fmla="*/ 2147483646 h 50"/>
                <a:gd name="T16" fmla="*/ 2147483646 w 24"/>
                <a:gd name="T17" fmla="*/ 0 h 50"/>
                <a:gd name="T18" fmla="*/ 2147483646 w 24"/>
                <a:gd name="T19" fmla="*/ 0 h 50"/>
                <a:gd name="T20" fmla="*/ 2147483646 w 24"/>
                <a:gd name="T21" fmla="*/ 2147483646 h 50"/>
                <a:gd name="T22" fmla="*/ 2147483646 w 24"/>
                <a:gd name="T23" fmla="*/ 2147483646 h 50"/>
                <a:gd name="T24" fmla="*/ 2147483646 w 24"/>
                <a:gd name="T25" fmla="*/ 2147483646 h 50"/>
                <a:gd name="T26" fmla="*/ 2147483646 w 24"/>
                <a:gd name="T27" fmla="*/ 2147483646 h 50"/>
                <a:gd name="T28" fmla="*/ 2147483646 w 24"/>
                <a:gd name="T29" fmla="*/ 2147483646 h 50"/>
                <a:gd name="T30" fmla="*/ 2147483646 w 24"/>
                <a:gd name="T31" fmla="*/ 2147483646 h 50"/>
                <a:gd name="T32" fmla="*/ 2147483646 w 24"/>
                <a:gd name="T33" fmla="*/ 2147483646 h 50"/>
                <a:gd name="T34" fmla="*/ 2147483646 w 24"/>
                <a:gd name="T35" fmla="*/ 2147483646 h 50"/>
                <a:gd name="T36" fmla="*/ 2147483646 w 24"/>
                <a:gd name="T37" fmla="*/ 2147483646 h 50"/>
                <a:gd name="T38" fmla="*/ 0 w 24"/>
                <a:gd name="T39" fmla="*/ 2147483646 h 50"/>
                <a:gd name="T40" fmla="*/ 2147483646 w 24"/>
                <a:gd name="T41" fmla="*/ 2147483646 h 50"/>
                <a:gd name="T42" fmla="*/ 2147483646 w 24"/>
                <a:gd name="T43" fmla="*/ 2147483646 h 50"/>
                <a:gd name="T44" fmla="*/ 2147483646 w 24"/>
                <a:gd name="T45" fmla="*/ 2147483646 h 50"/>
                <a:gd name="T46" fmla="*/ 2147483646 w 24"/>
                <a:gd name="T47" fmla="*/ 2147483646 h 50"/>
                <a:gd name="T48" fmla="*/ 2147483646 w 24"/>
                <a:gd name="T49" fmla="*/ 2147483646 h 50"/>
                <a:gd name="T50" fmla="*/ 2147483646 w 24"/>
                <a:gd name="T51" fmla="*/ 2147483646 h 50"/>
                <a:gd name="T52" fmla="*/ 2147483646 w 24"/>
                <a:gd name="T53" fmla="*/ 2147483646 h 50"/>
                <a:gd name="T54" fmla="*/ 2147483646 w 24"/>
                <a:gd name="T55" fmla="*/ 2147483646 h 50"/>
                <a:gd name="T56" fmla="*/ 2147483646 w 24"/>
                <a:gd name="T57" fmla="*/ 2147483646 h 50"/>
                <a:gd name="T58" fmla="*/ 2147483646 w 24"/>
                <a:gd name="T59" fmla="*/ 2147483646 h 50"/>
                <a:gd name="T60" fmla="*/ 2147483646 w 24"/>
                <a:gd name="T61" fmla="*/ 2147483646 h 50"/>
                <a:gd name="T62" fmla="*/ 2147483646 w 24"/>
                <a:gd name="T63" fmla="*/ 2147483646 h 50"/>
                <a:gd name="T64" fmla="*/ 0 w 24"/>
                <a:gd name="T65" fmla="*/ 2147483646 h 50"/>
                <a:gd name="T66" fmla="*/ 2147483646 w 24"/>
                <a:gd name="T67" fmla="*/ 2147483646 h 50"/>
                <a:gd name="T68" fmla="*/ 2147483646 w 24"/>
                <a:gd name="T69" fmla="*/ 2147483646 h 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4" h="50">
                  <a:moveTo>
                    <a:pt x="14" y="50"/>
                  </a:moveTo>
                  <a:cubicBezTo>
                    <a:pt x="17" y="50"/>
                    <a:pt x="19" y="50"/>
                    <a:pt x="20" y="49"/>
                  </a:cubicBezTo>
                  <a:cubicBezTo>
                    <a:pt x="20" y="49"/>
                    <a:pt x="21" y="38"/>
                    <a:pt x="21" y="36"/>
                  </a:cubicBezTo>
                  <a:cubicBezTo>
                    <a:pt x="22" y="35"/>
                    <a:pt x="23" y="25"/>
                    <a:pt x="23" y="23"/>
                  </a:cubicBezTo>
                  <a:cubicBezTo>
                    <a:pt x="24" y="21"/>
                    <a:pt x="23" y="16"/>
                    <a:pt x="22" y="14"/>
                  </a:cubicBezTo>
                  <a:cubicBezTo>
                    <a:pt x="21" y="13"/>
                    <a:pt x="20" y="12"/>
                    <a:pt x="20" y="9"/>
                  </a:cubicBezTo>
                  <a:cubicBezTo>
                    <a:pt x="20" y="8"/>
                    <a:pt x="18" y="5"/>
                    <a:pt x="18" y="5"/>
                  </a:cubicBezTo>
                  <a:cubicBezTo>
                    <a:pt x="18" y="5"/>
                    <a:pt x="18" y="3"/>
                    <a:pt x="19" y="2"/>
                  </a:cubicBezTo>
                  <a:cubicBezTo>
                    <a:pt x="19" y="2"/>
                    <a:pt x="17" y="1"/>
                    <a:pt x="14" y="0"/>
                  </a:cubicBezTo>
                  <a:cubicBezTo>
                    <a:pt x="14" y="0"/>
                    <a:pt x="14" y="0"/>
                    <a:pt x="14" y="0"/>
                  </a:cubicBezTo>
                  <a:cubicBezTo>
                    <a:pt x="13" y="2"/>
                    <a:pt x="13" y="5"/>
                    <a:pt x="13" y="5"/>
                  </a:cubicBezTo>
                  <a:cubicBezTo>
                    <a:pt x="7" y="5"/>
                    <a:pt x="3" y="6"/>
                    <a:pt x="3" y="6"/>
                  </a:cubicBezTo>
                  <a:cubicBezTo>
                    <a:pt x="7" y="5"/>
                    <a:pt x="14" y="6"/>
                    <a:pt x="14" y="6"/>
                  </a:cubicBezTo>
                  <a:cubicBezTo>
                    <a:pt x="15" y="9"/>
                    <a:pt x="15" y="9"/>
                    <a:pt x="15" y="9"/>
                  </a:cubicBezTo>
                  <a:cubicBezTo>
                    <a:pt x="12" y="9"/>
                    <a:pt x="7" y="10"/>
                    <a:pt x="7" y="10"/>
                  </a:cubicBezTo>
                  <a:cubicBezTo>
                    <a:pt x="11" y="10"/>
                    <a:pt x="16" y="11"/>
                    <a:pt x="15" y="12"/>
                  </a:cubicBezTo>
                  <a:cubicBezTo>
                    <a:pt x="14" y="12"/>
                    <a:pt x="16" y="15"/>
                    <a:pt x="16" y="15"/>
                  </a:cubicBezTo>
                  <a:cubicBezTo>
                    <a:pt x="13" y="14"/>
                    <a:pt x="10" y="14"/>
                    <a:pt x="10" y="14"/>
                  </a:cubicBezTo>
                  <a:cubicBezTo>
                    <a:pt x="14" y="14"/>
                    <a:pt x="15" y="19"/>
                    <a:pt x="15" y="19"/>
                  </a:cubicBezTo>
                  <a:cubicBezTo>
                    <a:pt x="7" y="17"/>
                    <a:pt x="0" y="20"/>
                    <a:pt x="0" y="20"/>
                  </a:cubicBezTo>
                  <a:cubicBezTo>
                    <a:pt x="12" y="18"/>
                    <a:pt x="16" y="21"/>
                    <a:pt x="16" y="21"/>
                  </a:cubicBezTo>
                  <a:cubicBezTo>
                    <a:pt x="14" y="21"/>
                    <a:pt x="7" y="24"/>
                    <a:pt x="7" y="24"/>
                  </a:cubicBezTo>
                  <a:cubicBezTo>
                    <a:pt x="12" y="23"/>
                    <a:pt x="15" y="24"/>
                    <a:pt x="15" y="24"/>
                  </a:cubicBezTo>
                  <a:cubicBezTo>
                    <a:pt x="15" y="24"/>
                    <a:pt x="16" y="27"/>
                    <a:pt x="15" y="29"/>
                  </a:cubicBezTo>
                  <a:cubicBezTo>
                    <a:pt x="14" y="31"/>
                    <a:pt x="3" y="32"/>
                    <a:pt x="3" y="32"/>
                  </a:cubicBezTo>
                  <a:cubicBezTo>
                    <a:pt x="12" y="32"/>
                    <a:pt x="13" y="31"/>
                    <a:pt x="15" y="33"/>
                  </a:cubicBezTo>
                  <a:cubicBezTo>
                    <a:pt x="17" y="35"/>
                    <a:pt x="12" y="36"/>
                    <a:pt x="12" y="36"/>
                  </a:cubicBezTo>
                  <a:cubicBezTo>
                    <a:pt x="6" y="36"/>
                    <a:pt x="3" y="37"/>
                    <a:pt x="1" y="37"/>
                  </a:cubicBezTo>
                  <a:cubicBezTo>
                    <a:pt x="5" y="37"/>
                    <a:pt x="14" y="38"/>
                    <a:pt x="14" y="38"/>
                  </a:cubicBezTo>
                  <a:cubicBezTo>
                    <a:pt x="12" y="39"/>
                    <a:pt x="6" y="41"/>
                    <a:pt x="6" y="41"/>
                  </a:cubicBezTo>
                  <a:cubicBezTo>
                    <a:pt x="12" y="40"/>
                    <a:pt x="16" y="38"/>
                    <a:pt x="16" y="38"/>
                  </a:cubicBezTo>
                  <a:cubicBezTo>
                    <a:pt x="16" y="42"/>
                    <a:pt x="16" y="42"/>
                    <a:pt x="16" y="42"/>
                  </a:cubicBezTo>
                  <a:cubicBezTo>
                    <a:pt x="15" y="44"/>
                    <a:pt x="0" y="47"/>
                    <a:pt x="0" y="47"/>
                  </a:cubicBezTo>
                  <a:cubicBezTo>
                    <a:pt x="3" y="46"/>
                    <a:pt x="14" y="45"/>
                    <a:pt x="14" y="45"/>
                  </a:cubicBezTo>
                  <a:cubicBezTo>
                    <a:pt x="14" y="46"/>
                    <a:pt x="14" y="48"/>
                    <a:pt x="14" y="5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6" name="MH_Other_56"/>
            <p:cNvSpPr>
              <a:spLocks/>
            </p:cNvSpPr>
            <p:nvPr/>
          </p:nvSpPr>
          <p:spPr bwMode="auto">
            <a:xfrm flipH="1">
              <a:off x="2994026" y="4057651"/>
              <a:ext cx="61913" cy="114300"/>
            </a:xfrm>
            <a:custGeom>
              <a:avLst/>
              <a:gdLst>
                <a:gd name="T0" fmla="*/ 2147483646 w 13"/>
                <a:gd name="T1" fmla="*/ 2147483646 h 24"/>
                <a:gd name="T2" fmla="*/ 2147483646 w 13"/>
                <a:gd name="T3" fmla="*/ 2147483646 h 24"/>
                <a:gd name="T4" fmla="*/ 2147483646 w 13"/>
                <a:gd name="T5" fmla="*/ 2147483646 h 24"/>
                <a:gd name="T6" fmla="*/ 2147483646 w 13"/>
                <a:gd name="T7" fmla="*/ 0 h 24"/>
                <a:gd name="T8" fmla="*/ 2147483646 w 13"/>
                <a:gd name="T9" fmla="*/ 2147483646 h 24"/>
                <a:gd name="T10" fmla="*/ 2147483646 w 13"/>
                <a:gd name="T11" fmla="*/ 2147483646 h 24"/>
                <a:gd name="T12" fmla="*/ 0 w 13"/>
                <a:gd name="T13" fmla="*/ 2147483646 h 24"/>
                <a:gd name="T14" fmla="*/ 2147483646 w 13"/>
                <a:gd name="T15" fmla="*/ 2147483646 h 2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24">
                  <a:moveTo>
                    <a:pt x="2" y="24"/>
                  </a:moveTo>
                  <a:cubicBezTo>
                    <a:pt x="2" y="24"/>
                    <a:pt x="11" y="14"/>
                    <a:pt x="11" y="13"/>
                  </a:cubicBezTo>
                  <a:cubicBezTo>
                    <a:pt x="12" y="13"/>
                    <a:pt x="13" y="8"/>
                    <a:pt x="13" y="8"/>
                  </a:cubicBezTo>
                  <a:cubicBezTo>
                    <a:pt x="10" y="0"/>
                    <a:pt x="10" y="0"/>
                    <a:pt x="10" y="0"/>
                  </a:cubicBezTo>
                  <a:cubicBezTo>
                    <a:pt x="4" y="7"/>
                    <a:pt x="4" y="7"/>
                    <a:pt x="4" y="7"/>
                  </a:cubicBezTo>
                  <a:cubicBezTo>
                    <a:pt x="4" y="7"/>
                    <a:pt x="4" y="11"/>
                    <a:pt x="3" y="11"/>
                  </a:cubicBezTo>
                  <a:cubicBezTo>
                    <a:pt x="3" y="12"/>
                    <a:pt x="0" y="17"/>
                    <a:pt x="0" y="18"/>
                  </a:cubicBezTo>
                  <a:cubicBezTo>
                    <a:pt x="1" y="19"/>
                    <a:pt x="2" y="24"/>
                    <a:pt x="2" y="2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7" name="MH_Other_57"/>
            <p:cNvSpPr>
              <a:spLocks/>
            </p:cNvSpPr>
            <p:nvPr/>
          </p:nvSpPr>
          <p:spPr bwMode="auto">
            <a:xfrm flipH="1">
              <a:off x="2881314" y="4133852"/>
              <a:ext cx="103187" cy="174625"/>
            </a:xfrm>
            <a:custGeom>
              <a:avLst/>
              <a:gdLst>
                <a:gd name="T0" fmla="*/ 2147483646 w 22"/>
                <a:gd name="T1" fmla="*/ 2147483646 h 37"/>
                <a:gd name="T2" fmla="*/ 2147483646 w 22"/>
                <a:gd name="T3" fmla="*/ 2147483646 h 37"/>
                <a:gd name="T4" fmla="*/ 2147483646 w 22"/>
                <a:gd name="T5" fmla="*/ 2147483646 h 37"/>
                <a:gd name="T6" fmla="*/ 2147483646 w 22"/>
                <a:gd name="T7" fmla="*/ 2147483646 h 37"/>
                <a:gd name="T8" fmla="*/ 2147483646 w 22"/>
                <a:gd name="T9" fmla="*/ 2147483646 h 37"/>
                <a:gd name="T10" fmla="*/ 2147483646 w 22"/>
                <a:gd name="T11" fmla="*/ 2147483646 h 37"/>
                <a:gd name="T12" fmla="*/ 2147483646 w 22"/>
                <a:gd name="T13" fmla="*/ 2147483646 h 37"/>
                <a:gd name="T14" fmla="*/ 2147483646 w 22"/>
                <a:gd name="T15" fmla="*/ 2147483646 h 37"/>
                <a:gd name="T16" fmla="*/ 2147483646 w 22"/>
                <a:gd name="T17" fmla="*/ 2147483646 h 37"/>
                <a:gd name="T18" fmla="*/ 0 w 22"/>
                <a:gd name="T19" fmla="*/ 2147483646 h 37"/>
                <a:gd name="T20" fmla="*/ 0 w 22"/>
                <a:gd name="T21" fmla="*/ 2147483646 h 37"/>
                <a:gd name="T22" fmla="*/ 2147483646 w 22"/>
                <a:gd name="T23" fmla="*/ 2147483646 h 37"/>
                <a:gd name="T24" fmla="*/ 0 w 22"/>
                <a:gd name="T25" fmla="*/ 2147483646 h 37"/>
                <a:gd name="T26" fmla="*/ 2147483646 w 22"/>
                <a:gd name="T27" fmla="*/ 2147483646 h 37"/>
                <a:gd name="T28" fmla="*/ 2147483646 w 22"/>
                <a:gd name="T29" fmla="*/ 2147483646 h 37"/>
                <a:gd name="T30" fmla="*/ 2147483646 w 22"/>
                <a:gd name="T31" fmla="*/ 2147483646 h 37"/>
                <a:gd name="T32" fmla="*/ 2147483646 w 22"/>
                <a:gd name="T33" fmla="*/ 2147483646 h 37"/>
                <a:gd name="T34" fmla="*/ 2147483646 w 22"/>
                <a:gd name="T35" fmla="*/ 2147483646 h 37"/>
                <a:gd name="T36" fmla="*/ 2147483646 w 22"/>
                <a:gd name="T37" fmla="*/ 2147483646 h 37"/>
                <a:gd name="T38" fmla="*/ 2147483646 w 22"/>
                <a:gd name="T39" fmla="*/ 2147483646 h 37"/>
                <a:gd name="T40" fmla="*/ 2147483646 w 22"/>
                <a:gd name="T41" fmla="*/ 2147483646 h 37"/>
                <a:gd name="T42" fmla="*/ 2147483646 w 22"/>
                <a:gd name="T43" fmla="*/ 2147483646 h 37"/>
                <a:gd name="T44" fmla="*/ 2147483646 w 22"/>
                <a:gd name="T45" fmla="*/ 2147483646 h 37"/>
                <a:gd name="T46" fmla="*/ 2147483646 w 22"/>
                <a:gd name="T47" fmla="*/ 2147483646 h 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 h="37">
                  <a:moveTo>
                    <a:pt x="4" y="7"/>
                  </a:moveTo>
                  <a:cubicBezTo>
                    <a:pt x="4" y="7"/>
                    <a:pt x="14" y="14"/>
                    <a:pt x="15" y="17"/>
                  </a:cubicBezTo>
                  <a:cubicBezTo>
                    <a:pt x="16" y="19"/>
                    <a:pt x="16" y="19"/>
                    <a:pt x="16" y="19"/>
                  </a:cubicBezTo>
                  <a:cubicBezTo>
                    <a:pt x="16" y="19"/>
                    <a:pt x="10" y="31"/>
                    <a:pt x="7" y="32"/>
                  </a:cubicBezTo>
                  <a:cubicBezTo>
                    <a:pt x="7" y="32"/>
                    <a:pt x="5" y="33"/>
                    <a:pt x="4" y="32"/>
                  </a:cubicBezTo>
                  <a:cubicBezTo>
                    <a:pt x="4" y="32"/>
                    <a:pt x="4" y="30"/>
                    <a:pt x="3" y="30"/>
                  </a:cubicBezTo>
                  <a:cubicBezTo>
                    <a:pt x="3" y="29"/>
                    <a:pt x="1" y="28"/>
                    <a:pt x="1" y="28"/>
                  </a:cubicBezTo>
                  <a:cubicBezTo>
                    <a:pt x="0" y="29"/>
                    <a:pt x="1" y="29"/>
                    <a:pt x="1" y="30"/>
                  </a:cubicBezTo>
                  <a:cubicBezTo>
                    <a:pt x="2" y="30"/>
                    <a:pt x="3" y="31"/>
                    <a:pt x="3" y="31"/>
                  </a:cubicBezTo>
                  <a:cubicBezTo>
                    <a:pt x="3" y="31"/>
                    <a:pt x="0" y="31"/>
                    <a:pt x="0" y="31"/>
                  </a:cubicBezTo>
                  <a:cubicBezTo>
                    <a:pt x="0" y="31"/>
                    <a:pt x="0" y="32"/>
                    <a:pt x="0" y="32"/>
                  </a:cubicBezTo>
                  <a:cubicBezTo>
                    <a:pt x="1" y="32"/>
                    <a:pt x="3" y="32"/>
                    <a:pt x="4" y="33"/>
                  </a:cubicBezTo>
                  <a:cubicBezTo>
                    <a:pt x="4" y="33"/>
                    <a:pt x="0" y="33"/>
                    <a:pt x="0" y="33"/>
                  </a:cubicBezTo>
                  <a:cubicBezTo>
                    <a:pt x="0" y="34"/>
                    <a:pt x="0" y="35"/>
                    <a:pt x="2" y="34"/>
                  </a:cubicBezTo>
                  <a:cubicBezTo>
                    <a:pt x="3" y="34"/>
                    <a:pt x="4" y="34"/>
                    <a:pt x="4" y="34"/>
                  </a:cubicBezTo>
                  <a:cubicBezTo>
                    <a:pt x="4" y="34"/>
                    <a:pt x="1" y="35"/>
                    <a:pt x="2" y="35"/>
                  </a:cubicBezTo>
                  <a:cubicBezTo>
                    <a:pt x="2" y="36"/>
                    <a:pt x="2" y="36"/>
                    <a:pt x="3" y="36"/>
                  </a:cubicBezTo>
                  <a:cubicBezTo>
                    <a:pt x="3" y="36"/>
                    <a:pt x="4" y="36"/>
                    <a:pt x="5" y="36"/>
                  </a:cubicBezTo>
                  <a:cubicBezTo>
                    <a:pt x="5" y="36"/>
                    <a:pt x="6" y="37"/>
                    <a:pt x="8" y="37"/>
                  </a:cubicBezTo>
                  <a:cubicBezTo>
                    <a:pt x="10" y="36"/>
                    <a:pt x="10" y="35"/>
                    <a:pt x="10" y="35"/>
                  </a:cubicBezTo>
                  <a:cubicBezTo>
                    <a:pt x="11" y="35"/>
                    <a:pt x="21" y="21"/>
                    <a:pt x="22" y="18"/>
                  </a:cubicBezTo>
                  <a:cubicBezTo>
                    <a:pt x="22" y="15"/>
                    <a:pt x="15" y="8"/>
                    <a:pt x="14" y="7"/>
                  </a:cubicBezTo>
                  <a:cubicBezTo>
                    <a:pt x="13" y="6"/>
                    <a:pt x="12" y="2"/>
                    <a:pt x="10" y="1"/>
                  </a:cubicBezTo>
                  <a:cubicBezTo>
                    <a:pt x="8" y="0"/>
                    <a:pt x="4" y="4"/>
                    <a:pt x="4" y="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8" name="MH_Other_58"/>
            <p:cNvSpPr>
              <a:spLocks/>
            </p:cNvSpPr>
            <p:nvPr/>
          </p:nvSpPr>
          <p:spPr bwMode="auto">
            <a:xfrm flipH="1">
              <a:off x="3051175" y="4081464"/>
              <a:ext cx="14288" cy="23813"/>
            </a:xfrm>
            <a:custGeom>
              <a:avLst/>
              <a:gdLst>
                <a:gd name="T0" fmla="*/ 0 w 3"/>
                <a:gd name="T1" fmla="*/ 2147483646 h 5"/>
                <a:gd name="T2" fmla="*/ 2147483646 w 3"/>
                <a:gd name="T3" fmla="*/ 2147483646 h 5"/>
                <a:gd name="T4" fmla="*/ 2147483646 w 3"/>
                <a:gd name="T5" fmla="*/ 2147483646 h 5"/>
                <a:gd name="T6" fmla="*/ 2147483646 w 3"/>
                <a:gd name="T7" fmla="*/ 0 h 5"/>
                <a:gd name="T8" fmla="*/ 2147483646 w 3"/>
                <a:gd name="T9" fmla="*/ 0 h 5"/>
                <a:gd name="T10" fmla="*/ 0 w 3"/>
                <a:gd name="T11" fmla="*/ 2147483646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 h="5">
                  <a:moveTo>
                    <a:pt x="0" y="1"/>
                  </a:moveTo>
                  <a:cubicBezTo>
                    <a:pt x="0" y="1"/>
                    <a:pt x="1" y="2"/>
                    <a:pt x="3" y="5"/>
                  </a:cubicBezTo>
                  <a:cubicBezTo>
                    <a:pt x="3" y="3"/>
                    <a:pt x="3" y="3"/>
                    <a:pt x="3" y="3"/>
                  </a:cubicBezTo>
                  <a:cubicBezTo>
                    <a:pt x="2" y="0"/>
                    <a:pt x="2" y="0"/>
                    <a:pt x="2" y="0"/>
                  </a:cubicBezTo>
                  <a:cubicBezTo>
                    <a:pt x="1" y="0"/>
                    <a:pt x="1" y="0"/>
                    <a:pt x="1" y="0"/>
                  </a:cubicBezTo>
                  <a:lnTo>
                    <a:pt x="0" y="1"/>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49" name="MH_Other_59"/>
            <p:cNvSpPr>
              <a:spLocks/>
            </p:cNvSpPr>
            <p:nvPr/>
          </p:nvSpPr>
          <p:spPr bwMode="auto">
            <a:xfrm flipH="1">
              <a:off x="2994026" y="4057651"/>
              <a:ext cx="42863" cy="57150"/>
            </a:xfrm>
            <a:custGeom>
              <a:avLst/>
              <a:gdLst>
                <a:gd name="T0" fmla="*/ 2147483646 w 9"/>
                <a:gd name="T1" fmla="*/ 2147483646 h 12"/>
                <a:gd name="T2" fmla="*/ 2147483646 w 9"/>
                <a:gd name="T3" fmla="*/ 0 h 12"/>
                <a:gd name="T4" fmla="*/ 0 w 9"/>
                <a:gd name="T5" fmla="*/ 2147483646 h 12"/>
                <a:gd name="T6" fmla="*/ 0 w 9"/>
                <a:gd name="T7" fmla="*/ 2147483646 h 12"/>
                <a:gd name="T8" fmla="*/ 2147483646 w 9"/>
                <a:gd name="T9" fmla="*/ 2147483646 h 12"/>
                <a:gd name="T10" fmla="*/ 2147483646 w 9"/>
                <a:gd name="T11" fmla="*/ 2147483646 h 12"/>
                <a:gd name="T12" fmla="*/ 2147483646 w 9"/>
                <a:gd name="T13" fmla="*/ 2147483646 h 12"/>
                <a:gd name="T14" fmla="*/ 2147483646 w 9"/>
                <a:gd name="T15" fmla="*/ 2147483646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12">
                  <a:moveTo>
                    <a:pt x="9" y="8"/>
                  </a:moveTo>
                  <a:cubicBezTo>
                    <a:pt x="6" y="0"/>
                    <a:pt x="6" y="0"/>
                    <a:pt x="6" y="0"/>
                  </a:cubicBezTo>
                  <a:cubicBezTo>
                    <a:pt x="0" y="7"/>
                    <a:pt x="0" y="7"/>
                    <a:pt x="0" y="7"/>
                  </a:cubicBezTo>
                  <a:cubicBezTo>
                    <a:pt x="0" y="7"/>
                    <a:pt x="0" y="9"/>
                    <a:pt x="0" y="10"/>
                  </a:cubicBezTo>
                  <a:cubicBezTo>
                    <a:pt x="1" y="9"/>
                    <a:pt x="1" y="9"/>
                    <a:pt x="1" y="9"/>
                  </a:cubicBezTo>
                  <a:cubicBezTo>
                    <a:pt x="1" y="9"/>
                    <a:pt x="1" y="12"/>
                    <a:pt x="7" y="12"/>
                  </a:cubicBezTo>
                  <a:cubicBezTo>
                    <a:pt x="7" y="12"/>
                    <a:pt x="8" y="11"/>
                    <a:pt x="8" y="11"/>
                  </a:cubicBezTo>
                  <a:cubicBezTo>
                    <a:pt x="9" y="9"/>
                    <a:pt x="9" y="8"/>
                    <a:pt x="9" y="8"/>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0" name="MH_Other_60"/>
            <p:cNvSpPr>
              <a:spLocks/>
            </p:cNvSpPr>
            <p:nvPr/>
          </p:nvSpPr>
          <p:spPr bwMode="auto">
            <a:xfrm flipH="1">
              <a:off x="3036888" y="4119563"/>
              <a:ext cx="19050" cy="52388"/>
            </a:xfrm>
            <a:custGeom>
              <a:avLst/>
              <a:gdLst>
                <a:gd name="T0" fmla="*/ 2147483646 w 4"/>
                <a:gd name="T1" fmla="*/ 2147483646 h 11"/>
                <a:gd name="T2" fmla="*/ 2147483646 w 4"/>
                <a:gd name="T3" fmla="*/ 2147483646 h 11"/>
                <a:gd name="T4" fmla="*/ 2147483646 w 4"/>
                <a:gd name="T5" fmla="*/ 0 h 11"/>
                <a:gd name="T6" fmla="*/ 0 w 4"/>
                <a:gd name="T7" fmla="*/ 2147483646 h 11"/>
                <a:gd name="T8" fmla="*/ 2147483646 w 4"/>
                <a:gd name="T9" fmla="*/ 2147483646 h 11"/>
                <a:gd name="T10" fmla="*/ 2147483646 w 4"/>
                <a:gd name="T11" fmla="*/ 2147483646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1">
                  <a:moveTo>
                    <a:pt x="4" y="9"/>
                  </a:moveTo>
                  <a:cubicBezTo>
                    <a:pt x="3" y="7"/>
                    <a:pt x="3" y="6"/>
                    <a:pt x="4" y="4"/>
                  </a:cubicBezTo>
                  <a:cubicBezTo>
                    <a:pt x="4" y="2"/>
                    <a:pt x="3" y="0"/>
                    <a:pt x="3" y="0"/>
                  </a:cubicBezTo>
                  <a:cubicBezTo>
                    <a:pt x="2" y="1"/>
                    <a:pt x="0" y="4"/>
                    <a:pt x="0" y="5"/>
                  </a:cubicBezTo>
                  <a:cubicBezTo>
                    <a:pt x="1" y="6"/>
                    <a:pt x="2" y="11"/>
                    <a:pt x="2" y="11"/>
                  </a:cubicBezTo>
                  <a:cubicBezTo>
                    <a:pt x="2" y="11"/>
                    <a:pt x="3" y="10"/>
                    <a:pt x="4" y="9"/>
                  </a:cubicBez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1" name="MH_Other_61"/>
            <p:cNvSpPr>
              <a:spLocks/>
            </p:cNvSpPr>
            <p:nvPr/>
          </p:nvSpPr>
          <p:spPr bwMode="auto">
            <a:xfrm flipH="1">
              <a:off x="2924175" y="4100513"/>
              <a:ext cx="165100" cy="127000"/>
            </a:xfrm>
            <a:custGeom>
              <a:avLst/>
              <a:gdLst>
                <a:gd name="T0" fmla="*/ 2147483646 w 35"/>
                <a:gd name="T1" fmla="*/ 2147483646 h 27"/>
                <a:gd name="T2" fmla="*/ 2147483646 w 35"/>
                <a:gd name="T3" fmla="*/ 2147483646 h 27"/>
                <a:gd name="T4" fmla="*/ 2147483646 w 35"/>
                <a:gd name="T5" fmla="*/ 2147483646 h 27"/>
                <a:gd name="T6" fmla="*/ 2147483646 w 35"/>
                <a:gd name="T7" fmla="*/ 2147483646 h 27"/>
                <a:gd name="T8" fmla="*/ 2147483646 w 35"/>
                <a:gd name="T9" fmla="*/ 2147483646 h 27"/>
                <a:gd name="T10" fmla="*/ 2147483646 w 35"/>
                <a:gd name="T11" fmla="*/ 2147483646 h 27"/>
                <a:gd name="T12" fmla="*/ 2147483646 w 35"/>
                <a:gd name="T13" fmla="*/ 2147483646 h 27"/>
                <a:gd name="T14" fmla="*/ 2147483646 w 35"/>
                <a:gd name="T15" fmla="*/ 2147483646 h 27"/>
                <a:gd name="T16" fmla="*/ 2147483646 w 35"/>
                <a:gd name="T17" fmla="*/ 2147483646 h 27"/>
                <a:gd name="T18" fmla="*/ 2147483646 w 35"/>
                <a:gd name="T19" fmla="*/ 0 h 27"/>
                <a:gd name="T20" fmla="*/ 2147483646 w 35"/>
                <a:gd name="T21" fmla="*/ 2147483646 h 27"/>
                <a:gd name="T22" fmla="*/ 2147483646 w 35"/>
                <a:gd name="T23" fmla="*/ 2147483646 h 27"/>
                <a:gd name="T24" fmla="*/ 2147483646 w 35"/>
                <a:gd name="T25" fmla="*/ 2147483646 h 27"/>
                <a:gd name="T26" fmla="*/ 2147483646 w 35"/>
                <a:gd name="T27" fmla="*/ 2147483646 h 27"/>
                <a:gd name="T28" fmla="*/ 2147483646 w 35"/>
                <a:gd name="T29" fmla="*/ 2147483646 h 27"/>
                <a:gd name="T30" fmla="*/ 2147483646 w 35"/>
                <a:gd name="T31" fmla="*/ 2147483646 h 27"/>
                <a:gd name="T32" fmla="*/ 2147483646 w 35"/>
                <a:gd name="T33" fmla="*/ 2147483646 h 27"/>
                <a:gd name="T34" fmla="*/ 2147483646 w 35"/>
                <a:gd name="T35" fmla="*/ 2147483646 h 27"/>
                <a:gd name="T36" fmla="*/ 2147483646 w 35"/>
                <a:gd name="T37" fmla="*/ 2147483646 h 27"/>
                <a:gd name="T38" fmla="*/ 2147483646 w 35"/>
                <a:gd name="T39" fmla="*/ 2147483646 h 27"/>
                <a:gd name="T40" fmla="*/ 2147483646 w 35"/>
                <a:gd name="T41" fmla="*/ 2147483646 h 27"/>
                <a:gd name="T42" fmla="*/ 2147483646 w 35"/>
                <a:gd name="T43" fmla="*/ 2147483646 h 27"/>
                <a:gd name="T44" fmla="*/ 0 w 35"/>
                <a:gd name="T45" fmla="*/ 2147483646 h 27"/>
                <a:gd name="T46" fmla="*/ 2147483646 w 35"/>
                <a:gd name="T47" fmla="*/ 2147483646 h 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5" h="27">
                  <a:moveTo>
                    <a:pt x="1" y="10"/>
                  </a:moveTo>
                  <a:cubicBezTo>
                    <a:pt x="2" y="8"/>
                    <a:pt x="3" y="6"/>
                    <a:pt x="5" y="6"/>
                  </a:cubicBezTo>
                  <a:cubicBezTo>
                    <a:pt x="6" y="5"/>
                    <a:pt x="9" y="3"/>
                    <a:pt x="9" y="3"/>
                  </a:cubicBezTo>
                  <a:cubicBezTo>
                    <a:pt x="10" y="2"/>
                    <a:pt x="11" y="3"/>
                    <a:pt x="11" y="3"/>
                  </a:cubicBezTo>
                  <a:cubicBezTo>
                    <a:pt x="11" y="3"/>
                    <a:pt x="9" y="7"/>
                    <a:pt x="9" y="9"/>
                  </a:cubicBezTo>
                  <a:cubicBezTo>
                    <a:pt x="9" y="10"/>
                    <a:pt x="9" y="13"/>
                    <a:pt x="9" y="14"/>
                  </a:cubicBezTo>
                  <a:cubicBezTo>
                    <a:pt x="9" y="14"/>
                    <a:pt x="12" y="11"/>
                    <a:pt x="12" y="9"/>
                  </a:cubicBezTo>
                  <a:cubicBezTo>
                    <a:pt x="12" y="7"/>
                    <a:pt x="15" y="6"/>
                    <a:pt x="15" y="4"/>
                  </a:cubicBezTo>
                  <a:cubicBezTo>
                    <a:pt x="16" y="3"/>
                    <a:pt x="16" y="2"/>
                    <a:pt x="16" y="2"/>
                  </a:cubicBezTo>
                  <a:cubicBezTo>
                    <a:pt x="16" y="2"/>
                    <a:pt x="18" y="1"/>
                    <a:pt x="18" y="0"/>
                  </a:cubicBezTo>
                  <a:cubicBezTo>
                    <a:pt x="18" y="0"/>
                    <a:pt x="20" y="1"/>
                    <a:pt x="21" y="2"/>
                  </a:cubicBezTo>
                  <a:cubicBezTo>
                    <a:pt x="22" y="2"/>
                    <a:pt x="24" y="3"/>
                    <a:pt x="24" y="3"/>
                  </a:cubicBezTo>
                  <a:cubicBezTo>
                    <a:pt x="25" y="3"/>
                    <a:pt x="30" y="4"/>
                    <a:pt x="31" y="6"/>
                  </a:cubicBezTo>
                  <a:cubicBezTo>
                    <a:pt x="32" y="8"/>
                    <a:pt x="34" y="10"/>
                    <a:pt x="35" y="12"/>
                  </a:cubicBezTo>
                  <a:cubicBezTo>
                    <a:pt x="35" y="12"/>
                    <a:pt x="29" y="16"/>
                    <a:pt x="29" y="17"/>
                  </a:cubicBezTo>
                  <a:cubicBezTo>
                    <a:pt x="30" y="17"/>
                    <a:pt x="30" y="17"/>
                    <a:pt x="30" y="17"/>
                  </a:cubicBezTo>
                  <a:cubicBezTo>
                    <a:pt x="30" y="17"/>
                    <a:pt x="28" y="17"/>
                    <a:pt x="28" y="17"/>
                  </a:cubicBezTo>
                  <a:cubicBezTo>
                    <a:pt x="27" y="17"/>
                    <a:pt x="27" y="17"/>
                    <a:pt x="26" y="17"/>
                  </a:cubicBezTo>
                  <a:cubicBezTo>
                    <a:pt x="26" y="18"/>
                    <a:pt x="24" y="22"/>
                    <a:pt x="24" y="23"/>
                  </a:cubicBezTo>
                  <a:cubicBezTo>
                    <a:pt x="24" y="24"/>
                    <a:pt x="24" y="26"/>
                    <a:pt x="23" y="27"/>
                  </a:cubicBezTo>
                  <a:cubicBezTo>
                    <a:pt x="23" y="27"/>
                    <a:pt x="4" y="27"/>
                    <a:pt x="3" y="26"/>
                  </a:cubicBezTo>
                  <a:cubicBezTo>
                    <a:pt x="3" y="26"/>
                    <a:pt x="3" y="22"/>
                    <a:pt x="2" y="21"/>
                  </a:cubicBezTo>
                  <a:cubicBezTo>
                    <a:pt x="2" y="20"/>
                    <a:pt x="0" y="19"/>
                    <a:pt x="0" y="17"/>
                  </a:cubicBezTo>
                  <a:cubicBezTo>
                    <a:pt x="1" y="14"/>
                    <a:pt x="1" y="12"/>
                    <a:pt x="1" y="10"/>
                  </a:cubicBez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2" name="MH_Other_62"/>
            <p:cNvSpPr>
              <a:spLocks/>
            </p:cNvSpPr>
            <p:nvPr/>
          </p:nvSpPr>
          <p:spPr bwMode="auto">
            <a:xfrm flipH="1">
              <a:off x="2960688" y="4002089"/>
              <a:ext cx="133350" cy="169863"/>
            </a:xfrm>
            <a:custGeom>
              <a:avLst/>
              <a:gdLst>
                <a:gd name="T0" fmla="*/ 2147483646 w 28"/>
                <a:gd name="T1" fmla="*/ 2147483646 h 36"/>
                <a:gd name="T2" fmla="*/ 2147483646 w 28"/>
                <a:gd name="T3" fmla="*/ 2147483646 h 36"/>
                <a:gd name="T4" fmla="*/ 2147483646 w 28"/>
                <a:gd name="T5" fmla="*/ 2147483646 h 36"/>
                <a:gd name="T6" fmla="*/ 2147483646 w 28"/>
                <a:gd name="T7" fmla="*/ 0 h 36"/>
                <a:gd name="T8" fmla="*/ 2147483646 w 28"/>
                <a:gd name="T9" fmla="*/ 2147483646 h 36"/>
                <a:gd name="T10" fmla="*/ 2147483646 w 28"/>
                <a:gd name="T11" fmla="*/ 2147483646 h 36"/>
                <a:gd name="T12" fmla="*/ 2147483646 w 28"/>
                <a:gd name="T13" fmla="*/ 2147483646 h 36"/>
                <a:gd name="T14" fmla="*/ 2147483646 w 28"/>
                <a:gd name="T15" fmla="*/ 2147483646 h 36"/>
                <a:gd name="T16" fmla="*/ 2147483646 w 28"/>
                <a:gd name="T17" fmla="*/ 2147483646 h 36"/>
                <a:gd name="T18" fmla="*/ 2147483646 w 28"/>
                <a:gd name="T19" fmla="*/ 2147483646 h 36"/>
                <a:gd name="T20" fmla="*/ 2147483646 w 28"/>
                <a:gd name="T21" fmla="*/ 2147483646 h 36"/>
                <a:gd name="T22" fmla="*/ 2147483646 w 28"/>
                <a:gd name="T23" fmla="*/ 2147483646 h 36"/>
                <a:gd name="T24" fmla="*/ 2147483646 w 28"/>
                <a:gd name="T25" fmla="*/ 2147483646 h 36"/>
                <a:gd name="T26" fmla="*/ 2147483646 w 28"/>
                <a:gd name="T27" fmla="*/ 2147483646 h 36"/>
                <a:gd name="T28" fmla="*/ 2147483646 w 28"/>
                <a:gd name="T29" fmla="*/ 2147483646 h 36"/>
                <a:gd name="T30" fmla="*/ 2147483646 w 28"/>
                <a:gd name="T31" fmla="*/ 2147483646 h 36"/>
                <a:gd name="T32" fmla="*/ 2147483646 w 28"/>
                <a:gd name="T33" fmla="*/ 2147483646 h 36"/>
                <a:gd name="T34" fmla="*/ 2147483646 w 28"/>
                <a:gd name="T35" fmla="*/ 2147483646 h 36"/>
                <a:gd name="T36" fmla="*/ 2147483646 w 28"/>
                <a:gd name="T37" fmla="*/ 2147483646 h 36"/>
                <a:gd name="T38" fmla="*/ 2147483646 w 28"/>
                <a:gd name="T39" fmla="*/ 2147483646 h 36"/>
                <a:gd name="T40" fmla="*/ 2147483646 w 28"/>
                <a:gd name="T41" fmla="*/ 2147483646 h 36"/>
                <a:gd name="T42" fmla="*/ 2147483646 w 28"/>
                <a:gd name="T43" fmla="*/ 2147483646 h 36"/>
                <a:gd name="T44" fmla="*/ 2147483646 w 28"/>
                <a:gd name="T45" fmla="*/ 2147483646 h 36"/>
                <a:gd name="T46" fmla="*/ 2147483646 w 28"/>
                <a:gd name="T47" fmla="*/ 2147483646 h 36"/>
                <a:gd name="T48" fmla="*/ 2147483646 w 28"/>
                <a:gd name="T49" fmla="*/ 2147483646 h 36"/>
                <a:gd name="T50" fmla="*/ 2147483646 w 28"/>
                <a:gd name="T51" fmla="*/ 2147483646 h 36"/>
                <a:gd name="T52" fmla="*/ 2147483646 w 28"/>
                <a:gd name="T53" fmla="*/ 2147483646 h 36"/>
                <a:gd name="T54" fmla="*/ 2147483646 w 28"/>
                <a:gd name="T55" fmla="*/ 2147483646 h 36"/>
                <a:gd name="T56" fmla="*/ 2147483646 w 28"/>
                <a:gd name="T57" fmla="*/ 2147483646 h 36"/>
                <a:gd name="T58" fmla="*/ 2147483646 w 28"/>
                <a:gd name="T59" fmla="*/ 2147483646 h 36"/>
                <a:gd name="T60" fmla="*/ 2147483646 w 28"/>
                <a:gd name="T61" fmla="*/ 2147483646 h 36"/>
                <a:gd name="T62" fmla="*/ 2147483646 w 28"/>
                <a:gd name="T63" fmla="*/ 2147483646 h 36"/>
                <a:gd name="T64" fmla="*/ 2147483646 w 28"/>
                <a:gd name="T65" fmla="*/ 2147483646 h 36"/>
                <a:gd name="T66" fmla="*/ 2147483646 w 28"/>
                <a:gd name="T67" fmla="*/ 2147483646 h 36"/>
                <a:gd name="T68" fmla="*/ 2147483646 w 28"/>
                <a:gd name="T69" fmla="*/ 2147483646 h 36"/>
                <a:gd name="T70" fmla="*/ 2147483646 w 28"/>
                <a:gd name="T71" fmla="*/ 2147483646 h 36"/>
                <a:gd name="T72" fmla="*/ 2147483646 w 28"/>
                <a:gd name="T73" fmla="*/ 2147483646 h 36"/>
                <a:gd name="T74" fmla="*/ 2147483646 w 28"/>
                <a:gd name="T75" fmla="*/ 2147483646 h 36"/>
                <a:gd name="T76" fmla="*/ 2147483646 w 28"/>
                <a:gd name="T77" fmla="*/ 2147483646 h 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8" h="36">
                  <a:moveTo>
                    <a:pt x="24" y="19"/>
                  </a:moveTo>
                  <a:cubicBezTo>
                    <a:pt x="23" y="18"/>
                    <a:pt x="22" y="14"/>
                    <a:pt x="22" y="13"/>
                  </a:cubicBezTo>
                  <a:cubicBezTo>
                    <a:pt x="22" y="12"/>
                    <a:pt x="20" y="6"/>
                    <a:pt x="19" y="5"/>
                  </a:cubicBezTo>
                  <a:cubicBezTo>
                    <a:pt x="18" y="2"/>
                    <a:pt x="12" y="0"/>
                    <a:pt x="12" y="0"/>
                  </a:cubicBezTo>
                  <a:cubicBezTo>
                    <a:pt x="10" y="0"/>
                    <a:pt x="7" y="2"/>
                    <a:pt x="5" y="4"/>
                  </a:cubicBezTo>
                  <a:cubicBezTo>
                    <a:pt x="0" y="5"/>
                    <a:pt x="3" y="10"/>
                    <a:pt x="3" y="11"/>
                  </a:cubicBezTo>
                  <a:cubicBezTo>
                    <a:pt x="3" y="13"/>
                    <a:pt x="4" y="12"/>
                    <a:pt x="4" y="14"/>
                  </a:cubicBezTo>
                  <a:cubicBezTo>
                    <a:pt x="3" y="16"/>
                    <a:pt x="6" y="16"/>
                    <a:pt x="6" y="16"/>
                  </a:cubicBezTo>
                  <a:cubicBezTo>
                    <a:pt x="6" y="17"/>
                    <a:pt x="5" y="19"/>
                    <a:pt x="6" y="20"/>
                  </a:cubicBezTo>
                  <a:cubicBezTo>
                    <a:pt x="7" y="20"/>
                    <a:pt x="7" y="21"/>
                    <a:pt x="7" y="21"/>
                  </a:cubicBezTo>
                  <a:cubicBezTo>
                    <a:pt x="7" y="20"/>
                    <a:pt x="7" y="20"/>
                    <a:pt x="7" y="20"/>
                  </a:cubicBezTo>
                  <a:cubicBezTo>
                    <a:pt x="6" y="19"/>
                    <a:pt x="6" y="18"/>
                    <a:pt x="7" y="17"/>
                  </a:cubicBezTo>
                  <a:cubicBezTo>
                    <a:pt x="7" y="16"/>
                    <a:pt x="6" y="11"/>
                    <a:pt x="6" y="11"/>
                  </a:cubicBezTo>
                  <a:cubicBezTo>
                    <a:pt x="6" y="13"/>
                    <a:pt x="6" y="13"/>
                    <a:pt x="6" y="13"/>
                  </a:cubicBezTo>
                  <a:cubicBezTo>
                    <a:pt x="8" y="16"/>
                    <a:pt x="8" y="16"/>
                    <a:pt x="8" y="16"/>
                  </a:cubicBezTo>
                  <a:cubicBezTo>
                    <a:pt x="7" y="18"/>
                    <a:pt x="7" y="18"/>
                    <a:pt x="7" y="18"/>
                  </a:cubicBezTo>
                  <a:cubicBezTo>
                    <a:pt x="6" y="22"/>
                    <a:pt x="6" y="22"/>
                    <a:pt x="7" y="23"/>
                  </a:cubicBezTo>
                  <a:cubicBezTo>
                    <a:pt x="8" y="24"/>
                    <a:pt x="6" y="26"/>
                    <a:pt x="6" y="26"/>
                  </a:cubicBezTo>
                  <a:cubicBezTo>
                    <a:pt x="9" y="24"/>
                    <a:pt x="12" y="23"/>
                    <a:pt x="12" y="23"/>
                  </a:cubicBezTo>
                  <a:cubicBezTo>
                    <a:pt x="12" y="22"/>
                    <a:pt x="11" y="21"/>
                    <a:pt x="11" y="21"/>
                  </a:cubicBezTo>
                  <a:cubicBezTo>
                    <a:pt x="18" y="14"/>
                    <a:pt x="18" y="14"/>
                    <a:pt x="18" y="14"/>
                  </a:cubicBezTo>
                  <a:cubicBezTo>
                    <a:pt x="18" y="14"/>
                    <a:pt x="19" y="17"/>
                    <a:pt x="18" y="18"/>
                  </a:cubicBezTo>
                  <a:cubicBezTo>
                    <a:pt x="18" y="19"/>
                    <a:pt x="19" y="21"/>
                    <a:pt x="19" y="22"/>
                  </a:cubicBezTo>
                  <a:cubicBezTo>
                    <a:pt x="19" y="22"/>
                    <a:pt x="20" y="23"/>
                    <a:pt x="21" y="24"/>
                  </a:cubicBezTo>
                  <a:cubicBezTo>
                    <a:pt x="21" y="24"/>
                    <a:pt x="21" y="25"/>
                    <a:pt x="21" y="25"/>
                  </a:cubicBezTo>
                  <a:cubicBezTo>
                    <a:pt x="22" y="25"/>
                    <a:pt x="22" y="24"/>
                    <a:pt x="22" y="24"/>
                  </a:cubicBezTo>
                  <a:cubicBezTo>
                    <a:pt x="22" y="24"/>
                    <a:pt x="22" y="24"/>
                    <a:pt x="22" y="24"/>
                  </a:cubicBezTo>
                  <a:cubicBezTo>
                    <a:pt x="22" y="25"/>
                    <a:pt x="23" y="26"/>
                    <a:pt x="22" y="27"/>
                  </a:cubicBezTo>
                  <a:cubicBezTo>
                    <a:pt x="21" y="28"/>
                    <a:pt x="22" y="29"/>
                    <a:pt x="22" y="29"/>
                  </a:cubicBezTo>
                  <a:cubicBezTo>
                    <a:pt x="22" y="29"/>
                    <a:pt x="22" y="29"/>
                    <a:pt x="22" y="29"/>
                  </a:cubicBezTo>
                  <a:cubicBezTo>
                    <a:pt x="22" y="29"/>
                    <a:pt x="22" y="29"/>
                    <a:pt x="22" y="29"/>
                  </a:cubicBezTo>
                  <a:cubicBezTo>
                    <a:pt x="22" y="29"/>
                    <a:pt x="23" y="28"/>
                    <a:pt x="23" y="28"/>
                  </a:cubicBezTo>
                  <a:cubicBezTo>
                    <a:pt x="22" y="29"/>
                    <a:pt x="23" y="31"/>
                    <a:pt x="23" y="33"/>
                  </a:cubicBezTo>
                  <a:cubicBezTo>
                    <a:pt x="22" y="35"/>
                    <a:pt x="20" y="34"/>
                    <a:pt x="20" y="34"/>
                  </a:cubicBezTo>
                  <a:cubicBezTo>
                    <a:pt x="21" y="36"/>
                    <a:pt x="23" y="35"/>
                    <a:pt x="24" y="34"/>
                  </a:cubicBezTo>
                  <a:cubicBezTo>
                    <a:pt x="24" y="33"/>
                    <a:pt x="24" y="31"/>
                    <a:pt x="24" y="29"/>
                  </a:cubicBezTo>
                  <a:cubicBezTo>
                    <a:pt x="25" y="27"/>
                    <a:pt x="26" y="25"/>
                    <a:pt x="26" y="25"/>
                  </a:cubicBezTo>
                  <a:cubicBezTo>
                    <a:pt x="27" y="24"/>
                    <a:pt x="28" y="25"/>
                    <a:pt x="28" y="25"/>
                  </a:cubicBezTo>
                  <a:cubicBezTo>
                    <a:pt x="28" y="24"/>
                    <a:pt x="25" y="20"/>
                    <a:pt x="24" y="19"/>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3" name="MH_Other_63"/>
            <p:cNvSpPr>
              <a:spLocks noChangeArrowheads="1"/>
            </p:cNvSpPr>
            <p:nvPr/>
          </p:nvSpPr>
          <p:spPr bwMode="auto">
            <a:xfrm flipH="1">
              <a:off x="2989263" y="4138613"/>
              <a:ext cx="0" cy="1588"/>
            </a:xfrm>
            <a:prstGeom prst="rect">
              <a:avLst/>
            </a:prstGeom>
            <a:solidFill>
              <a:srgbClr val="26242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endParaRPr lang="zh-CN" altLang="en-US">
                <a:solidFill>
                  <a:srgbClr val="000000"/>
                </a:solidFill>
                <a:latin typeface="+mn-lt"/>
                <a:ea typeface="+mn-ea"/>
                <a:cs typeface="+mn-ea"/>
                <a:sym typeface="+mn-lt"/>
              </a:endParaRPr>
            </a:p>
          </p:txBody>
        </p:sp>
        <p:sp>
          <p:nvSpPr>
            <p:cNvPr id="67654" name="MH_Other_64"/>
            <p:cNvSpPr>
              <a:spLocks/>
            </p:cNvSpPr>
            <p:nvPr/>
          </p:nvSpPr>
          <p:spPr bwMode="auto">
            <a:xfrm flipH="1">
              <a:off x="2998789" y="4030664"/>
              <a:ext cx="71437" cy="79375"/>
            </a:xfrm>
            <a:custGeom>
              <a:avLst/>
              <a:gdLst>
                <a:gd name="T0" fmla="*/ 2147483646 w 15"/>
                <a:gd name="T1" fmla="*/ 2147483646 h 17"/>
                <a:gd name="T2" fmla="*/ 2147483646 w 15"/>
                <a:gd name="T3" fmla="*/ 2147483646 h 17"/>
                <a:gd name="T4" fmla="*/ 2147483646 w 15"/>
                <a:gd name="T5" fmla="*/ 2147483646 h 17"/>
                <a:gd name="T6" fmla="*/ 2147483646 w 15"/>
                <a:gd name="T7" fmla="*/ 2147483646 h 17"/>
                <a:gd name="T8" fmla="*/ 2147483646 w 15"/>
                <a:gd name="T9" fmla="*/ 2147483646 h 17"/>
                <a:gd name="T10" fmla="*/ 2147483646 w 15"/>
                <a:gd name="T11" fmla="*/ 2147483646 h 17"/>
                <a:gd name="T12" fmla="*/ 2147483646 w 15"/>
                <a:gd name="T13" fmla="*/ 2147483646 h 17"/>
                <a:gd name="T14" fmla="*/ 2147483646 w 15"/>
                <a:gd name="T15" fmla="*/ 2147483646 h 17"/>
                <a:gd name="T16" fmla="*/ 2147483646 w 15"/>
                <a:gd name="T17" fmla="*/ 2147483646 h 17"/>
                <a:gd name="T18" fmla="*/ 2147483646 w 15"/>
                <a:gd name="T19" fmla="*/ 2147483646 h 17"/>
                <a:gd name="T20" fmla="*/ 2147483646 w 15"/>
                <a:gd name="T21" fmla="*/ 2147483646 h 17"/>
                <a:gd name="T22" fmla="*/ 0 w 15"/>
                <a:gd name="T23" fmla="*/ 2147483646 h 17"/>
                <a:gd name="T24" fmla="*/ 0 w 15"/>
                <a:gd name="T25" fmla="*/ 2147483646 h 17"/>
                <a:gd name="T26" fmla="*/ 2147483646 w 15"/>
                <a:gd name="T27" fmla="*/ 2147483646 h 17"/>
                <a:gd name="T28" fmla="*/ 2147483646 w 15"/>
                <a:gd name="T29" fmla="*/ 2147483646 h 17"/>
                <a:gd name="T30" fmla="*/ 2147483646 w 15"/>
                <a:gd name="T31" fmla="*/ 2147483646 h 17"/>
                <a:gd name="T32" fmla="*/ 2147483646 w 15"/>
                <a:gd name="T33" fmla="*/ 2147483646 h 17"/>
                <a:gd name="T34" fmla="*/ 2147483646 w 15"/>
                <a:gd name="T35" fmla="*/ 2147483646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5" h="17">
                  <a:moveTo>
                    <a:pt x="7" y="17"/>
                  </a:moveTo>
                  <a:cubicBezTo>
                    <a:pt x="7" y="16"/>
                    <a:pt x="12" y="13"/>
                    <a:pt x="12" y="11"/>
                  </a:cubicBezTo>
                  <a:cubicBezTo>
                    <a:pt x="13" y="9"/>
                    <a:pt x="13" y="8"/>
                    <a:pt x="13" y="8"/>
                  </a:cubicBezTo>
                  <a:cubicBezTo>
                    <a:pt x="13" y="8"/>
                    <a:pt x="13" y="8"/>
                    <a:pt x="14" y="7"/>
                  </a:cubicBezTo>
                  <a:cubicBezTo>
                    <a:pt x="14" y="7"/>
                    <a:pt x="15" y="3"/>
                    <a:pt x="14" y="2"/>
                  </a:cubicBezTo>
                  <a:cubicBezTo>
                    <a:pt x="13" y="1"/>
                    <a:pt x="12" y="3"/>
                    <a:pt x="12" y="3"/>
                  </a:cubicBezTo>
                  <a:cubicBezTo>
                    <a:pt x="12" y="3"/>
                    <a:pt x="11" y="5"/>
                    <a:pt x="11" y="5"/>
                  </a:cubicBezTo>
                  <a:cubicBezTo>
                    <a:pt x="11" y="6"/>
                    <a:pt x="11" y="6"/>
                    <a:pt x="11" y="6"/>
                  </a:cubicBezTo>
                  <a:cubicBezTo>
                    <a:pt x="11" y="6"/>
                    <a:pt x="11" y="5"/>
                    <a:pt x="9" y="4"/>
                  </a:cubicBezTo>
                  <a:cubicBezTo>
                    <a:pt x="9" y="4"/>
                    <a:pt x="7" y="2"/>
                    <a:pt x="6" y="1"/>
                  </a:cubicBezTo>
                  <a:cubicBezTo>
                    <a:pt x="5" y="0"/>
                    <a:pt x="2" y="1"/>
                    <a:pt x="2" y="1"/>
                  </a:cubicBezTo>
                  <a:cubicBezTo>
                    <a:pt x="2" y="1"/>
                    <a:pt x="0" y="1"/>
                    <a:pt x="0" y="2"/>
                  </a:cubicBezTo>
                  <a:cubicBezTo>
                    <a:pt x="0" y="2"/>
                    <a:pt x="0" y="6"/>
                    <a:pt x="0" y="7"/>
                  </a:cubicBezTo>
                  <a:cubicBezTo>
                    <a:pt x="0" y="7"/>
                    <a:pt x="1" y="9"/>
                    <a:pt x="1" y="9"/>
                  </a:cubicBezTo>
                  <a:cubicBezTo>
                    <a:pt x="1" y="9"/>
                    <a:pt x="1" y="11"/>
                    <a:pt x="1" y="12"/>
                  </a:cubicBezTo>
                  <a:cubicBezTo>
                    <a:pt x="2" y="12"/>
                    <a:pt x="4" y="14"/>
                    <a:pt x="4" y="14"/>
                  </a:cubicBezTo>
                  <a:cubicBezTo>
                    <a:pt x="4" y="15"/>
                    <a:pt x="5" y="15"/>
                    <a:pt x="5" y="16"/>
                  </a:cubicBezTo>
                  <a:cubicBezTo>
                    <a:pt x="5" y="16"/>
                    <a:pt x="6"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5" name="MH_Other_65"/>
            <p:cNvSpPr>
              <a:spLocks/>
            </p:cNvSpPr>
            <p:nvPr/>
          </p:nvSpPr>
          <p:spPr bwMode="auto">
            <a:xfrm flipH="1">
              <a:off x="2881314" y="4143376"/>
              <a:ext cx="79375" cy="165100"/>
            </a:xfrm>
            <a:custGeom>
              <a:avLst/>
              <a:gdLst>
                <a:gd name="T0" fmla="*/ 2147483646 w 17"/>
                <a:gd name="T1" fmla="*/ 2147483646 h 35"/>
                <a:gd name="T2" fmla="*/ 2147483646 w 17"/>
                <a:gd name="T3" fmla="*/ 2147483646 h 35"/>
                <a:gd name="T4" fmla="*/ 2147483646 w 17"/>
                <a:gd name="T5" fmla="*/ 2147483646 h 35"/>
                <a:gd name="T6" fmla="*/ 2147483646 w 17"/>
                <a:gd name="T7" fmla="*/ 2147483646 h 35"/>
                <a:gd name="T8" fmla="*/ 2147483646 w 17"/>
                <a:gd name="T9" fmla="*/ 0 h 35"/>
                <a:gd name="T10" fmla="*/ 2147483646 w 17"/>
                <a:gd name="T11" fmla="*/ 2147483646 h 35"/>
                <a:gd name="T12" fmla="*/ 2147483646 w 17"/>
                <a:gd name="T13" fmla="*/ 2147483646 h 35"/>
                <a:gd name="T14" fmla="*/ 2147483646 w 17"/>
                <a:gd name="T15" fmla="*/ 2147483646 h 35"/>
                <a:gd name="T16" fmla="*/ 2147483646 w 17"/>
                <a:gd name="T17" fmla="*/ 2147483646 h 35"/>
                <a:gd name="T18" fmla="*/ 2147483646 w 17"/>
                <a:gd name="T19" fmla="*/ 2147483646 h 35"/>
                <a:gd name="T20" fmla="*/ 2147483646 w 17"/>
                <a:gd name="T21" fmla="*/ 2147483646 h 35"/>
                <a:gd name="T22" fmla="*/ 2147483646 w 17"/>
                <a:gd name="T23" fmla="*/ 2147483646 h 35"/>
                <a:gd name="T24" fmla="*/ 2147483646 w 17"/>
                <a:gd name="T25" fmla="*/ 2147483646 h 35"/>
                <a:gd name="T26" fmla="*/ 0 w 17"/>
                <a:gd name="T27" fmla="*/ 2147483646 h 35"/>
                <a:gd name="T28" fmla="*/ 0 w 17"/>
                <a:gd name="T29" fmla="*/ 2147483646 h 35"/>
                <a:gd name="T30" fmla="*/ 2147483646 w 17"/>
                <a:gd name="T31" fmla="*/ 2147483646 h 35"/>
                <a:gd name="T32" fmla="*/ 2147483646 w 17"/>
                <a:gd name="T33" fmla="*/ 2147483646 h 35"/>
                <a:gd name="T34" fmla="*/ 2147483646 w 17"/>
                <a:gd name="T35" fmla="*/ 2147483646 h 3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 h="35">
                  <a:moveTo>
                    <a:pt x="3" y="35"/>
                  </a:moveTo>
                  <a:cubicBezTo>
                    <a:pt x="5" y="34"/>
                    <a:pt x="5" y="33"/>
                    <a:pt x="5" y="33"/>
                  </a:cubicBezTo>
                  <a:cubicBezTo>
                    <a:pt x="6" y="33"/>
                    <a:pt x="16" y="19"/>
                    <a:pt x="17" y="16"/>
                  </a:cubicBezTo>
                  <a:cubicBezTo>
                    <a:pt x="17" y="13"/>
                    <a:pt x="10" y="6"/>
                    <a:pt x="9" y="5"/>
                  </a:cubicBezTo>
                  <a:cubicBezTo>
                    <a:pt x="8" y="4"/>
                    <a:pt x="8" y="2"/>
                    <a:pt x="6" y="0"/>
                  </a:cubicBezTo>
                  <a:cubicBezTo>
                    <a:pt x="4" y="2"/>
                    <a:pt x="1" y="5"/>
                    <a:pt x="1" y="7"/>
                  </a:cubicBezTo>
                  <a:cubicBezTo>
                    <a:pt x="2" y="8"/>
                    <a:pt x="4" y="9"/>
                    <a:pt x="5" y="10"/>
                  </a:cubicBezTo>
                  <a:cubicBezTo>
                    <a:pt x="5" y="8"/>
                    <a:pt x="5" y="6"/>
                    <a:pt x="6" y="6"/>
                  </a:cubicBezTo>
                  <a:cubicBezTo>
                    <a:pt x="7" y="5"/>
                    <a:pt x="9" y="7"/>
                    <a:pt x="9" y="8"/>
                  </a:cubicBezTo>
                  <a:cubicBezTo>
                    <a:pt x="10" y="10"/>
                    <a:pt x="14" y="15"/>
                    <a:pt x="15" y="16"/>
                  </a:cubicBezTo>
                  <a:cubicBezTo>
                    <a:pt x="15" y="16"/>
                    <a:pt x="8" y="29"/>
                    <a:pt x="6" y="31"/>
                  </a:cubicBezTo>
                  <a:cubicBezTo>
                    <a:pt x="4" y="32"/>
                    <a:pt x="4" y="32"/>
                    <a:pt x="4" y="32"/>
                  </a:cubicBezTo>
                  <a:cubicBezTo>
                    <a:pt x="4" y="32"/>
                    <a:pt x="4" y="31"/>
                    <a:pt x="2" y="30"/>
                  </a:cubicBezTo>
                  <a:cubicBezTo>
                    <a:pt x="2" y="30"/>
                    <a:pt x="1" y="31"/>
                    <a:pt x="0" y="30"/>
                  </a:cubicBezTo>
                  <a:cubicBezTo>
                    <a:pt x="0" y="30"/>
                    <a:pt x="0" y="30"/>
                    <a:pt x="0" y="30"/>
                  </a:cubicBezTo>
                  <a:cubicBezTo>
                    <a:pt x="0" y="30"/>
                    <a:pt x="2" y="32"/>
                    <a:pt x="2" y="33"/>
                  </a:cubicBezTo>
                  <a:cubicBezTo>
                    <a:pt x="2" y="34"/>
                    <a:pt x="1" y="34"/>
                    <a:pt x="1" y="35"/>
                  </a:cubicBezTo>
                  <a:cubicBezTo>
                    <a:pt x="2" y="35"/>
                    <a:pt x="2" y="35"/>
                    <a:pt x="3" y="35"/>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6" name="MH_Other_66"/>
            <p:cNvSpPr>
              <a:spLocks/>
            </p:cNvSpPr>
            <p:nvPr/>
          </p:nvSpPr>
          <p:spPr bwMode="auto">
            <a:xfrm flipH="1">
              <a:off x="3032126" y="4030663"/>
              <a:ext cx="9525" cy="12700"/>
            </a:xfrm>
            <a:custGeom>
              <a:avLst/>
              <a:gdLst>
                <a:gd name="T0" fmla="*/ 0 w 2"/>
                <a:gd name="T1" fmla="*/ 2147483646 h 3"/>
                <a:gd name="T2" fmla="*/ 0 w 2"/>
                <a:gd name="T3" fmla="*/ 2147483646 h 3"/>
                <a:gd name="T4" fmla="*/ 2147483646 w 2"/>
                <a:gd name="T5" fmla="*/ 2147483646 h 3"/>
                <a:gd name="T6" fmla="*/ 0 w 2"/>
                <a:gd name="T7" fmla="*/ 2147483646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1"/>
                  </a:moveTo>
                  <a:cubicBezTo>
                    <a:pt x="0" y="1"/>
                    <a:pt x="1" y="2"/>
                    <a:pt x="0" y="3"/>
                  </a:cubicBezTo>
                  <a:cubicBezTo>
                    <a:pt x="0" y="3"/>
                    <a:pt x="2" y="2"/>
                    <a:pt x="1" y="1"/>
                  </a:cubicBezTo>
                  <a:cubicBezTo>
                    <a:pt x="0" y="0"/>
                    <a:pt x="0" y="1"/>
                    <a:pt x="0" y="1"/>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7" name="MH_Other_67"/>
            <p:cNvSpPr>
              <a:spLocks/>
            </p:cNvSpPr>
            <p:nvPr/>
          </p:nvSpPr>
          <p:spPr bwMode="auto">
            <a:xfrm flipH="1">
              <a:off x="2924175" y="4114801"/>
              <a:ext cx="107950" cy="112712"/>
            </a:xfrm>
            <a:custGeom>
              <a:avLst/>
              <a:gdLst>
                <a:gd name="T0" fmla="*/ 2147483646 w 23"/>
                <a:gd name="T1" fmla="*/ 2147483646 h 24"/>
                <a:gd name="T2" fmla="*/ 2147483646 w 23"/>
                <a:gd name="T3" fmla="*/ 2147483646 h 24"/>
                <a:gd name="T4" fmla="*/ 2147483646 w 23"/>
                <a:gd name="T5" fmla="*/ 0 h 24"/>
                <a:gd name="T6" fmla="*/ 2147483646 w 23"/>
                <a:gd name="T7" fmla="*/ 0 h 24"/>
                <a:gd name="T8" fmla="*/ 2147483646 w 23"/>
                <a:gd name="T9" fmla="*/ 2147483646 h 24"/>
                <a:gd name="T10" fmla="*/ 2147483646 w 23"/>
                <a:gd name="T11" fmla="*/ 2147483646 h 24"/>
                <a:gd name="T12" fmla="*/ 2147483646 w 23"/>
                <a:gd name="T13" fmla="*/ 2147483646 h 24"/>
                <a:gd name="T14" fmla="*/ 2147483646 w 23"/>
                <a:gd name="T15" fmla="*/ 2147483646 h 24"/>
                <a:gd name="T16" fmla="*/ 2147483646 w 23"/>
                <a:gd name="T17" fmla="*/ 2147483646 h 24"/>
                <a:gd name="T18" fmla="*/ 2147483646 w 23"/>
                <a:gd name="T19" fmla="*/ 2147483646 h 24"/>
                <a:gd name="T20" fmla="*/ 0 w 23"/>
                <a:gd name="T21" fmla="*/ 2147483646 h 24"/>
                <a:gd name="T22" fmla="*/ 2147483646 w 23"/>
                <a:gd name="T23" fmla="*/ 2147483646 h 24"/>
                <a:gd name="T24" fmla="*/ 2147483646 w 23"/>
                <a:gd name="T25" fmla="*/ 2147483646 h 24"/>
                <a:gd name="T26" fmla="*/ 2147483646 w 23"/>
                <a:gd name="T27" fmla="*/ 2147483646 h 24"/>
                <a:gd name="T28" fmla="*/ 2147483646 w 23"/>
                <a:gd name="T29" fmla="*/ 2147483646 h 24"/>
                <a:gd name="T30" fmla="*/ 2147483646 w 23"/>
                <a:gd name="T31" fmla="*/ 2147483646 h 24"/>
                <a:gd name="T32" fmla="*/ 2147483646 w 23"/>
                <a:gd name="T33" fmla="*/ 2147483646 h 24"/>
                <a:gd name="T34" fmla="*/ 2147483646 w 23"/>
                <a:gd name="T35" fmla="*/ 2147483646 h 24"/>
                <a:gd name="T36" fmla="*/ 2147483646 w 23"/>
                <a:gd name="T37" fmla="*/ 2147483646 h 24"/>
                <a:gd name="T38" fmla="*/ 2147483646 w 23"/>
                <a:gd name="T39" fmla="*/ 2147483646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3" h="24">
                  <a:moveTo>
                    <a:pt x="23" y="9"/>
                  </a:moveTo>
                  <a:cubicBezTo>
                    <a:pt x="22" y="7"/>
                    <a:pt x="20" y="5"/>
                    <a:pt x="19" y="3"/>
                  </a:cubicBezTo>
                  <a:cubicBezTo>
                    <a:pt x="18" y="1"/>
                    <a:pt x="13" y="0"/>
                    <a:pt x="12" y="0"/>
                  </a:cubicBezTo>
                  <a:cubicBezTo>
                    <a:pt x="12" y="0"/>
                    <a:pt x="12" y="0"/>
                    <a:pt x="12" y="0"/>
                  </a:cubicBezTo>
                  <a:cubicBezTo>
                    <a:pt x="12" y="1"/>
                    <a:pt x="12" y="2"/>
                    <a:pt x="12" y="2"/>
                  </a:cubicBezTo>
                  <a:cubicBezTo>
                    <a:pt x="17" y="4"/>
                    <a:pt x="18" y="8"/>
                    <a:pt x="18" y="8"/>
                  </a:cubicBezTo>
                  <a:cubicBezTo>
                    <a:pt x="18" y="8"/>
                    <a:pt x="14" y="7"/>
                    <a:pt x="13" y="8"/>
                  </a:cubicBezTo>
                  <a:cubicBezTo>
                    <a:pt x="12" y="10"/>
                    <a:pt x="6" y="12"/>
                    <a:pt x="6" y="12"/>
                  </a:cubicBezTo>
                  <a:cubicBezTo>
                    <a:pt x="7" y="12"/>
                    <a:pt x="11" y="11"/>
                    <a:pt x="12" y="10"/>
                  </a:cubicBezTo>
                  <a:cubicBezTo>
                    <a:pt x="11" y="11"/>
                    <a:pt x="6" y="15"/>
                    <a:pt x="6" y="17"/>
                  </a:cubicBezTo>
                  <a:cubicBezTo>
                    <a:pt x="5" y="19"/>
                    <a:pt x="0" y="19"/>
                    <a:pt x="0" y="19"/>
                  </a:cubicBezTo>
                  <a:cubicBezTo>
                    <a:pt x="1" y="20"/>
                    <a:pt x="6" y="19"/>
                    <a:pt x="6" y="19"/>
                  </a:cubicBezTo>
                  <a:cubicBezTo>
                    <a:pt x="6" y="20"/>
                    <a:pt x="5" y="22"/>
                    <a:pt x="4" y="24"/>
                  </a:cubicBezTo>
                  <a:cubicBezTo>
                    <a:pt x="8" y="24"/>
                    <a:pt x="11" y="24"/>
                    <a:pt x="11" y="24"/>
                  </a:cubicBezTo>
                  <a:cubicBezTo>
                    <a:pt x="12" y="23"/>
                    <a:pt x="12" y="21"/>
                    <a:pt x="12" y="20"/>
                  </a:cubicBezTo>
                  <a:cubicBezTo>
                    <a:pt x="12" y="19"/>
                    <a:pt x="14" y="15"/>
                    <a:pt x="14" y="14"/>
                  </a:cubicBezTo>
                  <a:cubicBezTo>
                    <a:pt x="15" y="14"/>
                    <a:pt x="15" y="14"/>
                    <a:pt x="16" y="14"/>
                  </a:cubicBezTo>
                  <a:cubicBezTo>
                    <a:pt x="16" y="14"/>
                    <a:pt x="18" y="14"/>
                    <a:pt x="18" y="14"/>
                  </a:cubicBezTo>
                  <a:cubicBezTo>
                    <a:pt x="17" y="14"/>
                    <a:pt x="17" y="14"/>
                    <a:pt x="17" y="14"/>
                  </a:cubicBezTo>
                  <a:cubicBezTo>
                    <a:pt x="17" y="13"/>
                    <a:pt x="23" y="9"/>
                    <a:pt x="23" y="9"/>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8" name="MH_Other_68"/>
            <p:cNvSpPr>
              <a:spLocks/>
            </p:cNvSpPr>
            <p:nvPr/>
          </p:nvSpPr>
          <p:spPr bwMode="auto">
            <a:xfrm flipH="1">
              <a:off x="3074988" y="4157664"/>
              <a:ext cx="0" cy="9525"/>
            </a:xfrm>
            <a:custGeom>
              <a:avLst/>
              <a:gdLst>
                <a:gd name="T0" fmla="*/ 2147483646 h 2"/>
                <a:gd name="T1" fmla="*/ 0 h 2"/>
                <a:gd name="T2" fmla="*/ 2147483646 h 2"/>
                <a:gd name="T3" fmla="*/ 0 60000 65536"/>
                <a:gd name="T4" fmla="*/ 0 60000 65536"/>
                <a:gd name="T5" fmla="*/ 0 60000 65536"/>
              </a:gdLst>
              <a:ahLst/>
              <a:cxnLst>
                <a:cxn ang="T3">
                  <a:pos x="0" y="T0"/>
                </a:cxn>
                <a:cxn ang="T4">
                  <a:pos x="0" y="T1"/>
                </a:cxn>
                <a:cxn ang="T5">
                  <a:pos x="0" y="T2"/>
                </a:cxn>
              </a:cxnLst>
              <a:rect l="0" t="0" r="r" b="b"/>
              <a:pathLst>
                <a:path h="2">
                  <a:moveTo>
                    <a:pt x="0" y="2"/>
                  </a:moveTo>
                  <a:cubicBezTo>
                    <a:pt x="0" y="2"/>
                    <a:pt x="0" y="1"/>
                    <a:pt x="0" y="0"/>
                  </a:cubicBezTo>
                  <a:cubicBezTo>
                    <a:pt x="0" y="1"/>
                    <a:pt x="0" y="1"/>
                    <a:pt x="0" y="2"/>
                  </a:cubicBez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59" name="MH_Other_69"/>
            <p:cNvSpPr>
              <a:spLocks/>
            </p:cNvSpPr>
            <p:nvPr/>
          </p:nvSpPr>
          <p:spPr bwMode="auto">
            <a:xfrm flipH="1">
              <a:off x="3051176" y="4119563"/>
              <a:ext cx="23813" cy="38100"/>
            </a:xfrm>
            <a:custGeom>
              <a:avLst/>
              <a:gdLst>
                <a:gd name="T0" fmla="*/ 2147483646 w 5"/>
                <a:gd name="T1" fmla="*/ 2147483646 h 8"/>
                <a:gd name="T2" fmla="*/ 2147483646 w 5"/>
                <a:gd name="T3" fmla="*/ 2147483646 h 8"/>
                <a:gd name="T4" fmla="*/ 2147483646 w 5"/>
                <a:gd name="T5" fmla="*/ 2147483646 h 8"/>
                <a:gd name="T6" fmla="*/ 2147483646 w 5"/>
                <a:gd name="T7" fmla="*/ 0 h 8"/>
                <a:gd name="T8" fmla="*/ 2147483646 w 5"/>
                <a:gd name="T9" fmla="*/ 2147483646 h 8"/>
                <a:gd name="T10" fmla="*/ 2147483646 w 5"/>
                <a:gd name="T11" fmla="*/ 2147483646 h 8"/>
                <a:gd name="T12" fmla="*/ 0 w 5"/>
                <a:gd name="T13" fmla="*/ 2147483646 h 8"/>
                <a:gd name="T14" fmla="*/ 2147483646 w 5"/>
                <a:gd name="T15" fmla="*/ 2147483646 h 8"/>
                <a:gd name="T16" fmla="*/ 2147483646 w 5"/>
                <a:gd name="T17" fmla="*/ 2147483646 h 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 h="8">
                  <a:moveTo>
                    <a:pt x="2" y="5"/>
                  </a:moveTo>
                  <a:cubicBezTo>
                    <a:pt x="3" y="5"/>
                    <a:pt x="4" y="7"/>
                    <a:pt x="4" y="7"/>
                  </a:cubicBezTo>
                  <a:cubicBezTo>
                    <a:pt x="5" y="6"/>
                    <a:pt x="4" y="4"/>
                    <a:pt x="4" y="4"/>
                  </a:cubicBezTo>
                  <a:cubicBezTo>
                    <a:pt x="4" y="0"/>
                    <a:pt x="4" y="0"/>
                    <a:pt x="4" y="0"/>
                  </a:cubicBezTo>
                  <a:cubicBezTo>
                    <a:pt x="3" y="1"/>
                    <a:pt x="2" y="1"/>
                    <a:pt x="2" y="2"/>
                  </a:cubicBezTo>
                  <a:cubicBezTo>
                    <a:pt x="1" y="2"/>
                    <a:pt x="1" y="2"/>
                    <a:pt x="1" y="2"/>
                  </a:cubicBezTo>
                  <a:cubicBezTo>
                    <a:pt x="0" y="4"/>
                    <a:pt x="0" y="6"/>
                    <a:pt x="0" y="8"/>
                  </a:cubicBezTo>
                  <a:cubicBezTo>
                    <a:pt x="0" y="6"/>
                    <a:pt x="2" y="3"/>
                    <a:pt x="2" y="3"/>
                  </a:cubicBezTo>
                  <a:lnTo>
                    <a:pt x="2" y="5"/>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0" name="MH_Other_70"/>
            <p:cNvSpPr>
              <a:spLocks/>
            </p:cNvSpPr>
            <p:nvPr/>
          </p:nvSpPr>
          <p:spPr bwMode="auto">
            <a:xfrm flipH="1">
              <a:off x="3003550" y="4119564"/>
              <a:ext cx="33338" cy="42863"/>
            </a:xfrm>
            <a:custGeom>
              <a:avLst/>
              <a:gdLst>
                <a:gd name="T0" fmla="*/ 0 w 7"/>
                <a:gd name="T1" fmla="*/ 2147483646 h 9"/>
                <a:gd name="T2" fmla="*/ 2147483646 w 7"/>
                <a:gd name="T3" fmla="*/ 2147483646 h 9"/>
                <a:gd name="T4" fmla="*/ 2147483646 w 7"/>
                <a:gd name="T5" fmla="*/ 0 h 9"/>
                <a:gd name="T6" fmla="*/ 2147483646 w 7"/>
                <a:gd name="T7" fmla="*/ 2147483646 h 9"/>
                <a:gd name="T8" fmla="*/ 0 w 7"/>
                <a:gd name="T9" fmla="*/ 214748364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9">
                  <a:moveTo>
                    <a:pt x="0" y="9"/>
                  </a:moveTo>
                  <a:cubicBezTo>
                    <a:pt x="4" y="4"/>
                    <a:pt x="4" y="4"/>
                    <a:pt x="4" y="4"/>
                  </a:cubicBezTo>
                  <a:cubicBezTo>
                    <a:pt x="4" y="4"/>
                    <a:pt x="6" y="2"/>
                    <a:pt x="7" y="0"/>
                  </a:cubicBezTo>
                  <a:cubicBezTo>
                    <a:pt x="5" y="4"/>
                    <a:pt x="5" y="4"/>
                    <a:pt x="5" y="4"/>
                  </a:cubicBezTo>
                  <a:lnTo>
                    <a:pt x="0" y="9"/>
                  </a:lnTo>
                  <a:close/>
                </a:path>
              </a:pathLst>
            </a:custGeom>
            <a:solidFill>
              <a:srgbClr val="E3EBE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1" name="MH_Other_71"/>
            <p:cNvSpPr>
              <a:spLocks/>
            </p:cNvSpPr>
            <p:nvPr/>
          </p:nvSpPr>
          <p:spPr bwMode="auto">
            <a:xfrm flipH="1">
              <a:off x="2998789" y="4033838"/>
              <a:ext cx="71437" cy="76200"/>
            </a:xfrm>
            <a:custGeom>
              <a:avLst/>
              <a:gdLst>
                <a:gd name="T0" fmla="*/ 2147483646 w 15"/>
                <a:gd name="T1" fmla="*/ 2147483646 h 16"/>
                <a:gd name="T2" fmla="*/ 2147483646 w 15"/>
                <a:gd name="T3" fmla="*/ 2147483646 h 16"/>
                <a:gd name="T4" fmla="*/ 2147483646 w 15"/>
                <a:gd name="T5" fmla="*/ 2147483646 h 16"/>
                <a:gd name="T6" fmla="*/ 2147483646 w 15"/>
                <a:gd name="T7" fmla="*/ 2147483646 h 16"/>
                <a:gd name="T8" fmla="*/ 2147483646 w 15"/>
                <a:gd name="T9" fmla="*/ 2147483646 h 16"/>
                <a:gd name="T10" fmla="*/ 2147483646 w 15"/>
                <a:gd name="T11" fmla="*/ 0 h 16"/>
                <a:gd name="T12" fmla="*/ 2147483646 w 15"/>
                <a:gd name="T13" fmla="*/ 0 h 16"/>
                <a:gd name="T14" fmla="*/ 2147483646 w 15"/>
                <a:gd name="T15" fmla="*/ 0 h 16"/>
                <a:gd name="T16" fmla="*/ 2147483646 w 15"/>
                <a:gd name="T17" fmla="*/ 0 h 16"/>
                <a:gd name="T18" fmla="*/ 0 w 15"/>
                <a:gd name="T19" fmla="*/ 2147483646 h 16"/>
                <a:gd name="T20" fmla="*/ 0 w 15"/>
                <a:gd name="T21" fmla="*/ 2147483646 h 16"/>
                <a:gd name="T22" fmla="*/ 2147483646 w 15"/>
                <a:gd name="T23" fmla="*/ 2147483646 h 16"/>
                <a:gd name="T24" fmla="*/ 2147483646 w 15"/>
                <a:gd name="T25" fmla="*/ 2147483646 h 16"/>
                <a:gd name="T26" fmla="*/ 2147483646 w 15"/>
                <a:gd name="T27" fmla="*/ 2147483646 h 16"/>
                <a:gd name="T28" fmla="*/ 2147483646 w 15"/>
                <a:gd name="T29" fmla="*/ 2147483646 h 16"/>
                <a:gd name="T30" fmla="*/ 2147483646 w 15"/>
                <a:gd name="T31" fmla="*/ 2147483646 h 16"/>
                <a:gd name="T32" fmla="*/ 2147483646 w 15"/>
                <a:gd name="T33" fmla="*/ 2147483646 h 16"/>
                <a:gd name="T34" fmla="*/ 2147483646 w 15"/>
                <a:gd name="T35" fmla="*/ 2147483646 h 16"/>
                <a:gd name="T36" fmla="*/ 2147483646 w 15"/>
                <a:gd name="T37" fmla="*/ 2147483646 h 16"/>
                <a:gd name="T38" fmla="*/ 2147483646 w 15"/>
                <a:gd name="T39" fmla="*/ 2147483646 h 16"/>
                <a:gd name="T40" fmla="*/ 2147483646 w 15"/>
                <a:gd name="T41" fmla="*/ 2147483646 h 16"/>
                <a:gd name="T42" fmla="*/ 2147483646 w 15"/>
                <a:gd name="T43" fmla="*/ 2147483646 h 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6">
                  <a:moveTo>
                    <a:pt x="14" y="1"/>
                  </a:moveTo>
                  <a:cubicBezTo>
                    <a:pt x="13" y="0"/>
                    <a:pt x="12" y="2"/>
                    <a:pt x="12" y="2"/>
                  </a:cubicBezTo>
                  <a:cubicBezTo>
                    <a:pt x="12" y="2"/>
                    <a:pt x="11" y="4"/>
                    <a:pt x="11" y="4"/>
                  </a:cubicBezTo>
                  <a:cubicBezTo>
                    <a:pt x="11" y="5"/>
                    <a:pt x="11" y="5"/>
                    <a:pt x="11" y="5"/>
                  </a:cubicBezTo>
                  <a:cubicBezTo>
                    <a:pt x="11" y="5"/>
                    <a:pt x="11" y="4"/>
                    <a:pt x="9" y="3"/>
                  </a:cubicBezTo>
                  <a:cubicBezTo>
                    <a:pt x="9" y="3"/>
                    <a:pt x="7" y="1"/>
                    <a:pt x="6" y="0"/>
                  </a:cubicBezTo>
                  <a:cubicBezTo>
                    <a:pt x="5" y="0"/>
                    <a:pt x="5" y="0"/>
                    <a:pt x="4" y="0"/>
                  </a:cubicBezTo>
                  <a:cubicBezTo>
                    <a:pt x="4" y="0"/>
                    <a:pt x="4" y="0"/>
                    <a:pt x="4" y="0"/>
                  </a:cubicBezTo>
                  <a:cubicBezTo>
                    <a:pt x="3" y="0"/>
                    <a:pt x="2" y="0"/>
                    <a:pt x="2" y="0"/>
                  </a:cubicBezTo>
                  <a:cubicBezTo>
                    <a:pt x="2" y="0"/>
                    <a:pt x="0" y="0"/>
                    <a:pt x="0" y="1"/>
                  </a:cubicBezTo>
                  <a:cubicBezTo>
                    <a:pt x="0" y="1"/>
                    <a:pt x="0" y="1"/>
                    <a:pt x="0" y="1"/>
                  </a:cubicBezTo>
                  <a:cubicBezTo>
                    <a:pt x="1" y="1"/>
                    <a:pt x="3" y="0"/>
                    <a:pt x="5" y="2"/>
                  </a:cubicBezTo>
                  <a:cubicBezTo>
                    <a:pt x="5" y="3"/>
                    <a:pt x="6" y="3"/>
                    <a:pt x="6" y="4"/>
                  </a:cubicBezTo>
                  <a:cubicBezTo>
                    <a:pt x="6" y="4"/>
                    <a:pt x="8" y="5"/>
                    <a:pt x="8" y="6"/>
                  </a:cubicBezTo>
                  <a:cubicBezTo>
                    <a:pt x="7" y="8"/>
                    <a:pt x="8" y="10"/>
                    <a:pt x="9" y="10"/>
                  </a:cubicBezTo>
                  <a:cubicBezTo>
                    <a:pt x="10" y="10"/>
                    <a:pt x="10" y="13"/>
                    <a:pt x="7" y="15"/>
                  </a:cubicBezTo>
                  <a:cubicBezTo>
                    <a:pt x="7" y="15"/>
                    <a:pt x="6" y="15"/>
                    <a:pt x="6" y="16"/>
                  </a:cubicBezTo>
                  <a:cubicBezTo>
                    <a:pt x="6" y="16"/>
                    <a:pt x="6" y="16"/>
                    <a:pt x="7" y="16"/>
                  </a:cubicBezTo>
                  <a:cubicBezTo>
                    <a:pt x="7" y="15"/>
                    <a:pt x="12" y="12"/>
                    <a:pt x="12" y="10"/>
                  </a:cubicBezTo>
                  <a:cubicBezTo>
                    <a:pt x="13" y="8"/>
                    <a:pt x="13" y="7"/>
                    <a:pt x="13" y="7"/>
                  </a:cubicBezTo>
                  <a:cubicBezTo>
                    <a:pt x="13" y="7"/>
                    <a:pt x="13" y="7"/>
                    <a:pt x="14" y="6"/>
                  </a:cubicBezTo>
                  <a:cubicBezTo>
                    <a:pt x="14" y="6"/>
                    <a:pt x="15" y="2"/>
                    <a:pt x="14" y="1"/>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2" name="MH_Other_72"/>
            <p:cNvSpPr>
              <a:spLocks/>
            </p:cNvSpPr>
            <p:nvPr/>
          </p:nvSpPr>
          <p:spPr bwMode="auto">
            <a:xfrm>
              <a:off x="2116138" y="2155827"/>
              <a:ext cx="152400" cy="193675"/>
            </a:xfrm>
            <a:custGeom>
              <a:avLst/>
              <a:gdLst>
                <a:gd name="T0" fmla="*/ 2147483646 w 101"/>
                <a:gd name="T1" fmla="*/ 2147483646 h 128"/>
                <a:gd name="T2" fmla="*/ 2147483646 w 101"/>
                <a:gd name="T3" fmla="*/ 2147483646 h 128"/>
                <a:gd name="T4" fmla="*/ 2147483646 w 101"/>
                <a:gd name="T5" fmla="*/ 2147483646 h 128"/>
                <a:gd name="T6" fmla="*/ 2147483646 w 101"/>
                <a:gd name="T7" fmla="*/ 2147483646 h 128"/>
                <a:gd name="T8" fmla="*/ 2147483646 w 101"/>
                <a:gd name="T9" fmla="*/ 2147483646 h 128"/>
                <a:gd name="T10" fmla="*/ 2147483646 w 101"/>
                <a:gd name="T11" fmla="*/ 0 h 128"/>
                <a:gd name="T12" fmla="*/ 2147483646 w 101"/>
                <a:gd name="T13" fmla="*/ 2147483646 h 128"/>
                <a:gd name="T14" fmla="*/ 2147483646 w 101"/>
                <a:gd name="T15" fmla="*/ 2147483646 h 128"/>
                <a:gd name="T16" fmla="*/ 2147483646 w 101"/>
                <a:gd name="T17" fmla="*/ 2147483646 h 128"/>
                <a:gd name="T18" fmla="*/ 2147483646 w 101"/>
                <a:gd name="T19" fmla="*/ 2147483646 h 128"/>
                <a:gd name="T20" fmla="*/ 2147483646 w 101"/>
                <a:gd name="T21" fmla="*/ 2147483646 h 128"/>
                <a:gd name="T22" fmla="*/ 2147483646 w 101"/>
                <a:gd name="T23" fmla="*/ 2147483646 h 128"/>
                <a:gd name="T24" fmla="*/ 0 w 101"/>
                <a:gd name="T25" fmla="*/ 2147483646 h 128"/>
                <a:gd name="T26" fmla="*/ 2147483646 w 101"/>
                <a:gd name="T27" fmla="*/ 2147483646 h 128"/>
                <a:gd name="T28" fmla="*/ 2147483646 w 101"/>
                <a:gd name="T29" fmla="*/ 2147483646 h 128"/>
                <a:gd name="T30" fmla="*/ 2147483646 w 101"/>
                <a:gd name="T31" fmla="*/ 2147483646 h 128"/>
                <a:gd name="T32" fmla="*/ 2147483646 w 101"/>
                <a:gd name="T33" fmla="*/ 2147483646 h 128"/>
                <a:gd name="T34" fmla="*/ 2147483646 w 101"/>
                <a:gd name="T35" fmla="*/ 2147483646 h 128"/>
                <a:gd name="T36" fmla="*/ 2147483646 w 101"/>
                <a:gd name="T37" fmla="*/ 2147483646 h 128"/>
                <a:gd name="T38" fmla="*/ 2147483646 w 101"/>
                <a:gd name="T39" fmla="*/ 2147483646 h 128"/>
                <a:gd name="T40" fmla="*/ 2147483646 w 101"/>
                <a:gd name="T41" fmla="*/ 2147483646 h 128"/>
                <a:gd name="T42" fmla="*/ 2147483646 w 101"/>
                <a:gd name="T43" fmla="*/ 2147483646 h 128"/>
                <a:gd name="T44" fmla="*/ 2147483646 w 101"/>
                <a:gd name="T45" fmla="*/ 2147483646 h 128"/>
                <a:gd name="T46" fmla="*/ 2147483646 w 101"/>
                <a:gd name="T47" fmla="*/ 2147483646 h 128"/>
                <a:gd name="T48" fmla="*/ 2147483646 w 101"/>
                <a:gd name="T49" fmla="*/ 2147483646 h 128"/>
                <a:gd name="T50" fmla="*/ 2147483646 w 101"/>
                <a:gd name="T51" fmla="*/ 2147483646 h 128"/>
                <a:gd name="T52" fmla="*/ 2147483646 w 101"/>
                <a:gd name="T53" fmla="*/ 2147483646 h 128"/>
                <a:gd name="T54" fmla="*/ 2147483646 w 101"/>
                <a:gd name="T55" fmla="*/ 2147483646 h 128"/>
                <a:gd name="T56" fmla="*/ 2147483646 w 101"/>
                <a:gd name="T57" fmla="*/ 2147483646 h 128"/>
                <a:gd name="T58" fmla="*/ 2147483646 w 101"/>
                <a:gd name="T59" fmla="*/ 2147483646 h 128"/>
                <a:gd name="T60" fmla="*/ 2147483646 w 101"/>
                <a:gd name="T61" fmla="*/ 2147483646 h 128"/>
                <a:gd name="T62" fmla="*/ 2147483646 w 101"/>
                <a:gd name="T63" fmla="*/ 2147483646 h 128"/>
                <a:gd name="T64" fmla="*/ 2147483646 w 101"/>
                <a:gd name="T65" fmla="*/ 2147483646 h 128"/>
                <a:gd name="T66" fmla="*/ 2147483646 w 101"/>
                <a:gd name="T67" fmla="*/ 2147483646 h 12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3" name="MH_Other_73"/>
            <p:cNvSpPr>
              <a:spLocks noEditPoints="1"/>
            </p:cNvSpPr>
            <p:nvPr/>
          </p:nvSpPr>
          <p:spPr bwMode="auto">
            <a:xfrm>
              <a:off x="2179639" y="2220913"/>
              <a:ext cx="123825" cy="152400"/>
            </a:xfrm>
            <a:custGeom>
              <a:avLst/>
              <a:gdLst>
                <a:gd name="T0" fmla="*/ 2147483646 w 82"/>
                <a:gd name="T1" fmla="*/ 0 h 101"/>
                <a:gd name="T2" fmla="*/ 2147483646 w 82"/>
                <a:gd name="T3" fmla="*/ 2147483646 h 101"/>
                <a:gd name="T4" fmla="*/ 2147483646 w 82"/>
                <a:gd name="T5" fmla="*/ 2147483646 h 101"/>
                <a:gd name="T6" fmla="*/ 2147483646 w 82"/>
                <a:gd name="T7" fmla="*/ 2147483646 h 101"/>
                <a:gd name="T8" fmla="*/ 2147483646 w 82"/>
                <a:gd name="T9" fmla="*/ 2147483646 h 101"/>
                <a:gd name="T10" fmla="*/ 2147483646 w 82"/>
                <a:gd name="T11" fmla="*/ 2147483646 h 101"/>
                <a:gd name="T12" fmla="*/ 2147483646 w 82"/>
                <a:gd name="T13" fmla="*/ 2147483646 h 101"/>
                <a:gd name="T14" fmla="*/ 2147483646 w 82"/>
                <a:gd name="T15" fmla="*/ 2147483646 h 101"/>
                <a:gd name="T16" fmla="*/ 2147483646 w 82"/>
                <a:gd name="T17" fmla="*/ 2147483646 h 101"/>
                <a:gd name="T18" fmla="*/ 2147483646 w 82"/>
                <a:gd name="T19" fmla="*/ 2147483646 h 101"/>
                <a:gd name="T20" fmla="*/ 2147483646 w 82"/>
                <a:gd name="T21" fmla="*/ 2147483646 h 101"/>
                <a:gd name="T22" fmla="*/ 2147483646 w 82"/>
                <a:gd name="T23" fmla="*/ 2147483646 h 101"/>
                <a:gd name="T24" fmla="*/ 2147483646 w 82"/>
                <a:gd name="T25" fmla="*/ 2147483646 h 101"/>
                <a:gd name="T26" fmla="*/ 2147483646 w 82"/>
                <a:gd name="T27" fmla="*/ 2147483646 h 101"/>
                <a:gd name="T28" fmla="*/ 2147483646 w 82"/>
                <a:gd name="T29" fmla="*/ 2147483646 h 101"/>
                <a:gd name="T30" fmla="*/ 2147483646 w 82"/>
                <a:gd name="T31" fmla="*/ 2147483646 h 101"/>
                <a:gd name="T32" fmla="*/ 2147483646 w 82"/>
                <a:gd name="T33" fmla="*/ 2147483646 h 101"/>
                <a:gd name="T34" fmla="*/ 2147483646 w 82"/>
                <a:gd name="T35" fmla="*/ 2147483646 h 101"/>
                <a:gd name="T36" fmla="*/ 2147483646 w 82"/>
                <a:gd name="T37" fmla="*/ 2147483646 h 101"/>
                <a:gd name="T38" fmla="*/ 2147483646 w 82"/>
                <a:gd name="T39" fmla="*/ 2147483646 h 101"/>
                <a:gd name="T40" fmla="*/ 2147483646 w 82"/>
                <a:gd name="T41" fmla="*/ 2147483646 h 101"/>
                <a:gd name="T42" fmla="*/ 2147483646 w 82"/>
                <a:gd name="T43" fmla="*/ 2147483646 h 101"/>
                <a:gd name="T44" fmla="*/ 2147483646 w 82"/>
                <a:gd name="T45" fmla="*/ 2147483646 h 101"/>
                <a:gd name="T46" fmla="*/ 2147483646 w 82"/>
                <a:gd name="T47" fmla="*/ 2147483646 h 101"/>
                <a:gd name="T48" fmla="*/ 0 w 82"/>
                <a:gd name="T49" fmla="*/ 2147483646 h 101"/>
                <a:gd name="T50" fmla="*/ 2147483646 w 82"/>
                <a:gd name="T51" fmla="*/ 2147483646 h 101"/>
                <a:gd name="T52" fmla="*/ 2147483646 w 82"/>
                <a:gd name="T53" fmla="*/ 2147483646 h 101"/>
                <a:gd name="T54" fmla="*/ 2147483646 w 82"/>
                <a:gd name="T55" fmla="*/ 2147483646 h 101"/>
                <a:gd name="T56" fmla="*/ 2147483646 w 82"/>
                <a:gd name="T57" fmla="*/ 2147483646 h 101"/>
                <a:gd name="T58" fmla="*/ 2147483646 w 82"/>
                <a:gd name="T59" fmla="*/ 2147483646 h 101"/>
                <a:gd name="T60" fmla="*/ 2147483646 w 82"/>
                <a:gd name="T61" fmla="*/ 2147483646 h 101"/>
                <a:gd name="T62" fmla="*/ 2147483646 w 82"/>
                <a:gd name="T63" fmla="*/ 0 h 101"/>
                <a:gd name="T64" fmla="*/ 2147483646 w 82"/>
                <a:gd name="T65" fmla="*/ 2147483646 h 101"/>
                <a:gd name="T66" fmla="*/ 2147483646 w 82"/>
                <a:gd name="T67" fmla="*/ 2147483646 h 101"/>
                <a:gd name="T68" fmla="*/ 2147483646 w 82"/>
                <a:gd name="T69" fmla="*/ 2147483646 h 101"/>
                <a:gd name="T70" fmla="*/ 2147483646 w 82"/>
                <a:gd name="T71" fmla="*/ 2147483646 h 101"/>
                <a:gd name="T72" fmla="*/ 2147483646 w 82"/>
                <a:gd name="T73" fmla="*/ 2147483646 h 101"/>
                <a:gd name="T74" fmla="*/ 2147483646 w 82"/>
                <a:gd name="T75" fmla="*/ 2147483646 h 101"/>
                <a:gd name="T76" fmla="*/ 2147483646 w 82"/>
                <a:gd name="T77" fmla="*/ 2147483646 h 101"/>
                <a:gd name="T78" fmla="*/ 2147483646 w 82"/>
                <a:gd name="T79" fmla="*/ 2147483646 h 101"/>
                <a:gd name="T80" fmla="*/ 2147483646 w 82"/>
                <a:gd name="T81" fmla="*/ 2147483646 h 101"/>
                <a:gd name="T82" fmla="*/ 2147483646 w 82"/>
                <a:gd name="T83" fmla="*/ 2147483646 h 101"/>
                <a:gd name="T84" fmla="*/ 2147483646 w 82"/>
                <a:gd name="T85" fmla="*/ 2147483646 h 101"/>
                <a:gd name="T86" fmla="*/ 2147483646 w 82"/>
                <a:gd name="T87" fmla="*/ 2147483646 h 1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4" name="MH_Other_74"/>
            <p:cNvSpPr>
              <a:spLocks/>
            </p:cNvSpPr>
            <p:nvPr/>
          </p:nvSpPr>
          <p:spPr bwMode="auto">
            <a:xfrm>
              <a:off x="2200275" y="2241551"/>
              <a:ext cx="76200" cy="114300"/>
            </a:xfrm>
            <a:custGeom>
              <a:avLst/>
              <a:gdLst>
                <a:gd name="T0" fmla="*/ 2147483646 w 50"/>
                <a:gd name="T1" fmla="*/ 2147483646 h 76"/>
                <a:gd name="T2" fmla="*/ 2147483646 w 50"/>
                <a:gd name="T3" fmla="*/ 2147483646 h 76"/>
                <a:gd name="T4" fmla="*/ 2147483646 w 50"/>
                <a:gd name="T5" fmla="*/ 2147483646 h 76"/>
                <a:gd name="T6" fmla="*/ 2147483646 w 50"/>
                <a:gd name="T7" fmla="*/ 2147483646 h 76"/>
                <a:gd name="T8" fmla="*/ 0 w 50"/>
                <a:gd name="T9" fmla="*/ 2147483646 h 76"/>
                <a:gd name="T10" fmla="*/ 2147483646 w 50"/>
                <a:gd name="T11" fmla="*/ 2147483646 h 76"/>
                <a:gd name="T12" fmla="*/ 2147483646 w 50"/>
                <a:gd name="T13" fmla="*/ 2147483646 h 76"/>
                <a:gd name="T14" fmla="*/ 2147483646 w 50"/>
                <a:gd name="T15" fmla="*/ 2147483646 h 76"/>
                <a:gd name="T16" fmla="*/ 2147483646 w 50"/>
                <a:gd name="T17" fmla="*/ 2147483646 h 76"/>
                <a:gd name="T18" fmla="*/ 2147483646 w 50"/>
                <a:gd name="T19" fmla="*/ 0 h 76"/>
                <a:gd name="T20" fmla="*/ 2147483646 w 50"/>
                <a:gd name="T21" fmla="*/ 2147483646 h 76"/>
                <a:gd name="T22" fmla="*/ 2147483646 w 50"/>
                <a:gd name="T23" fmla="*/ 2147483646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5" name="MH_Other_75"/>
            <p:cNvSpPr>
              <a:spLocks/>
            </p:cNvSpPr>
            <p:nvPr/>
          </p:nvSpPr>
          <p:spPr bwMode="auto">
            <a:xfrm>
              <a:off x="2179639" y="2203451"/>
              <a:ext cx="136525" cy="171450"/>
            </a:xfrm>
            <a:custGeom>
              <a:avLst/>
              <a:gdLst>
                <a:gd name="T0" fmla="*/ 2147483646 w 91"/>
                <a:gd name="T1" fmla="*/ 0 h 114"/>
                <a:gd name="T2" fmla="*/ 2147483646 w 91"/>
                <a:gd name="T3" fmla="*/ 2147483646 h 114"/>
                <a:gd name="T4" fmla="*/ 2147483646 w 91"/>
                <a:gd name="T5" fmla="*/ 2147483646 h 114"/>
                <a:gd name="T6" fmla="*/ 2147483646 w 91"/>
                <a:gd name="T7" fmla="*/ 2147483646 h 114"/>
                <a:gd name="T8" fmla="*/ 2147483646 w 91"/>
                <a:gd name="T9" fmla="*/ 2147483646 h 114"/>
                <a:gd name="T10" fmla="*/ 2147483646 w 91"/>
                <a:gd name="T11" fmla="*/ 2147483646 h 114"/>
                <a:gd name="T12" fmla="*/ 2147483646 w 91"/>
                <a:gd name="T13" fmla="*/ 2147483646 h 114"/>
                <a:gd name="T14" fmla="*/ 2147483646 w 91"/>
                <a:gd name="T15" fmla="*/ 2147483646 h 114"/>
                <a:gd name="T16" fmla="*/ 0 w 91"/>
                <a:gd name="T17" fmla="*/ 2147483646 h 114"/>
                <a:gd name="T18" fmla="*/ 0 w 91"/>
                <a:gd name="T19" fmla="*/ 2147483646 h 114"/>
                <a:gd name="T20" fmla="*/ 0 w 91"/>
                <a:gd name="T21" fmla="*/ 2147483646 h 114"/>
                <a:gd name="T22" fmla="*/ 2147483646 w 91"/>
                <a:gd name="T23" fmla="*/ 2147483646 h 114"/>
                <a:gd name="T24" fmla="*/ 2147483646 w 91"/>
                <a:gd name="T25" fmla="*/ 2147483646 h 114"/>
                <a:gd name="T26" fmla="*/ 2147483646 w 91"/>
                <a:gd name="T27" fmla="*/ 2147483646 h 114"/>
                <a:gd name="T28" fmla="*/ 2147483646 w 91"/>
                <a:gd name="T29" fmla="*/ 2147483646 h 114"/>
                <a:gd name="T30" fmla="*/ 2147483646 w 91"/>
                <a:gd name="T31" fmla="*/ 2147483646 h 114"/>
                <a:gd name="T32" fmla="*/ 2147483646 w 91"/>
                <a:gd name="T33" fmla="*/ 2147483646 h 114"/>
                <a:gd name="T34" fmla="*/ 2147483646 w 91"/>
                <a:gd name="T35" fmla="*/ 2147483646 h 114"/>
                <a:gd name="T36" fmla="*/ 2147483646 w 91"/>
                <a:gd name="T37" fmla="*/ 2147483646 h 114"/>
                <a:gd name="T38" fmla="*/ 2147483646 w 91"/>
                <a:gd name="T39" fmla="*/ 2147483646 h 114"/>
                <a:gd name="T40" fmla="*/ 2147483646 w 91"/>
                <a:gd name="T41" fmla="*/ 2147483646 h 114"/>
                <a:gd name="T42" fmla="*/ 2147483646 w 91"/>
                <a:gd name="T43" fmla="*/ 2147483646 h 114"/>
                <a:gd name="T44" fmla="*/ 2147483646 w 91"/>
                <a:gd name="T45" fmla="*/ 0 h 11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6" name="MH_Other_76"/>
            <p:cNvSpPr>
              <a:spLocks/>
            </p:cNvSpPr>
            <p:nvPr/>
          </p:nvSpPr>
          <p:spPr bwMode="auto">
            <a:xfrm>
              <a:off x="2251076" y="2249489"/>
              <a:ext cx="17463" cy="9525"/>
            </a:xfrm>
            <a:custGeom>
              <a:avLst/>
              <a:gdLst>
                <a:gd name="T0" fmla="*/ 0 w 12"/>
                <a:gd name="T1" fmla="*/ 0 h 6"/>
                <a:gd name="T2" fmla="*/ 2147483646 w 12"/>
                <a:gd name="T3" fmla="*/ 2147483646 h 6"/>
                <a:gd name="T4" fmla="*/ 2147483646 w 12"/>
                <a:gd name="T5" fmla="*/ 2147483646 h 6"/>
                <a:gd name="T6" fmla="*/ 0 w 12"/>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7" name="MH_Other_77"/>
            <p:cNvSpPr>
              <a:spLocks/>
            </p:cNvSpPr>
            <p:nvPr/>
          </p:nvSpPr>
          <p:spPr bwMode="auto">
            <a:xfrm>
              <a:off x="2252664" y="2255839"/>
              <a:ext cx="15875" cy="9525"/>
            </a:xfrm>
            <a:custGeom>
              <a:avLst/>
              <a:gdLst>
                <a:gd name="T0" fmla="*/ 0 w 11"/>
                <a:gd name="T1" fmla="*/ 0 h 6"/>
                <a:gd name="T2" fmla="*/ 0 w 11"/>
                <a:gd name="T3" fmla="*/ 2147483646 h 6"/>
                <a:gd name="T4" fmla="*/ 2147483646 w 11"/>
                <a:gd name="T5" fmla="*/ 2147483646 h 6"/>
                <a:gd name="T6" fmla="*/ 2147483646 w 11"/>
                <a:gd name="T7" fmla="*/ 2147483646 h 6"/>
                <a:gd name="T8" fmla="*/ 0 w 11"/>
                <a:gd name="T9" fmla="*/ 0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8" name="MH_Other_78"/>
            <p:cNvSpPr>
              <a:spLocks/>
            </p:cNvSpPr>
            <p:nvPr/>
          </p:nvSpPr>
          <p:spPr bwMode="auto">
            <a:xfrm>
              <a:off x="2247900" y="2263776"/>
              <a:ext cx="19050" cy="50800"/>
            </a:xfrm>
            <a:custGeom>
              <a:avLst/>
              <a:gdLst>
                <a:gd name="T0" fmla="*/ 2147483646 w 12"/>
                <a:gd name="T1" fmla="*/ 2147483646 h 34"/>
                <a:gd name="T2" fmla="*/ 2147483646 w 12"/>
                <a:gd name="T3" fmla="*/ 0 h 34"/>
                <a:gd name="T4" fmla="*/ 0 w 12"/>
                <a:gd name="T5" fmla="*/ 2147483646 h 34"/>
                <a:gd name="T6" fmla="*/ 2147483646 w 12"/>
                <a:gd name="T7" fmla="*/ 2147483646 h 34"/>
                <a:gd name="T8" fmla="*/ 2147483646 w 12"/>
                <a:gd name="T9" fmla="*/ 2147483646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69" name="MH_Other_79"/>
            <p:cNvSpPr>
              <a:spLocks/>
            </p:cNvSpPr>
            <p:nvPr/>
          </p:nvSpPr>
          <p:spPr bwMode="auto">
            <a:xfrm>
              <a:off x="2174876" y="2320926"/>
              <a:ext cx="104775" cy="125412"/>
            </a:xfrm>
            <a:custGeom>
              <a:avLst/>
              <a:gdLst>
                <a:gd name="T0" fmla="*/ 2147483646 w 69"/>
                <a:gd name="T1" fmla="*/ 0 h 83"/>
                <a:gd name="T2" fmla="*/ 2147483646 w 69"/>
                <a:gd name="T3" fmla="*/ 2147483646 h 83"/>
                <a:gd name="T4" fmla="*/ 2147483646 w 69"/>
                <a:gd name="T5" fmla="*/ 2147483646 h 83"/>
                <a:gd name="T6" fmla="*/ 2147483646 w 69"/>
                <a:gd name="T7" fmla="*/ 2147483646 h 83"/>
                <a:gd name="T8" fmla="*/ 2147483646 w 69"/>
                <a:gd name="T9" fmla="*/ 2147483646 h 83"/>
                <a:gd name="T10" fmla="*/ 0 w 69"/>
                <a:gd name="T11" fmla="*/ 2147483646 h 83"/>
                <a:gd name="T12" fmla="*/ 0 w 69"/>
                <a:gd name="T13" fmla="*/ 2147483646 h 83"/>
                <a:gd name="T14" fmla="*/ 0 w 69"/>
                <a:gd name="T15" fmla="*/ 2147483646 h 83"/>
                <a:gd name="T16" fmla="*/ 2147483646 w 69"/>
                <a:gd name="T17" fmla="*/ 2147483646 h 83"/>
                <a:gd name="T18" fmla="*/ 2147483646 w 69"/>
                <a:gd name="T19" fmla="*/ 2147483646 h 83"/>
                <a:gd name="T20" fmla="*/ 2147483646 w 69"/>
                <a:gd name="T21" fmla="*/ 2147483646 h 83"/>
                <a:gd name="T22" fmla="*/ 2147483646 w 69"/>
                <a:gd name="T23" fmla="*/ 2147483646 h 83"/>
                <a:gd name="T24" fmla="*/ 2147483646 w 69"/>
                <a:gd name="T25" fmla="*/ 0 h 8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0" name="MH_Other_80"/>
            <p:cNvSpPr>
              <a:spLocks noEditPoints="1"/>
            </p:cNvSpPr>
            <p:nvPr/>
          </p:nvSpPr>
          <p:spPr bwMode="auto">
            <a:xfrm>
              <a:off x="1938339" y="2322513"/>
              <a:ext cx="327025" cy="242888"/>
            </a:xfrm>
            <a:custGeom>
              <a:avLst/>
              <a:gdLst>
                <a:gd name="T0" fmla="*/ 2147483646 w 218"/>
                <a:gd name="T1" fmla="*/ 2147483646 h 161"/>
                <a:gd name="T2" fmla="*/ 2147483646 w 218"/>
                <a:gd name="T3" fmla="*/ 2147483646 h 161"/>
                <a:gd name="T4" fmla="*/ 2147483646 w 218"/>
                <a:gd name="T5" fmla="*/ 2147483646 h 161"/>
                <a:gd name="T6" fmla="*/ 2147483646 w 218"/>
                <a:gd name="T7" fmla="*/ 2147483646 h 161"/>
                <a:gd name="T8" fmla="*/ 2147483646 w 218"/>
                <a:gd name="T9" fmla="*/ 2147483646 h 161"/>
                <a:gd name="T10" fmla="*/ 2147483646 w 218"/>
                <a:gd name="T11" fmla="*/ 2147483646 h 161"/>
                <a:gd name="T12" fmla="*/ 2147483646 w 218"/>
                <a:gd name="T13" fmla="*/ 2147483646 h 161"/>
                <a:gd name="T14" fmla="*/ 2147483646 w 218"/>
                <a:gd name="T15" fmla="*/ 2147483646 h 161"/>
                <a:gd name="T16" fmla="*/ 2147483646 w 218"/>
                <a:gd name="T17" fmla="*/ 2147483646 h 161"/>
                <a:gd name="T18" fmla="*/ 2147483646 w 218"/>
                <a:gd name="T19" fmla="*/ 2147483646 h 161"/>
                <a:gd name="T20" fmla="*/ 2147483646 w 218"/>
                <a:gd name="T21" fmla="*/ 2147483646 h 161"/>
                <a:gd name="T22" fmla="*/ 2147483646 w 218"/>
                <a:gd name="T23" fmla="*/ 2147483646 h 161"/>
                <a:gd name="T24" fmla="*/ 2147483646 w 218"/>
                <a:gd name="T25" fmla="*/ 2147483646 h 161"/>
                <a:gd name="T26" fmla="*/ 2147483646 w 218"/>
                <a:gd name="T27" fmla="*/ 2147483646 h 161"/>
                <a:gd name="T28" fmla="*/ 2147483646 w 218"/>
                <a:gd name="T29" fmla="*/ 2147483646 h 161"/>
                <a:gd name="T30" fmla="*/ 2147483646 w 218"/>
                <a:gd name="T31" fmla="*/ 2147483646 h 161"/>
                <a:gd name="T32" fmla="*/ 2147483646 w 218"/>
                <a:gd name="T33" fmla="*/ 2147483646 h 161"/>
                <a:gd name="T34" fmla="*/ 2147483646 w 218"/>
                <a:gd name="T35" fmla="*/ 2147483646 h 161"/>
                <a:gd name="T36" fmla="*/ 2147483646 w 218"/>
                <a:gd name="T37" fmla="*/ 2147483646 h 161"/>
                <a:gd name="T38" fmla="*/ 2147483646 w 218"/>
                <a:gd name="T39" fmla="*/ 0 h 161"/>
                <a:gd name="T40" fmla="*/ 2147483646 w 218"/>
                <a:gd name="T41" fmla="*/ 2147483646 h 161"/>
                <a:gd name="T42" fmla="*/ 2147483646 w 218"/>
                <a:gd name="T43" fmla="*/ 2147483646 h 161"/>
                <a:gd name="T44" fmla="*/ 2147483646 w 218"/>
                <a:gd name="T45" fmla="*/ 2147483646 h 161"/>
                <a:gd name="T46" fmla="*/ 0 w 218"/>
                <a:gd name="T47" fmla="*/ 2147483646 h 161"/>
                <a:gd name="T48" fmla="*/ 2147483646 w 218"/>
                <a:gd name="T49" fmla="*/ 2147483646 h 161"/>
                <a:gd name="T50" fmla="*/ 2147483646 w 218"/>
                <a:gd name="T51" fmla="*/ 2147483646 h 161"/>
                <a:gd name="T52" fmla="*/ 2147483646 w 218"/>
                <a:gd name="T53" fmla="*/ 2147483646 h 161"/>
                <a:gd name="T54" fmla="*/ 2147483646 w 218"/>
                <a:gd name="T55" fmla="*/ 2147483646 h 161"/>
                <a:gd name="T56" fmla="*/ 2147483646 w 218"/>
                <a:gd name="T57" fmla="*/ 2147483646 h 161"/>
                <a:gd name="T58" fmla="*/ 2147483646 w 218"/>
                <a:gd name="T59" fmla="*/ 2147483646 h 161"/>
                <a:gd name="T60" fmla="*/ 2147483646 w 218"/>
                <a:gd name="T61" fmla="*/ 2147483646 h 161"/>
                <a:gd name="T62" fmla="*/ 2147483646 w 218"/>
                <a:gd name="T63" fmla="*/ 2147483646 h 161"/>
                <a:gd name="T64" fmla="*/ 2147483646 w 218"/>
                <a:gd name="T65" fmla="*/ 2147483646 h 161"/>
                <a:gd name="T66" fmla="*/ 2147483646 w 218"/>
                <a:gd name="T67" fmla="*/ 2147483646 h 161"/>
                <a:gd name="T68" fmla="*/ 2147483646 w 218"/>
                <a:gd name="T69" fmla="*/ 2147483646 h 161"/>
                <a:gd name="T70" fmla="*/ 2147483646 w 218"/>
                <a:gd name="T71" fmla="*/ 2147483646 h 161"/>
                <a:gd name="T72" fmla="*/ 2147483646 w 218"/>
                <a:gd name="T73" fmla="*/ 2147483646 h 161"/>
                <a:gd name="T74" fmla="*/ 2147483646 w 218"/>
                <a:gd name="T75" fmla="*/ 2147483646 h 161"/>
                <a:gd name="T76" fmla="*/ 2147483646 w 218"/>
                <a:gd name="T77" fmla="*/ 2147483646 h 161"/>
                <a:gd name="T78" fmla="*/ 2147483646 w 218"/>
                <a:gd name="T79" fmla="*/ 2147483646 h 161"/>
                <a:gd name="T80" fmla="*/ 2147483646 w 218"/>
                <a:gd name="T81" fmla="*/ 2147483646 h 161"/>
                <a:gd name="T82" fmla="*/ 2147483646 w 218"/>
                <a:gd name="T83" fmla="*/ 2147483646 h 161"/>
                <a:gd name="T84" fmla="*/ 2147483646 w 218"/>
                <a:gd name="T85" fmla="*/ 2147483646 h 161"/>
                <a:gd name="T86" fmla="*/ 2147483646 w 218"/>
                <a:gd name="T87" fmla="*/ 2147483646 h 161"/>
                <a:gd name="T88" fmla="*/ 2147483646 w 218"/>
                <a:gd name="T89" fmla="*/ 2147483646 h 161"/>
                <a:gd name="T90" fmla="*/ 2147483646 w 218"/>
                <a:gd name="T91" fmla="*/ 2147483646 h 161"/>
                <a:gd name="T92" fmla="*/ 2147483646 w 218"/>
                <a:gd name="T93" fmla="*/ 2147483646 h 161"/>
                <a:gd name="T94" fmla="*/ 2147483646 w 218"/>
                <a:gd name="T95" fmla="*/ 2147483646 h 161"/>
                <a:gd name="T96" fmla="*/ 2147483646 w 218"/>
                <a:gd name="T97" fmla="*/ 2147483646 h 161"/>
                <a:gd name="T98" fmla="*/ 2147483646 w 218"/>
                <a:gd name="T99" fmla="*/ 2147483646 h 161"/>
                <a:gd name="T100" fmla="*/ 2147483646 w 218"/>
                <a:gd name="T101" fmla="*/ 2147483646 h 161"/>
                <a:gd name="T102" fmla="*/ 2147483646 w 218"/>
                <a:gd name="T103" fmla="*/ 2147483646 h 161"/>
                <a:gd name="T104" fmla="*/ 2147483646 w 218"/>
                <a:gd name="T105" fmla="*/ 2147483646 h 161"/>
                <a:gd name="T106" fmla="*/ 2147483646 w 218"/>
                <a:gd name="T107" fmla="*/ 2147483646 h 161"/>
                <a:gd name="T108" fmla="*/ 2147483646 w 218"/>
                <a:gd name="T109" fmla="*/ 2147483646 h 161"/>
                <a:gd name="T110" fmla="*/ 2147483646 w 218"/>
                <a:gd name="T111" fmla="*/ 2147483646 h 161"/>
                <a:gd name="T112" fmla="*/ 2147483646 w 218"/>
                <a:gd name="T113" fmla="*/ 2147483646 h 161"/>
                <a:gd name="T114" fmla="*/ 2147483646 w 218"/>
                <a:gd name="T115" fmla="*/ 2147483646 h 161"/>
                <a:gd name="T116" fmla="*/ 2147483646 w 218"/>
                <a:gd name="T117" fmla="*/ 2147483646 h 161"/>
                <a:gd name="T118" fmla="*/ 2147483646 w 218"/>
                <a:gd name="T119" fmla="*/ 2147483646 h 161"/>
                <a:gd name="T120" fmla="*/ 2147483646 w 218"/>
                <a:gd name="T121" fmla="*/ 2147483646 h 161"/>
                <a:gd name="T122" fmla="*/ 2147483646 w 218"/>
                <a:gd name="T123" fmla="*/ 2147483646 h 161"/>
                <a:gd name="T124" fmla="*/ 2147483646 w 218"/>
                <a:gd name="T125" fmla="*/ 2147483646 h 16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1" name="MH_Other_81"/>
            <p:cNvSpPr>
              <a:spLocks/>
            </p:cNvSpPr>
            <p:nvPr/>
          </p:nvSpPr>
          <p:spPr bwMode="auto">
            <a:xfrm>
              <a:off x="1966914" y="2328863"/>
              <a:ext cx="200025" cy="139700"/>
            </a:xfrm>
            <a:custGeom>
              <a:avLst/>
              <a:gdLst>
                <a:gd name="T0" fmla="*/ 2147483646 w 133"/>
                <a:gd name="T1" fmla="*/ 2147483646 h 92"/>
                <a:gd name="T2" fmla="*/ 2147483646 w 133"/>
                <a:gd name="T3" fmla="*/ 2147483646 h 92"/>
                <a:gd name="T4" fmla="*/ 0 w 133"/>
                <a:gd name="T5" fmla="*/ 2147483646 h 92"/>
                <a:gd name="T6" fmla="*/ 2147483646 w 133"/>
                <a:gd name="T7" fmla="*/ 2147483646 h 92"/>
                <a:gd name="T8" fmla="*/ 2147483646 w 133"/>
                <a:gd name="T9" fmla="*/ 0 h 92"/>
                <a:gd name="T10" fmla="*/ 2147483646 w 133"/>
                <a:gd name="T11" fmla="*/ 2147483646 h 9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2" name="MH_Other_82"/>
            <p:cNvSpPr>
              <a:spLocks/>
            </p:cNvSpPr>
            <p:nvPr/>
          </p:nvSpPr>
          <p:spPr bwMode="auto">
            <a:xfrm>
              <a:off x="1968501" y="2328863"/>
              <a:ext cx="207963" cy="146050"/>
            </a:xfrm>
            <a:custGeom>
              <a:avLst/>
              <a:gdLst>
                <a:gd name="T0" fmla="*/ 2147483646 w 175"/>
                <a:gd name="T1" fmla="*/ 2147483646 h 122"/>
                <a:gd name="T2" fmla="*/ 0 w 175"/>
                <a:gd name="T3" fmla="*/ 2147483646 h 122"/>
                <a:gd name="T4" fmla="*/ 2147483646 w 175"/>
                <a:gd name="T5" fmla="*/ 2147483646 h 122"/>
                <a:gd name="T6" fmla="*/ 2147483646 w 175"/>
                <a:gd name="T7" fmla="*/ 0 h 122"/>
                <a:gd name="T8" fmla="*/ 2147483646 w 175"/>
                <a:gd name="T9" fmla="*/ 2147483646 h 122"/>
                <a:gd name="T10" fmla="*/ 2147483646 w 175"/>
                <a:gd name="T11" fmla="*/ 2147483646 h 1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5" h="122">
                  <a:moveTo>
                    <a:pt x="155" y="84"/>
                  </a:moveTo>
                  <a:lnTo>
                    <a:pt x="0" y="122"/>
                  </a:lnTo>
                  <a:lnTo>
                    <a:pt x="168" y="98"/>
                  </a:lnTo>
                  <a:lnTo>
                    <a:pt x="175" y="0"/>
                  </a:lnTo>
                  <a:lnTo>
                    <a:pt x="155"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3" name="MH_Other_83"/>
            <p:cNvSpPr>
              <a:spLocks/>
            </p:cNvSpPr>
            <p:nvPr/>
          </p:nvSpPr>
          <p:spPr bwMode="auto">
            <a:xfrm>
              <a:off x="2092326" y="2068513"/>
              <a:ext cx="79375" cy="63500"/>
            </a:xfrm>
            <a:custGeom>
              <a:avLst/>
              <a:gdLst>
                <a:gd name="T0" fmla="*/ 2147483646 w 52"/>
                <a:gd name="T1" fmla="*/ 2147483646 h 42"/>
                <a:gd name="T2" fmla="*/ 2147483646 w 52"/>
                <a:gd name="T3" fmla="*/ 2147483646 h 42"/>
                <a:gd name="T4" fmla="*/ 2147483646 w 52"/>
                <a:gd name="T5" fmla="*/ 2147483646 h 42"/>
                <a:gd name="T6" fmla="*/ 2147483646 w 52"/>
                <a:gd name="T7" fmla="*/ 2147483646 h 42"/>
                <a:gd name="T8" fmla="*/ 2147483646 w 52"/>
                <a:gd name="T9" fmla="*/ 2147483646 h 42"/>
                <a:gd name="T10" fmla="*/ 2147483646 w 52"/>
                <a:gd name="T11" fmla="*/ 2147483646 h 42"/>
                <a:gd name="T12" fmla="*/ 2147483646 w 52"/>
                <a:gd name="T13" fmla="*/ 2147483646 h 42"/>
                <a:gd name="T14" fmla="*/ 2147483646 w 52"/>
                <a:gd name="T15" fmla="*/ 2147483646 h 42"/>
                <a:gd name="T16" fmla="*/ 2147483646 w 52"/>
                <a:gd name="T17" fmla="*/ 2147483646 h 42"/>
                <a:gd name="T18" fmla="*/ 2147483646 w 52"/>
                <a:gd name="T19" fmla="*/ 2147483646 h 42"/>
                <a:gd name="T20" fmla="*/ 2147483646 w 52"/>
                <a:gd name="T21" fmla="*/ 2147483646 h 42"/>
                <a:gd name="T22" fmla="*/ 2147483646 w 52"/>
                <a:gd name="T23" fmla="*/ 2147483646 h 42"/>
                <a:gd name="T24" fmla="*/ 2147483646 w 52"/>
                <a:gd name="T25" fmla="*/ 2147483646 h 42"/>
                <a:gd name="T26" fmla="*/ 2147483646 w 52"/>
                <a:gd name="T27" fmla="*/ 2147483646 h 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4" name="MH_Other_84"/>
            <p:cNvSpPr>
              <a:spLocks/>
            </p:cNvSpPr>
            <p:nvPr/>
          </p:nvSpPr>
          <p:spPr bwMode="auto">
            <a:xfrm>
              <a:off x="2097089" y="2084388"/>
              <a:ext cx="53975" cy="38100"/>
            </a:xfrm>
            <a:custGeom>
              <a:avLst/>
              <a:gdLst>
                <a:gd name="T0" fmla="*/ 0 w 36"/>
                <a:gd name="T1" fmla="*/ 2147483646 h 26"/>
                <a:gd name="T2" fmla="*/ 0 w 36"/>
                <a:gd name="T3" fmla="*/ 2147483646 h 26"/>
                <a:gd name="T4" fmla="*/ 2147483646 w 36"/>
                <a:gd name="T5" fmla="*/ 2147483646 h 26"/>
                <a:gd name="T6" fmla="*/ 2147483646 w 36"/>
                <a:gd name="T7" fmla="*/ 2147483646 h 26"/>
                <a:gd name="T8" fmla="*/ 2147483646 w 36"/>
                <a:gd name="T9" fmla="*/ 2147483646 h 26"/>
                <a:gd name="T10" fmla="*/ 2147483646 w 36"/>
                <a:gd name="T11" fmla="*/ 2147483646 h 26"/>
                <a:gd name="T12" fmla="*/ 2147483646 w 36"/>
                <a:gd name="T13" fmla="*/ 2147483646 h 26"/>
                <a:gd name="T14" fmla="*/ 2147483646 w 36"/>
                <a:gd name="T15" fmla="*/ 2147483646 h 26"/>
                <a:gd name="T16" fmla="*/ 2147483646 w 36"/>
                <a:gd name="T17" fmla="*/ 0 h 26"/>
                <a:gd name="T18" fmla="*/ 0 w 36"/>
                <a:gd name="T19" fmla="*/ 2147483646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5" name="MH_Other_85"/>
            <p:cNvSpPr>
              <a:spLocks noEditPoints="1"/>
            </p:cNvSpPr>
            <p:nvPr/>
          </p:nvSpPr>
          <p:spPr bwMode="auto">
            <a:xfrm>
              <a:off x="2092325" y="2089151"/>
              <a:ext cx="69850" cy="80962"/>
            </a:xfrm>
            <a:custGeom>
              <a:avLst/>
              <a:gdLst>
                <a:gd name="T0" fmla="*/ 2147483646 w 47"/>
                <a:gd name="T1" fmla="*/ 0 h 53"/>
                <a:gd name="T2" fmla="*/ 2147483646 w 47"/>
                <a:gd name="T3" fmla="*/ 2147483646 h 53"/>
                <a:gd name="T4" fmla="*/ 0 w 47"/>
                <a:gd name="T5" fmla="*/ 2147483646 h 53"/>
                <a:gd name="T6" fmla="*/ 2147483646 w 47"/>
                <a:gd name="T7" fmla="*/ 2147483646 h 53"/>
                <a:gd name="T8" fmla="*/ 2147483646 w 47"/>
                <a:gd name="T9" fmla="*/ 2147483646 h 53"/>
                <a:gd name="T10" fmla="*/ 2147483646 w 47"/>
                <a:gd name="T11" fmla="*/ 2147483646 h 53"/>
                <a:gd name="T12" fmla="*/ 2147483646 w 47"/>
                <a:gd name="T13" fmla="*/ 2147483646 h 53"/>
                <a:gd name="T14" fmla="*/ 2147483646 w 47"/>
                <a:gd name="T15" fmla="*/ 2147483646 h 53"/>
                <a:gd name="T16" fmla="*/ 2147483646 w 47"/>
                <a:gd name="T17" fmla="*/ 2147483646 h 53"/>
                <a:gd name="T18" fmla="*/ 2147483646 w 47"/>
                <a:gd name="T19" fmla="*/ 2147483646 h 53"/>
                <a:gd name="T20" fmla="*/ 2147483646 w 47"/>
                <a:gd name="T21" fmla="*/ 2147483646 h 53"/>
                <a:gd name="T22" fmla="*/ 2147483646 w 47"/>
                <a:gd name="T23" fmla="*/ 2147483646 h 53"/>
                <a:gd name="T24" fmla="*/ 2147483646 w 47"/>
                <a:gd name="T25" fmla="*/ 2147483646 h 53"/>
                <a:gd name="T26" fmla="*/ 2147483646 w 47"/>
                <a:gd name="T27" fmla="*/ 0 h 53"/>
                <a:gd name="T28" fmla="*/ 2147483646 w 47"/>
                <a:gd name="T29" fmla="*/ 2147483646 h 53"/>
                <a:gd name="T30" fmla="*/ 2147483646 w 47"/>
                <a:gd name="T31" fmla="*/ 2147483646 h 53"/>
                <a:gd name="T32" fmla="*/ 2147483646 w 47"/>
                <a:gd name="T33" fmla="*/ 2147483646 h 53"/>
                <a:gd name="T34" fmla="*/ 2147483646 w 47"/>
                <a:gd name="T35" fmla="*/ 2147483646 h 53"/>
                <a:gd name="T36" fmla="*/ 2147483646 w 47"/>
                <a:gd name="T37" fmla="*/ 2147483646 h 53"/>
                <a:gd name="T38" fmla="*/ 2147483646 w 47"/>
                <a:gd name="T39" fmla="*/ 2147483646 h 53"/>
                <a:gd name="T40" fmla="*/ 2147483646 w 47"/>
                <a:gd name="T41" fmla="*/ 2147483646 h 53"/>
                <a:gd name="T42" fmla="*/ 2147483646 w 47"/>
                <a:gd name="T43" fmla="*/ 2147483646 h 53"/>
                <a:gd name="T44" fmla="*/ 2147483646 w 47"/>
                <a:gd name="T45" fmla="*/ 2147483646 h 53"/>
                <a:gd name="T46" fmla="*/ 2147483646 w 47"/>
                <a:gd name="T47" fmla="*/ 2147483646 h 53"/>
                <a:gd name="T48" fmla="*/ 2147483646 w 47"/>
                <a:gd name="T49" fmla="*/ 2147483646 h 53"/>
                <a:gd name="T50" fmla="*/ 2147483646 w 47"/>
                <a:gd name="T51" fmla="*/ 2147483646 h 53"/>
                <a:gd name="T52" fmla="*/ 2147483646 w 47"/>
                <a:gd name="T53" fmla="*/ 2147483646 h 5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6" name="MH_Other_86"/>
            <p:cNvSpPr>
              <a:spLocks/>
            </p:cNvSpPr>
            <p:nvPr/>
          </p:nvSpPr>
          <p:spPr bwMode="auto">
            <a:xfrm>
              <a:off x="2095501" y="2098676"/>
              <a:ext cx="23813" cy="68262"/>
            </a:xfrm>
            <a:custGeom>
              <a:avLst/>
              <a:gdLst>
                <a:gd name="T0" fmla="*/ 2147483646 w 16"/>
                <a:gd name="T1" fmla="*/ 2147483646 h 45"/>
                <a:gd name="T2" fmla="*/ 2147483646 w 16"/>
                <a:gd name="T3" fmla="*/ 2147483646 h 45"/>
                <a:gd name="T4" fmla="*/ 2147483646 w 16"/>
                <a:gd name="T5" fmla="*/ 0 h 45"/>
                <a:gd name="T6" fmla="*/ 2147483646 w 16"/>
                <a:gd name="T7" fmla="*/ 0 h 45"/>
                <a:gd name="T8" fmla="*/ 0 w 16"/>
                <a:gd name="T9" fmla="*/ 2147483646 h 45"/>
                <a:gd name="T10" fmla="*/ 2147483646 w 16"/>
                <a:gd name="T11" fmla="*/ 2147483646 h 45"/>
                <a:gd name="T12" fmla="*/ 2147483646 w 16"/>
                <a:gd name="T13" fmla="*/ 2147483646 h 45"/>
                <a:gd name="T14" fmla="*/ 2147483646 w 16"/>
                <a:gd name="T15" fmla="*/ 2147483646 h 45"/>
                <a:gd name="T16" fmla="*/ 2147483646 w 16"/>
                <a:gd name="T17" fmla="*/ 2147483646 h 45"/>
                <a:gd name="T18" fmla="*/ 2147483646 w 16"/>
                <a:gd name="T19" fmla="*/ 2147483646 h 45"/>
                <a:gd name="T20" fmla="*/ 2147483646 w 16"/>
                <a:gd name="T21" fmla="*/ 2147483646 h 45"/>
                <a:gd name="T22" fmla="*/ 2147483646 w 16"/>
                <a:gd name="T23" fmla="*/ 2147483646 h 45"/>
                <a:gd name="T24" fmla="*/ 2147483646 w 16"/>
                <a:gd name="T25" fmla="*/ 2147483646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7" name="MH_Other_87"/>
            <p:cNvSpPr>
              <a:spLocks/>
            </p:cNvSpPr>
            <p:nvPr/>
          </p:nvSpPr>
          <p:spPr bwMode="auto">
            <a:xfrm>
              <a:off x="2111376" y="2112963"/>
              <a:ext cx="60325" cy="82550"/>
            </a:xfrm>
            <a:custGeom>
              <a:avLst/>
              <a:gdLst>
                <a:gd name="T0" fmla="*/ 2147483646 w 40"/>
                <a:gd name="T1" fmla="*/ 2147483646 h 54"/>
                <a:gd name="T2" fmla="*/ 2147483646 w 40"/>
                <a:gd name="T3" fmla="*/ 2147483646 h 54"/>
                <a:gd name="T4" fmla="*/ 2147483646 w 40"/>
                <a:gd name="T5" fmla="*/ 0 h 54"/>
                <a:gd name="T6" fmla="*/ 2147483646 w 40"/>
                <a:gd name="T7" fmla="*/ 2147483646 h 54"/>
                <a:gd name="T8" fmla="*/ 0 w 40"/>
                <a:gd name="T9" fmla="*/ 2147483646 h 54"/>
                <a:gd name="T10" fmla="*/ 2147483646 w 40"/>
                <a:gd name="T11" fmla="*/ 2147483646 h 54"/>
                <a:gd name="T12" fmla="*/ 2147483646 w 40"/>
                <a:gd name="T13" fmla="*/ 2147483646 h 54"/>
                <a:gd name="T14" fmla="*/ 2147483646 w 40"/>
                <a:gd name="T15" fmla="*/ 2147483646 h 54"/>
                <a:gd name="T16" fmla="*/ 2147483646 w 40"/>
                <a:gd name="T17" fmla="*/ 2147483646 h 54"/>
                <a:gd name="T18" fmla="*/ 2147483646 w 40"/>
                <a:gd name="T19" fmla="*/ 2147483646 h 54"/>
                <a:gd name="T20" fmla="*/ 2147483646 w 40"/>
                <a:gd name="T21" fmla="*/ 2147483646 h 54"/>
                <a:gd name="T22" fmla="*/ 2147483646 w 40"/>
                <a:gd name="T23" fmla="*/ 2147483646 h 54"/>
                <a:gd name="T24" fmla="*/ 2147483646 w 40"/>
                <a:gd name="T25" fmla="*/ 2147483646 h 5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8" name="MH_Other_88"/>
            <p:cNvSpPr>
              <a:spLocks/>
            </p:cNvSpPr>
            <p:nvPr/>
          </p:nvSpPr>
          <p:spPr bwMode="auto">
            <a:xfrm>
              <a:off x="2030414" y="2112963"/>
              <a:ext cx="66675" cy="190500"/>
            </a:xfrm>
            <a:custGeom>
              <a:avLst/>
              <a:gdLst>
                <a:gd name="T0" fmla="*/ 2147483646 w 44"/>
                <a:gd name="T1" fmla="*/ 2147483646 h 127"/>
                <a:gd name="T2" fmla="*/ 2147483646 w 44"/>
                <a:gd name="T3" fmla="*/ 2147483646 h 127"/>
                <a:gd name="T4" fmla="*/ 2147483646 w 44"/>
                <a:gd name="T5" fmla="*/ 0 h 127"/>
                <a:gd name="T6" fmla="*/ 2147483646 w 44"/>
                <a:gd name="T7" fmla="*/ 2147483646 h 127"/>
                <a:gd name="T8" fmla="*/ 2147483646 w 44"/>
                <a:gd name="T9" fmla="*/ 2147483646 h 127"/>
                <a:gd name="T10" fmla="*/ 2147483646 w 44"/>
                <a:gd name="T11" fmla="*/ 2147483646 h 127"/>
                <a:gd name="T12" fmla="*/ 2147483646 w 44"/>
                <a:gd name="T13" fmla="*/ 2147483646 h 127"/>
                <a:gd name="T14" fmla="*/ 2147483646 w 44"/>
                <a:gd name="T15" fmla="*/ 2147483646 h 127"/>
                <a:gd name="T16" fmla="*/ 2147483646 w 44"/>
                <a:gd name="T17" fmla="*/ 2147483646 h 127"/>
                <a:gd name="T18" fmla="*/ 2147483646 w 44"/>
                <a:gd name="T19" fmla="*/ 2147483646 h 127"/>
                <a:gd name="T20" fmla="*/ 2147483646 w 44"/>
                <a:gd name="T21" fmla="*/ 2147483646 h 127"/>
                <a:gd name="T22" fmla="*/ 2147483646 w 44"/>
                <a:gd name="T23" fmla="*/ 2147483646 h 127"/>
                <a:gd name="T24" fmla="*/ 2147483646 w 44"/>
                <a:gd name="T25" fmla="*/ 2147483646 h 127"/>
                <a:gd name="T26" fmla="*/ 2147483646 w 44"/>
                <a:gd name="T27" fmla="*/ 2147483646 h 127"/>
                <a:gd name="T28" fmla="*/ 2147483646 w 44"/>
                <a:gd name="T29" fmla="*/ 2147483646 h 127"/>
                <a:gd name="T30" fmla="*/ 2147483646 w 44"/>
                <a:gd name="T31" fmla="*/ 2147483646 h 127"/>
                <a:gd name="T32" fmla="*/ 2147483646 w 44"/>
                <a:gd name="T33" fmla="*/ 2147483646 h 127"/>
                <a:gd name="T34" fmla="*/ 2147483646 w 44"/>
                <a:gd name="T35" fmla="*/ 2147483646 h 127"/>
                <a:gd name="T36" fmla="*/ 2147483646 w 44"/>
                <a:gd name="T37" fmla="*/ 2147483646 h 127"/>
                <a:gd name="T38" fmla="*/ 2147483646 w 44"/>
                <a:gd name="T39" fmla="*/ 2147483646 h 127"/>
                <a:gd name="T40" fmla="*/ 2147483646 w 44"/>
                <a:gd name="T41" fmla="*/ 2147483646 h 12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79" name="MH_Other_89"/>
            <p:cNvSpPr>
              <a:spLocks/>
            </p:cNvSpPr>
            <p:nvPr/>
          </p:nvSpPr>
          <p:spPr bwMode="auto">
            <a:xfrm>
              <a:off x="2082800" y="2160588"/>
              <a:ext cx="7938" cy="26988"/>
            </a:xfrm>
            <a:custGeom>
              <a:avLst/>
              <a:gdLst>
                <a:gd name="T0" fmla="*/ 2147483646 w 5"/>
                <a:gd name="T1" fmla="*/ 0 h 18"/>
                <a:gd name="T2" fmla="*/ 2147483646 w 5"/>
                <a:gd name="T3" fmla="*/ 2147483646 h 18"/>
                <a:gd name="T4" fmla="*/ 2147483646 w 5"/>
                <a:gd name="T5" fmla="*/ 2147483646 h 18"/>
                <a:gd name="T6" fmla="*/ 0 w 5"/>
                <a:gd name="T7" fmla="*/ 2147483646 h 18"/>
                <a:gd name="T8" fmla="*/ 2147483646 w 5"/>
                <a:gd name="T9" fmla="*/ 2147483646 h 18"/>
                <a:gd name="T10" fmla="*/ 2147483646 w 5"/>
                <a:gd name="T11" fmla="*/ 0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0" name="MH_Other_90"/>
            <p:cNvSpPr>
              <a:spLocks/>
            </p:cNvSpPr>
            <p:nvPr/>
          </p:nvSpPr>
          <p:spPr bwMode="auto">
            <a:xfrm>
              <a:off x="2120901" y="2179639"/>
              <a:ext cx="11113" cy="23813"/>
            </a:xfrm>
            <a:custGeom>
              <a:avLst/>
              <a:gdLst>
                <a:gd name="T0" fmla="*/ 2147483646 w 9"/>
                <a:gd name="T1" fmla="*/ 2147483646 h 20"/>
                <a:gd name="T2" fmla="*/ 2147483646 w 9"/>
                <a:gd name="T3" fmla="*/ 0 h 20"/>
                <a:gd name="T4" fmla="*/ 0 w 9"/>
                <a:gd name="T5" fmla="*/ 2147483646 h 20"/>
                <a:gd name="T6" fmla="*/ 2147483646 w 9"/>
                <a:gd name="T7" fmla="*/ 2147483646 h 20"/>
                <a:gd name="T8" fmla="*/ 2147483646 w 9"/>
                <a:gd name="T9" fmla="*/ 2147483646 h 20"/>
                <a:gd name="T10" fmla="*/ 2147483646 w 9"/>
                <a:gd name="T11" fmla="*/ 2147483646 h 20"/>
                <a:gd name="T12" fmla="*/ 2147483646 w 9"/>
                <a:gd name="T13" fmla="*/ 2147483646 h 20"/>
                <a:gd name="T14" fmla="*/ 2147483646 w 9"/>
                <a:gd name="T15" fmla="*/ 2147483646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9" h="20">
                  <a:moveTo>
                    <a:pt x="6" y="3"/>
                  </a:moveTo>
                  <a:lnTo>
                    <a:pt x="5" y="0"/>
                  </a:lnTo>
                  <a:lnTo>
                    <a:pt x="0" y="5"/>
                  </a:lnTo>
                  <a:lnTo>
                    <a:pt x="1" y="10"/>
                  </a:lnTo>
                  <a:lnTo>
                    <a:pt x="3" y="20"/>
                  </a:lnTo>
                  <a:lnTo>
                    <a:pt x="9" y="5"/>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1" name="MH_Other_91"/>
            <p:cNvSpPr>
              <a:spLocks noEditPoints="1"/>
            </p:cNvSpPr>
            <p:nvPr/>
          </p:nvSpPr>
          <p:spPr bwMode="auto">
            <a:xfrm>
              <a:off x="2125663" y="2136777"/>
              <a:ext cx="31750" cy="58737"/>
            </a:xfrm>
            <a:custGeom>
              <a:avLst/>
              <a:gdLst>
                <a:gd name="T0" fmla="*/ 2147483646 w 21"/>
                <a:gd name="T1" fmla="*/ 2147483646 h 39"/>
                <a:gd name="T2" fmla="*/ 2147483646 w 21"/>
                <a:gd name="T3" fmla="*/ 2147483646 h 39"/>
                <a:gd name="T4" fmla="*/ 2147483646 w 21"/>
                <a:gd name="T5" fmla="*/ 2147483646 h 39"/>
                <a:gd name="T6" fmla="*/ 2147483646 w 21"/>
                <a:gd name="T7" fmla="*/ 2147483646 h 39"/>
                <a:gd name="T8" fmla="*/ 2147483646 w 21"/>
                <a:gd name="T9" fmla="*/ 2147483646 h 39"/>
                <a:gd name="T10" fmla="*/ 2147483646 w 21"/>
                <a:gd name="T11" fmla="*/ 0 h 39"/>
                <a:gd name="T12" fmla="*/ 2147483646 w 21"/>
                <a:gd name="T13" fmla="*/ 2147483646 h 39"/>
                <a:gd name="T14" fmla="*/ 0 w 21"/>
                <a:gd name="T15" fmla="*/ 2147483646 h 39"/>
                <a:gd name="T16" fmla="*/ 2147483646 w 21"/>
                <a:gd name="T17" fmla="*/ 2147483646 h 39"/>
                <a:gd name="T18" fmla="*/ 2147483646 w 21"/>
                <a:gd name="T19" fmla="*/ 2147483646 h 39"/>
                <a:gd name="T20" fmla="*/ 2147483646 w 21"/>
                <a:gd name="T21" fmla="*/ 2147483646 h 39"/>
                <a:gd name="T22" fmla="*/ 2147483646 w 21"/>
                <a:gd name="T23" fmla="*/ 2147483646 h 39"/>
                <a:gd name="T24" fmla="*/ 2147483646 w 21"/>
                <a:gd name="T25" fmla="*/ 2147483646 h 39"/>
                <a:gd name="T26" fmla="*/ 2147483646 w 21"/>
                <a:gd name="T27" fmla="*/ 2147483646 h 3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2" name="MH_Other_92"/>
            <p:cNvSpPr>
              <a:spLocks/>
            </p:cNvSpPr>
            <p:nvPr/>
          </p:nvSpPr>
          <p:spPr bwMode="auto">
            <a:xfrm>
              <a:off x="2128838" y="2170113"/>
              <a:ext cx="4762" cy="14288"/>
            </a:xfrm>
            <a:custGeom>
              <a:avLst/>
              <a:gdLst>
                <a:gd name="T0" fmla="*/ 2147483646 w 4"/>
                <a:gd name="T1" fmla="*/ 0 h 12"/>
                <a:gd name="T2" fmla="*/ 0 w 4"/>
                <a:gd name="T3" fmla="*/ 2147483646 h 12"/>
                <a:gd name="T4" fmla="*/ 2147483646 w 4"/>
                <a:gd name="T5" fmla="*/ 2147483646 h 12"/>
                <a:gd name="T6" fmla="*/ 2147483646 w 4"/>
                <a:gd name="T7" fmla="*/ 2147483646 h 12"/>
                <a:gd name="T8" fmla="*/ 2147483646 w 4"/>
                <a:gd name="T9" fmla="*/ 0 h 12"/>
                <a:gd name="T10" fmla="*/ 2147483646 w 4"/>
                <a:gd name="T11" fmla="*/ 0 h 1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 h="12">
                  <a:moveTo>
                    <a:pt x="4" y="0"/>
                  </a:moveTo>
                  <a:lnTo>
                    <a:pt x="0" y="2"/>
                  </a:lnTo>
                  <a:lnTo>
                    <a:pt x="2" y="9"/>
                  </a:lnTo>
                  <a:lnTo>
                    <a:pt x="4" y="12"/>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3" name="MH_Other_93"/>
            <p:cNvSpPr>
              <a:spLocks noEditPoints="1"/>
            </p:cNvSpPr>
            <p:nvPr/>
          </p:nvSpPr>
          <p:spPr bwMode="auto">
            <a:xfrm>
              <a:off x="2149475" y="2144714"/>
              <a:ext cx="38100" cy="49213"/>
            </a:xfrm>
            <a:custGeom>
              <a:avLst/>
              <a:gdLst>
                <a:gd name="T0" fmla="*/ 0 w 32"/>
                <a:gd name="T1" fmla="*/ 2147483646 h 41"/>
                <a:gd name="T2" fmla="*/ 2147483646 w 32"/>
                <a:gd name="T3" fmla="*/ 2147483646 h 41"/>
                <a:gd name="T4" fmla="*/ 2147483646 w 32"/>
                <a:gd name="T5" fmla="*/ 2147483646 h 41"/>
                <a:gd name="T6" fmla="*/ 2147483646 w 32"/>
                <a:gd name="T7" fmla="*/ 0 h 41"/>
                <a:gd name="T8" fmla="*/ 2147483646 w 32"/>
                <a:gd name="T9" fmla="*/ 2147483646 h 41"/>
                <a:gd name="T10" fmla="*/ 0 w 32"/>
                <a:gd name="T11" fmla="*/ 2147483646 h 41"/>
                <a:gd name="T12" fmla="*/ 0 w 32"/>
                <a:gd name="T13" fmla="*/ 2147483646 h 41"/>
                <a:gd name="T14" fmla="*/ 2147483646 w 32"/>
                <a:gd name="T15" fmla="*/ 2147483646 h 41"/>
                <a:gd name="T16" fmla="*/ 2147483646 w 32"/>
                <a:gd name="T17" fmla="*/ 2147483646 h 41"/>
                <a:gd name="T18" fmla="*/ 2147483646 w 32"/>
                <a:gd name="T19" fmla="*/ 2147483646 h 41"/>
                <a:gd name="T20" fmla="*/ 2147483646 w 32"/>
                <a:gd name="T21" fmla="*/ 2147483646 h 41"/>
                <a:gd name="T22" fmla="*/ 2147483646 w 32"/>
                <a:gd name="T23" fmla="*/ 2147483646 h 41"/>
                <a:gd name="T24" fmla="*/ 2147483646 w 32"/>
                <a:gd name="T25" fmla="*/ 2147483646 h 41"/>
                <a:gd name="T26" fmla="*/ 2147483646 w 32"/>
                <a:gd name="T27" fmla="*/ 2147483646 h 4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2" h="41">
                  <a:moveTo>
                    <a:pt x="0" y="33"/>
                  </a:moveTo>
                  <a:lnTo>
                    <a:pt x="11" y="41"/>
                  </a:lnTo>
                  <a:lnTo>
                    <a:pt x="32" y="10"/>
                  </a:lnTo>
                  <a:lnTo>
                    <a:pt x="20" y="0"/>
                  </a:lnTo>
                  <a:lnTo>
                    <a:pt x="19" y="1"/>
                  </a:lnTo>
                  <a:lnTo>
                    <a:pt x="0" y="33"/>
                  </a:lnTo>
                  <a:close/>
                  <a:moveTo>
                    <a:pt x="6" y="31"/>
                  </a:moveTo>
                  <a:lnTo>
                    <a:pt x="11" y="38"/>
                  </a:lnTo>
                  <a:lnTo>
                    <a:pt x="3" y="33"/>
                  </a:lnTo>
                  <a:lnTo>
                    <a:pt x="20" y="3"/>
                  </a:lnTo>
                  <a:lnTo>
                    <a:pt x="23" y="5"/>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4" name="MH_Other_94"/>
            <p:cNvSpPr>
              <a:spLocks/>
            </p:cNvSpPr>
            <p:nvPr/>
          </p:nvSpPr>
          <p:spPr bwMode="auto">
            <a:xfrm>
              <a:off x="2152651" y="2147889"/>
              <a:ext cx="23813" cy="41275"/>
            </a:xfrm>
            <a:custGeom>
              <a:avLst/>
              <a:gdLst>
                <a:gd name="T0" fmla="*/ 2147483646 w 20"/>
                <a:gd name="T1" fmla="*/ 2147483646 h 35"/>
                <a:gd name="T2" fmla="*/ 2147483646 w 20"/>
                <a:gd name="T3" fmla="*/ 2147483646 h 35"/>
                <a:gd name="T4" fmla="*/ 2147483646 w 20"/>
                <a:gd name="T5" fmla="*/ 2147483646 h 35"/>
                <a:gd name="T6" fmla="*/ 2147483646 w 20"/>
                <a:gd name="T7" fmla="*/ 0 h 35"/>
                <a:gd name="T8" fmla="*/ 0 w 20"/>
                <a:gd name="T9" fmla="*/ 2147483646 h 35"/>
                <a:gd name="T10" fmla="*/ 2147483646 w 20"/>
                <a:gd name="T11" fmla="*/ 2147483646 h 35"/>
                <a:gd name="T12" fmla="*/ 2147483646 w 20"/>
                <a:gd name="T13" fmla="*/ 2147483646 h 3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35">
                  <a:moveTo>
                    <a:pt x="8" y="35"/>
                  </a:moveTo>
                  <a:lnTo>
                    <a:pt x="3" y="28"/>
                  </a:lnTo>
                  <a:lnTo>
                    <a:pt x="20" y="2"/>
                  </a:lnTo>
                  <a:lnTo>
                    <a:pt x="17" y="0"/>
                  </a:lnTo>
                  <a:lnTo>
                    <a:pt x="0" y="30"/>
                  </a:lnTo>
                  <a:lnTo>
                    <a:pt x="8"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5" name="MH_Other_95"/>
            <p:cNvSpPr>
              <a:spLocks/>
            </p:cNvSpPr>
            <p:nvPr/>
          </p:nvSpPr>
          <p:spPr bwMode="auto">
            <a:xfrm>
              <a:off x="1984376" y="2074864"/>
              <a:ext cx="34925" cy="41275"/>
            </a:xfrm>
            <a:custGeom>
              <a:avLst/>
              <a:gdLst>
                <a:gd name="T0" fmla="*/ 2147483646 w 23"/>
                <a:gd name="T1" fmla="*/ 2147483646 h 27"/>
                <a:gd name="T2" fmla="*/ 2147483646 w 23"/>
                <a:gd name="T3" fmla="*/ 0 h 27"/>
                <a:gd name="T4" fmla="*/ 2147483646 w 23"/>
                <a:gd name="T5" fmla="*/ 0 h 27"/>
                <a:gd name="T6" fmla="*/ 2147483646 w 23"/>
                <a:gd name="T7" fmla="*/ 2147483646 h 27"/>
                <a:gd name="T8" fmla="*/ 2147483646 w 23"/>
                <a:gd name="T9" fmla="*/ 2147483646 h 27"/>
                <a:gd name="T10" fmla="*/ 0 w 23"/>
                <a:gd name="T11" fmla="*/ 2147483646 h 27"/>
                <a:gd name="T12" fmla="*/ 2147483646 w 23"/>
                <a:gd name="T13" fmla="*/ 2147483646 h 27"/>
                <a:gd name="T14" fmla="*/ 2147483646 w 23"/>
                <a:gd name="T15" fmla="*/ 2147483646 h 27"/>
                <a:gd name="T16" fmla="*/ 2147483646 w 23"/>
                <a:gd name="T17" fmla="*/ 2147483646 h 27"/>
                <a:gd name="T18" fmla="*/ 2147483646 w 23"/>
                <a:gd name="T19" fmla="*/ 2147483646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6" name="MH_Other_96"/>
            <p:cNvSpPr>
              <a:spLocks noEditPoints="1"/>
            </p:cNvSpPr>
            <p:nvPr/>
          </p:nvSpPr>
          <p:spPr bwMode="auto">
            <a:xfrm>
              <a:off x="1951039" y="2065338"/>
              <a:ext cx="58737" cy="46038"/>
            </a:xfrm>
            <a:custGeom>
              <a:avLst/>
              <a:gdLst>
                <a:gd name="T0" fmla="*/ 2147483646 w 39"/>
                <a:gd name="T1" fmla="*/ 2147483646 h 31"/>
                <a:gd name="T2" fmla="*/ 2147483646 w 39"/>
                <a:gd name="T3" fmla="*/ 2147483646 h 31"/>
                <a:gd name="T4" fmla="*/ 2147483646 w 39"/>
                <a:gd name="T5" fmla="*/ 2147483646 h 31"/>
                <a:gd name="T6" fmla="*/ 2147483646 w 39"/>
                <a:gd name="T7" fmla="*/ 2147483646 h 31"/>
                <a:gd name="T8" fmla="*/ 2147483646 w 39"/>
                <a:gd name="T9" fmla="*/ 2147483646 h 31"/>
                <a:gd name="T10" fmla="*/ 2147483646 w 39"/>
                <a:gd name="T11" fmla="*/ 2147483646 h 31"/>
                <a:gd name="T12" fmla="*/ 2147483646 w 39"/>
                <a:gd name="T13" fmla="*/ 2147483646 h 31"/>
                <a:gd name="T14" fmla="*/ 2147483646 w 39"/>
                <a:gd name="T15" fmla="*/ 2147483646 h 31"/>
                <a:gd name="T16" fmla="*/ 2147483646 w 39"/>
                <a:gd name="T17" fmla="*/ 2147483646 h 31"/>
                <a:gd name="T18" fmla="*/ 2147483646 w 39"/>
                <a:gd name="T19" fmla="*/ 2147483646 h 31"/>
                <a:gd name="T20" fmla="*/ 2147483646 w 39"/>
                <a:gd name="T21" fmla="*/ 2147483646 h 31"/>
                <a:gd name="T22" fmla="*/ 2147483646 w 39"/>
                <a:gd name="T23" fmla="*/ 2147483646 h 31"/>
                <a:gd name="T24" fmla="*/ 2147483646 w 39"/>
                <a:gd name="T25" fmla="*/ 2147483646 h 3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7" name="MH_Other_97"/>
            <p:cNvSpPr>
              <a:spLocks/>
            </p:cNvSpPr>
            <p:nvPr/>
          </p:nvSpPr>
          <p:spPr bwMode="auto">
            <a:xfrm>
              <a:off x="1955800" y="2065338"/>
              <a:ext cx="46038" cy="19050"/>
            </a:xfrm>
            <a:custGeom>
              <a:avLst/>
              <a:gdLst>
                <a:gd name="T0" fmla="*/ 0 w 31"/>
                <a:gd name="T1" fmla="*/ 2147483646 h 12"/>
                <a:gd name="T2" fmla="*/ 2147483646 w 31"/>
                <a:gd name="T3" fmla="*/ 2147483646 h 12"/>
                <a:gd name="T4" fmla="*/ 0 w 31"/>
                <a:gd name="T5" fmla="*/ 2147483646 h 12"/>
                <a:gd name="T6" fmla="*/ 0 60000 65536"/>
                <a:gd name="T7" fmla="*/ 0 60000 65536"/>
                <a:gd name="T8" fmla="*/ 0 60000 65536"/>
              </a:gdLst>
              <a:ahLst/>
              <a:cxnLst>
                <a:cxn ang="T6">
                  <a:pos x="T0" y="T1"/>
                </a:cxn>
                <a:cxn ang="T7">
                  <a:pos x="T2" y="T3"/>
                </a:cxn>
                <a:cxn ang="T8">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8" name="MH_Other_98"/>
            <p:cNvSpPr>
              <a:spLocks/>
            </p:cNvSpPr>
            <p:nvPr/>
          </p:nvSpPr>
          <p:spPr bwMode="auto">
            <a:xfrm>
              <a:off x="1954213" y="2089151"/>
              <a:ext cx="55562" cy="101600"/>
            </a:xfrm>
            <a:custGeom>
              <a:avLst/>
              <a:gdLst>
                <a:gd name="T0" fmla="*/ 2147483646 w 37"/>
                <a:gd name="T1" fmla="*/ 0 h 67"/>
                <a:gd name="T2" fmla="*/ 2147483646 w 37"/>
                <a:gd name="T3" fmla="*/ 2147483646 h 67"/>
                <a:gd name="T4" fmla="*/ 2147483646 w 37"/>
                <a:gd name="T5" fmla="*/ 0 h 67"/>
                <a:gd name="T6" fmla="*/ 0 w 37"/>
                <a:gd name="T7" fmla="*/ 2147483646 h 67"/>
                <a:gd name="T8" fmla="*/ 2147483646 w 37"/>
                <a:gd name="T9" fmla="*/ 2147483646 h 67"/>
                <a:gd name="T10" fmla="*/ 2147483646 w 37"/>
                <a:gd name="T11" fmla="*/ 2147483646 h 67"/>
                <a:gd name="T12" fmla="*/ 2147483646 w 37"/>
                <a:gd name="T13" fmla="*/ 2147483646 h 67"/>
                <a:gd name="T14" fmla="*/ 2147483646 w 37"/>
                <a:gd name="T15" fmla="*/ 2147483646 h 67"/>
                <a:gd name="T16" fmla="*/ 2147483646 w 37"/>
                <a:gd name="T17" fmla="*/ 2147483646 h 67"/>
                <a:gd name="T18" fmla="*/ 2147483646 w 37"/>
                <a:gd name="T19" fmla="*/ 2147483646 h 67"/>
                <a:gd name="T20" fmla="*/ 2147483646 w 37"/>
                <a:gd name="T21" fmla="*/ 2147483646 h 67"/>
                <a:gd name="T22" fmla="*/ 2147483646 w 37"/>
                <a:gd name="T23" fmla="*/ 2147483646 h 67"/>
                <a:gd name="T24" fmla="*/ 2147483646 w 37"/>
                <a:gd name="T25" fmla="*/ 2147483646 h 67"/>
                <a:gd name="T26" fmla="*/ 2147483646 w 37"/>
                <a:gd name="T27" fmla="*/ 2147483646 h 67"/>
                <a:gd name="T28" fmla="*/ 2147483646 w 37"/>
                <a:gd name="T29" fmla="*/ 2147483646 h 67"/>
                <a:gd name="T30" fmla="*/ 2147483646 w 37"/>
                <a:gd name="T31" fmla="*/ 2147483646 h 67"/>
                <a:gd name="T32" fmla="*/ 2147483646 w 37"/>
                <a:gd name="T33" fmla="*/ 2147483646 h 67"/>
                <a:gd name="T34" fmla="*/ 2147483646 w 37"/>
                <a:gd name="T35" fmla="*/ 2147483646 h 67"/>
                <a:gd name="T36" fmla="*/ 2147483646 w 37"/>
                <a:gd name="T37" fmla="*/ 2147483646 h 67"/>
                <a:gd name="T38" fmla="*/ 2147483646 w 37"/>
                <a:gd name="T39" fmla="*/ 2147483646 h 67"/>
                <a:gd name="T40" fmla="*/ 2147483646 w 37"/>
                <a:gd name="T41" fmla="*/ 2147483646 h 67"/>
                <a:gd name="T42" fmla="*/ 2147483646 w 37"/>
                <a:gd name="T43" fmla="*/ 2147483646 h 67"/>
                <a:gd name="T44" fmla="*/ 2147483646 w 37"/>
                <a:gd name="T45" fmla="*/ 0 h 6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89" name="MH_Other_99"/>
            <p:cNvSpPr>
              <a:spLocks noEditPoints="1"/>
            </p:cNvSpPr>
            <p:nvPr/>
          </p:nvSpPr>
          <p:spPr bwMode="auto">
            <a:xfrm>
              <a:off x="1954214" y="2097089"/>
              <a:ext cx="47625" cy="68263"/>
            </a:xfrm>
            <a:custGeom>
              <a:avLst/>
              <a:gdLst>
                <a:gd name="T0" fmla="*/ 2147483646 w 32"/>
                <a:gd name="T1" fmla="*/ 0 h 45"/>
                <a:gd name="T2" fmla="*/ 2147483646 w 32"/>
                <a:gd name="T3" fmla="*/ 0 h 45"/>
                <a:gd name="T4" fmla="*/ 0 w 32"/>
                <a:gd name="T5" fmla="*/ 2147483646 h 45"/>
                <a:gd name="T6" fmla="*/ 0 w 32"/>
                <a:gd name="T7" fmla="*/ 2147483646 h 45"/>
                <a:gd name="T8" fmla="*/ 2147483646 w 32"/>
                <a:gd name="T9" fmla="*/ 2147483646 h 45"/>
                <a:gd name="T10" fmla="*/ 2147483646 w 32"/>
                <a:gd name="T11" fmla="*/ 2147483646 h 45"/>
                <a:gd name="T12" fmla="*/ 2147483646 w 32"/>
                <a:gd name="T13" fmla="*/ 2147483646 h 45"/>
                <a:gd name="T14" fmla="*/ 2147483646 w 32"/>
                <a:gd name="T15" fmla="*/ 2147483646 h 45"/>
                <a:gd name="T16" fmla="*/ 2147483646 w 32"/>
                <a:gd name="T17" fmla="*/ 2147483646 h 45"/>
                <a:gd name="T18" fmla="*/ 2147483646 w 32"/>
                <a:gd name="T19" fmla="*/ 2147483646 h 45"/>
                <a:gd name="T20" fmla="*/ 2147483646 w 32"/>
                <a:gd name="T21" fmla="*/ 2147483646 h 45"/>
                <a:gd name="T22" fmla="*/ 2147483646 w 32"/>
                <a:gd name="T23" fmla="*/ 2147483646 h 45"/>
                <a:gd name="T24" fmla="*/ 2147483646 w 32"/>
                <a:gd name="T25" fmla="*/ 0 h 45"/>
                <a:gd name="T26" fmla="*/ 2147483646 w 32"/>
                <a:gd name="T27" fmla="*/ 2147483646 h 45"/>
                <a:gd name="T28" fmla="*/ 2147483646 w 32"/>
                <a:gd name="T29" fmla="*/ 2147483646 h 45"/>
                <a:gd name="T30" fmla="*/ 2147483646 w 32"/>
                <a:gd name="T31" fmla="*/ 2147483646 h 45"/>
                <a:gd name="T32" fmla="*/ 2147483646 w 32"/>
                <a:gd name="T33" fmla="*/ 2147483646 h 45"/>
                <a:gd name="T34" fmla="*/ 2147483646 w 32"/>
                <a:gd name="T35" fmla="*/ 2147483646 h 45"/>
                <a:gd name="T36" fmla="*/ 2147483646 w 32"/>
                <a:gd name="T37" fmla="*/ 2147483646 h 4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0" name="MH_Other_100"/>
            <p:cNvSpPr>
              <a:spLocks/>
            </p:cNvSpPr>
            <p:nvPr/>
          </p:nvSpPr>
          <p:spPr bwMode="auto">
            <a:xfrm>
              <a:off x="1955801" y="2100263"/>
              <a:ext cx="15875" cy="57150"/>
            </a:xfrm>
            <a:custGeom>
              <a:avLst/>
              <a:gdLst>
                <a:gd name="T0" fmla="*/ 2147483646 w 10"/>
                <a:gd name="T1" fmla="*/ 2147483646 h 38"/>
                <a:gd name="T2" fmla="*/ 2147483646 w 10"/>
                <a:gd name="T3" fmla="*/ 0 h 38"/>
                <a:gd name="T4" fmla="*/ 2147483646 w 10"/>
                <a:gd name="T5" fmla="*/ 0 h 38"/>
                <a:gd name="T6" fmla="*/ 2147483646 w 10"/>
                <a:gd name="T7" fmla="*/ 2147483646 h 38"/>
                <a:gd name="T8" fmla="*/ 2147483646 w 10"/>
                <a:gd name="T9" fmla="*/ 2147483646 h 38"/>
                <a:gd name="T10" fmla="*/ 2147483646 w 10"/>
                <a:gd name="T11" fmla="*/ 2147483646 h 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1" name="MH_Other_101"/>
            <p:cNvSpPr>
              <a:spLocks noEditPoints="1"/>
            </p:cNvSpPr>
            <p:nvPr/>
          </p:nvSpPr>
          <p:spPr bwMode="auto">
            <a:xfrm>
              <a:off x="1873251" y="2160588"/>
              <a:ext cx="144463" cy="127000"/>
            </a:xfrm>
            <a:custGeom>
              <a:avLst/>
              <a:gdLst>
                <a:gd name="T0" fmla="*/ 2147483646 w 96"/>
                <a:gd name="T1" fmla="*/ 0 h 84"/>
                <a:gd name="T2" fmla="*/ 2147483646 w 96"/>
                <a:gd name="T3" fmla="*/ 0 h 84"/>
                <a:gd name="T4" fmla="*/ 2147483646 w 96"/>
                <a:gd name="T5" fmla="*/ 2147483646 h 84"/>
                <a:gd name="T6" fmla="*/ 2147483646 w 96"/>
                <a:gd name="T7" fmla="*/ 2147483646 h 84"/>
                <a:gd name="T8" fmla="*/ 2147483646 w 96"/>
                <a:gd name="T9" fmla="*/ 2147483646 h 84"/>
                <a:gd name="T10" fmla="*/ 2147483646 w 96"/>
                <a:gd name="T11" fmla="*/ 2147483646 h 84"/>
                <a:gd name="T12" fmla="*/ 2147483646 w 96"/>
                <a:gd name="T13" fmla="*/ 2147483646 h 84"/>
                <a:gd name="T14" fmla="*/ 2147483646 w 96"/>
                <a:gd name="T15" fmla="*/ 2147483646 h 84"/>
                <a:gd name="T16" fmla="*/ 2147483646 w 96"/>
                <a:gd name="T17" fmla="*/ 2147483646 h 84"/>
                <a:gd name="T18" fmla="*/ 2147483646 w 96"/>
                <a:gd name="T19" fmla="*/ 2147483646 h 84"/>
                <a:gd name="T20" fmla="*/ 2147483646 w 96"/>
                <a:gd name="T21" fmla="*/ 2147483646 h 84"/>
                <a:gd name="T22" fmla="*/ 2147483646 w 96"/>
                <a:gd name="T23" fmla="*/ 2147483646 h 84"/>
                <a:gd name="T24" fmla="*/ 2147483646 w 96"/>
                <a:gd name="T25" fmla="*/ 2147483646 h 84"/>
                <a:gd name="T26" fmla="*/ 2147483646 w 96"/>
                <a:gd name="T27" fmla="*/ 2147483646 h 84"/>
                <a:gd name="T28" fmla="*/ 2147483646 w 96"/>
                <a:gd name="T29" fmla="*/ 2147483646 h 84"/>
                <a:gd name="T30" fmla="*/ 2147483646 w 96"/>
                <a:gd name="T31" fmla="*/ 2147483646 h 84"/>
                <a:gd name="T32" fmla="*/ 2147483646 w 96"/>
                <a:gd name="T33" fmla="*/ 2147483646 h 84"/>
                <a:gd name="T34" fmla="*/ 2147483646 w 96"/>
                <a:gd name="T35" fmla="*/ 2147483646 h 84"/>
                <a:gd name="T36" fmla="*/ 2147483646 w 96"/>
                <a:gd name="T37" fmla="*/ 2147483646 h 84"/>
                <a:gd name="T38" fmla="*/ 2147483646 w 96"/>
                <a:gd name="T39" fmla="*/ 2147483646 h 84"/>
                <a:gd name="T40" fmla="*/ 2147483646 w 96"/>
                <a:gd name="T41" fmla="*/ 2147483646 h 84"/>
                <a:gd name="T42" fmla="*/ 2147483646 w 96"/>
                <a:gd name="T43" fmla="*/ 2147483646 h 84"/>
                <a:gd name="T44" fmla="*/ 2147483646 w 96"/>
                <a:gd name="T45" fmla="*/ 0 h 84"/>
                <a:gd name="T46" fmla="*/ 2147483646 w 96"/>
                <a:gd name="T47" fmla="*/ 2147483646 h 84"/>
                <a:gd name="T48" fmla="*/ 2147483646 w 96"/>
                <a:gd name="T49" fmla="*/ 2147483646 h 84"/>
                <a:gd name="T50" fmla="*/ 2147483646 w 96"/>
                <a:gd name="T51" fmla="*/ 2147483646 h 84"/>
                <a:gd name="T52" fmla="*/ 2147483646 w 96"/>
                <a:gd name="T53" fmla="*/ 2147483646 h 84"/>
                <a:gd name="T54" fmla="*/ 2147483646 w 96"/>
                <a:gd name="T55" fmla="*/ 2147483646 h 84"/>
                <a:gd name="T56" fmla="*/ 2147483646 w 96"/>
                <a:gd name="T57" fmla="*/ 2147483646 h 84"/>
                <a:gd name="T58" fmla="*/ 2147483646 w 96"/>
                <a:gd name="T59" fmla="*/ 2147483646 h 84"/>
                <a:gd name="T60" fmla="*/ 2147483646 w 96"/>
                <a:gd name="T61" fmla="*/ 2147483646 h 84"/>
                <a:gd name="T62" fmla="*/ 2147483646 w 96"/>
                <a:gd name="T63" fmla="*/ 2147483646 h 84"/>
                <a:gd name="T64" fmla="*/ 2147483646 w 96"/>
                <a:gd name="T65" fmla="*/ 2147483646 h 8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2" name="MH_Other_102"/>
            <p:cNvSpPr>
              <a:spLocks/>
            </p:cNvSpPr>
            <p:nvPr/>
          </p:nvSpPr>
          <p:spPr bwMode="auto">
            <a:xfrm>
              <a:off x="1876426" y="2163764"/>
              <a:ext cx="73025" cy="119063"/>
            </a:xfrm>
            <a:custGeom>
              <a:avLst/>
              <a:gdLst>
                <a:gd name="T0" fmla="*/ 2147483646 w 49"/>
                <a:gd name="T1" fmla="*/ 0 h 79"/>
                <a:gd name="T2" fmla="*/ 2147483646 w 49"/>
                <a:gd name="T3" fmla="*/ 0 h 79"/>
                <a:gd name="T4" fmla="*/ 2147483646 w 49"/>
                <a:gd name="T5" fmla="*/ 2147483646 h 79"/>
                <a:gd name="T6" fmla="*/ 2147483646 w 49"/>
                <a:gd name="T7" fmla="*/ 2147483646 h 79"/>
                <a:gd name="T8" fmla="*/ 2147483646 w 49"/>
                <a:gd name="T9" fmla="*/ 2147483646 h 79"/>
                <a:gd name="T10" fmla="*/ 2147483646 w 49"/>
                <a:gd name="T11" fmla="*/ 2147483646 h 79"/>
                <a:gd name="T12" fmla="*/ 2147483646 w 49"/>
                <a:gd name="T13" fmla="*/ 2147483646 h 79"/>
                <a:gd name="T14" fmla="*/ 2147483646 w 49"/>
                <a:gd name="T15" fmla="*/ 2147483646 h 79"/>
                <a:gd name="T16" fmla="*/ 2147483646 w 49"/>
                <a:gd name="T17" fmla="*/ 2147483646 h 79"/>
                <a:gd name="T18" fmla="*/ 2147483646 w 49"/>
                <a:gd name="T19" fmla="*/ 0 h 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3" name="MH_Other_103"/>
            <p:cNvSpPr>
              <a:spLocks/>
            </p:cNvSpPr>
            <p:nvPr/>
          </p:nvSpPr>
          <p:spPr bwMode="auto">
            <a:xfrm>
              <a:off x="1952625" y="2159001"/>
              <a:ext cx="57150" cy="42862"/>
            </a:xfrm>
            <a:custGeom>
              <a:avLst/>
              <a:gdLst>
                <a:gd name="T0" fmla="*/ 2147483646 w 38"/>
                <a:gd name="T1" fmla="*/ 0 h 28"/>
                <a:gd name="T2" fmla="*/ 0 w 38"/>
                <a:gd name="T3" fmla="*/ 2147483646 h 28"/>
                <a:gd name="T4" fmla="*/ 2147483646 w 38"/>
                <a:gd name="T5" fmla="*/ 2147483646 h 28"/>
                <a:gd name="T6" fmla="*/ 2147483646 w 38"/>
                <a:gd name="T7" fmla="*/ 2147483646 h 28"/>
                <a:gd name="T8" fmla="*/ 2147483646 w 38"/>
                <a:gd name="T9" fmla="*/ 2147483646 h 28"/>
                <a:gd name="T10" fmla="*/ 2147483646 w 38"/>
                <a:gd name="T11" fmla="*/ 2147483646 h 28"/>
                <a:gd name="T12" fmla="*/ 2147483646 w 38"/>
                <a:gd name="T13" fmla="*/ 2147483646 h 28"/>
                <a:gd name="T14" fmla="*/ 2147483646 w 38"/>
                <a:gd name="T15" fmla="*/ 2147483646 h 28"/>
                <a:gd name="T16" fmla="*/ 2147483646 w 38"/>
                <a:gd name="T17" fmla="*/ 2147483646 h 28"/>
                <a:gd name="T18" fmla="*/ 2147483646 w 38"/>
                <a:gd name="T19" fmla="*/ 2147483646 h 28"/>
                <a:gd name="T20" fmla="*/ 2147483646 w 38"/>
                <a:gd name="T21" fmla="*/ 2147483646 h 28"/>
                <a:gd name="T22" fmla="*/ 2147483646 w 38"/>
                <a:gd name="T23" fmla="*/ 2147483646 h 28"/>
                <a:gd name="T24" fmla="*/ 2147483646 w 38"/>
                <a:gd name="T25" fmla="*/ 2147483646 h 28"/>
                <a:gd name="T26" fmla="*/ 2147483646 w 38"/>
                <a:gd name="T27" fmla="*/ 2147483646 h 28"/>
                <a:gd name="T28" fmla="*/ 2147483646 w 38"/>
                <a:gd name="T29" fmla="*/ 2147483646 h 28"/>
                <a:gd name="T30" fmla="*/ 2147483646 w 38"/>
                <a:gd name="T31" fmla="*/ 0 h 2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4" name="MH_Other_104"/>
            <p:cNvSpPr>
              <a:spLocks noEditPoints="1"/>
            </p:cNvSpPr>
            <p:nvPr/>
          </p:nvSpPr>
          <p:spPr bwMode="auto">
            <a:xfrm>
              <a:off x="1957389" y="2151063"/>
              <a:ext cx="14287" cy="44450"/>
            </a:xfrm>
            <a:custGeom>
              <a:avLst/>
              <a:gdLst>
                <a:gd name="T0" fmla="*/ 0 w 10"/>
                <a:gd name="T1" fmla="*/ 2147483646 h 29"/>
                <a:gd name="T2" fmla="*/ 0 w 10"/>
                <a:gd name="T3" fmla="*/ 2147483646 h 29"/>
                <a:gd name="T4" fmla="*/ 2147483646 w 10"/>
                <a:gd name="T5" fmla="*/ 2147483646 h 29"/>
                <a:gd name="T6" fmla="*/ 2147483646 w 10"/>
                <a:gd name="T7" fmla="*/ 2147483646 h 29"/>
                <a:gd name="T8" fmla="*/ 2147483646 w 10"/>
                <a:gd name="T9" fmla="*/ 2147483646 h 29"/>
                <a:gd name="T10" fmla="*/ 2147483646 w 10"/>
                <a:gd name="T11" fmla="*/ 2147483646 h 29"/>
                <a:gd name="T12" fmla="*/ 2147483646 w 10"/>
                <a:gd name="T13" fmla="*/ 2147483646 h 29"/>
                <a:gd name="T14" fmla="*/ 2147483646 w 10"/>
                <a:gd name="T15" fmla="*/ 0 h 29"/>
                <a:gd name="T16" fmla="*/ 0 w 10"/>
                <a:gd name="T17" fmla="*/ 2147483646 h 29"/>
                <a:gd name="T18" fmla="*/ 2147483646 w 10"/>
                <a:gd name="T19" fmla="*/ 2147483646 h 29"/>
                <a:gd name="T20" fmla="*/ 2147483646 w 10"/>
                <a:gd name="T21" fmla="*/ 2147483646 h 29"/>
                <a:gd name="T22" fmla="*/ 2147483646 w 10"/>
                <a:gd name="T23" fmla="*/ 2147483646 h 29"/>
                <a:gd name="T24" fmla="*/ 2147483646 w 10"/>
                <a:gd name="T25" fmla="*/ 2147483646 h 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5" name="MH_Other_105"/>
            <p:cNvSpPr>
              <a:spLocks/>
            </p:cNvSpPr>
            <p:nvPr/>
          </p:nvSpPr>
          <p:spPr bwMode="auto">
            <a:xfrm>
              <a:off x="1958976" y="2155826"/>
              <a:ext cx="3175" cy="31750"/>
            </a:xfrm>
            <a:custGeom>
              <a:avLst/>
              <a:gdLst>
                <a:gd name="T0" fmla="*/ 2147483646 w 3"/>
                <a:gd name="T1" fmla="*/ 0 h 26"/>
                <a:gd name="T2" fmla="*/ 0 w 3"/>
                <a:gd name="T3" fmla="*/ 2147483646 h 26"/>
                <a:gd name="T4" fmla="*/ 2147483646 w 3"/>
                <a:gd name="T5" fmla="*/ 2147483646 h 26"/>
                <a:gd name="T6" fmla="*/ 2147483646 w 3"/>
                <a:gd name="T7" fmla="*/ 0 h 26"/>
                <a:gd name="T8" fmla="*/ 2147483646 w 3"/>
                <a:gd name="T9" fmla="*/ 0 h 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 h="26">
                  <a:moveTo>
                    <a:pt x="3" y="0"/>
                  </a:moveTo>
                  <a:lnTo>
                    <a:pt x="0" y="2"/>
                  </a:lnTo>
                  <a:lnTo>
                    <a:pt x="2" y="26"/>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6" name="MH_Other_106"/>
            <p:cNvSpPr>
              <a:spLocks noEditPoints="1"/>
            </p:cNvSpPr>
            <p:nvPr/>
          </p:nvSpPr>
          <p:spPr bwMode="auto">
            <a:xfrm>
              <a:off x="2003425" y="2101851"/>
              <a:ext cx="77788" cy="203200"/>
            </a:xfrm>
            <a:custGeom>
              <a:avLst/>
              <a:gdLst>
                <a:gd name="T0" fmla="*/ 2147483646 w 52"/>
                <a:gd name="T1" fmla="*/ 2147483646 h 135"/>
                <a:gd name="T2" fmla="*/ 2147483646 w 52"/>
                <a:gd name="T3" fmla="*/ 2147483646 h 135"/>
                <a:gd name="T4" fmla="*/ 2147483646 w 52"/>
                <a:gd name="T5" fmla="*/ 2147483646 h 135"/>
                <a:gd name="T6" fmla="*/ 2147483646 w 52"/>
                <a:gd name="T7" fmla="*/ 2147483646 h 135"/>
                <a:gd name="T8" fmla="*/ 2147483646 w 52"/>
                <a:gd name="T9" fmla="*/ 2147483646 h 135"/>
                <a:gd name="T10" fmla="*/ 2147483646 w 52"/>
                <a:gd name="T11" fmla="*/ 2147483646 h 135"/>
                <a:gd name="T12" fmla="*/ 2147483646 w 52"/>
                <a:gd name="T13" fmla="*/ 2147483646 h 135"/>
                <a:gd name="T14" fmla="*/ 2147483646 w 52"/>
                <a:gd name="T15" fmla="*/ 2147483646 h 135"/>
                <a:gd name="T16" fmla="*/ 2147483646 w 52"/>
                <a:gd name="T17" fmla="*/ 2147483646 h 135"/>
                <a:gd name="T18" fmla="*/ 2147483646 w 52"/>
                <a:gd name="T19" fmla="*/ 2147483646 h 135"/>
                <a:gd name="T20" fmla="*/ 2147483646 w 52"/>
                <a:gd name="T21" fmla="*/ 2147483646 h 135"/>
                <a:gd name="T22" fmla="*/ 2147483646 w 52"/>
                <a:gd name="T23" fmla="*/ 2147483646 h 135"/>
                <a:gd name="T24" fmla="*/ 2147483646 w 52"/>
                <a:gd name="T25" fmla="*/ 2147483646 h 135"/>
                <a:gd name="T26" fmla="*/ 2147483646 w 52"/>
                <a:gd name="T27" fmla="*/ 2147483646 h 135"/>
                <a:gd name="T28" fmla="*/ 2147483646 w 52"/>
                <a:gd name="T29" fmla="*/ 2147483646 h 135"/>
                <a:gd name="T30" fmla="*/ 2147483646 w 52"/>
                <a:gd name="T31" fmla="*/ 2147483646 h 135"/>
                <a:gd name="T32" fmla="*/ 2147483646 w 52"/>
                <a:gd name="T33" fmla="*/ 2147483646 h 135"/>
                <a:gd name="T34" fmla="*/ 2147483646 w 52"/>
                <a:gd name="T35" fmla="*/ 2147483646 h 135"/>
                <a:gd name="T36" fmla="*/ 2147483646 w 52"/>
                <a:gd name="T37" fmla="*/ 2147483646 h 135"/>
                <a:gd name="T38" fmla="*/ 2147483646 w 52"/>
                <a:gd name="T39" fmla="*/ 2147483646 h 135"/>
                <a:gd name="T40" fmla="*/ 2147483646 w 52"/>
                <a:gd name="T41" fmla="*/ 2147483646 h 135"/>
                <a:gd name="T42" fmla="*/ 0 w 52"/>
                <a:gd name="T43" fmla="*/ 2147483646 h 135"/>
                <a:gd name="T44" fmla="*/ 0 w 52"/>
                <a:gd name="T45" fmla="*/ 2147483646 h 135"/>
                <a:gd name="T46" fmla="*/ 2147483646 w 52"/>
                <a:gd name="T47" fmla="*/ 2147483646 h 135"/>
                <a:gd name="T48" fmla="*/ 2147483646 w 52"/>
                <a:gd name="T49" fmla="*/ 2147483646 h 135"/>
                <a:gd name="T50" fmla="*/ 2147483646 w 52"/>
                <a:gd name="T51" fmla="*/ 2147483646 h 135"/>
                <a:gd name="T52" fmla="*/ 2147483646 w 52"/>
                <a:gd name="T53" fmla="*/ 2147483646 h 135"/>
                <a:gd name="T54" fmla="*/ 2147483646 w 52"/>
                <a:gd name="T55" fmla="*/ 2147483646 h 135"/>
                <a:gd name="T56" fmla="*/ 2147483646 w 52"/>
                <a:gd name="T57" fmla="*/ 2147483646 h 135"/>
                <a:gd name="T58" fmla="*/ 2147483646 w 52"/>
                <a:gd name="T59" fmla="*/ 2147483646 h 135"/>
                <a:gd name="T60" fmla="*/ 2147483646 w 52"/>
                <a:gd name="T61" fmla="*/ 2147483646 h 135"/>
                <a:gd name="T62" fmla="*/ 2147483646 w 52"/>
                <a:gd name="T63" fmla="*/ 2147483646 h 135"/>
                <a:gd name="T64" fmla="*/ 2147483646 w 52"/>
                <a:gd name="T65" fmla="*/ 2147483646 h 135"/>
                <a:gd name="T66" fmla="*/ 2147483646 w 52"/>
                <a:gd name="T67" fmla="*/ 2147483646 h 135"/>
                <a:gd name="T68" fmla="*/ 2147483646 w 52"/>
                <a:gd name="T69" fmla="*/ 2147483646 h 135"/>
                <a:gd name="T70" fmla="*/ 2147483646 w 52"/>
                <a:gd name="T71" fmla="*/ 2147483646 h 135"/>
                <a:gd name="T72" fmla="*/ 2147483646 w 52"/>
                <a:gd name="T73" fmla="*/ 2147483646 h 135"/>
                <a:gd name="T74" fmla="*/ 2147483646 w 52"/>
                <a:gd name="T75" fmla="*/ 2147483646 h 135"/>
                <a:gd name="T76" fmla="*/ 2147483646 w 52"/>
                <a:gd name="T77" fmla="*/ 2147483646 h 135"/>
                <a:gd name="T78" fmla="*/ 2147483646 w 52"/>
                <a:gd name="T79" fmla="*/ 2147483646 h 135"/>
                <a:gd name="T80" fmla="*/ 2147483646 w 52"/>
                <a:gd name="T81" fmla="*/ 2147483646 h 135"/>
                <a:gd name="T82" fmla="*/ 2147483646 w 52"/>
                <a:gd name="T83" fmla="*/ 2147483646 h 135"/>
                <a:gd name="T84" fmla="*/ 2147483646 w 52"/>
                <a:gd name="T85" fmla="*/ 2147483646 h 135"/>
                <a:gd name="T86" fmla="*/ 2147483646 w 52"/>
                <a:gd name="T87" fmla="*/ 2147483646 h 135"/>
                <a:gd name="T88" fmla="*/ 2147483646 w 52"/>
                <a:gd name="T89" fmla="*/ 2147483646 h 135"/>
                <a:gd name="T90" fmla="*/ 2147483646 w 52"/>
                <a:gd name="T91" fmla="*/ 2147483646 h 135"/>
                <a:gd name="T92" fmla="*/ 2147483646 w 52"/>
                <a:gd name="T93" fmla="*/ 2147483646 h 135"/>
                <a:gd name="T94" fmla="*/ 2147483646 w 52"/>
                <a:gd name="T95" fmla="*/ 2147483646 h 135"/>
                <a:gd name="T96" fmla="*/ 2147483646 w 52"/>
                <a:gd name="T97" fmla="*/ 2147483646 h 135"/>
                <a:gd name="T98" fmla="*/ 2147483646 w 52"/>
                <a:gd name="T99" fmla="*/ 2147483646 h 135"/>
                <a:gd name="T100" fmla="*/ 2147483646 w 52"/>
                <a:gd name="T101" fmla="*/ 2147483646 h 135"/>
                <a:gd name="T102" fmla="*/ 2147483646 w 52"/>
                <a:gd name="T103" fmla="*/ 2147483646 h 13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7" name="MH_Other_107"/>
            <p:cNvSpPr>
              <a:spLocks/>
            </p:cNvSpPr>
            <p:nvPr/>
          </p:nvSpPr>
          <p:spPr bwMode="auto">
            <a:xfrm>
              <a:off x="2009775" y="2165351"/>
              <a:ext cx="38100" cy="133350"/>
            </a:xfrm>
            <a:custGeom>
              <a:avLst/>
              <a:gdLst>
                <a:gd name="T0" fmla="*/ 2147483646 w 25"/>
                <a:gd name="T1" fmla="*/ 0 h 89"/>
                <a:gd name="T2" fmla="*/ 2147483646 w 25"/>
                <a:gd name="T3" fmla="*/ 2147483646 h 89"/>
                <a:gd name="T4" fmla="*/ 2147483646 w 25"/>
                <a:gd name="T5" fmla="*/ 2147483646 h 89"/>
                <a:gd name="T6" fmla="*/ 0 w 25"/>
                <a:gd name="T7" fmla="*/ 2147483646 h 89"/>
                <a:gd name="T8" fmla="*/ 0 w 25"/>
                <a:gd name="T9" fmla="*/ 2147483646 h 89"/>
                <a:gd name="T10" fmla="*/ 2147483646 w 25"/>
                <a:gd name="T11" fmla="*/ 2147483646 h 89"/>
                <a:gd name="T12" fmla="*/ 2147483646 w 25"/>
                <a:gd name="T13" fmla="*/ 2147483646 h 89"/>
                <a:gd name="T14" fmla="*/ 2147483646 w 25"/>
                <a:gd name="T15" fmla="*/ 2147483646 h 89"/>
                <a:gd name="T16" fmla="*/ 2147483646 w 25"/>
                <a:gd name="T17" fmla="*/ 0 h 8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8" name="MH_Other_108"/>
            <p:cNvSpPr>
              <a:spLocks/>
            </p:cNvSpPr>
            <p:nvPr/>
          </p:nvSpPr>
          <p:spPr bwMode="auto">
            <a:xfrm>
              <a:off x="2006601" y="2105027"/>
              <a:ext cx="66675" cy="90487"/>
            </a:xfrm>
            <a:custGeom>
              <a:avLst/>
              <a:gdLst>
                <a:gd name="T0" fmla="*/ 0 w 44"/>
                <a:gd name="T1" fmla="*/ 2147483646 h 60"/>
                <a:gd name="T2" fmla="*/ 0 w 44"/>
                <a:gd name="T3" fmla="*/ 2147483646 h 60"/>
                <a:gd name="T4" fmla="*/ 0 w 44"/>
                <a:gd name="T5" fmla="*/ 2147483646 h 60"/>
                <a:gd name="T6" fmla="*/ 2147483646 w 44"/>
                <a:gd name="T7" fmla="*/ 2147483646 h 60"/>
                <a:gd name="T8" fmla="*/ 2147483646 w 44"/>
                <a:gd name="T9" fmla="*/ 2147483646 h 60"/>
                <a:gd name="T10" fmla="*/ 2147483646 w 44"/>
                <a:gd name="T11" fmla="*/ 2147483646 h 60"/>
                <a:gd name="T12" fmla="*/ 2147483646 w 44"/>
                <a:gd name="T13" fmla="*/ 2147483646 h 60"/>
                <a:gd name="T14" fmla="*/ 2147483646 w 44"/>
                <a:gd name="T15" fmla="*/ 2147483646 h 60"/>
                <a:gd name="T16" fmla="*/ 2147483646 w 44"/>
                <a:gd name="T17" fmla="*/ 2147483646 h 60"/>
                <a:gd name="T18" fmla="*/ 2147483646 w 44"/>
                <a:gd name="T19" fmla="*/ 2147483646 h 60"/>
                <a:gd name="T20" fmla="*/ 2147483646 w 44"/>
                <a:gd name="T21" fmla="*/ 2147483646 h 60"/>
                <a:gd name="T22" fmla="*/ 2147483646 w 44"/>
                <a:gd name="T23" fmla="*/ 2147483646 h 60"/>
                <a:gd name="T24" fmla="*/ 2147483646 w 44"/>
                <a:gd name="T25" fmla="*/ 2147483646 h 60"/>
                <a:gd name="T26" fmla="*/ 2147483646 w 44"/>
                <a:gd name="T27" fmla="*/ 2147483646 h 60"/>
                <a:gd name="T28" fmla="*/ 2147483646 w 44"/>
                <a:gd name="T29" fmla="*/ 2147483646 h 60"/>
                <a:gd name="T30" fmla="*/ 2147483646 w 44"/>
                <a:gd name="T31" fmla="*/ 2147483646 h 60"/>
                <a:gd name="T32" fmla="*/ 2147483646 w 44"/>
                <a:gd name="T33" fmla="*/ 2147483646 h 60"/>
                <a:gd name="T34" fmla="*/ 2147483646 w 44"/>
                <a:gd name="T35" fmla="*/ 2147483646 h 60"/>
                <a:gd name="T36" fmla="*/ 2147483646 w 44"/>
                <a:gd name="T37" fmla="*/ 2147483646 h 60"/>
                <a:gd name="T38" fmla="*/ 0 w 44"/>
                <a:gd name="T39" fmla="*/ 2147483646 h 6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699" name="MH_Other_109"/>
            <p:cNvSpPr>
              <a:spLocks/>
            </p:cNvSpPr>
            <p:nvPr/>
          </p:nvSpPr>
          <p:spPr bwMode="auto">
            <a:xfrm>
              <a:off x="2000251" y="2157414"/>
              <a:ext cx="9525" cy="30163"/>
            </a:xfrm>
            <a:custGeom>
              <a:avLst/>
              <a:gdLst>
                <a:gd name="T0" fmla="*/ 2147483646 w 6"/>
                <a:gd name="T1" fmla="*/ 0 h 20"/>
                <a:gd name="T2" fmla="*/ 0 w 6"/>
                <a:gd name="T3" fmla="*/ 2147483646 h 20"/>
                <a:gd name="T4" fmla="*/ 0 w 6"/>
                <a:gd name="T5" fmla="*/ 2147483646 h 20"/>
                <a:gd name="T6" fmla="*/ 2147483646 w 6"/>
                <a:gd name="T7" fmla="*/ 2147483646 h 20"/>
                <a:gd name="T8" fmla="*/ 2147483646 w 6"/>
                <a:gd name="T9" fmla="*/ 2147483646 h 20"/>
                <a:gd name="T10" fmla="*/ 2147483646 w 6"/>
                <a:gd name="T11" fmla="*/ 2147483646 h 20"/>
                <a:gd name="T12" fmla="*/ 2147483646 w 6"/>
                <a:gd name="T13" fmla="*/ 2147483646 h 20"/>
                <a:gd name="T14" fmla="*/ 2147483646 w 6"/>
                <a:gd name="T15" fmla="*/ 0 h 2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0" name="MH_Other_110"/>
            <p:cNvSpPr>
              <a:spLocks noEditPoints="1"/>
            </p:cNvSpPr>
            <p:nvPr/>
          </p:nvSpPr>
          <p:spPr bwMode="auto">
            <a:xfrm>
              <a:off x="1966914" y="2157414"/>
              <a:ext cx="28575" cy="28575"/>
            </a:xfrm>
            <a:custGeom>
              <a:avLst/>
              <a:gdLst>
                <a:gd name="T0" fmla="*/ 2147483646 w 18"/>
                <a:gd name="T1" fmla="*/ 0 h 19"/>
                <a:gd name="T2" fmla="*/ 2147483646 w 18"/>
                <a:gd name="T3" fmla="*/ 2147483646 h 19"/>
                <a:gd name="T4" fmla="*/ 0 w 18"/>
                <a:gd name="T5" fmla="*/ 0 h 19"/>
                <a:gd name="T6" fmla="*/ 2147483646 w 18"/>
                <a:gd name="T7" fmla="*/ 2147483646 h 19"/>
                <a:gd name="T8" fmla="*/ 2147483646 w 18"/>
                <a:gd name="T9" fmla="*/ 2147483646 h 19"/>
                <a:gd name="T10" fmla="*/ 2147483646 w 18"/>
                <a:gd name="T11" fmla="*/ 2147483646 h 19"/>
                <a:gd name="T12" fmla="*/ 2147483646 w 18"/>
                <a:gd name="T13" fmla="*/ 2147483646 h 19"/>
                <a:gd name="T14" fmla="*/ 2147483646 w 18"/>
                <a:gd name="T15" fmla="*/ 0 h 19"/>
                <a:gd name="T16" fmla="*/ 2147483646 w 18"/>
                <a:gd name="T17" fmla="*/ 2147483646 h 19"/>
                <a:gd name="T18" fmla="*/ 2147483646 w 18"/>
                <a:gd name="T19" fmla="*/ 2147483646 h 19"/>
                <a:gd name="T20" fmla="*/ 2147483646 w 18"/>
                <a:gd name="T21" fmla="*/ 2147483646 h 19"/>
                <a:gd name="T22" fmla="*/ 2147483646 w 18"/>
                <a:gd name="T23" fmla="*/ 2147483646 h 19"/>
                <a:gd name="T24" fmla="*/ 2147483646 w 18"/>
                <a:gd name="T25" fmla="*/ 2147483646 h 19"/>
                <a:gd name="T26" fmla="*/ 2147483646 w 18"/>
                <a:gd name="T27" fmla="*/ 2147483646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1" name="MH_Other_111"/>
            <p:cNvSpPr>
              <a:spLocks/>
            </p:cNvSpPr>
            <p:nvPr/>
          </p:nvSpPr>
          <p:spPr bwMode="auto">
            <a:xfrm>
              <a:off x="1968500" y="2162176"/>
              <a:ext cx="7938" cy="19050"/>
            </a:xfrm>
            <a:custGeom>
              <a:avLst/>
              <a:gdLst>
                <a:gd name="T0" fmla="*/ 2147483646 w 7"/>
                <a:gd name="T1" fmla="*/ 2147483646 h 16"/>
                <a:gd name="T2" fmla="*/ 0 w 7"/>
                <a:gd name="T3" fmla="*/ 0 h 16"/>
                <a:gd name="T4" fmla="*/ 2147483646 w 7"/>
                <a:gd name="T5" fmla="*/ 2147483646 h 16"/>
                <a:gd name="T6" fmla="*/ 2147483646 w 7"/>
                <a:gd name="T7" fmla="*/ 2147483646 h 16"/>
                <a:gd name="T8" fmla="*/ 2147483646 w 7"/>
                <a:gd name="T9" fmla="*/ 2147483646 h 16"/>
                <a:gd name="T10" fmla="*/ 2147483646 w 7"/>
                <a:gd name="T11" fmla="*/ 2147483646 h 16"/>
                <a:gd name="T12" fmla="*/ 2147483646 w 7"/>
                <a:gd name="T13" fmla="*/ 2147483646 h 1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 h="16">
                  <a:moveTo>
                    <a:pt x="3" y="1"/>
                  </a:moveTo>
                  <a:lnTo>
                    <a:pt x="0" y="0"/>
                  </a:lnTo>
                  <a:lnTo>
                    <a:pt x="2" y="11"/>
                  </a:lnTo>
                  <a:lnTo>
                    <a:pt x="7" y="16"/>
                  </a:lnTo>
                  <a:lnTo>
                    <a:pt x="4" y="12"/>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2" name="MH_Other_112"/>
            <p:cNvSpPr>
              <a:spLocks/>
            </p:cNvSpPr>
            <p:nvPr/>
          </p:nvSpPr>
          <p:spPr bwMode="auto">
            <a:xfrm>
              <a:off x="1990725" y="2170114"/>
              <a:ext cx="12700" cy="22225"/>
            </a:xfrm>
            <a:custGeom>
              <a:avLst/>
              <a:gdLst>
                <a:gd name="T0" fmla="*/ 2147483646 w 8"/>
                <a:gd name="T1" fmla="*/ 2147483646 h 15"/>
                <a:gd name="T2" fmla="*/ 2147483646 w 8"/>
                <a:gd name="T3" fmla="*/ 2147483646 h 15"/>
                <a:gd name="T4" fmla="*/ 2147483646 w 8"/>
                <a:gd name="T5" fmla="*/ 0 h 15"/>
                <a:gd name="T6" fmla="*/ 0 w 8"/>
                <a:gd name="T7" fmla="*/ 2147483646 h 15"/>
                <a:gd name="T8" fmla="*/ 0 w 8"/>
                <a:gd name="T9" fmla="*/ 2147483646 h 15"/>
                <a:gd name="T10" fmla="*/ 2147483646 w 8"/>
                <a:gd name="T11" fmla="*/ 2147483646 h 15"/>
                <a:gd name="T12" fmla="*/ 2147483646 w 8"/>
                <a:gd name="T13" fmla="*/ 2147483646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3" name="MH_Other_113"/>
            <p:cNvSpPr>
              <a:spLocks/>
            </p:cNvSpPr>
            <p:nvPr/>
          </p:nvSpPr>
          <p:spPr bwMode="auto">
            <a:xfrm>
              <a:off x="2017714" y="2157413"/>
              <a:ext cx="14287" cy="44450"/>
            </a:xfrm>
            <a:custGeom>
              <a:avLst/>
              <a:gdLst>
                <a:gd name="T0" fmla="*/ 2147483646 w 10"/>
                <a:gd name="T1" fmla="*/ 2147483646 h 29"/>
                <a:gd name="T2" fmla="*/ 2147483646 w 10"/>
                <a:gd name="T3" fmla="*/ 0 h 29"/>
                <a:gd name="T4" fmla="*/ 2147483646 w 10"/>
                <a:gd name="T5" fmla="*/ 2147483646 h 29"/>
                <a:gd name="T6" fmla="*/ 0 w 10"/>
                <a:gd name="T7" fmla="*/ 2147483646 h 29"/>
                <a:gd name="T8" fmla="*/ 2147483646 w 10"/>
                <a:gd name="T9" fmla="*/ 2147483646 h 29"/>
                <a:gd name="T10" fmla="*/ 0 w 10"/>
                <a:gd name="T11" fmla="*/ 2147483646 h 29"/>
                <a:gd name="T12" fmla="*/ 0 w 10"/>
                <a:gd name="T13" fmla="*/ 2147483646 h 29"/>
                <a:gd name="T14" fmla="*/ 2147483646 w 10"/>
                <a:gd name="T15" fmla="*/ 2147483646 h 29"/>
                <a:gd name="T16" fmla="*/ 2147483646 w 10"/>
                <a:gd name="T17" fmla="*/ 2147483646 h 2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4" name="MH_Other_114"/>
            <p:cNvSpPr>
              <a:spLocks/>
            </p:cNvSpPr>
            <p:nvPr/>
          </p:nvSpPr>
          <p:spPr bwMode="auto">
            <a:xfrm>
              <a:off x="2032000" y="2152651"/>
              <a:ext cx="26988" cy="6350"/>
            </a:xfrm>
            <a:custGeom>
              <a:avLst/>
              <a:gdLst>
                <a:gd name="T0" fmla="*/ 0 w 18"/>
                <a:gd name="T1" fmla="*/ 2147483646 h 4"/>
                <a:gd name="T2" fmla="*/ 0 w 18"/>
                <a:gd name="T3" fmla="*/ 2147483646 h 4"/>
                <a:gd name="T4" fmla="*/ 2147483646 w 18"/>
                <a:gd name="T5" fmla="*/ 2147483646 h 4"/>
                <a:gd name="T6" fmla="*/ 2147483646 w 18"/>
                <a:gd name="T7" fmla="*/ 2147483646 h 4"/>
                <a:gd name="T8" fmla="*/ 0 w 18"/>
                <a:gd name="T9" fmla="*/ 2147483646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5" name="MH_Other_115"/>
            <p:cNvSpPr>
              <a:spLocks/>
            </p:cNvSpPr>
            <p:nvPr/>
          </p:nvSpPr>
          <p:spPr bwMode="auto">
            <a:xfrm>
              <a:off x="2032000" y="2155826"/>
              <a:ext cx="31750" cy="11112"/>
            </a:xfrm>
            <a:custGeom>
              <a:avLst/>
              <a:gdLst>
                <a:gd name="T0" fmla="*/ 0 w 21"/>
                <a:gd name="T1" fmla="*/ 2147483646 h 7"/>
                <a:gd name="T2" fmla="*/ 0 w 21"/>
                <a:gd name="T3" fmla="*/ 2147483646 h 7"/>
                <a:gd name="T4" fmla="*/ 2147483646 w 21"/>
                <a:gd name="T5" fmla="*/ 2147483646 h 7"/>
                <a:gd name="T6" fmla="*/ 2147483646 w 21"/>
                <a:gd name="T7" fmla="*/ 2147483646 h 7"/>
                <a:gd name="T8" fmla="*/ 2147483646 w 21"/>
                <a:gd name="T9" fmla="*/ 2147483646 h 7"/>
                <a:gd name="T10" fmla="*/ 2147483646 w 21"/>
                <a:gd name="T11" fmla="*/ 0 h 7"/>
                <a:gd name="T12" fmla="*/ 2147483646 w 21"/>
                <a:gd name="T13" fmla="*/ 2147483646 h 7"/>
                <a:gd name="T14" fmla="*/ 0 w 21"/>
                <a:gd name="T15" fmla="*/ 2147483646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6" name="MH_Other_116"/>
            <p:cNvSpPr>
              <a:spLocks/>
            </p:cNvSpPr>
            <p:nvPr/>
          </p:nvSpPr>
          <p:spPr bwMode="auto">
            <a:xfrm>
              <a:off x="2076450" y="2222501"/>
              <a:ext cx="12700" cy="23812"/>
            </a:xfrm>
            <a:custGeom>
              <a:avLst/>
              <a:gdLst>
                <a:gd name="T0" fmla="*/ 2147483646 w 9"/>
                <a:gd name="T1" fmla="*/ 0 h 16"/>
                <a:gd name="T2" fmla="*/ 0 w 9"/>
                <a:gd name="T3" fmla="*/ 2147483646 h 16"/>
                <a:gd name="T4" fmla="*/ 2147483646 w 9"/>
                <a:gd name="T5" fmla="*/ 2147483646 h 16"/>
                <a:gd name="T6" fmla="*/ 2147483646 w 9"/>
                <a:gd name="T7" fmla="*/ 0 h 16"/>
                <a:gd name="T8" fmla="*/ 2147483646 w 9"/>
                <a:gd name="T9" fmla="*/ 0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7" name="MH_Other_117"/>
            <p:cNvSpPr>
              <a:spLocks/>
            </p:cNvSpPr>
            <p:nvPr/>
          </p:nvSpPr>
          <p:spPr bwMode="auto">
            <a:xfrm>
              <a:off x="2000250" y="2244726"/>
              <a:ext cx="139700" cy="82550"/>
            </a:xfrm>
            <a:custGeom>
              <a:avLst/>
              <a:gdLst>
                <a:gd name="T0" fmla="*/ 2147483646 w 94"/>
                <a:gd name="T1" fmla="*/ 2147483646 h 55"/>
                <a:gd name="T2" fmla="*/ 2147483646 w 94"/>
                <a:gd name="T3" fmla="*/ 2147483646 h 55"/>
                <a:gd name="T4" fmla="*/ 2147483646 w 94"/>
                <a:gd name="T5" fmla="*/ 2147483646 h 55"/>
                <a:gd name="T6" fmla="*/ 2147483646 w 94"/>
                <a:gd name="T7" fmla="*/ 2147483646 h 55"/>
                <a:gd name="T8" fmla="*/ 2147483646 w 94"/>
                <a:gd name="T9" fmla="*/ 2147483646 h 55"/>
                <a:gd name="T10" fmla="*/ 2147483646 w 94"/>
                <a:gd name="T11" fmla="*/ 0 h 55"/>
                <a:gd name="T12" fmla="*/ 2147483646 w 94"/>
                <a:gd name="T13" fmla="*/ 0 h 55"/>
                <a:gd name="T14" fmla="*/ 0 w 94"/>
                <a:gd name="T15" fmla="*/ 2147483646 h 55"/>
                <a:gd name="T16" fmla="*/ 2147483646 w 94"/>
                <a:gd name="T17" fmla="*/ 2147483646 h 55"/>
                <a:gd name="T18" fmla="*/ 2147483646 w 94"/>
                <a:gd name="T19" fmla="*/ 2147483646 h 55"/>
                <a:gd name="T20" fmla="*/ 2147483646 w 94"/>
                <a:gd name="T21" fmla="*/ 2147483646 h 55"/>
                <a:gd name="T22" fmla="*/ 2147483646 w 94"/>
                <a:gd name="T23" fmla="*/ 2147483646 h 55"/>
                <a:gd name="T24" fmla="*/ 2147483646 w 94"/>
                <a:gd name="T25" fmla="*/ 2147483646 h 55"/>
                <a:gd name="T26" fmla="*/ 2147483646 w 94"/>
                <a:gd name="T27" fmla="*/ 0 h 55"/>
                <a:gd name="T28" fmla="*/ 2147483646 w 94"/>
                <a:gd name="T29" fmla="*/ 2147483646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8" name="MH_Other_118"/>
            <p:cNvSpPr>
              <a:spLocks/>
            </p:cNvSpPr>
            <p:nvPr/>
          </p:nvSpPr>
          <p:spPr bwMode="auto">
            <a:xfrm>
              <a:off x="1922463" y="2216151"/>
              <a:ext cx="80962" cy="30162"/>
            </a:xfrm>
            <a:custGeom>
              <a:avLst/>
              <a:gdLst>
                <a:gd name="T0" fmla="*/ 2147483646 w 54"/>
                <a:gd name="T1" fmla="*/ 2147483646 h 20"/>
                <a:gd name="T2" fmla="*/ 2147483646 w 54"/>
                <a:gd name="T3" fmla="*/ 2147483646 h 20"/>
                <a:gd name="T4" fmla="*/ 2147483646 w 54"/>
                <a:gd name="T5" fmla="*/ 2147483646 h 20"/>
                <a:gd name="T6" fmla="*/ 2147483646 w 54"/>
                <a:gd name="T7" fmla="*/ 0 h 20"/>
                <a:gd name="T8" fmla="*/ 0 w 54"/>
                <a:gd name="T9" fmla="*/ 2147483646 h 20"/>
                <a:gd name="T10" fmla="*/ 2147483646 w 54"/>
                <a:gd name="T11" fmla="*/ 2147483646 h 20"/>
                <a:gd name="T12" fmla="*/ 2147483646 w 54"/>
                <a:gd name="T13" fmla="*/ 2147483646 h 2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09" name="MH_Other_119"/>
            <p:cNvSpPr>
              <a:spLocks noEditPoints="1"/>
            </p:cNvSpPr>
            <p:nvPr/>
          </p:nvSpPr>
          <p:spPr bwMode="auto">
            <a:xfrm>
              <a:off x="1922464" y="2222502"/>
              <a:ext cx="77787" cy="60325"/>
            </a:xfrm>
            <a:custGeom>
              <a:avLst/>
              <a:gdLst>
                <a:gd name="T0" fmla="*/ 2147483646 w 51"/>
                <a:gd name="T1" fmla="*/ 2147483646 h 40"/>
                <a:gd name="T2" fmla="*/ 2147483646 w 51"/>
                <a:gd name="T3" fmla="*/ 2147483646 h 40"/>
                <a:gd name="T4" fmla="*/ 0 w 51"/>
                <a:gd name="T5" fmla="*/ 0 h 40"/>
                <a:gd name="T6" fmla="*/ 2147483646 w 51"/>
                <a:gd name="T7" fmla="*/ 2147483646 h 40"/>
                <a:gd name="T8" fmla="*/ 2147483646 w 51"/>
                <a:gd name="T9" fmla="*/ 2147483646 h 40"/>
                <a:gd name="T10" fmla="*/ 2147483646 w 51"/>
                <a:gd name="T11" fmla="*/ 2147483646 h 40"/>
                <a:gd name="T12" fmla="*/ 2147483646 w 51"/>
                <a:gd name="T13" fmla="*/ 2147483646 h 40"/>
                <a:gd name="T14" fmla="*/ 2147483646 w 51"/>
                <a:gd name="T15" fmla="*/ 2147483646 h 40"/>
                <a:gd name="T16" fmla="*/ 2147483646 w 51"/>
                <a:gd name="T17" fmla="*/ 2147483646 h 40"/>
                <a:gd name="T18" fmla="*/ 2147483646 w 51"/>
                <a:gd name="T19" fmla="*/ 2147483646 h 40"/>
                <a:gd name="T20" fmla="*/ 2147483646 w 51"/>
                <a:gd name="T21" fmla="*/ 2147483646 h 40"/>
                <a:gd name="T22" fmla="*/ 2147483646 w 51"/>
                <a:gd name="T23" fmla="*/ 2147483646 h 40"/>
                <a:gd name="T24" fmla="*/ 2147483646 w 51"/>
                <a:gd name="T25" fmla="*/ 2147483646 h 40"/>
                <a:gd name="T26" fmla="*/ 2147483646 w 51"/>
                <a:gd name="T27" fmla="*/ 2147483646 h 40"/>
                <a:gd name="T28" fmla="*/ 2147483646 w 51"/>
                <a:gd name="T29" fmla="*/ 2147483646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0" name="MH_Other_120"/>
            <p:cNvSpPr>
              <a:spLocks/>
            </p:cNvSpPr>
            <p:nvPr/>
          </p:nvSpPr>
          <p:spPr bwMode="auto">
            <a:xfrm>
              <a:off x="1925638" y="2225676"/>
              <a:ext cx="61912" cy="50800"/>
            </a:xfrm>
            <a:custGeom>
              <a:avLst/>
              <a:gdLst>
                <a:gd name="T0" fmla="*/ 2147483646 w 52"/>
                <a:gd name="T1" fmla="*/ 2147483646 h 43"/>
                <a:gd name="T2" fmla="*/ 2147483646 w 52"/>
                <a:gd name="T3" fmla="*/ 2147483646 h 43"/>
                <a:gd name="T4" fmla="*/ 2147483646 w 52"/>
                <a:gd name="T5" fmla="*/ 2147483646 h 43"/>
                <a:gd name="T6" fmla="*/ 0 w 52"/>
                <a:gd name="T7" fmla="*/ 0 h 43"/>
                <a:gd name="T8" fmla="*/ 2147483646 w 52"/>
                <a:gd name="T9" fmla="*/ 2147483646 h 43"/>
                <a:gd name="T10" fmla="*/ 2147483646 w 52"/>
                <a:gd name="T11" fmla="*/ 2147483646 h 4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2" h="43">
                  <a:moveTo>
                    <a:pt x="17" y="43"/>
                  </a:moveTo>
                  <a:lnTo>
                    <a:pt x="9" y="4"/>
                  </a:lnTo>
                  <a:lnTo>
                    <a:pt x="52" y="2"/>
                  </a:lnTo>
                  <a:lnTo>
                    <a:pt x="0" y="0"/>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1" name="MH_Other_121"/>
            <p:cNvSpPr>
              <a:spLocks noEditPoints="1"/>
            </p:cNvSpPr>
            <p:nvPr/>
          </p:nvSpPr>
          <p:spPr bwMode="auto">
            <a:xfrm>
              <a:off x="1900238" y="2246313"/>
              <a:ext cx="158750" cy="215900"/>
            </a:xfrm>
            <a:custGeom>
              <a:avLst/>
              <a:gdLst>
                <a:gd name="T0" fmla="*/ 2147483646 w 106"/>
                <a:gd name="T1" fmla="*/ 2147483646 h 143"/>
                <a:gd name="T2" fmla="*/ 2147483646 w 106"/>
                <a:gd name="T3" fmla="*/ 2147483646 h 143"/>
                <a:gd name="T4" fmla="*/ 2147483646 w 106"/>
                <a:gd name="T5" fmla="*/ 2147483646 h 143"/>
                <a:gd name="T6" fmla="*/ 2147483646 w 106"/>
                <a:gd name="T7" fmla="*/ 2147483646 h 143"/>
                <a:gd name="T8" fmla="*/ 2147483646 w 106"/>
                <a:gd name="T9" fmla="*/ 2147483646 h 143"/>
                <a:gd name="T10" fmla="*/ 2147483646 w 106"/>
                <a:gd name="T11" fmla="*/ 2147483646 h 143"/>
                <a:gd name="T12" fmla="*/ 2147483646 w 106"/>
                <a:gd name="T13" fmla="*/ 2147483646 h 143"/>
                <a:gd name="T14" fmla="*/ 2147483646 w 106"/>
                <a:gd name="T15" fmla="*/ 2147483646 h 143"/>
                <a:gd name="T16" fmla="*/ 2147483646 w 106"/>
                <a:gd name="T17" fmla="*/ 2147483646 h 143"/>
                <a:gd name="T18" fmla="*/ 2147483646 w 106"/>
                <a:gd name="T19" fmla="*/ 2147483646 h 143"/>
                <a:gd name="T20" fmla="*/ 2147483646 w 106"/>
                <a:gd name="T21" fmla="*/ 2147483646 h 143"/>
                <a:gd name="T22" fmla="*/ 2147483646 w 106"/>
                <a:gd name="T23" fmla="*/ 2147483646 h 143"/>
                <a:gd name="T24" fmla="*/ 2147483646 w 106"/>
                <a:gd name="T25" fmla="*/ 2147483646 h 143"/>
                <a:gd name="T26" fmla="*/ 2147483646 w 106"/>
                <a:gd name="T27" fmla="*/ 2147483646 h 143"/>
                <a:gd name="T28" fmla="*/ 2147483646 w 106"/>
                <a:gd name="T29" fmla="*/ 0 h 143"/>
                <a:gd name="T30" fmla="*/ 2147483646 w 106"/>
                <a:gd name="T31" fmla="*/ 0 h 143"/>
                <a:gd name="T32" fmla="*/ 2147483646 w 106"/>
                <a:gd name="T33" fmla="*/ 2147483646 h 143"/>
                <a:gd name="T34" fmla="*/ 2147483646 w 106"/>
                <a:gd name="T35" fmla="*/ 2147483646 h 143"/>
                <a:gd name="T36" fmla="*/ 2147483646 w 106"/>
                <a:gd name="T37" fmla="*/ 2147483646 h 143"/>
                <a:gd name="T38" fmla="*/ 2147483646 w 106"/>
                <a:gd name="T39" fmla="*/ 2147483646 h 143"/>
                <a:gd name="T40" fmla="*/ 2147483646 w 106"/>
                <a:gd name="T41" fmla="*/ 2147483646 h 143"/>
                <a:gd name="T42" fmla="*/ 2147483646 w 106"/>
                <a:gd name="T43" fmla="*/ 2147483646 h 143"/>
                <a:gd name="T44" fmla="*/ 2147483646 w 106"/>
                <a:gd name="T45" fmla="*/ 2147483646 h 143"/>
                <a:gd name="T46" fmla="*/ 2147483646 w 106"/>
                <a:gd name="T47" fmla="*/ 2147483646 h 143"/>
                <a:gd name="T48" fmla="*/ 2147483646 w 106"/>
                <a:gd name="T49" fmla="*/ 2147483646 h 143"/>
                <a:gd name="T50" fmla="*/ 2147483646 w 106"/>
                <a:gd name="T51" fmla="*/ 2147483646 h 143"/>
                <a:gd name="T52" fmla="*/ 2147483646 w 106"/>
                <a:gd name="T53" fmla="*/ 2147483646 h 143"/>
                <a:gd name="T54" fmla="*/ 2147483646 w 106"/>
                <a:gd name="T55" fmla="*/ 2147483646 h 143"/>
                <a:gd name="T56" fmla="*/ 2147483646 w 106"/>
                <a:gd name="T57" fmla="*/ 2147483646 h 143"/>
                <a:gd name="T58" fmla="*/ 2147483646 w 106"/>
                <a:gd name="T59" fmla="*/ 2147483646 h 143"/>
                <a:gd name="T60" fmla="*/ 2147483646 w 106"/>
                <a:gd name="T61" fmla="*/ 2147483646 h 143"/>
                <a:gd name="T62" fmla="*/ 2147483646 w 106"/>
                <a:gd name="T63" fmla="*/ 2147483646 h 143"/>
                <a:gd name="T64" fmla="*/ 2147483646 w 106"/>
                <a:gd name="T65" fmla="*/ 2147483646 h 143"/>
                <a:gd name="T66" fmla="*/ 2147483646 w 106"/>
                <a:gd name="T67" fmla="*/ 2147483646 h 143"/>
                <a:gd name="T68" fmla="*/ 2147483646 w 106"/>
                <a:gd name="T69" fmla="*/ 2147483646 h 143"/>
                <a:gd name="T70" fmla="*/ 2147483646 w 106"/>
                <a:gd name="T71" fmla="*/ 2147483646 h 143"/>
                <a:gd name="T72" fmla="*/ 2147483646 w 106"/>
                <a:gd name="T73" fmla="*/ 2147483646 h 143"/>
                <a:gd name="T74" fmla="*/ 2147483646 w 106"/>
                <a:gd name="T75" fmla="*/ 2147483646 h 14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2" name="MH_Other_122"/>
            <p:cNvSpPr>
              <a:spLocks/>
            </p:cNvSpPr>
            <p:nvPr/>
          </p:nvSpPr>
          <p:spPr bwMode="auto">
            <a:xfrm>
              <a:off x="1903414" y="2249489"/>
              <a:ext cx="92075" cy="200025"/>
            </a:xfrm>
            <a:custGeom>
              <a:avLst/>
              <a:gdLst>
                <a:gd name="T0" fmla="*/ 2147483646 w 62"/>
                <a:gd name="T1" fmla="*/ 2147483646 h 133"/>
                <a:gd name="T2" fmla="*/ 2147483646 w 62"/>
                <a:gd name="T3" fmla="*/ 2147483646 h 133"/>
                <a:gd name="T4" fmla="*/ 2147483646 w 62"/>
                <a:gd name="T5" fmla="*/ 2147483646 h 133"/>
                <a:gd name="T6" fmla="*/ 2147483646 w 62"/>
                <a:gd name="T7" fmla="*/ 2147483646 h 133"/>
                <a:gd name="T8" fmla="*/ 2147483646 w 62"/>
                <a:gd name="T9" fmla="*/ 2147483646 h 133"/>
                <a:gd name="T10" fmla="*/ 2147483646 w 62"/>
                <a:gd name="T11" fmla="*/ 2147483646 h 133"/>
                <a:gd name="T12" fmla="*/ 2147483646 w 62"/>
                <a:gd name="T13" fmla="*/ 2147483646 h 133"/>
                <a:gd name="T14" fmla="*/ 2147483646 w 62"/>
                <a:gd name="T15" fmla="*/ 2147483646 h 133"/>
                <a:gd name="T16" fmla="*/ 2147483646 w 62"/>
                <a:gd name="T17" fmla="*/ 2147483646 h 133"/>
                <a:gd name="T18" fmla="*/ 2147483646 w 62"/>
                <a:gd name="T19" fmla="*/ 2147483646 h 133"/>
                <a:gd name="T20" fmla="*/ 2147483646 w 62"/>
                <a:gd name="T21" fmla="*/ 2147483646 h 133"/>
                <a:gd name="T22" fmla="*/ 2147483646 w 62"/>
                <a:gd name="T23" fmla="*/ 2147483646 h 133"/>
                <a:gd name="T24" fmla="*/ 2147483646 w 62"/>
                <a:gd name="T25" fmla="*/ 2147483646 h 133"/>
                <a:gd name="T26" fmla="*/ 2147483646 w 62"/>
                <a:gd name="T27" fmla="*/ 2147483646 h 133"/>
                <a:gd name="T28" fmla="*/ 2147483646 w 62"/>
                <a:gd name="T29" fmla="*/ 0 h 133"/>
                <a:gd name="T30" fmla="*/ 2147483646 w 62"/>
                <a:gd name="T31" fmla="*/ 0 h 133"/>
                <a:gd name="T32" fmla="*/ 2147483646 w 62"/>
                <a:gd name="T33" fmla="*/ 0 h 133"/>
                <a:gd name="T34" fmla="*/ 2147483646 w 62"/>
                <a:gd name="T35" fmla="*/ 0 h 133"/>
                <a:gd name="T36" fmla="*/ 2147483646 w 62"/>
                <a:gd name="T37" fmla="*/ 2147483646 h 133"/>
                <a:gd name="T38" fmla="*/ 2147483646 w 62"/>
                <a:gd name="T39" fmla="*/ 2147483646 h 13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3" name="MH_Other_123"/>
            <p:cNvSpPr>
              <a:spLocks noEditPoints="1"/>
            </p:cNvSpPr>
            <p:nvPr/>
          </p:nvSpPr>
          <p:spPr bwMode="auto">
            <a:xfrm>
              <a:off x="1709738" y="2287589"/>
              <a:ext cx="233362" cy="53975"/>
            </a:xfrm>
            <a:custGeom>
              <a:avLst/>
              <a:gdLst>
                <a:gd name="T0" fmla="*/ 2147483646 w 155"/>
                <a:gd name="T1" fmla="*/ 2147483646 h 36"/>
                <a:gd name="T2" fmla="*/ 2147483646 w 155"/>
                <a:gd name="T3" fmla="*/ 0 h 36"/>
                <a:gd name="T4" fmla="*/ 2147483646 w 155"/>
                <a:gd name="T5" fmla="*/ 0 h 36"/>
                <a:gd name="T6" fmla="*/ 2147483646 w 155"/>
                <a:gd name="T7" fmla="*/ 0 h 36"/>
                <a:gd name="T8" fmla="*/ 2147483646 w 155"/>
                <a:gd name="T9" fmla="*/ 0 h 36"/>
                <a:gd name="T10" fmla="*/ 2147483646 w 155"/>
                <a:gd name="T11" fmla="*/ 0 h 36"/>
                <a:gd name="T12" fmla="*/ 2147483646 w 155"/>
                <a:gd name="T13" fmla="*/ 0 h 36"/>
                <a:gd name="T14" fmla="*/ 2147483646 w 155"/>
                <a:gd name="T15" fmla="*/ 2147483646 h 36"/>
                <a:gd name="T16" fmla="*/ 2147483646 w 155"/>
                <a:gd name="T17" fmla="*/ 2147483646 h 36"/>
                <a:gd name="T18" fmla="*/ 2147483646 w 155"/>
                <a:gd name="T19" fmla="*/ 2147483646 h 36"/>
                <a:gd name="T20" fmla="*/ 2147483646 w 155"/>
                <a:gd name="T21" fmla="*/ 2147483646 h 36"/>
                <a:gd name="T22" fmla="*/ 2147483646 w 155"/>
                <a:gd name="T23" fmla="*/ 2147483646 h 36"/>
                <a:gd name="T24" fmla="*/ 2147483646 w 155"/>
                <a:gd name="T25" fmla="*/ 2147483646 h 36"/>
                <a:gd name="T26" fmla="*/ 2147483646 w 155"/>
                <a:gd name="T27" fmla="*/ 2147483646 h 36"/>
                <a:gd name="T28" fmla="*/ 2147483646 w 155"/>
                <a:gd name="T29" fmla="*/ 2147483646 h 36"/>
                <a:gd name="T30" fmla="*/ 2147483646 w 155"/>
                <a:gd name="T31" fmla="*/ 2147483646 h 36"/>
                <a:gd name="T32" fmla="*/ 2147483646 w 155"/>
                <a:gd name="T33" fmla="*/ 2147483646 h 36"/>
                <a:gd name="T34" fmla="*/ 2147483646 w 155"/>
                <a:gd name="T35" fmla="*/ 2147483646 h 36"/>
                <a:gd name="T36" fmla="*/ 2147483646 w 155"/>
                <a:gd name="T37" fmla="*/ 2147483646 h 36"/>
                <a:gd name="T38" fmla="*/ 2147483646 w 155"/>
                <a:gd name="T39" fmla="*/ 2147483646 h 36"/>
                <a:gd name="T40" fmla="*/ 2147483646 w 155"/>
                <a:gd name="T41" fmla="*/ 2147483646 h 36"/>
                <a:gd name="T42" fmla="*/ 0 w 155"/>
                <a:gd name="T43" fmla="*/ 2147483646 h 36"/>
                <a:gd name="T44" fmla="*/ 2147483646 w 155"/>
                <a:gd name="T45" fmla="*/ 2147483646 h 36"/>
                <a:gd name="T46" fmla="*/ 2147483646 w 155"/>
                <a:gd name="T47" fmla="*/ 2147483646 h 36"/>
                <a:gd name="T48" fmla="*/ 2147483646 w 155"/>
                <a:gd name="T49" fmla="*/ 2147483646 h 36"/>
                <a:gd name="T50" fmla="*/ 2147483646 w 155"/>
                <a:gd name="T51" fmla="*/ 2147483646 h 36"/>
                <a:gd name="T52" fmla="*/ 2147483646 w 155"/>
                <a:gd name="T53" fmla="*/ 2147483646 h 36"/>
                <a:gd name="T54" fmla="*/ 2147483646 w 155"/>
                <a:gd name="T55" fmla="*/ 2147483646 h 36"/>
                <a:gd name="T56" fmla="*/ 2147483646 w 155"/>
                <a:gd name="T57" fmla="*/ 2147483646 h 36"/>
                <a:gd name="T58" fmla="*/ 2147483646 w 155"/>
                <a:gd name="T59" fmla="*/ 2147483646 h 36"/>
                <a:gd name="T60" fmla="*/ 2147483646 w 155"/>
                <a:gd name="T61" fmla="*/ 2147483646 h 36"/>
                <a:gd name="T62" fmla="*/ 2147483646 w 155"/>
                <a:gd name="T63" fmla="*/ 2147483646 h 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4" name="MH_Other_124"/>
            <p:cNvSpPr>
              <a:spLocks/>
            </p:cNvSpPr>
            <p:nvPr/>
          </p:nvSpPr>
          <p:spPr bwMode="auto">
            <a:xfrm>
              <a:off x="1819276" y="2295526"/>
              <a:ext cx="117475" cy="11112"/>
            </a:xfrm>
            <a:custGeom>
              <a:avLst/>
              <a:gdLst>
                <a:gd name="T0" fmla="*/ 2147483646 w 99"/>
                <a:gd name="T1" fmla="*/ 0 h 9"/>
                <a:gd name="T2" fmla="*/ 2147483646 w 99"/>
                <a:gd name="T3" fmla="*/ 0 h 9"/>
                <a:gd name="T4" fmla="*/ 2147483646 w 99"/>
                <a:gd name="T5" fmla="*/ 0 h 9"/>
                <a:gd name="T6" fmla="*/ 0 w 99"/>
                <a:gd name="T7" fmla="*/ 2147483646 h 9"/>
                <a:gd name="T8" fmla="*/ 2147483646 w 99"/>
                <a:gd name="T9" fmla="*/ 2147483646 h 9"/>
                <a:gd name="T10" fmla="*/ 2147483646 w 99"/>
                <a:gd name="T11" fmla="*/ 0 h 9"/>
                <a:gd name="T12" fmla="*/ 2147483646 w 99"/>
                <a:gd name="T13" fmla="*/ 0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9" h="9">
                  <a:moveTo>
                    <a:pt x="99" y="0"/>
                  </a:moveTo>
                  <a:lnTo>
                    <a:pt x="99" y="0"/>
                  </a:lnTo>
                  <a:lnTo>
                    <a:pt x="14" y="0"/>
                  </a:lnTo>
                  <a:lnTo>
                    <a:pt x="0" y="8"/>
                  </a:lnTo>
                  <a:lnTo>
                    <a:pt x="82" y="9"/>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5" name="MH_Other_125"/>
            <p:cNvSpPr>
              <a:spLocks/>
            </p:cNvSpPr>
            <p:nvPr/>
          </p:nvSpPr>
          <p:spPr bwMode="auto">
            <a:xfrm>
              <a:off x="1916114" y="2295526"/>
              <a:ext cx="20637" cy="17462"/>
            </a:xfrm>
            <a:custGeom>
              <a:avLst/>
              <a:gdLst>
                <a:gd name="T0" fmla="*/ 2147483646 w 17"/>
                <a:gd name="T1" fmla="*/ 2147483646 h 14"/>
                <a:gd name="T2" fmla="*/ 2147483646 w 17"/>
                <a:gd name="T3" fmla="*/ 0 h 14"/>
                <a:gd name="T4" fmla="*/ 0 w 17"/>
                <a:gd name="T5" fmla="*/ 2147483646 h 14"/>
                <a:gd name="T6" fmla="*/ 0 w 17"/>
                <a:gd name="T7" fmla="*/ 2147483646 h 14"/>
                <a:gd name="T8" fmla="*/ 2147483646 w 17"/>
                <a:gd name="T9" fmla="*/ 2147483646 h 14"/>
                <a:gd name="T10" fmla="*/ 2147483646 w 17"/>
                <a:gd name="T11" fmla="*/ 2147483646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4">
                  <a:moveTo>
                    <a:pt x="15" y="5"/>
                  </a:moveTo>
                  <a:lnTo>
                    <a:pt x="17" y="0"/>
                  </a:lnTo>
                  <a:lnTo>
                    <a:pt x="0" y="9"/>
                  </a:lnTo>
                  <a:lnTo>
                    <a:pt x="0" y="14"/>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6" name="MH_Other_126"/>
            <p:cNvSpPr>
              <a:spLocks/>
            </p:cNvSpPr>
            <p:nvPr/>
          </p:nvSpPr>
          <p:spPr bwMode="auto">
            <a:xfrm>
              <a:off x="1819275" y="2305052"/>
              <a:ext cx="96838" cy="7937"/>
            </a:xfrm>
            <a:custGeom>
              <a:avLst/>
              <a:gdLst>
                <a:gd name="T0" fmla="*/ 0 w 82"/>
                <a:gd name="T1" fmla="*/ 0 h 6"/>
                <a:gd name="T2" fmla="*/ 0 w 82"/>
                <a:gd name="T3" fmla="*/ 2147483646 h 6"/>
                <a:gd name="T4" fmla="*/ 2147483646 w 82"/>
                <a:gd name="T5" fmla="*/ 2147483646 h 6"/>
                <a:gd name="T6" fmla="*/ 2147483646 w 82"/>
                <a:gd name="T7" fmla="*/ 2147483646 h 6"/>
                <a:gd name="T8" fmla="*/ 0 w 82"/>
                <a:gd name="T9" fmla="*/ 0 h 6"/>
                <a:gd name="T10" fmla="*/ 0 w 82"/>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6">
                  <a:moveTo>
                    <a:pt x="0" y="0"/>
                  </a:moveTo>
                  <a:lnTo>
                    <a:pt x="0" y="6"/>
                  </a:lnTo>
                  <a:lnTo>
                    <a:pt x="82" y="6"/>
                  </a:lnTo>
                  <a:lnTo>
                    <a:pt x="82" y="1"/>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7" name="MH_Other_127"/>
            <p:cNvSpPr>
              <a:spLocks/>
            </p:cNvSpPr>
            <p:nvPr/>
          </p:nvSpPr>
          <p:spPr bwMode="auto">
            <a:xfrm>
              <a:off x="1989138" y="2232026"/>
              <a:ext cx="6350" cy="17462"/>
            </a:xfrm>
            <a:custGeom>
              <a:avLst/>
              <a:gdLst>
                <a:gd name="T0" fmla="*/ 0 w 4"/>
                <a:gd name="T1" fmla="*/ 2147483646 h 12"/>
                <a:gd name="T2" fmla="*/ 2147483646 w 4"/>
                <a:gd name="T3" fmla="*/ 2147483646 h 12"/>
                <a:gd name="T4" fmla="*/ 0 w 4"/>
                <a:gd name="T5" fmla="*/ 0 h 12"/>
                <a:gd name="T6" fmla="*/ 0 w 4"/>
                <a:gd name="T7" fmla="*/ 2147483646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8" name="MH_Other_128"/>
            <p:cNvSpPr>
              <a:spLocks/>
            </p:cNvSpPr>
            <p:nvPr/>
          </p:nvSpPr>
          <p:spPr bwMode="auto">
            <a:xfrm>
              <a:off x="1870076" y="2316164"/>
              <a:ext cx="315913" cy="239713"/>
            </a:xfrm>
            <a:custGeom>
              <a:avLst/>
              <a:gdLst>
                <a:gd name="T0" fmla="*/ 2147483646 w 210"/>
                <a:gd name="T1" fmla="*/ 2147483646 h 159"/>
                <a:gd name="T2" fmla="*/ 2147483646 w 210"/>
                <a:gd name="T3" fmla="*/ 2147483646 h 159"/>
                <a:gd name="T4" fmla="*/ 2147483646 w 210"/>
                <a:gd name="T5" fmla="*/ 2147483646 h 159"/>
                <a:gd name="T6" fmla="*/ 2147483646 w 210"/>
                <a:gd name="T7" fmla="*/ 2147483646 h 159"/>
                <a:gd name="T8" fmla="*/ 2147483646 w 210"/>
                <a:gd name="T9" fmla="*/ 2147483646 h 159"/>
                <a:gd name="T10" fmla="*/ 2147483646 w 210"/>
                <a:gd name="T11" fmla="*/ 2147483646 h 159"/>
                <a:gd name="T12" fmla="*/ 2147483646 w 210"/>
                <a:gd name="T13" fmla="*/ 2147483646 h 159"/>
                <a:gd name="T14" fmla="*/ 0 w 210"/>
                <a:gd name="T15" fmla="*/ 2147483646 h 159"/>
                <a:gd name="T16" fmla="*/ 0 w 210"/>
                <a:gd name="T17" fmla="*/ 2147483646 h 159"/>
                <a:gd name="T18" fmla="*/ 2147483646 w 210"/>
                <a:gd name="T19" fmla="*/ 2147483646 h 159"/>
                <a:gd name="T20" fmla="*/ 2147483646 w 210"/>
                <a:gd name="T21" fmla="*/ 2147483646 h 159"/>
                <a:gd name="T22" fmla="*/ 2147483646 w 210"/>
                <a:gd name="T23" fmla="*/ 2147483646 h 159"/>
                <a:gd name="T24" fmla="*/ 2147483646 w 210"/>
                <a:gd name="T25" fmla="*/ 2147483646 h 159"/>
                <a:gd name="T26" fmla="*/ 2147483646 w 210"/>
                <a:gd name="T27" fmla="*/ 2147483646 h 159"/>
                <a:gd name="T28" fmla="*/ 2147483646 w 210"/>
                <a:gd name="T29" fmla="*/ 2147483646 h 159"/>
                <a:gd name="T30" fmla="*/ 2147483646 w 210"/>
                <a:gd name="T31" fmla="*/ 2147483646 h 159"/>
                <a:gd name="T32" fmla="*/ 2147483646 w 210"/>
                <a:gd name="T33" fmla="*/ 2147483646 h 159"/>
                <a:gd name="T34" fmla="*/ 2147483646 w 210"/>
                <a:gd name="T35" fmla="*/ 2147483646 h 159"/>
                <a:gd name="T36" fmla="*/ 2147483646 w 210"/>
                <a:gd name="T37" fmla="*/ 0 h 159"/>
                <a:gd name="T38" fmla="*/ 2147483646 w 210"/>
                <a:gd name="T39" fmla="*/ 2147483646 h 159"/>
                <a:gd name="T40" fmla="*/ 2147483646 w 210"/>
                <a:gd name="T41" fmla="*/ 2147483646 h 159"/>
                <a:gd name="T42" fmla="*/ 2147483646 w 210"/>
                <a:gd name="T43" fmla="*/ 2147483646 h 1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19" name="MH_Other_129"/>
            <p:cNvSpPr>
              <a:spLocks noEditPoints="1"/>
            </p:cNvSpPr>
            <p:nvPr/>
          </p:nvSpPr>
          <p:spPr bwMode="auto">
            <a:xfrm>
              <a:off x="2098675" y="2163763"/>
              <a:ext cx="152400" cy="185738"/>
            </a:xfrm>
            <a:custGeom>
              <a:avLst/>
              <a:gdLst>
                <a:gd name="T0" fmla="*/ 2147483646 w 101"/>
                <a:gd name="T1" fmla="*/ 2147483646 h 123"/>
                <a:gd name="T2" fmla="*/ 2147483646 w 101"/>
                <a:gd name="T3" fmla="*/ 2147483646 h 123"/>
                <a:gd name="T4" fmla="*/ 2147483646 w 101"/>
                <a:gd name="T5" fmla="*/ 2147483646 h 123"/>
                <a:gd name="T6" fmla="*/ 2147483646 w 101"/>
                <a:gd name="T7" fmla="*/ 2147483646 h 123"/>
                <a:gd name="T8" fmla="*/ 2147483646 w 101"/>
                <a:gd name="T9" fmla="*/ 0 h 123"/>
                <a:gd name="T10" fmla="*/ 2147483646 w 101"/>
                <a:gd name="T11" fmla="*/ 2147483646 h 123"/>
                <a:gd name="T12" fmla="*/ 2147483646 w 101"/>
                <a:gd name="T13" fmla="*/ 2147483646 h 123"/>
                <a:gd name="T14" fmla="*/ 2147483646 w 101"/>
                <a:gd name="T15" fmla="*/ 2147483646 h 123"/>
                <a:gd name="T16" fmla="*/ 2147483646 w 101"/>
                <a:gd name="T17" fmla="*/ 2147483646 h 123"/>
                <a:gd name="T18" fmla="*/ 2147483646 w 101"/>
                <a:gd name="T19" fmla="*/ 2147483646 h 123"/>
                <a:gd name="T20" fmla="*/ 2147483646 w 101"/>
                <a:gd name="T21" fmla="*/ 2147483646 h 123"/>
                <a:gd name="T22" fmla="*/ 2147483646 w 101"/>
                <a:gd name="T23" fmla="*/ 2147483646 h 123"/>
                <a:gd name="T24" fmla="*/ 2147483646 w 101"/>
                <a:gd name="T25" fmla="*/ 2147483646 h 123"/>
                <a:gd name="T26" fmla="*/ 2147483646 w 101"/>
                <a:gd name="T27" fmla="*/ 2147483646 h 123"/>
                <a:gd name="T28" fmla="*/ 0 w 101"/>
                <a:gd name="T29" fmla="*/ 2147483646 h 123"/>
                <a:gd name="T30" fmla="*/ 2147483646 w 101"/>
                <a:gd name="T31" fmla="*/ 2147483646 h 123"/>
                <a:gd name="T32" fmla="*/ 2147483646 w 101"/>
                <a:gd name="T33" fmla="*/ 2147483646 h 123"/>
                <a:gd name="T34" fmla="*/ 2147483646 w 101"/>
                <a:gd name="T35" fmla="*/ 2147483646 h 123"/>
                <a:gd name="T36" fmla="*/ 2147483646 w 101"/>
                <a:gd name="T37" fmla="*/ 2147483646 h 123"/>
                <a:gd name="T38" fmla="*/ 2147483646 w 101"/>
                <a:gd name="T39" fmla="*/ 2147483646 h 123"/>
                <a:gd name="T40" fmla="*/ 2147483646 w 101"/>
                <a:gd name="T41" fmla="*/ 2147483646 h 123"/>
                <a:gd name="T42" fmla="*/ 2147483646 w 101"/>
                <a:gd name="T43" fmla="*/ 2147483646 h 123"/>
                <a:gd name="T44" fmla="*/ 2147483646 w 101"/>
                <a:gd name="T45" fmla="*/ 2147483646 h 123"/>
                <a:gd name="T46" fmla="*/ 2147483646 w 101"/>
                <a:gd name="T47" fmla="*/ 2147483646 h 123"/>
                <a:gd name="T48" fmla="*/ 2147483646 w 101"/>
                <a:gd name="T49" fmla="*/ 2147483646 h 123"/>
                <a:gd name="T50" fmla="*/ 2147483646 w 101"/>
                <a:gd name="T51" fmla="*/ 2147483646 h 123"/>
                <a:gd name="T52" fmla="*/ 2147483646 w 101"/>
                <a:gd name="T53" fmla="*/ 2147483646 h 123"/>
                <a:gd name="T54" fmla="*/ 2147483646 w 101"/>
                <a:gd name="T55" fmla="*/ 2147483646 h 123"/>
                <a:gd name="T56" fmla="*/ 2147483646 w 101"/>
                <a:gd name="T57" fmla="*/ 2147483646 h 123"/>
                <a:gd name="T58" fmla="*/ 2147483646 w 101"/>
                <a:gd name="T59" fmla="*/ 2147483646 h 12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0" name="MH_Other_130"/>
            <p:cNvSpPr>
              <a:spLocks/>
            </p:cNvSpPr>
            <p:nvPr/>
          </p:nvSpPr>
          <p:spPr bwMode="auto">
            <a:xfrm>
              <a:off x="2190750" y="2208213"/>
              <a:ext cx="46038" cy="33338"/>
            </a:xfrm>
            <a:custGeom>
              <a:avLst/>
              <a:gdLst>
                <a:gd name="T0" fmla="*/ 2147483646 w 39"/>
                <a:gd name="T1" fmla="*/ 2147483646 h 27"/>
                <a:gd name="T2" fmla="*/ 2147483646 w 39"/>
                <a:gd name="T3" fmla="*/ 2147483646 h 27"/>
                <a:gd name="T4" fmla="*/ 0 w 39"/>
                <a:gd name="T5" fmla="*/ 0 h 27"/>
                <a:gd name="T6" fmla="*/ 2147483646 w 39"/>
                <a:gd name="T7" fmla="*/ 2147483646 h 27"/>
                <a:gd name="T8" fmla="*/ 2147483646 w 39"/>
                <a:gd name="T9" fmla="*/ 214748364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27">
                  <a:moveTo>
                    <a:pt x="38" y="27"/>
                  </a:moveTo>
                  <a:lnTo>
                    <a:pt x="39" y="23"/>
                  </a:lnTo>
                  <a:lnTo>
                    <a:pt x="0" y="0"/>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1" name="MH_Other_131"/>
            <p:cNvSpPr>
              <a:spLocks/>
            </p:cNvSpPr>
            <p:nvPr/>
          </p:nvSpPr>
          <p:spPr bwMode="auto">
            <a:xfrm>
              <a:off x="2100264" y="2201863"/>
              <a:ext cx="14287" cy="44450"/>
            </a:xfrm>
            <a:custGeom>
              <a:avLst/>
              <a:gdLst>
                <a:gd name="T0" fmla="*/ 2147483646 w 10"/>
                <a:gd name="T1" fmla="*/ 0 h 30"/>
                <a:gd name="T2" fmla="*/ 0 w 10"/>
                <a:gd name="T3" fmla="*/ 2147483646 h 30"/>
                <a:gd name="T4" fmla="*/ 2147483646 w 10"/>
                <a:gd name="T5" fmla="*/ 2147483646 h 30"/>
                <a:gd name="T6" fmla="*/ 2147483646 w 10"/>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2" name="MH_Other_132"/>
            <p:cNvSpPr>
              <a:spLocks/>
            </p:cNvSpPr>
            <p:nvPr/>
          </p:nvSpPr>
          <p:spPr bwMode="auto">
            <a:xfrm>
              <a:off x="2181225" y="2349502"/>
              <a:ext cx="20638" cy="3175"/>
            </a:xfrm>
            <a:custGeom>
              <a:avLst/>
              <a:gdLst>
                <a:gd name="T0" fmla="*/ 2147483646 w 14"/>
                <a:gd name="T1" fmla="*/ 2147483646 h 3"/>
                <a:gd name="T2" fmla="*/ 2147483646 w 14"/>
                <a:gd name="T3" fmla="*/ 2147483646 h 3"/>
                <a:gd name="T4" fmla="*/ 2147483646 w 14"/>
                <a:gd name="T5" fmla="*/ 0 h 3"/>
                <a:gd name="T6" fmla="*/ 0 w 14"/>
                <a:gd name="T7" fmla="*/ 2147483646 h 3"/>
                <a:gd name="T8" fmla="*/ 2147483646 w 14"/>
                <a:gd name="T9" fmla="*/ 2147483646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3" name="MH_Other_133"/>
            <p:cNvSpPr>
              <a:spLocks/>
            </p:cNvSpPr>
            <p:nvPr/>
          </p:nvSpPr>
          <p:spPr bwMode="auto">
            <a:xfrm>
              <a:off x="2181225" y="2355851"/>
              <a:ext cx="20638" cy="11112"/>
            </a:xfrm>
            <a:custGeom>
              <a:avLst/>
              <a:gdLst>
                <a:gd name="T0" fmla="*/ 2147483646 w 14"/>
                <a:gd name="T1" fmla="*/ 2147483646 h 7"/>
                <a:gd name="T2" fmla="*/ 2147483646 w 14"/>
                <a:gd name="T3" fmla="*/ 2147483646 h 7"/>
                <a:gd name="T4" fmla="*/ 0 w 14"/>
                <a:gd name="T5" fmla="*/ 0 h 7"/>
                <a:gd name="T6" fmla="*/ 0 w 14"/>
                <a:gd name="T7" fmla="*/ 2147483646 h 7"/>
                <a:gd name="T8" fmla="*/ 0 w 14"/>
                <a:gd name="T9" fmla="*/ 2147483646 h 7"/>
                <a:gd name="T10" fmla="*/ 2147483646 w 14"/>
                <a:gd name="T11" fmla="*/ 2147483646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4" name="MH_Other_134"/>
            <p:cNvSpPr>
              <a:spLocks/>
            </p:cNvSpPr>
            <p:nvPr/>
          </p:nvSpPr>
          <p:spPr bwMode="auto">
            <a:xfrm>
              <a:off x="2181225" y="2351089"/>
              <a:ext cx="19050" cy="9525"/>
            </a:xfrm>
            <a:custGeom>
              <a:avLst/>
              <a:gdLst>
                <a:gd name="T0" fmla="*/ 2147483646 w 13"/>
                <a:gd name="T1" fmla="*/ 2147483646 h 5"/>
                <a:gd name="T2" fmla="*/ 2147483646 w 13"/>
                <a:gd name="T3" fmla="*/ 2147483646 h 5"/>
                <a:gd name="T4" fmla="*/ 0 w 13"/>
                <a:gd name="T5" fmla="*/ 0 h 5"/>
                <a:gd name="T6" fmla="*/ 0 w 13"/>
                <a:gd name="T7" fmla="*/ 2147483646 h 5"/>
                <a:gd name="T8" fmla="*/ 0 w 13"/>
                <a:gd name="T9" fmla="*/ 2147483646 h 5"/>
                <a:gd name="T10" fmla="*/ 2147483646 w 13"/>
                <a:gd name="T11" fmla="*/ 2147483646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5" name="MH_Other_135"/>
            <p:cNvSpPr>
              <a:spLocks/>
            </p:cNvSpPr>
            <p:nvPr/>
          </p:nvSpPr>
          <p:spPr bwMode="auto">
            <a:xfrm>
              <a:off x="2174876" y="2365377"/>
              <a:ext cx="60325" cy="65087"/>
            </a:xfrm>
            <a:custGeom>
              <a:avLst/>
              <a:gdLst>
                <a:gd name="T0" fmla="*/ 2147483646 w 40"/>
                <a:gd name="T1" fmla="*/ 0 h 43"/>
                <a:gd name="T2" fmla="*/ 2147483646 w 40"/>
                <a:gd name="T3" fmla="*/ 2147483646 h 43"/>
                <a:gd name="T4" fmla="*/ 0 w 40"/>
                <a:gd name="T5" fmla="*/ 2147483646 h 43"/>
                <a:gd name="T6" fmla="*/ 2147483646 w 40"/>
                <a:gd name="T7" fmla="*/ 2147483646 h 43"/>
                <a:gd name="T8" fmla="*/ 2147483646 w 40"/>
                <a:gd name="T9" fmla="*/ 2147483646 h 43"/>
                <a:gd name="T10" fmla="*/ 2147483646 w 40"/>
                <a:gd name="T11" fmla="*/ 2147483646 h 43"/>
                <a:gd name="T12" fmla="*/ 2147483646 w 40"/>
                <a:gd name="T13" fmla="*/ 2147483646 h 43"/>
                <a:gd name="T14" fmla="*/ 2147483646 w 40"/>
                <a:gd name="T15" fmla="*/ 2147483646 h 43"/>
                <a:gd name="T16" fmla="*/ 2147483646 w 40"/>
                <a:gd name="T17" fmla="*/ 0 h 4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6" name="MH_Other_136"/>
            <p:cNvSpPr>
              <a:spLocks/>
            </p:cNvSpPr>
            <p:nvPr/>
          </p:nvSpPr>
          <p:spPr bwMode="auto">
            <a:xfrm>
              <a:off x="2211389" y="2365376"/>
              <a:ext cx="33337" cy="25400"/>
            </a:xfrm>
            <a:custGeom>
              <a:avLst/>
              <a:gdLst>
                <a:gd name="T0" fmla="*/ 2147483646 w 22"/>
                <a:gd name="T1" fmla="*/ 0 h 17"/>
                <a:gd name="T2" fmla="*/ 2147483646 w 22"/>
                <a:gd name="T3" fmla="*/ 2147483646 h 17"/>
                <a:gd name="T4" fmla="*/ 2147483646 w 22"/>
                <a:gd name="T5" fmla="*/ 2147483646 h 17"/>
                <a:gd name="T6" fmla="*/ 0 w 22"/>
                <a:gd name="T7" fmla="*/ 2147483646 h 17"/>
                <a:gd name="T8" fmla="*/ 2147483646 w 22"/>
                <a:gd name="T9" fmla="*/ 2147483646 h 17"/>
                <a:gd name="T10" fmla="*/ 2147483646 w 22"/>
                <a:gd name="T11" fmla="*/ 2147483646 h 17"/>
                <a:gd name="T12" fmla="*/ 2147483646 w 22"/>
                <a:gd name="T13" fmla="*/ 0 h 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7" name="MH_Other_137"/>
            <p:cNvSpPr>
              <a:spLocks/>
            </p:cNvSpPr>
            <p:nvPr/>
          </p:nvSpPr>
          <p:spPr bwMode="auto">
            <a:xfrm>
              <a:off x="2171700" y="2446338"/>
              <a:ext cx="6350" cy="114300"/>
            </a:xfrm>
            <a:custGeom>
              <a:avLst/>
              <a:gdLst>
                <a:gd name="T0" fmla="*/ 2147483646 w 6"/>
                <a:gd name="T1" fmla="*/ 0 h 96"/>
                <a:gd name="T2" fmla="*/ 0 w 6"/>
                <a:gd name="T3" fmla="*/ 2147483646 h 96"/>
                <a:gd name="T4" fmla="*/ 0 w 6"/>
                <a:gd name="T5" fmla="*/ 2147483646 h 96"/>
                <a:gd name="T6" fmla="*/ 0 w 6"/>
                <a:gd name="T7" fmla="*/ 2147483646 h 96"/>
                <a:gd name="T8" fmla="*/ 0 w 6"/>
                <a:gd name="T9" fmla="*/ 2147483646 h 96"/>
                <a:gd name="T10" fmla="*/ 2147483646 w 6"/>
                <a:gd name="T11" fmla="*/ 2147483646 h 96"/>
                <a:gd name="T12" fmla="*/ 2147483646 w 6"/>
                <a:gd name="T13" fmla="*/ 0 h 96"/>
                <a:gd name="T14" fmla="*/ 2147483646 w 6"/>
                <a:gd name="T15" fmla="*/ 0 h 96"/>
                <a:gd name="T16" fmla="*/ 2147483646 w 6"/>
                <a:gd name="T17" fmla="*/ 0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 h="96">
                  <a:moveTo>
                    <a:pt x="3" y="0"/>
                  </a:moveTo>
                  <a:lnTo>
                    <a:pt x="0" y="27"/>
                  </a:lnTo>
                  <a:lnTo>
                    <a:pt x="0" y="81"/>
                  </a:lnTo>
                  <a:lnTo>
                    <a:pt x="0" y="96"/>
                  </a:lnTo>
                  <a:lnTo>
                    <a:pt x="6" y="96"/>
                  </a:lnTo>
                  <a:lnTo>
                    <a:pt x="6"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8" name="MH_Other_138"/>
            <p:cNvSpPr>
              <a:spLocks/>
            </p:cNvSpPr>
            <p:nvPr/>
          </p:nvSpPr>
          <p:spPr bwMode="auto">
            <a:xfrm>
              <a:off x="1971676" y="2460627"/>
              <a:ext cx="125413" cy="66675"/>
            </a:xfrm>
            <a:custGeom>
              <a:avLst/>
              <a:gdLst>
                <a:gd name="T0" fmla="*/ 2147483646 w 83"/>
                <a:gd name="T1" fmla="*/ 2147483646 h 44"/>
                <a:gd name="T2" fmla="*/ 2147483646 w 83"/>
                <a:gd name="T3" fmla="*/ 0 h 44"/>
                <a:gd name="T4" fmla="*/ 2147483646 w 83"/>
                <a:gd name="T5" fmla="*/ 2147483646 h 44"/>
                <a:gd name="T6" fmla="*/ 2147483646 w 83"/>
                <a:gd name="T7" fmla="*/ 2147483646 h 44"/>
                <a:gd name="T8" fmla="*/ 0 w 83"/>
                <a:gd name="T9" fmla="*/ 2147483646 h 44"/>
                <a:gd name="T10" fmla="*/ 2147483646 w 83"/>
                <a:gd name="T11" fmla="*/ 2147483646 h 44"/>
                <a:gd name="T12" fmla="*/ 2147483646 w 83"/>
                <a:gd name="T13" fmla="*/ 2147483646 h 44"/>
                <a:gd name="T14" fmla="*/ 2147483646 w 83"/>
                <a:gd name="T15" fmla="*/ 2147483646 h 44"/>
                <a:gd name="T16" fmla="*/ 2147483646 w 83"/>
                <a:gd name="T17" fmla="*/ 2147483646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29" name="MH_Other_139"/>
            <p:cNvSpPr>
              <a:spLocks/>
            </p:cNvSpPr>
            <p:nvPr/>
          </p:nvSpPr>
          <p:spPr bwMode="auto">
            <a:xfrm>
              <a:off x="1968501" y="2452689"/>
              <a:ext cx="188913" cy="87313"/>
            </a:xfrm>
            <a:custGeom>
              <a:avLst/>
              <a:gdLst>
                <a:gd name="T0" fmla="*/ 2147483646 w 125"/>
                <a:gd name="T1" fmla="*/ 0 h 58"/>
                <a:gd name="T2" fmla="*/ 2147483646 w 125"/>
                <a:gd name="T3" fmla="*/ 2147483646 h 58"/>
                <a:gd name="T4" fmla="*/ 2147483646 w 125"/>
                <a:gd name="T5" fmla="*/ 2147483646 h 58"/>
                <a:gd name="T6" fmla="*/ 2147483646 w 125"/>
                <a:gd name="T7" fmla="*/ 2147483646 h 58"/>
                <a:gd name="T8" fmla="*/ 2147483646 w 125"/>
                <a:gd name="T9" fmla="*/ 2147483646 h 58"/>
                <a:gd name="T10" fmla="*/ 2147483646 w 125"/>
                <a:gd name="T11" fmla="*/ 2147483646 h 58"/>
                <a:gd name="T12" fmla="*/ 2147483646 w 125"/>
                <a:gd name="T13" fmla="*/ 2147483646 h 58"/>
                <a:gd name="T14" fmla="*/ 0 w 125"/>
                <a:gd name="T15" fmla="*/ 2147483646 h 58"/>
                <a:gd name="T16" fmla="*/ 2147483646 w 125"/>
                <a:gd name="T17" fmla="*/ 2147483646 h 58"/>
                <a:gd name="T18" fmla="*/ 2147483646 w 125"/>
                <a:gd name="T19" fmla="*/ 2147483646 h 58"/>
                <a:gd name="T20" fmla="*/ 2147483646 w 125"/>
                <a:gd name="T21" fmla="*/ 2147483646 h 58"/>
                <a:gd name="T22" fmla="*/ 2147483646 w 125"/>
                <a:gd name="T23" fmla="*/ 2147483646 h 58"/>
                <a:gd name="T24" fmla="*/ 2147483646 w 125"/>
                <a:gd name="T25" fmla="*/ 2147483646 h 58"/>
                <a:gd name="T26" fmla="*/ 2147483646 w 125"/>
                <a:gd name="T27" fmla="*/ 0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0" name="MH_Other_140"/>
            <p:cNvSpPr>
              <a:spLocks noEditPoints="1"/>
            </p:cNvSpPr>
            <p:nvPr/>
          </p:nvSpPr>
          <p:spPr bwMode="auto">
            <a:xfrm>
              <a:off x="2047876" y="2565401"/>
              <a:ext cx="176213" cy="36512"/>
            </a:xfrm>
            <a:custGeom>
              <a:avLst/>
              <a:gdLst>
                <a:gd name="T0" fmla="*/ 2147483646 w 118"/>
                <a:gd name="T1" fmla="*/ 2147483646 h 25"/>
                <a:gd name="T2" fmla="*/ 2147483646 w 118"/>
                <a:gd name="T3" fmla="*/ 0 h 25"/>
                <a:gd name="T4" fmla="*/ 2147483646 w 118"/>
                <a:gd name="T5" fmla="*/ 0 h 25"/>
                <a:gd name="T6" fmla="*/ 0 w 118"/>
                <a:gd name="T7" fmla="*/ 2147483646 h 25"/>
                <a:gd name="T8" fmla="*/ 2147483646 w 118"/>
                <a:gd name="T9" fmla="*/ 2147483646 h 25"/>
                <a:gd name="T10" fmla="*/ 2147483646 w 118"/>
                <a:gd name="T11" fmla="*/ 2147483646 h 25"/>
                <a:gd name="T12" fmla="*/ 2147483646 w 118"/>
                <a:gd name="T13" fmla="*/ 2147483646 h 25"/>
                <a:gd name="T14" fmla="*/ 2147483646 w 118"/>
                <a:gd name="T15" fmla="*/ 2147483646 h 25"/>
                <a:gd name="T16" fmla="*/ 2147483646 w 118"/>
                <a:gd name="T17" fmla="*/ 2147483646 h 25"/>
                <a:gd name="T18" fmla="*/ 2147483646 w 118"/>
                <a:gd name="T19" fmla="*/ 2147483646 h 25"/>
                <a:gd name="T20" fmla="*/ 2147483646 w 118"/>
                <a:gd name="T21" fmla="*/ 2147483646 h 25"/>
                <a:gd name="T22" fmla="*/ 2147483646 w 118"/>
                <a:gd name="T23" fmla="*/ 2147483646 h 2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1" name="MH_Other_141"/>
            <p:cNvSpPr>
              <a:spLocks/>
            </p:cNvSpPr>
            <p:nvPr/>
          </p:nvSpPr>
          <p:spPr bwMode="auto">
            <a:xfrm>
              <a:off x="2058989" y="2566988"/>
              <a:ext cx="128587" cy="31750"/>
            </a:xfrm>
            <a:custGeom>
              <a:avLst/>
              <a:gdLst>
                <a:gd name="T0" fmla="*/ 2147483646 w 85"/>
                <a:gd name="T1" fmla="*/ 0 h 21"/>
                <a:gd name="T2" fmla="*/ 2147483646 w 85"/>
                <a:gd name="T3" fmla="*/ 0 h 21"/>
                <a:gd name="T4" fmla="*/ 2147483646 w 85"/>
                <a:gd name="T5" fmla="*/ 0 h 21"/>
                <a:gd name="T6" fmla="*/ 0 w 85"/>
                <a:gd name="T7" fmla="*/ 2147483646 h 21"/>
                <a:gd name="T8" fmla="*/ 2147483646 w 85"/>
                <a:gd name="T9" fmla="*/ 2147483646 h 21"/>
                <a:gd name="T10" fmla="*/ 2147483646 w 85"/>
                <a:gd name="T11" fmla="*/ 0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2" name="MH_Other_142"/>
            <p:cNvSpPr>
              <a:spLocks/>
            </p:cNvSpPr>
            <p:nvPr/>
          </p:nvSpPr>
          <p:spPr bwMode="auto">
            <a:xfrm>
              <a:off x="2047876" y="2566988"/>
              <a:ext cx="238125" cy="46038"/>
            </a:xfrm>
            <a:custGeom>
              <a:avLst/>
              <a:gdLst>
                <a:gd name="T0" fmla="*/ 2147483646 w 159"/>
                <a:gd name="T1" fmla="*/ 0 h 30"/>
                <a:gd name="T2" fmla="*/ 2147483646 w 159"/>
                <a:gd name="T3" fmla="*/ 2147483646 h 30"/>
                <a:gd name="T4" fmla="*/ 0 w 159"/>
                <a:gd name="T5" fmla="*/ 2147483646 h 30"/>
                <a:gd name="T6" fmla="*/ 2147483646 w 159"/>
                <a:gd name="T7" fmla="*/ 2147483646 h 30"/>
                <a:gd name="T8" fmla="*/ 2147483646 w 159"/>
                <a:gd name="T9" fmla="*/ 0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3" name="MH_Other_143"/>
            <p:cNvSpPr>
              <a:spLocks/>
            </p:cNvSpPr>
            <p:nvPr/>
          </p:nvSpPr>
          <p:spPr bwMode="auto">
            <a:xfrm>
              <a:off x="2079625" y="2482851"/>
              <a:ext cx="50800" cy="23812"/>
            </a:xfrm>
            <a:custGeom>
              <a:avLst/>
              <a:gdLst>
                <a:gd name="T0" fmla="*/ 2147483646 w 34"/>
                <a:gd name="T1" fmla="*/ 2147483646 h 16"/>
                <a:gd name="T2" fmla="*/ 2147483646 w 34"/>
                <a:gd name="T3" fmla="*/ 0 h 16"/>
                <a:gd name="T4" fmla="*/ 0 w 34"/>
                <a:gd name="T5" fmla="*/ 2147483646 h 16"/>
                <a:gd name="T6" fmla="*/ 0 w 34"/>
                <a:gd name="T7" fmla="*/ 2147483646 h 16"/>
                <a:gd name="T8" fmla="*/ 2147483646 w 34"/>
                <a:gd name="T9" fmla="*/ 214748364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4" name="MH_Other_144"/>
            <p:cNvSpPr>
              <a:spLocks/>
            </p:cNvSpPr>
            <p:nvPr/>
          </p:nvSpPr>
          <p:spPr bwMode="auto">
            <a:xfrm>
              <a:off x="1781176" y="2403476"/>
              <a:ext cx="174625" cy="227012"/>
            </a:xfrm>
            <a:custGeom>
              <a:avLst/>
              <a:gdLst>
                <a:gd name="T0" fmla="*/ 2147483646 w 116"/>
                <a:gd name="T1" fmla="*/ 2147483646 h 151"/>
                <a:gd name="T2" fmla="*/ 2147483646 w 116"/>
                <a:gd name="T3" fmla="*/ 2147483646 h 151"/>
                <a:gd name="T4" fmla="*/ 2147483646 w 116"/>
                <a:gd name="T5" fmla="*/ 2147483646 h 151"/>
                <a:gd name="T6" fmla="*/ 2147483646 w 116"/>
                <a:gd name="T7" fmla="*/ 2147483646 h 151"/>
                <a:gd name="T8" fmla="*/ 2147483646 w 116"/>
                <a:gd name="T9" fmla="*/ 2147483646 h 151"/>
                <a:gd name="T10" fmla="*/ 2147483646 w 116"/>
                <a:gd name="T11" fmla="*/ 0 h 151"/>
                <a:gd name="T12" fmla="*/ 2147483646 w 116"/>
                <a:gd name="T13" fmla="*/ 2147483646 h 151"/>
                <a:gd name="T14" fmla="*/ 2147483646 w 116"/>
                <a:gd name="T15" fmla="*/ 2147483646 h 151"/>
                <a:gd name="T16" fmla="*/ 2147483646 w 116"/>
                <a:gd name="T17" fmla="*/ 2147483646 h 151"/>
                <a:gd name="T18" fmla="*/ 2147483646 w 116"/>
                <a:gd name="T19" fmla="*/ 2147483646 h 151"/>
                <a:gd name="T20" fmla="*/ 2147483646 w 116"/>
                <a:gd name="T21" fmla="*/ 2147483646 h 151"/>
                <a:gd name="T22" fmla="*/ 2147483646 w 116"/>
                <a:gd name="T23" fmla="*/ 2147483646 h 151"/>
                <a:gd name="T24" fmla="*/ 0 w 116"/>
                <a:gd name="T25" fmla="*/ 2147483646 h 151"/>
                <a:gd name="T26" fmla="*/ 2147483646 w 116"/>
                <a:gd name="T27" fmla="*/ 2147483646 h 151"/>
                <a:gd name="T28" fmla="*/ 2147483646 w 116"/>
                <a:gd name="T29" fmla="*/ 2147483646 h 151"/>
                <a:gd name="T30" fmla="*/ 2147483646 w 116"/>
                <a:gd name="T31" fmla="*/ 2147483646 h 151"/>
                <a:gd name="T32" fmla="*/ 2147483646 w 116"/>
                <a:gd name="T33" fmla="*/ 2147483646 h 151"/>
                <a:gd name="T34" fmla="*/ 2147483646 w 116"/>
                <a:gd name="T35" fmla="*/ 2147483646 h 151"/>
                <a:gd name="T36" fmla="*/ 2147483646 w 116"/>
                <a:gd name="T37" fmla="*/ 2147483646 h 151"/>
                <a:gd name="T38" fmla="*/ 2147483646 w 116"/>
                <a:gd name="T39" fmla="*/ 2147483646 h 151"/>
                <a:gd name="T40" fmla="*/ 2147483646 w 116"/>
                <a:gd name="T41" fmla="*/ 2147483646 h 151"/>
                <a:gd name="T42" fmla="*/ 2147483646 w 116"/>
                <a:gd name="T43" fmla="*/ 2147483646 h 151"/>
                <a:gd name="T44" fmla="*/ 2147483646 w 116"/>
                <a:gd name="T45" fmla="*/ 2147483646 h 151"/>
                <a:gd name="T46" fmla="*/ 2147483646 w 116"/>
                <a:gd name="T47" fmla="*/ 2147483646 h 151"/>
                <a:gd name="T48" fmla="*/ 2147483646 w 116"/>
                <a:gd name="T49" fmla="*/ 2147483646 h 15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5" name="MH_Other_145"/>
            <p:cNvSpPr>
              <a:spLocks/>
            </p:cNvSpPr>
            <p:nvPr/>
          </p:nvSpPr>
          <p:spPr bwMode="auto">
            <a:xfrm>
              <a:off x="1974850" y="2463802"/>
              <a:ext cx="101600" cy="28575"/>
            </a:xfrm>
            <a:custGeom>
              <a:avLst/>
              <a:gdLst>
                <a:gd name="T0" fmla="*/ 2147483646 w 67"/>
                <a:gd name="T1" fmla="*/ 2147483646 h 19"/>
                <a:gd name="T2" fmla="*/ 0 w 67"/>
                <a:gd name="T3" fmla="*/ 2147483646 h 19"/>
                <a:gd name="T4" fmla="*/ 2147483646 w 67"/>
                <a:gd name="T5" fmla="*/ 0 h 19"/>
                <a:gd name="T6" fmla="*/ 2147483646 w 67"/>
                <a:gd name="T7" fmla="*/ 2147483646 h 1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6" name="MH_Other_146"/>
            <p:cNvSpPr>
              <a:spLocks/>
            </p:cNvSpPr>
            <p:nvPr/>
          </p:nvSpPr>
          <p:spPr bwMode="auto">
            <a:xfrm>
              <a:off x="1909764" y="2536827"/>
              <a:ext cx="79375" cy="34925"/>
            </a:xfrm>
            <a:custGeom>
              <a:avLst/>
              <a:gdLst>
                <a:gd name="T0" fmla="*/ 2147483646 w 53"/>
                <a:gd name="T1" fmla="*/ 0 h 23"/>
                <a:gd name="T2" fmla="*/ 2147483646 w 53"/>
                <a:gd name="T3" fmla="*/ 2147483646 h 23"/>
                <a:gd name="T4" fmla="*/ 2147483646 w 53"/>
                <a:gd name="T5" fmla="*/ 2147483646 h 23"/>
                <a:gd name="T6" fmla="*/ 2147483646 w 53"/>
                <a:gd name="T7" fmla="*/ 2147483646 h 23"/>
                <a:gd name="T8" fmla="*/ 2147483646 w 53"/>
                <a:gd name="T9" fmla="*/ 2147483646 h 23"/>
                <a:gd name="T10" fmla="*/ 0 w 53"/>
                <a:gd name="T11" fmla="*/ 2147483646 h 23"/>
                <a:gd name="T12" fmla="*/ 2147483646 w 53"/>
                <a:gd name="T13" fmla="*/ 2147483646 h 23"/>
                <a:gd name="T14" fmla="*/ 2147483646 w 53"/>
                <a:gd name="T15" fmla="*/ 2147483646 h 23"/>
                <a:gd name="T16" fmla="*/ 2147483646 w 53"/>
                <a:gd name="T17" fmla="*/ 0 h 2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7" name="MH_Other_147"/>
            <p:cNvSpPr>
              <a:spLocks/>
            </p:cNvSpPr>
            <p:nvPr/>
          </p:nvSpPr>
          <p:spPr bwMode="auto">
            <a:xfrm>
              <a:off x="1825626" y="2428877"/>
              <a:ext cx="180975" cy="212725"/>
            </a:xfrm>
            <a:custGeom>
              <a:avLst/>
              <a:gdLst>
                <a:gd name="T0" fmla="*/ 2147483646 w 120"/>
                <a:gd name="T1" fmla="*/ 2147483646 h 142"/>
                <a:gd name="T2" fmla="*/ 2147483646 w 120"/>
                <a:gd name="T3" fmla="*/ 2147483646 h 142"/>
                <a:gd name="T4" fmla="*/ 2147483646 w 120"/>
                <a:gd name="T5" fmla="*/ 2147483646 h 142"/>
                <a:gd name="T6" fmla="*/ 2147483646 w 120"/>
                <a:gd name="T7" fmla="*/ 2147483646 h 142"/>
                <a:gd name="T8" fmla="*/ 2147483646 w 120"/>
                <a:gd name="T9" fmla="*/ 2147483646 h 142"/>
                <a:gd name="T10" fmla="*/ 2147483646 w 120"/>
                <a:gd name="T11" fmla="*/ 2147483646 h 142"/>
                <a:gd name="T12" fmla="*/ 2147483646 w 120"/>
                <a:gd name="T13" fmla="*/ 2147483646 h 142"/>
                <a:gd name="T14" fmla="*/ 2147483646 w 120"/>
                <a:gd name="T15" fmla="*/ 2147483646 h 142"/>
                <a:gd name="T16" fmla="*/ 2147483646 w 120"/>
                <a:gd name="T17" fmla="*/ 2147483646 h 142"/>
                <a:gd name="T18" fmla="*/ 2147483646 w 120"/>
                <a:gd name="T19" fmla="*/ 2147483646 h 142"/>
                <a:gd name="T20" fmla="*/ 2147483646 w 120"/>
                <a:gd name="T21" fmla="*/ 2147483646 h 142"/>
                <a:gd name="T22" fmla="*/ 2147483646 w 120"/>
                <a:gd name="T23" fmla="*/ 2147483646 h 142"/>
                <a:gd name="T24" fmla="*/ 2147483646 w 120"/>
                <a:gd name="T25" fmla="*/ 2147483646 h 142"/>
                <a:gd name="T26" fmla="*/ 2147483646 w 120"/>
                <a:gd name="T27" fmla="*/ 2147483646 h 142"/>
                <a:gd name="T28" fmla="*/ 2147483646 w 120"/>
                <a:gd name="T29" fmla="*/ 0 h 142"/>
                <a:gd name="T30" fmla="*/ 2147483646 w 120"/>
                <a:gd name="T31" fmla="*/ 2147483646 h 142"/>
                <a:gd name="T32" fmla="*/ 2147483646 w 120"/>
                <a:gd name="T33" fmla="*/ 2147483646 h 142"/>
                <a:gd name="T34" fmla="*/ 2147483646 w 120"/>
                <a:gd name="T35" fmla="*/ 2147483646 h 142"/>
                <a:gd name="T36" fmla="*/ 2147483646 w 120"/>
                <a:gd name="T37" fmla="*/ 2147483646 h 142"/>
                <a:gd name="T38" fmla="*/ 2147483646 w 120"/>
                <a:gd name="T39" fmla="*/ 2147483646 h 142"/>
                <a:gd name="T40" fmla="*/ 0 w 120"/>
                <a:gd name="T41" fmla="*/ 2147483646 h 142"/>
                <a:gd name="T42" fmla="*/ 2147483646 w 120"/>
                <a:gd name="T43" fmla="*/ 2147483646 h 142"/>
                <a:gd name="T44" fmla="*/ 2147483646 w 120"/>
                <a:gd name="T45" fmla="*/ 2147483646 h 142"/>
                <a:gd name="T46" fmla="*/ 2147483646 w 120"/>
                <a:gd name="T47" fmla="*/ 2147483646 h 142"/>
                <a:gd name="T48" fmla="*/ 2147483646 w 120"/>
                <a:gd name="T49" fmla="*/ 2147483646 h 142"/>
                <a:gd name="T50" fmla="*/ 2147483646 w 120"/>
                <a:gd name="T51" fmla="*/ 2147483646 h 142"/>
                <a:gd name="T52" fmla="*/ 2147483646 w 120"/>
                <a:gd name="T53" fmla="*/ 2147483646 h 142"/>
                <a:gd name="T54" fmla="*/ 2147483646 w 120"/>
                <a:gd name="T55" fmla="*/ 2147483646 h 14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8" name="MH_Other_148"/>
            <p:cNvSpPr>
              <a:spLocks noEditPoints="1"/>
            </p:cNvSpPr>
            <p:nvPr/>
          </p:nvSpPr>
          <p:spPr bwMode="auto">
            <a:xfrm>
              <a:off x="2006601" y="2532063"/>
              <a:ext cx="23813" cy="134938"/>
            </a:xfrm>
            <a:custGeom>
              <a:avLst/>
              <a:gdLst>
                <a:gd name="T0" fmla="*/ 2147483646 w 16"/>
                <a:gd name="T1" fmla="*/ 0 h 90"/>
                <a:gd name="T2" fmla="*/ 0 w 16"/>
                <a:gd name="T3" fmla="*/ 2147483646 h 90"/>
                <a:gd name="T4" fmla="*/ 0 w 16"/>
                <a:gd name="T5" fmla="*/ 2147483646 h 90"/>
                <a:gd name="T6" fmla="*/ 2147483646 w 16"/>
                <a:gd name="T7" fmla="*/ 2147483646 h 90"/>
                <a:gd name="T8" fmla="*/ 2147483646 w 16"/>
                <a:gd name="T9" fmla="*/ 0 h 90"/>
                <a:gd name="T10" fmla="*/ 2147483646 w 16"/>
                <a:gd name="T11" fmla="*/ 2147483646 h 90"/>
                <a:gd name="T12" fmla="*/ 2147483646 w 16"/>
                <a:gd name="T13" fmla="*/ 2147483646 h 90"/>
                <a:gd name="T14" fmla="*/ 2147483646 w 16"/>
                <a:gd name="T15" fmla="*/ 2147483646 h 90"/>
                <a:gd name="T16" fmla="*/ 2147483646 w 16"/>
                <a:gd name="T17" fmla="*/ 2147483646 h 90"/>
                <a:gd name="T18" fmla="*/ 2147483646 w 16"/>
                <a:gd name="T19" fmla="*/ 2147483646 h 90"/>
                <a:gd name="T20" fmla="*/ 2147483646 w 16"/>
                <a:gd name="T21" fmla="*/ 2147483646 h 90"/>
                <a:gd name="T22" fmla="*/ 2147483646 w 16"/>
                <a:gd name="T23" fmla="*/ 2147483646 h 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39" name="MH_Other_149"/>
            <p:cNvSpPr>
              <a:spLocks/>
            </p:cNvSpPr>
            <p:nvPr/>
          </p:nvSpPr>
          <p:spPr bwMode="auto">
            <a:xfrm>
              <a:off x="2011364" y="2536826"/>
              <a:ext cx="7937" cy="125412"/>
            </a:xfrm>
            <a:custGeom>
              <a:avLst/>
              <a:gdLst>
                <a:gd name="T0" fmla="*/ 2147483646 w 6"/>
                <a:gd name="T1" fmla="*/ 0 h 83"/>
                <a:gd name="T2" fmla="*/ 0 w 6"/>
                <a:gd name="T3" fmla="*/ 2147483646 h 83"/>
                <a:gd name="T4" fmla="*/ 0 w 6"/>
                <a:gd name="T5" fmla="*/ 2147483646 h 83"/>
                <a:gd name="T6" fmla="*/ 2147483646 w 6"/>
                <a:gd name="T7" fmla="*/ 2147483646 h 83"/>
                <a:gd name="T8" fmla="*/ 2147483646 w 6"/>
                <a:gd name="T9" fmla="*/ 2147483646 h 83"/>
                <a:gd name="T10" fmla="*/ 2147483646 w 6"/>
                <a:gd name="T11" fmla="*/ 2147483646 h 83"/>
                <a:gd name="T12" fmla="*/ 2147483646 w 6"/>
                <a:gd name="T13" fmla="*/ 0 h 8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0" name="MH_Other_150"/>
            <p:cNvSpPr>
              <a:spLocks noEditPoints="1"/>
            </p:cNvSpPr>
            <p:nvPr/>
          </p:nvSpPr>
          <p:spPr bwMode="auto">
            <a:xfrm>
              <a:off x="1874839" y="2667002"/>
              <a:ext cx="206375" cy="41275"/>
            </a:xfrm>
            <a:custGeom>
              <a:avLst/>
              <a:gdLst>
                <a:gd name="T0" fmla="*/ 2147483646 w 138"/>
                <a:gd name="T1" fmla="*/ 0 h 27"/>
                <a:gd name="T2" fmla="*/ 2147483646 w 138"/>
                <a:gd name="T3" fmla="*/ 0 h 27"/>
                <a:gd name="T4" fmla="*/ 2147483646 w 138"/>
                <a:gd name="T5" fmla="*/ 2147483646 h 27"/>
                <a:gd name="T6" fmla="*/ 0 w 138"/>
                <a:gd name="T7" fmla="*/ 2147483646 h 27"/>
                <a:gd name="T8" fmla="*/ 2147483646 w 138"/>
                <a:gd name="T9" fmla="*/ 2147483646 h 27"/>
                <a:gd name="T10" fmla="*/ 2147483646 w 138"/>
                <a:gd name="T11" fmla="*/ 2147483646 h 27"/>
                <a:gd name="T12" fmla="*/ 2147483646 w 138"/>
                <a:gd name="T13" fmla="*/ 0 h 27"/>
                <a:gd name="T14" fmla="*/ 2147483646 w 138"/>
                <a:gd name="T15" fmla="*/ 2147483646 h 27"/>
                <a:gd name="T16" fmla="*/ 2147483646 w 138"/>
                <a:gd name="T17" fmla="*/ 2147483646 h 27"/>
                <a:gd name="T18" fmla="*/ 2147483646 w 138"/>
                <a:gd name="T19" fmla="*/ 2147483646 h 27"/>
                <a:gd name="T20" fmla="*/ 2147483646 w 138"/>
                <a:gd name="T21" fmla="*/ 2147483646 h 27"/>
                <a:gd name="T22" fmla="*/ 2147483646 w 138"/>
                <a:gd name="T23" fmla="*/ 2147483646 h 27"/>
                <a:gd name="T24" fmla="*/ 2147483646 w 138"/>
                <a:gd name="T25" fmla="*/ 2147483646 h 27"/>
                <a:gd name="T26" fmla="*/ 2147483646 w 138"/>
                <a:gd name="T27" fmla="*/ 2147483646 h 27"/>
                <a:gd name="T28" fmla="*/ 2147483646 w 138"/>
                <a:gd name="T29" fmla="*/ 2147483646 h 27"/>
                <a:gd name="T30" fmla="*/ 2147483646 w 138"/>
                <a:gd name="T31" fmla="*/ 2147483646 h 27"/>
                <a:gd name="T32" fmla="*/ 2147483646 w 138"/>
                <a:gd name="T33" fmla="*/ 2147483646 h 27"/>
                <a:gd name="T34" fmla="*/ 2147483646 w 138"/>
                <a:gd name="T35" fmla="*/ 2147483646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1" name="MH_Other_151"/>
            <p:cNvSpPr>
              <a:spLocks/>
            </p:cNvSpPr>
            <p:nvPr/>
          </p:nvSpPr>
          <p:spPr bwMode="auto">
            <a:xfrm>
              <a:off x="1889125" y="2670177"/>
              <a:ext cx="134938" cy="33337"/>
            </a:xfrm>
            <a:custGeom>
              <a:avLst/>
              <a:gdLst>
                <a:gd name="T0" fmla="*/ 2147483646 w 89"/>
                <a:gd name="T1" fmla="*/ 2147483646 h 23"/>
                <a:gd name="T2" fmla="*/ 2147483646 w 89"/>
                <a:gd name="T3" fmla="*/ 2147483646 h 23"/>
                <a:gd name="T4" fmla="*/ 2147483646 w 89"/>
                <a:gd name="T5" fmla="*/ 2147483646 h 23"/>
                <a:gd name="T6" fmla="*/ 2147483646 w 89"/>
                <a:gd name="T7" fmla="*/ 2147483646 h 23"/>
                <a:gd name="T8" fmla="*/ 2147483646 w 89"/>
                <a:gd name="T9" fmla="*/ 0 h 23"/>
                <a:gd name="T10" fmla="*/ 2147483646 w 89"/>
                <a:gd name="T11" fmla="*/ 2147483646 h 23"/>
                <a:gd name="T12" fmla="*/ 2147483646 w 89"/>
                <a:gd name="T13" fmla="*/ 2147483646 h 23"/>
                <a:gd name="T14" fmla="*/ 0 w 89"/>
                <a:gd name="T15" fmla="*/ 2147483646 h 23"/>
                <a:gd name="T16" fmla="*/ 2147483646 w 89"/>
                <a:gd name="T17" fmla="*/ 2147483646 h 23"/>
                <a:gd name="T18" fmla="*/ 2147483646 w 89"/>
                <a:gd name="T19" fmla="*/ 2147483646 h 23"/>
                <a:gd name="T20" fmla="*/ 2147483646 w 89"/>
                <a:gd name="T21" fmla="*/ 2147483646 h 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2" name="MH_Other_152"/>
            <p:cNvSpPr>
              <a:spLocks/>
            </p:cNvSpPr>
            <p:nvPr/>
          </p:nvSpPr>
          <p:spPr bwMode="auto">
            <a:xfrm>
              <a:off x="1874838" y="2670176"/>
              <a:ext cx="265112" cy="49212"/>
            </a:xfrm>
            <a:custGeom>
              <a:avLst/>
              <a:gdLst>
                <a:gd name="T0" fmla="*/ 2147483646 w 177"/>
                <a:gd name="T1" fmla="*/ 2147483646 h 33"/>
                <a:gd name="T2" fmla="*/ 2147483646 w 177"/>
                <a:gd name="T3" fmla="*/ 0 h 33"/>
                <a:gd name="T4" fmla="*/ 2147483646 w 177"/>
                <a:gd name="T5" fmla="*/ 2147483646 h 33"/>
                <a:gd name="T6" fmla="*/ 0 w 177"/>
                <a:gd name="T7" fmla="*/ 2147483646 h 33"/>
                <a:gd name="T8" fmla="*/ 2147483646 w 177"/>
                <a:gd name="T9" fmla="*/ 2147483646 h 33"/>
                <a:gd name="T10" fmla="*/ 2147483646 w 177"/>
                <a:gd name="T11" fmla="*/ 2147483646 h 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3" name="MH_Other_153"/>
            <p:cNvSpPr>
              <a:spLocks/>
            </p:cNvSpPr>
            <p:nvPr/>
          </p:nvSpPr>
          <p:spPr bwMode="auto">
            <a:xfrm>
              <a:off x="1768475" y="2155827"/>
              <a:ext cx="46038" cy="66675"/>
            </a:xfrm>
            <a:custGeom>
              <a:avLst/>
              <a:gdLst>
                <a:gd name="T0" fmla="*/ 2147483646 w 30"/>
                <a:gd name="T1" fmla="*/ 0 h 45"/>
                <a:gd name="T2" fmla="*/ 0 w 30"/>
                <a:gd name="T3" fmla="*/ 0 h 45"/>
                <a:gd name="T4" fmla="*/ 2147483646 w 30"/>
                <a:gd name="T5" fmla="*/ 2147483646 h 45"/>
                <a:gd name="T6" fmla="*/ 2147483646 w 30"/>
                <a:gd name="T7" fmla="*/ 2147483646 h 45"/>
                <a:gd name="T8" fmla="*/ 2147483646 w 30"/>
                <a:gd name="T9" fmla="*/ 2147483646 h 45"/>
                <a:gd name="T10" fmla="*/ 2147483646 w 30"/>
                <a:gd name="T11" fmla="*/ 2147483646 h 45"/>
                <a:gd name="T12" fmla="*/ 2147483646 w 30"/>
                <a:gd name="T13" fmla="*/ 0 h 4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4" name="MH_Other_154"/>
            <p:cNvSpPr>
              <a:spLocks/>
            </p:cNvSpPr>
            <p:nvPr/>
          </p:nvSpPr>
          <p:spPr bwMode="auto">
            <a:xfrm>
              <a:off x="1690688" y="2068513"/>
              <a:ext cx="55562" cy="153988"/>
            </a:xfrm>
            <a:custGeom>
              <a:avLst/>
              <a:gdLst>
                <a:gd name="T0" fmla="*/ 0 w 37"/>
                <a:gd name="T1" fmla="*/ 2147483646 h 102"/>
                <a:gd name="T2" fmla="*/ 2147483646 w 37"/>
                <a:gd name="T3" fmla="*/ 2147483646 h 102"/>
                <a:gd name="T4" fmla="*/ 2147483646 w 37"/>
                <a:gd name="T5" fmla="*/ 2147483646 h 102"/>
                <a:gd name="T6" fmla="*/ 2147483646 w 37"/>
                <a:gd name="T7" fmla="*/ 2147483646 h 102"/>
                <a:gd name="T8" fmla="*/ 2147483646 w 37"/>
                <a:gd name="T9" fmla="*/ 2147483646 h 102"/>
                <a:gd name="T10" fmla="*/ 2147483646 w 37"/>
                <a:gd name="T11" fmla="*/ 2147483646 h 102"/>
                <a:gd name="T12" fmla="*/ 2147483646 w 37"/>
                <a:gd name="T13" fmla="*/ 2147483646 h 102"/>
                <a:gd name="T14" fmla="*/ 2147483646 w 37"/>
                <a:gd name="T15" fmla="*/ 2147483646 h 102"/>
                <a:gd name="T16" fmla="*/ 2147483646 w 37"/>
                <a:gd name="T17" fmla="*/ 2147483646 h 102"/>
                <a:gd name="T18" fmla="*/ 2147483646 w 37"/>
                <a:gd name="T19" fmla="*/ 2147483646 h 102"/>
                <a:gd name="T20" fmla="*/ 2147483646 w 37"/>
                <a:gd name="T21" fmla="*/ 2147483646 h 102"/>
                <a:gd name="T22" fmla="*/ 2147483646 w 37"/>
                <a:gd name="T23" fmla="*/ 2147483646 h 102"/>
                <a:gd name="T24" fmla="*/ 2147483646 w 37"/>
                <a:gd name="T25" fmla="*/ 2147483646 h 102"/>
                <a:gd name="T26" fmla="*/ 2147483646 w 37"/>
                <a:gd name="T27" fmla="*/ 2147483646 h 102"/>
                <a:gd name="T28" fmla="*/ 2147483646 w 37"/>
                <a:gd name="T29" fmla="*/ 2147483646 h 102"/>
                <a:gd name="T30" fmla="*/ 2147483646 w 37"/>
                <a:gd name="T31" fmla="*/ 2147483646 h 102"/>
                <a:gd name="T32" fmla="*/ 2147483646 w 37"/>
                <a:gd name="T33" fmla="*/ 2147483646 h 102"/>
                <a:gd name="T34" fmla="*/ 2147483646 w 37"/>
                <a:gd name="T35" fmla="*/ 2147483646 h 102"/>
                <a:gd name="T36" fmla="*/ 2147483646 w 37"/>
                <a:gd name="T37" fmla="*/ 2147483646 h 102"/>
                <a:gd name="T38" fmla="*/ 2147483646 w 37"/>
                <a:gd name="T39" fmla="*/ 2147483646 h 102"/>
                <a:gd name="T40" fmla="*/ 2147483646 w 37"/>
                <a:gd name="T41" fmla="*/ 2147483646 h 102"/>
                <a:gd name="T42" fmla="*/ 2147483646 w 37"/>
                <a:gd name="T43" fmla="*/ 0 h 102"/>
                <a:gd name="T44" fmla="*/ 0 w 37"/>
                <a:gd name="T45" fmla="*/ 2147483646 h 10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5" name="MH_Other_155"/>
            <p:cNvSpPr>
              <a:spLocks noEditPoints="1"/>
            </p:cNvSpPr>
            <p:nvPr/>
          </p:nvSpPr>
          <p:spPr bwMode="auto">
            <a:xfrm>
              <a:off x="1681163" y="2076451"/>
              <a:ext cx="61912" cy="119062"/>
            </a:xfrm>
            <a:custGeom>
              <a:avLst/>
              <a:gdLst>
                <a:gd name="T0" fmla="*/ 2147483646 w 40"/>
                <a:gd name="T1" fmla="*/ 0 h 79"/>
                <a:gd name="T2" fmla="*/ 2147483646 w 40"/>
                <a:gd name="T3" fmla="*/ 2147483646 h 79"/>
                <a:gd name="T4" fmla="*/ 2147483646 w 40"/>
                <a:gd name="T5" fmla="*/ 2147483646 h 79"/>
                <a:gd name="T6" fmla="*/ 2147483646 w 40"/>
                <a:gd name="T7" fmla="*/ 2147483646 h 79"/>
                <a:gd name="T8" fmla="*/ 2147483646 w 40"/>
                <a:gd name="T9" fmla="*/ 2147483646 h 79"/>
                <a:gd name="T10" fmla="*/ 2147483646 w 40"/>
                <a:gd name="T11" fmla="*/ 2147483646 h 79"/>
                <a:gd name="T12" fmla="*/ 2147483646 w 40"/>
                <a:gd name="T13" fmla="*/ 2147483646 h 79"/>
                <a:gd name="T14" fmla="*/ 2147483646 w 40"/>
                <a:gd name="T15" fmla="*/ 2147483646 h 79"/>
                <a:gd name="T16" fmla="*/ 2147483646 w 40"/>
                <a:gd name="T17" fmla="*/ 2147483646 h 79"/>
                <a:gd name="T18" fmla="*/ 2147483646 w 40"/>
                <a:gd name="T19" fmla="*/ 2147483646 h 79"/>
                <a:gd name="T20" fmla="*/ 2147483646 w 40"/>
                <a:gd name="T21" fmla="*/ 2147483646 h 79"/>
                <a:gd name="T22" fmla="*/ 2147483646 w 40"/>
                <a:gd name="T23" fmla="*/ 2147483646 h 79"/>
                <a:gd name="T24" fmla="*/ 2147483646 w 40"/>
                <a:gd name="T25" fmla="*/ 2147483646 h 79"/>
                <a:gd name="T26" fmla="*/ 2147483646 w 40"/>
                <a:gd name="T27" fmla="*/ 2147483646 h 79"/>
                <a:gd name="T28" fmla="*/ 2147483646 w 40"/>
                <a:gd name="T29" fmla="*/ 2147483646 h 79"/>
                <a:gd name="T30" fmla="*/ 2147483646 w 40"/>
                <a:gd name="T31" fmla="*/ 2147483646 h 79"/>
                <a:gd name="T32" fmla="*/ 2147483646 w 40"/>
                <a:gd name="T33" fmla="*/ 0 h 79"/>
                <a:gd name="T34" fmla="*/ 2147483646 w 40"/>
                <a:gd name="T35" fmla="*/ 2147483646 h 79"/>
                <a:gd name="T36" fmla="*/ 2147483646 w 40"/>
                <a:gd name="T37" fmla="*/ 2147483646 h 79"/>
                <a:gd name="T38" fmla="*/ 2147483646 w 40"/>
                <a:gd name="T39" fmla="*/ 2147483646 h 79"/>
                <a:gd name="T40" fmla="*/ 2147483646 w 40"/>
                <a:gd name="T41" fmla="*/ 2147483646 h 79"/>
                <a:gd name="T42" fmla="*/ 2147483646 w 40"/>
                <a:gd name="T43" fmla="*/ 2147483646 h 79"/>
                <a:gd name="T44" fmla="*/ 2147483646 w 40"/>
                <a:gd name="T45" fmla="*/ 2147483646 h 79"/>
                <a:gd name="T46" fmla="*/ 2147483646 w 40"/>
                <a:gd name="T47" fmla="*/ 2147483646 h 79"/>
                <a:gd name="T48" fmla="*/ 2147483646 w 40"/>
                <a:gd name="T49" fmla="*/ 2147483646 h 79"/>
                <a:gd name="T50" fmla="*/ 2147483646 w 40"/>
                <a:gd name="T51" fmla="*/ 2147483646 h 79"/>
                <a:gd name="T52" fmla="*/ 2147483646 w 40"/>
                <a:gd name="T53" fmla="*/ 2147483646 h 79"/>
                <a:gd name="T54" fmla="*/ 2147483646 w 40"/>
                <a:gd name="T55" fmla="*/ 2147483646 h 79"/>
                <a:gd name="T56" fmla="*/ 2147483646 w 40"/>
                <a:gd name="T57" fmla="*/ 2147483646 h 7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6" name="MH_Other_156"/>
            <p:cNvSpPr>
              <a:spLocks/>
            </p:cNvSpPr>
            <p:nvPr/>
          </p:nvSpPr>
          <p:spPr bwMode="auto">
            <a:xfrm>
              <a:off x="1685926" y="2098676"/>
              <a:ext cx="30163" cy="38100"/>
            </a:xfrm>
            <a:custGeom>
              <a:avLst/>
              <a:gdLst>
                <a:gd name="T0" fmla="*/ 2147483646 w 21"/>
                <a:gd name="T1" fmla="*/ 0 h 25"/>
                <a:gd name="T2" fmla="*/ 2147483646 w 21"/>
                <a:gd name="T3" fmla="*/ 2147483646 h 25"/>
                <a:gd name="T4" fmla="*/ 2147483646 w 21"/>
                <a:gd name="T5" fmla="*/ 2147483646 h 25"/>
                <a:gd name="T6" fmla="*/ 2147483646 w 21"/>
                <a:gd name="T7" fmla="*/ 2147483646 h 25"/>
                <a:gd name="T8" fmla="*/ 2147483646 w 21"/>
                <a:gd name="T9" fmla="*/ 2147483646 h 25"/>
                <a:gd name="T10" fmla="*/ 2147483646 w 21"/>
                <a:gd name="T11" fmla="*/ 0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7" name="MH_Other_157"/>
            <p:cNvSpPr>
              <a:spLocks/>
            </p:cNvSpPr>
            <p:nvPr/>
          </p:nvSpPr>
          <p:spPr bwMode="auto">
            <a:xfrm>
              <a:off x="1695451" y="2130426"/>
              <a:ext cx="9525" cy="38100"/>
            </a:xfrm>
            <a:custGeom>
              <a:avLst/>
              <a:gdLst>
                <a:gd name="T0" fmla="*/ 2147483646 w 9"/>
                <a:gd name="T1" fmla="*/ 2147483646 h 32"/>
                <a:gd name="T2" fmla="*/ 0 w 9"/>
                <a:gd name="T3" fmla="*/ 0 h 32"/>
                <a:gd name="T4" fmla="*/ 2147483646 w 9"/>
                <a:gd name="T5" fmla="*/ 2147483646 h 32"/>
                <a:gd name="T6" fmla="*/ 2147483646 w 9"/>
                <a:gd name="T7" fmla="*/ 2147483646 h 32"/>
                <a:gd name="T8" fmla="*/ 2147483646 w 9"/>
                <a:gd name="T9" fmla="*/ 2147483646 h 32"/>
                <a:gd name="T10" fmla="*/ 2147483646 w 9"/>
                <a:gd name="T11" fmla="*/ 2147483646 h 32"/>
                <a:gd name="T12" fmla="*/ 2147483646 w 9"/>
                <a:gd name="T13" fmla="*/ 2147483646 h 3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32">
                  <a:moveTo>
                    <a:pt x="3" y="4"/>
                  </a:moveTo>
                  <a:lnTo>
                    <a:pt x="0" y="0"/>
                  </a:lnTo>
                  <a:lnTo>
                    <a:pt x="2" y="21"/>
                  </a:lnTo>
                  <a:lnTo>
                    <a:pt x="9" y="32"/>
                  </a:lnTo>
                  <a:lnTo>
                    <a:pt x="4" y="21"/>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8" name="MH_Other_158"/>
            <p:cNvSpPr>
              <a:spLocks noEditPoints="1"/>
            </p:cNvSpPr>
            <p:nvPr/>
          </p:nvSpPr>
          <p:spPr bwMode="auto">
            <a:xfrm>
              <a:off x="1647826" y="2058988"/>
              <a:ext cx="85725" cy="115888"/>
            </a:xfrm>
            <a:custGeom>
              <a:avLst/>
              <a:gdLst>
                <a:gd name="T0" fmla="*/ 2147483646 w 58"/>
                <a:gd name="T1" fmla="*/ 2147483646 h 77"/>
                <a:gd name="T2" fmla="*/ 2147483646 w 58"/>
                <a:gd name="T3" fmla="*/ 2147483646 h 77"/>
                <a:gd name="T4" fmla="*/ 2147483646 w 58"/>
                <a:gd name="T5" fmla="*/ 2147483646 h 77"/>
                <a:gd name="T6" fmla="*/ 2147483646 w 58"/>
                <a:gd name="T7" fmla="*/ 2147483646 h 77"/>
                <a:gd name="T8" fmla="*/ 2147483646 w 58"/>
                <a:gd name="T9" fmla="*/ 2147483646 h 77"/>
                <a:gd name="T10" fmla="*/ 2147483646 w 58"/>
                <a:gd name="T11" fmla="*/ 0 h 77"/>
                <a:gd name="T12" fmla="*/ 2147483646 w 58"/>
                <a:gd name="T13" fmla="*/ 2147483646 h 77"/>
                <a:gd name="T14" fmla="*/ 2147483646 w 58"/>
                <a:gd name="T15" fmla="*/ 2147483646 h 77"/>
                <a:gd name="T16" fmla="*/ 0 w 58"/>
                <a:gd name="T17" fmla="*/ 2147483646 h 77"/>
                <a:gd name="T18" fmla="*/ 2147483646 w 58"/>
                <a:gd name="T19" fmla="*/ 2147483646 h 77"/>
                <a:gd name="T20" fmla="*/ 2147483646 w 58"/>
                <a:gd name="T21" fmla="*/ 2147483646 h 77"/>
                <a:gd name="T22" fmla="*/ 2147483646 w 58"/>
                <a:gd name="T23" fmla="*/ 2147483646 h 77"/>
                <a:gd name="T24" fmla="*/ 2147483646 w 58"/>
                <a:gd name="T25" fmla="*/ 2147483646 h 77"/>
                <a:gd name="T26" fmla="*/ 2147483646 w 58"/>
                <a:gd name="T27" fmla="*/ 2147483646 h 77"/>
                <a:gd name="T28" fmla="*/ 2147483646 w 58"/>
                <a:gd name="T29" fmla="*/ 2147483646 h 77"/>
                <a:gd name="T30" fmla="*/ 2147483646 w 58"/>
                <a:gd name="T31" fmla="*/ 2147483646 h 77"/>
                <a:gd name="T32" fmla="*/ 2147483646 w 58"/>
                <a:gd name="T33" fmla="*/ 2147483646 h 77"/>
                <a:gd name="T34" fmla="*/ 2147483646 w 58"/>
                <a:gd name="T35" fmla="*/ 2147483646 h 77"/>
                <a:gd name="T36" fmla="*/ 2147483646 w 58"/>
                <a:gd name="T37" fmla="*/ 2147483646 h 77"/>
                <a:gd name="T38" fmla="*/ 2147483646 w 58"/>
                <a:gd name="T39" fmla="*/ 2147483646 h 77"/>
                <a:gd name="T40" fmla="*/ 2147483646 w 58"/>
                <a:gd name="T41" fmla="*/ 2147483646 h 77"/>
                <a:gd name="T42" fmla="*/ 2147483646 w 58"/>
                <a:gd name="T43" fmla="*/ 2147483646 h 77"/>
                <a:gd name="T44" fmla="*/ 2147483646 w 58"/>
                <a:gd name="T45" fmla="*/ 2147483646 h 77"/>
                <a:gd name="T46" fmla="*/ 2147483646 w 58"/>
                <a:gd name="T47" fmla="*/ 2147483646 h 77"/>
                <a:gd name="T48" fmla="*/ 2147483646 w 58"/>
                <a:gd name="T49" fmla="*/ 2147483646 h 77"/>
                <a:gd name="T50" fmla="*/ 2147483646 w 58"/>
                <a:gd name="T51" fmla="*/ 2147483646 h 77"/>
                <a:gd name="T52" fmla="*/ 2147483646 w 58"/>
                <a:gd name="T53" fmla="*/ 2147483646 h 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49" name="MH_Other_159"/>
            <p:cNvSpPr>
              <a:spLocks/>
            </p:cNvSpPr>
            <p:nvPr/>
          </p:nvSpPr>
          <p:spPr bwMode="auto">
            <a:xfrm>
              <a:off x="1657351" y="2060576"/>
              <a:ext cx="61913" cy="101600"/>
            </a:xfrm>
            <a:custGeom>
              <a:avLst/>
              <a:gdLst>
                <a:gd name="T0" fmla="*/ 2147483646 w 41"/>
                <a:gd name="T1" fmla="*/ 0 h 67"/>
                <a:gd name="T2" fmla="*/ 2147483646 w 41"/>
                <a:gd name="T3" fmla="*/ 0 h 67"/>
                <a:gd name="T4" fmla="*/ 2147483646 w 41"/>
                <a:gd name="T5" fmla="*/ 2147483646 h 67"/>
                <a:gd name="T6" fmla="*/ 2147483646 w 41"/>
                <a:gd name="T7" fmla="*/ 2147483646 h 67"/>
                <a:gd name="T8" fmla="*/ 2147483646 w 41"/>
                <a:gd name="T9" fmla="*/ 2147483646 h 67"/>
                <a:gd name="T10" fmla="*/ 0 w 41"/>
                <a:gd name="T11" fmla="*/ 2147483646 h 67"/>
                <a:gd name="T12" fmla="*/ 2147483646 w 41"/>
                <a:gd name="T13" fmla="*/ 2147483646 h 67"/>
                <a:gd name="T14" fmla="*/ 2147483646 w 41"/>
                <a:gd name="T15" fmla="*/ 2147483646 h 67"/>
                <a:gd name="T16" fmla="*/ 2147483646 w 41"/>
                <a:gd name="T17" fmla="*/ 2147483646 h 67"/>
                <a:gd name="T18" fmla="*/ 2147483646 w 41"/>
                <a:gd name="T19" fmla="*/ 2147483646 h 67"/>
                <a:gd name="T20" fmla="*/ 2147483646 w 41"/>
                <a:gd name="T21" fmla="*/ 0 h 6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0" name="MH_Other_160"/>
            <p:cNvSpPr>
              <a:spLocks/>
            </p:cNvSpPr>
            <p:nvPr/>
          </p:nvSpPr>
          <p:spPr bwMode="auto">
            <a:xfrm>
              <a:off x="1716089" y="2060577"/>
              <a:ext cx="33337" cy="39687"/>
            </a:xfrm>
            <a:custGeom>
              <a:avLst/>
              <a:gdLst>
                <a:gd name="T0" fmla="*/ 2147483646 w 22"/>
                <a:gd name="T1" fmla="*/ 0 h 27"/>
                <a:gd name="T2" fmla="*/ 2147483646 w 22"/>
                <a:gd name="T3" fmla="*/ 2147483646 h 27"/>
                <a:gd name="T4" fmla="*/ 0 w 22"/>
                <a:gd name="T5" fmla="*/ 2147483646 h 27"/>
                <a:gd name="T6" fmla="*/ 2147483646 w 22"/>
                <a:gd name="T7" fmla="*/ 2147483646 h 27"/>
                <a:gd name="T8" fmla="*/ 2147483646 w 22"/>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1" name="MH_Other_161"/>
            <p:cNvSpPr>
              <a:spLocks/>
            </p:cNvSpPr>
            <p:nvPr/>
          </p:nvSpPr>
          <p:spPr bwMode="auto">
            <a:xfrm>
              <a:off x="1663700" y="2106613"/>
              <a:ext cx="31750" cy="57150"/>
            </a:xfrm>
            <a:custGeom>
              <a:avLst/>
              <a:gdLst>
                <a:gd name="T0" fmla="*/ 2147483646 w 21"/>
                <a:gd name="T1" fmla="*/ 0 h 38"/>
                <a:gd name="T2" fmla="*/ 2147483646 w 21"/>
                <a:gd name="T3" fmla="*/ 2147483646 h 38"/>
                <a:gd name="T4" fmla="*/ 2147483646 w 21"/>
                <a:gd name="T5" fmla="*/ 2147483646 h 38"/>
                <a:gd name="T6" fmla="*/ 0 w 21"/>
                <a:gd name="T7" fmla="*/ 2147483646 h 38"/>
                <a:gd name="T8" fmla="*/ 2147483646 w 21"/>
                <a:gd name="T9" fmla="*/ 2147483646 h 38"/>
                <a:gd name="T10" fmla="*/ 2147483646 w 21"/>
                <a:gd name="T11" fmla="*/ 2147483646 h 38"/>
                <a:gd name="T12" fmla="*/ 2147483646 w 21"/>
                <a:gd name="T13" fmla="*/ 2147483646 h 38"/>
                <a:gd name="T14" fmla="*/ 2147483646 w 21"/>
                <a:gd name="T15" fmla="*/ 0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2" name="MH_Other_162"/>
            <p:cNvSpPr>
              <a:spLocks noEditPoints="1"/>
            </p:cNvSpPr>
            <p:nvPr/>
          </p:nvSpPr>
          <p:spPr bwMode="auto">
            <a:xfrm>
              <a:off x="1638301" y="2163763"/>
              <a:ext cx="42863" cy="103188"/>
            </a:xfrm>
            <a:custGeom>
              <a:avLst/>
              <a:gdLst>
                <a:gd name="T0" fmla="*/ 2147483646 w 29"/>
                <a:gd name="T1" fmla="*/ 2147483646 h 69"/>
                <a:gd name="T2" fmla="*/ 2147483646 w 29"/>
                <a:gd name="T3" fmla="*/ 2147483646 h 69"/>
                <a:gd name="T4" fmla="*/ 2147483646 w 29"/>
                <a:gd name="T5" fmla="*/ 2147483646 h 69"/>
                <a:gd name="T6" fmla="*/ 2147483646 w 29"/>
                <a:gd name="T7" fmla="*/ 2147483646 h 69"/>
                <a:gd name="T8" fmla="*/ 2147483646 w 29"/>
                <a:gd name="T9" fmla="*/ 2147483646 h 69"/>
                <a:gd name="T10" fmla="*/ 2147483646 w 29"/>
                <a:gd name="T11" fmla="*/ 2147483646 h 69"/>
                <a:gd name="T12" fmla="*/ 2147483646 w 29"/>
                <a:gd name="T13" fmla="*/ 2147483646 h 69"/>
                <a:gd name="T14" fmla="*/ 2147483646 w 29"/>
                <a:gd name="T15" fmla="*/ 2147483646 h 69"/>
                <a:gd name="T16" fmla="*/ 2147483646 w 29"/>
                <a:gd name="T17" fmla="*/ 2147483646 h 69"/>
                <a:gd name="T18" fmla="*/ 2147483646 w 29"/>
                <a:gd name="T19" fmla="*/ 2147483646 h 69"/>
                <a:gd name="T20" fmla="*/ 2147483646 w 29"/>
                <a:gd name="T21" fmla="*/ 0 h 69"/>
                <a:gd name="T22" fmla="*/ 2147483646 w 29"/>
                <a:gd name="T23" fmla="*/ 2147483646 h 69"/>
                <a:gd name="T24" fmla="*/ 2147483646 w 29"/>
                <a:gd name="T25" fmla="*/ 2147483646 h 69"/>
                <a:gd name="T26" fmla="*/ 2147483646 w 29"/>
                <a:gd name="T27" fmla="*/ 2147483646 h 69"/>
                <a:gd name="T28" fmla="*/ 2147483646 w 29"/>
                <a:gd name="T29" fmla="*/ 2147483646 h 69"/>
                <a:gd name="T30" fmla="*/ 2147483646 w 29"/>
                <a:gd name="T31" fmla="*/ 2147483646 h 69"/>
                <a:gd name="T32" fmla="*/ 2147483646 w 29"/>
                <a:gd name="T33" fmla="*/ 2147483646 h 69"/>
                <a:gd name="T34" fmla="*/ 2147483646 w 29"/>
                <a:gd name="T35" fmla="*/ 2147483646 h 69"/>
                <a:gd name="T36" fmla="*/ 2147483646 w 29"/>
                <a:gd name="T37" fmla="*/ 2147483646 h 69"/>
                <a:gd name="T38" fmla="*/ 2147483646 w 29"/>
                <a:gd name="T39" fmla="*/ 2147483646 h 69"/>
                <a:gd name="T40" fmla="*/ 2147483646 w 29"/>
                <a:gd name="T41" fmla="*/ 2147483646 h 69"/>
                <a:gd name="T42" fmla="*/ 2147483646 w 29"/>
                <a:gd name="T43" fmla="*/ 2147483646 h 69"/>
                <a:gd name="T44" fmla="*/ 2147483646 w 29"/>
                <a:gd name="T45" fmla="*/ 2147483646 h 69"/>
                <a:gd name="T46" fmla="*/ 2147483646 w 29"/>
                <a:gd name="T47" fmla="*/ 2147483646 h 69"/>
                <a:gd name="T48" fmla="*/ 2147483646 w 29"/>
                <a:gd name="T49" fmla="*/ 2147483646 h 69"/>
                <a:gd name="T50" fmla="*/ 2147483646 w 29"/>
                <a:gd name="T51" fmla="*/ 2147483646 h 69"/>
                <a:gd name="T52" fmla="*/ 2147483646 w 29"/>
                <a:gd name="T53" fmla="*/ 2147483646 h 69"/>
                <a:gd name="T54" fmla="*/ 2147483646 w 29"/>
                <a:gd name="T55" fmla="*/ 2147483646 h 69"/>
                <a:gd name="T56" fmla="*/ 2147483646 w 29"/>
                <a:gd name="T57" fmla="*/ 2147483646 h 6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3" name="MH_Other_163"/>
            <p:cNvSpPr>
              <a:spLocks/>
            </p:cNvSpPr>
            <p:nvPr/>
          </p:nvSpPr>
          <p:spPr bwMode="auto">
            <a:xfrm>
              <a:off x="1641476" y="2166938"/>
              <a:ext cx="30163" cy="96838"/>
            </a:xfrm>
            <a:custGeom>
              <a:avLst/>
              <a:gdLst>
                <a:gd name="T0" fmla="*/ 2147483646 w 20"/>
                <a:gd name="T1" fmla="*/ 0 h 64"/>
                <a:gd name="T2" fmla="*/ 2147483646 w 20"/>
                <a:gd name="T3" fmla="*/ 0 h 64"/>
                <a:gd name="T4" fmla="*/ 2147483646 w 20"/>
                <a:gd name="T5" fmla="*/ 2147483646 h 64"/>
                <a:gd name="T6" fmla="*/ 2147483646 w 20"/>
                <a:gd name="T7" fmla="*/ 2147483646 h 64"/>
                <a:gd name="T8" fmla="*/ 2147483646 w 20"/>
                <a:gd name="T9" fmla="*/ 2147483646 h 64"/>
                <a:gd name="T10" fmla="*/ 2147483646 w 20"/>
                <a:gd name="T11" fmla="*/ 2147483646 h 64"/>
                <a:gd name="T12" fmla="*/ 2147483646 w 20"/>
                <a:gd name="T13" fmla="*/ 2147483646 h 64"/>
                <a:gd name="T14" fmla="*/ 2147483646 w 20"/>
                <a:gd name="T15" fmla="*/ 2147483646 h 64"/>
                <a:gd name="T16" fmla="*/ 2147483646 w 20"/>
                <a:gd name="T17" fmla="*/ 2147483646 h 64"/>
                <a:gd name="T18" fmla="*/ 2147483646 w 20"/>
                <a:gd name="T19" fmla="*/ 2147483646 h 64"/>
                <a:gd name="T20" fmla="*/ 2147483646 w 20"/>
                <a:gd name="T21" fmla="*/ 2147483646 h 64"/>
                <a:gd name="T22" fmla="*/ 2147483646 w 20"/>
                <a:gd name="T23" fmla="*/ 2147483646 h 64"/>
                <a:gd name="T24" fmla="*/ 2147483646 w 20"/>
                <a:gd name="T25" fmla="*/ 2147483646 h 64"/>
                <a:gd name="T26" fmla="*/ 2147483646 w 20"/>
                <a:gd name="T27" fmla="*/ 2147483646 h 64"/>
                <a:gd name="T28" fmla="*/ 2147483646 w 20"/>
                <a:gd name="T29" fmla="*/ 2147483646 h 64"/>
                <a:gd name="T30" fmla="*/ 2147483646 w 20"/>
                <a:gd name="T31" fmla="*/ 2147483646 h 64"/>
                <a:gd name="T32" fmla="*/ 2147483646 w 20"/>
                <a:gd name="T33" fmla="*/ 0 h 6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4" name="MH_Other_164"/>
            <p:cNvSpPr>
              <a:spLocks noEditPoints="1"/>
            </p:cNvSpPr>
            <p:nvPr/>
          </p:nvSpPr>
          <p:spPr bwMode="auto">
            <a:xfrm>
              <a:off x="1681164" y="2141538"/>
              <a:ext cx="85725" cy="95250"/>
            </a:xfrm>
            <a:custGeom>
              <a:avLst/>
              <a:gdLst>
                <a:gd name="T0" fmla="*/ 2147483646 w 57"/>
                <a:gd name="T1" fmla="*/ 0 h 62"/>
                <a:gd name="T2" fmla="*/ 2147483646 w 57"/>
                <a:gd name="T3" fmla="*/ 0 h 62"/>
                <a:gd name="T4" fmla="*/ 2147483646 w 57"/>
                <a:gd name="T5" fmla="*/ 2147483646 h 62"/>
                <a:gd name="T6" fmla="*/ 2147483646 w 57"/>
                <a:gd name="T7" fmla="*/ 2147483646 h 62"/>
                <a:gd name="T8" fmla="*/ 2147483646 w 57"/>
                <a:gd name="T9" fmla="*/ 2147483646 h 62"/>
                <a:gd name="T10" fmla="*/ 2147483646 w 57"/>
                <a:gd name="T11" fmla="*/ 2147483646 h 62"/>
                <a:gd name="T12" fmla="*/ 2147483646 w 57"/>
                <a:gd name="T13" fmla="*/ 2147483646 h 62"/>
                <a:gd name="T14" fmla="*/ 2147483646 w 57"/>
                <a:gd name="T15" fmla="*/ 2147483646 h 62"/>
                <a:gd name="T16" fmla="*/ 2147483646 w 57"/>
                <a:gd name="T17" fmla="*/ 2147483646 h 62"/>
                <a:gd name="T18" fmla="*/ 2147483646 w 57"/>
                <a:gd name="T19" fmla="*/ 2147483646 h 62"/>
                <a:gd name="T20" fmla="*/ 2147483646 w 57"/>
                <a:gd name="T21" fmla="*/ 2147483646 h 62"/>
                <a:gd name="T22" fmla="*/ 0 w 57"/>
                <a:gd name="T23" fmla="*/ 2147483646 h 62"/>
                <a:gd name="T24" fmla="*/ 2147483646 w 57"/>
                <a:gd name="T25" fmla="*/ 2147483646 h 62"/>
                <a:gd name="T26" fmla="*/ 2147483646 w 57"/>
                <a:gd name="T27" fmla="*/ 2147483646 h 62"/>
                <a:gd name="T28" fmla="*/ 2147483646 w 57"/>
                <a:gd name="T29" fmla="*/ 2147483646 h 62"/>
                <a:gd name="T30" fmla="*/ 2147483646 w 57"/>
                <a:gd name="T31" fmla="*/ 2147483646 h 62"/>
                <a:gd name="T32" fmla="*/ 2147483646 w 57"/>
                <a:gd name="T33" fmla="*/ 2147483646 h 62"/>
                <a:gd name="T34" fmla="*/ 2147483646 w 57"/>
                <a:gd name="T35" fmla="*/ 2147483646 h 62"/>
                <a:gd name="T36" fmla="*/ 2147483646 w 57"/>
                <a:gd name="T37" fmla="*/ 2147483646 h 62"/>
                <a:gd name="T38" fmla="*/ 2147483646 w 57"/>
                <a:gd name="T39" fmla="*/ 0 h 62"/>
                <a:gd name="T40" fmla="*/ 2147483646 w 57"/>
                <a:gd name="T41" fmla="*/ 2147483646 h 62"/>
                <a:gd name="T42" fmla="*/ 2147483646 w 57"/>
                <a:gd name="T43" fmla="*/ 2147483646 h 62"/>
                <a:gd name="T44" fmla="*/ 2147483646 w 57"/>
                <a:gd name="T45" fmla="*/ 2147483646 h 62"/>
                <a:gd name="T46" fmla="*/ 2147483646 w 57"/>
                <a:gd name="T47" fmla="*/ 2147483646 h 62"/>
                <a:gd name="T48" fmla="*/ 2147483646 w 57"/>
                <a:gd name="T49" fmla="*/ 2147483646 h 62"/>
                <a:gd name="T50" fmla="*/ 2147483646 w 57"/>
                <a:gd name="T51" fmla="*/ 2147483646 h 62"/>
                <a:gd name="T52" fmla="*/ 2147483646 w 57"/>
                <a:gd name="T53" fmla="*/ 2147483646 h 62"/>
                <a:gd name="T54" fmla="*/ 2147483646 w 57"/>
                <a:gd name="T55" fmla="*/ 2147483646 h 62"/>
                <a:gd name="T56" fmla="*/ 2147483646 w 57"/>
                <a:gd name="T57" fmla="*/ 2147483646 h 6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5" name="MH_Other_165"/>
            <p:cNvSpPr>
              <a:spLocks/>
            </p:cNvSpPr>
            <p:nvPr/>
          </p:nvSpPr>
          <p:spPr bwMode="auto">
            <a:xfrm>
              <a:off x="1682750" y="2159002"/>
              <a:ext cx="12700" cy="26987"/>
            </a:xfrm>
            <a:custGeom>
              <a:avLst/>
              <a:gdLst>
                <a:gd name="T0" fmla="*/ 2147483646 w 8"/>
                <a:gd name="T1" fmla="*/ 2147483646 h 18"/>
                <a:gd name="T2" fmla="*/ 2147483646 w 8"/>
                <a:gd name="T3" fmla="*/ 0 h 18"/>
                <a:gd name="T4" fmla="*/ 0 w 8"/>
                <a:gd name="T5" fmla="*/ 2147483646 h 18"/>
                <a:gd name="T6" fmla="*/ 2147483646 w 8"/>
                <a:gd name="T7" fmla="*/ 2147483646 h 1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6" name="MH_Other_166"/>
            <p:cNvSpPr>
              <a:spLocks/>
            </p:cNvSpPr>
            <p:nvPr/>
          </p:nvSpPr>
          <p:spPr bwMode="auto">
            <a:xfrm>
              <a:off x="1738314" y="2146301"/>
              <a:ext cx="26987" cy="30162"/>
            </a:xfrm>
            <a:custGeom>
              <a:avLst/>
              <a:gdLst>
                <a:gd name="T0" fmla="*/ 2147483646 w 18"/>
                <a:gd name="T1" fmla="*/ 2147483646 h 21"/>
                <a:gd name="T2" fmla="*/ 2147483646 w 18"/>
                <a:gd name="T3" fmla="*/ 2147483646 h 21"/>
                <a:gd name="T4" fmla="*/ 0 w 18"/>
                <a:gd name="T5" fmla="*/ 0 h 21"/>
                <a:gd name="T6" fmla="*/ 0 w 18"/>
                <a:gd name="T7" fmla="*/ 2147483646 h 21"/>
                <a:gd name="T8" fmla="*/ 2147483646 w 18"/>
                <a:gd name="T9" fmla="*/ 2147483646 h 2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7" name="MH_Other_167"/>
            <p:cNvSpPr>
              <a:spLocks/>
            </p:cNvSpPr>
            <p:nvPr/>
          </p:nvSpPr>
          <p:spPr bwMode="auto">
            <a:xfrm>
              <a:off x="1695451" y="2155827"/>
              <a:ext cx="42863" cy="66675"/>
            </a:xfrm>
            <a:custGeom>
              <a:avLst/>
              <a:gdLst>
                <a:gd name="T0" fmla="*/ 2147483646 w 37"/>
                <a:gd name="T1" fmla="*/ 2147483646 h 55"/>
                <a:gd name="T2" fmla="*/ 0 w 37"/>
                <a:gd name="T3" fmla="*/ 0 h 55"/>
                <a:gd name="T4" fmla="*/ 2147483646 w 37"/>
                <a:gd name="T5" fmla="*/ 2147483646 h 55"/>
                <a:gd name="T6" fmla="*/ 2147483646 w 37"/>
                <a:gd name="T7" fmla="*/ 2147483646 h 55"/>
                <a:gd name="T8" fmla="*/ 2147483646 w 37"/>
                <a:gd name="T9" fmla="*/ 2147483646 h 55"/>
                <a:gd name="T10" fmla="*/ 2147483646 w 37"/>
                <a:gd name="T11" fmla="*/ 2147483646 h 55"/>
                <a:gd name="T12" fmla="*/ 2147483646 w 37"/>
                <a:gd name="T13" fmla="*/ 2147483646 h 55"/>
                <a:gd name="T14" fmla="*/ 2147483646 w 37"/>
                <a:gd name="T15" fmla="*/ 2147483646 h 5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55">
                  <a:moveTo>
                    <a:pt x="24" y="33"/>
                  </a:moveTo>
                  <a:lnTo>
                    <a:pt x="0" y="0"/>
                  </a:lnTo>
                  <a:lnTo>
                    <a:pt x="22" y="35"/>
                  </a:lnTo>
                  <a:lnTo>
                    <a:pt x="31" y="52"/>
                  </a:lnTo>
                  <a:lnTo>
                    <a:pt x="37" y="55"/>
                  </a:lnTo>
                  <a:lnTo>
                    <a:pt x="29" y="40"/>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8" name="MH_Other_168"/>
            <p:cNvSpPr>
              <a:spLocks/>
            </p:cNvSpPr>
            <p:nvPr/>
          </p:nvSpPr>
          <p:spPr bwMode="auto">
            <a:xfrm>
              <a:off x="1663700" y="2152651"/>
              <a:ext cx="120650" cy="125412"/>
            </a:xfrm>
            <a:custGeom>
              <a:avLst/>
              <a:gdLst>
                <a:gd name="T0" fmla="*/ 2147483646 w 80"/>
                <a:gd name="T1" fmla="*/ 0 h 83"/>
                <a:gd name="T2" fmla="*/ 2147483646 w 80"/>
                <a:gd name="T3" fmla="*/ 0 h 83"/>
                <a:gd name="T4" fmla="*/ 2147483646 w 80"/>
                <a:gd name="T5" fmla="*/ 2147483646 h 83"/>
                <a:gd name="T6" fmla="*/ 2147483646 w 80"/>
                <a:gd name="T7" fmla="*/ 2147483646 h 83"/>
                <a:gd name="T8" fmla="*/ 2147483646 w 80"/>
                <a:gd name="T9" fmla="*/ 2147483646 h 83"/>
                <a:gd name="T10" fmla="*/ 2147483646 w 80"/>
                <a:gd name="T11" fmla="*/ 2147483646 h 83"/>
                <a:gd name="T12" fmla="*/ 2147483646 w 80"/>
                <a:gd name="T13" fmla="*/ 2147483646 h 83"/>
                <a:gd name="T14" fmla="*/ 2147483646 w 80"/>
                <a:gd name="T15" fmla="*/ 2147483646 h 83"/>
                <a:gd name="T16" fmla="*/ 2147483646 w 80"/>
                <a:gd name="T17" fmla="*/ 2147483646 h 83"/>
                <a:gd name="T18" fmla="*/ 2147483646 w 80"/>
                <a:gd name="T19" fmla="*/ 2147483646 h 83"/>
                <a:gd name="T20" fmla="*/ 0 w 80"/>
                <a:gd name="T21" fmla="*/ 2147483646 h 83"/>
                <a:gd name="T22" fmla="*/ 2147483646 w 80"/>
                <a:gd name="T23" fmla="*/ 2147483646 h 83"/>
                <a:gd name="T24" fmla="*/ 2147483646 w 80"/>
                <a:gd name="T25" fmla="*/ 2147483646 h 83"/>
                <a:gd name="T26" fmla="*/ 2147483646 w 80"/>
                <a:gd name="T27" fmla="*/ 2147483646 h 83"/>
                <a:gd name="T28" fmla="*/ 2147483646 w 80"/>
                <a:gd name="T29" fmla="*/ 2147483646 h 83"/>
                <a:gd name="T30" fmla="*/ 2147483646 w 80"/>
                <a:gd name="T31" fmla="*/ 2147483646 h 83"/>
                <a:gd name="T32" fmla="*/ 2147483646 w 80"/>
                <a:gd name="T33" fmla="*/ 2147483646 h 83"/>
                <a:gd name="T34" fmla="*/ 2147483646 w 80"/>
                <a:gd name="T35" fmla="*/ 2147483646 h 83"/>
                <a:gd name="T36" fmla="*/ 2147483646 w 80"/>
                <a:gd name="T37" fmla="*/ 0 h 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59" name="MH_Other_169"/>
            <p:cNvSpPr>
              <a:spLocks/>
            </p:cNvSpPr>
            <p:nvPr/>
          </p:nvSpPr>
          <p:spPr bwMode="auto">
            <a:xfrm>
              <a:off x="1738313" y="2184402"/>
              <a:ext cx="19050" cy="53975"/>
            </a:xfrm>
            <a:custGeom>
              <a:avLst/>
              <a:gdLst>
                <a:gd name="T0" fmla="*/ 2147483646 w 13"/>
                <a:gd name="T1" fmla="*/ 2147483646 h 36"/>
                <a:gd name="T2" fmla="*/ 2147483646 w 13"/>
                <a:gd name="T3" fmla="*/ 2147483646 h 36"/>
                <a:gd name="T4" fmla="*/ 2147483646 w 13"/>
                <a:gd name="T5" fmla="*/ 0 h 36"/>
                <a:gd name="T6" fmla="*/ 0 w 13"/>
                <a:gd name="T7" fmla="*/ 2147483646 h 36"/>
                <a:gd name="T8" fmla="*/ 2147483646 w 13"/>
                <a:gd name="T9" fmla="*/ 2147483646 h 36"/>
                <a:gd name="T10" fmla="*/ 2147483646 w 13"/>
                <a:gd name="T11" fmla="*/ 2147483646 h 36"/>
                <a:gd name="T12" fmla="*/ 2147483646 w 13"/>
                <a:gd name="T13" fmla="*/ 2147483646 h 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0" name="MH_Other_170"/>
            <p:cNvSpPr>
              <a:spLocks/>
            </p:cNvSpPr>
            <p:nvPr/>
          </p:nvSpPr>
          <p:spPr bwMode="auto">
            <a:xfrm>
              <a:off x="1668463" y="2249489"/>
              <a:ext cx="49212" cy="28575"/>
            </a:xfrm>
            <a:custGeom>
              <a:avLst/>
              <a:gdLst>
                <a:gd name="T0" fmla="*/ 2147483646 w 33"/>
                <a:gd name="T1" fmla="*/ 2147483646 h 19"/>
                <a:gd name="T2" fmla="*/ 2147483646 w 33"/>
                <a:gd name="T3" fmla="*/ 2147483646 h 19"/>
                <a:gd name="T4" fmla="*/ 2147483646 w 33"/>
                <a:gd name="T5" fmla="*/ 0 h 19"/>
                <a:gd name="T6" fmla="*/ 2147483646 w 33"/>
                <a:gd name="T7" fmla="*/ 2147483646 h 19"/>
                <a:gd name="T8" fmla="*/ 0 w 33"/>
                <a:gd name="T9" fmla="*/ 2147483646 h 19"/>
                <a:gd name="T10" fmla="*/ 2147483646 w 33"/>
                <a:gd name="T11" fmla="*/ 2147483646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1" name="MH_Other_171"/>
            <p:cNvSpPr>
              <a:spLocks noEditPoints="1"/>
            </p:cNvSpPr>
            <p:nvPr/>
          </p:nvSpPr>
          <p:spPr bwMode="auto">
            <a:xfrm>
              <a:off x="1668464" y="2259014"/>
              <a:ext cx="84137" cy="30163"/>
            </a:xfrm>
            <a:custGeom>
              <a:avLst/>
              <a:gdLst>
                <a:gd name="T0" fmla="*/ 2147483646 w 56"/>
                <a:gd name="T1" fmla="*/ 2147483646 h 21"/>
                <a:gd name="T2" fmla="*/ 2147483646 w 56"/>
                <a:gd name="T3" fmla="*/ 2147483646 h 21"/>
                <a:gd name="T4" fmla="*/ 0 w 56"/>
                <a:gd name="T5" fmla="*/ 2147483646 h 21"/>
                <a:gd name="T6" fmla="*/ 2147483646 w 56"/>
                <a:gd name="T7" fmla="*/ 2147483646 h 21"/>
                <a:gd name="T8" fmla="*/ 2147483646 w 56"/>
                <a:gd name="T9" fmla="*/ 2147483646 h 21"/>
                <a:gd name="T10" fmla="*/ 2147483646 w 56"/>
                <a:gd name="T11" fmla="*/ 2147483646 h 21"/>
                <a:gd name="T12" fmla="*/ 2147483646 w 56"/>
                <a:gd name="T13" fmla="*/ 2147483646 h 21"/>
                <a:gd name="T14" fmla="*/ 2147483646 w 56"/>
                <a:gd name="T15" fmla="*/ 2147483646 h 21"/>
                <a:gd name="T16" fmla="*/ 2147483646 w 56"/>
                <a:gd name="T17" fmla="*/ 2147483646 h 21"/>
                <a:gd name="T18" fmla="*/ 2147483646 w 56"/>
                <a:gd name="T19" fmla="*/ 2147483646 h 21"/>
                <a:gd name="T20" fmla="*/ 2147483646 w 56"/>
                <a:gd name="T21" fmla="*/ 2147483646 h 21"/>
                <a:gd name="T22" fmla="*/ 2147483646 w 56"/>
                <a:gd name="T23" fmla="*/ 2147483646 h 21"/>
                <a:gd name="T24" fmla="*/ 2147483646 w 56"/>
                <a:gd name="T25" fmla="*/ 2147483646 h 21"/>
                <a:gd name="T26" fmla="*/ 2147483646 w 56"/>
                <a:gd name="T27" fmla="*/ 2147483646 h 21"/>
                <a:gd name="T28" fmla="*/ 2147483646 w 56"/>
                <a:gd name="T29" fmla="*/ 2147483646 h 21"/>
                <a:gd name="T30" fmla="*/ 2147483646 w 56"/>
                <a:gd name="T31" fmla="*/ 2147483646 h 21"/>
                <a:gd name="T32" fmla="*/ 2147483646 w 56"/>
                <a:gd name="T33" fmla="*/ 2147483646 h 2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2" name="MH_Other_172"/>
            <p:cNvSpPr>
              <a:spLocks/>
            </p:cNvSpPr>
            <p:nvPr/>
          </p:nvSpPr>
          <p:spPr bwMode="auto">
            <a:xfrm>
              <a:off x="1671639" y="2265364"/>
              <a:ext cx="28575" cy="23813"/>
            </a:xfrm>
            <a:custGeom>
              <a:avLst/>
              <a:gdLst>
                <a:gd name="T0" fmla="*/ 2147483646 w 24"/>
                <a:gd name="T1" fmla="*/ 2147483646 h 20"/>
                <a:gd name="T2" fmla="*/ 2147483646 w 24"/>
                <a:gd name="T3" fmla="*/ 2147483646 h 20"/>
                <a:gd name="T4" fmla="*/ 2147483646 w 24"/>
                <a:gd name="T5" fmla="*/ 0 h 20"/>
                <a:gd name="T6" fmla="*/ 0 w 24"/>
                <a:gd name="T7" fmla="*/ 2147483646 h 20"/>
                <a:gd name="T8" fmla="*/ 2147483646 w 24"/>
                <a:gd name="T9" fmla="*/ 2147483646 h 20"/>
                <a:gd name="T10" fmla="*/ 2147483646 w 24"/>
                <a:gd name="T11" fmla="*/ 2147483646 h 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20">
                  <a:moveTo>
                    <a:pt x="19" y="20"/>
                  </a:moveTo>
                  <a:lnTo>
                    <a:pt x="24" y="20"/>
                  </a:lnTo>
                  <a:lnTo>
                    <a:pt x="3" y="0"/>
                  </a:lnTo>
                  <a:lnTo>
                    <a:pt x="0" y="1"/>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3" name="MH_Other_173"/>
            <p:cNvSpPr>
              <a:spLocks/>
            </p:cNvSpPr>
            <p:nvPr/>
          </p:nvSpPr>
          <p:spPr bwMode="auto">
            <a:xfrm>
              <a:off x="1717675" y="2278064"/>
              <a:ext cx="33338" cy="3175"/>
            </a:xfrm>
            <a:custGeom>
              <a:avLst/>
              <a:gdLst>
                <a:gd name="T0" fmla="*/ 0 w 28"/>
                <a:gd name="T1" fmla="*/ 0 h 3"/>
                <a:gd name="T2" fmla="*/ 2147483646 w 28"/>
                <a:gd name="T3" fmla="*/ 2147483646 h 3"/>
                <a:gd name="T4" fmla="*/ 2147483646 w 28"/>
                <a:gd name="T5" fmla="*/ 2147483646 h 3"/>
                <a:gd name="T6" fmla="*/ 2147483646 w 28"/>
                <a:gd name="T7" fmla="*/ 0 h 3"/>
                <a:gd name="T8" fmla="*/ 0 w 28"/>
                <a:gd name="T9" fmla="*/ 0 h 3"/>
                <a:gd name="T10" fmla="*/ 0 w 28"/>
                <a:gd name="T11" fmla="*/ 0 h 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
                  <a:moveTo>
                    <a:pt x="0" y="0"/>
                  </a:moveTo>
                  <a:lnTo>
                    <a:pt x="2" y="3"/>
                  </a:lnTo>
                  <a:lnTo>
                    <a:pt x="27" y="3"/>
                  </a:lnTo>
                  <a:lnTo>
                    <a:pt x="28"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4" name="MH_Other_174"/>
            <p:cNvSpPr>
              <a:spLocks/>
            </p:cNvSpPr>
            <p:nvPr/>
          </p:nvSpPr>
          <p:spPr bwMode="auto">
            <a:xfrm>
              <a:off x="1685925" y="2220914"/>
              <a:ext cx="133350" cy="85725"/>
            </a:xfrm>
            <a:custGeom>
              <a:avLst/>
              <a:gdLst>
                <a:gd name="T0" fmla="*/ 2147483646 w 112"/>
                <a:gd name="T1" fmla="*/ 2147483646 h 72"/>
                <a:gd name="T2" fmla="*/ 2147483646 w 112"/>
                <a:gd name="T3" fmla="*/ 2147483646 h 72"/>
                <a:gd name="T4" fmla="*/ 2147483646 w 112"/>
                <a:gd name="T5" fmla="*/ 2147483646 h 72"/>
                <a:gd name="T6" fmla="*/ 2147483646 w 112"/>
                <a:gd name="T7" fmla="*/ 2147483646 h 72"/>
                <a:gd name="T8" fmla="*/ 0 w 112"/>
                <a:gd name="T9" fmla="*/ 2147483646 h 72"/>
                <a:gd name="T10" fmla="*/ 0 w 112"/>
                <a:gd name="T11" fmla="*/ 2147483646 h 72"/>
                <a:gd name="T12" fmla="*/ 2147483646 w 112"/>
                <a:gd name="T13" fmla="*/ 2147483646 h 72"/>
                <a:gd name="T14" fmla="*/ 2147483646 w 112"/>
                <a:gd name="T15" fmla="*/ 2147483646 h 72"/>
                <a:gd name="T16" fmla="*/ 2147483646 w 112"/>
                <a:gd name="T17" fmla="*/ 2147483646 h 72"/>
                <a:gd name="T18" fmla="*/ 2147483646 w 112"/>
                <a:gd name="T19" fmla="*/ 2147483646 h 72"/>
                <a:gd name="T20" fmla="*/ 2147483646 w 112"/>
                <a:gd name="T21" fmla="*/ 2147483646 h 72"/>
                <a:gd name="T22" fmla="*/ 2147483646 w 112"/>
                <a:gd name="T23" fmla="*/ 2147483646 h 72"/>
                <a:gd name="T24" fmla="*/ 2147483646 w 112"/>
                <a:gd name="T25" fmla="*/ 0 h 72"/>
                <a:gd name="T26" fmla="*/ 2147483646 w 112"/>
                <a:gd name="T27" fmla="*/ 0 h 72"/>
                <a:gd name="T28" fmla="*/ 2147483646 w 112"/>
                <a:gd name="T29" fmla="*/ 2147483646 h 72"/>
                <a:gd name="T30" fmla="*/ 2147483646 w 112"/>
                <a:gd name="T31" fmla="*/ 2147483646 h 72"/>
                <a:gd name="T32" fmla="*/ 2147483646 w 112"/>
                <a:gd name="T33" fmla="*/ 2147483646 h 72"/>
                <a:gd name="T34" fmla="*/ 2147483646 w 112"/>
                <a:gd name="T35" fmla="*/ 2147483646 h 72"/>
                <a:gd name="T36" fmla="*/ 2147483646 w 112"/>
                <a:gd name="T37" fmla="*/ 2147483646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5" name="MH_Other_175"/>
            <p:cNvSpPr>
              <a:spLocks/>
            </p:cNvSpPr>
            <p:nvPr/>
          </p:nvSpPr>
          <p:spPr bwMode="auto">
            <a:xfrm>
              <a:off x="1692275" y="2289176"/>
              <a:ext cx="57150" cy="11112"/>
            </a:xfrm>
            <a:custGeom>
              <a:avLst/>
              <a:gdLst>
                <a:gd name="T0" fmla="*/ 2147483646 w 48"/>
                <a:gd name="T1" fmla="*/ 0 h 10"/>
                <a:gd name="T2" fmla="*/ 0 w 48"/>
                <a:gd name="T3" fmla="*/ 2147483646 h 10"/>
                <a:gd name="T4" fmla="*/ 2147483646 w 48"/>
                <a:gd name="T5" fmla="*/ 2147483646 h 10"/>
                <a:gd name="T6" fmla="*/ 2147483646 w 48"/>
                <a:gd name="T7" fmla="*/ 2147483646 h 10"/>
                <a:gd name="T8" fmla="*/ 2147483646 w 48"/>
                <a:gd name="T9" fmla="*/ 2147483646 h 10"/>
                <a:gd name="T10" fmla="*/ 2147483646 w 48"/>
                <a:gd name="T11" fmla="*/ 0 h 10"/>
                <a:gd name="T12" fmla="*/ 2147483646 w 48"/>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10">
                  <a:moveTo>
                    <a:pt x="48" y="0"/>
                  </a:moveTo>
                  <a:lnTo>
                    <a:pt x="0" y="1"/>
                  </a:lnTo>
                  <a:lnTo>
                    <a:pt x="6" y="8"/>
                  </a:lnTo>
                  <a:lnTo>
                    <a:pt x="10" y="10"/>
                  </a:lnTo>
                  <a:lnTo>
                    <a:pt x="45" y="1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6" name="MH_Other_176"/>
            <p:cNvSpPr>
              <a:spLocks/>
            </p:cNvSpPr>
            <p:nvPr/>
          </p:nvSpPr>
          <p:spPr bwMode="auto">
            <a:xfrm>
              <a:off x="1633538" y="2251076"/>
              <a:ext cx="23812" cy="63500"/>
            </a:xfrm>
            <a:custGeom>
              <a:avLst/>
              <a:gdLst>
                <a:gd name="T0" fmla="*/ 0 w 15"/>
                <a:gd name="T1" fmla="*/ 0 h 42"/>
                <a:gd name="T2" fmla="*/ 0 w 15"/>
                <a:gd name="T3" fmla="*/ 0 h 42"/>
                <a:gd name="T4" fmla="*/ 2147483646 w 15"/>
                <a:gd name="T5" fmla="*/ 2147483646 h 42"/>
                <a:gd name="T6" fmla="*/ 2147483646 w 15"/>
                <a:gd name="T7" fmla="*/ 2147483646 h 42"/>
                <a:gd name="T8" fmla="*/ 2147483646 w 15"/>
                <a:gd name="T9" fmla="*/ 2147483646 h 42"/>
                <a:gd name="T10" fmla="*/ 2147483646 w 15"/>
                <a:gd name="T11" fmla="*/ 2147483646 h 42"/>
                <a:gd name="T12" fmla="*/ 2147483646 w 15"/>
                <a:gd name="T13" fmla="*/ 2147483646 h 42"/>
                <a:gd name="T14" fmla="*/ 2147483646 w 15"/>
                <a:gd name="T15" fmla="*/ 0 h 42"/>
                <a:gd name="T16" fmla="*/ 0 w 1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7" name="MH_Other_177"/>
            <p:cNvSpPr>
              <a:spLocks/>
            </p:cNvSpPr>
            <p:nvPr/>
          </p:nvSpPr>
          <p:spPr bwMode="auto">
            <a:xfrm>
              <a:off x="1641475" y="2257426"/>
              <a:ext cx="63500" cy="57150"/>
            </a:xfrm>
            <a:custGeom>
              <a:avLst/>
              <a:gdLst>
                <a:gd name="T0" fmla="*/ 2147483646 w 42"/>
                <a:gd name="T1" fmla="*/ 2147483646 h 38"/>
                <a:gd name="T2" fmla="*/ 2147483646 w 42"/>
                <a:gd name="T3" fmla="*/ 2147483646 h 38"/>
                <a:gd name="T4" fmla="*/ 2147483646 w 42"/>
                <a:gd name="T5" fmla="*/ 0 h 38"/>
                <a:gd name="T6" fmla="*/ 0 w 42"/>
                <a:gd name="T7" fmla="*/ 0 h 38"/>
                <a:gd name="T8" fmla="*/ 2147483646 w 42"/>
                <a:gd name="T9" fmla="*/ 2147483646 h 38"/>
                <a:gd name="T10" fmla="*/ 2147483646 w 42"/>
                <a:gd name="T11" fmla="*/ 2147483646 h 38"/>
                <a:gd name="T12" fmla="*/ 2147483646 w 42"/>
                <a:gd name="T13" fmla="*/ 2147483646 h 38"/>
                <a:gd name="T14" fmla="*/ 2147483646 w 42"/>
                <a:gd name="T15" fmla="*/ 2147483646 h 38"/>
                <a:gd name="T16" fmla="*/ 2147483646 w 42"/>
                <a:gd name="T17" fmla="*/ 2147483646 h 38"/>
                <a:gd name="T18" fmla="*/ 2147483646 w 42"/>
                <a:gd name="T19" fmla="*/ 2147483646 h 38"/>
                <a:gd name="T20" fmla="*/ 2147483646 w 42"/>
                <a:gd name="T21" fmla="*/ 2147483646 h 38"/>
                <a:gd name="T22" fmla="*/ 2147483646 w 42"/>
                <a:gd name="T23" fmla="*/ 2147483646 h 38"/>
                <a:gd name="T24" fmla="*/ 2147483646 w 42"/>
                <a:gd name="T25" fmla="*/ 2147483646 h 3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8" name="MH_Other_178"/>
            <p:cNvSpPr>
              <a:spLocks/>
            </p:cNvSpPr>
            <p:nvPr/>
          </p:nvSpPr>
          <p:spPr bwMode="auto">
            <a:xfrm>
              <a:off x="1662113" y="2163763"/>
              <a:ext cx="36512" cy="96838"/>
            </a:xfrm>
            <a:custGeom>
              <a:avLst/>
              <a:gdLst>
                <a:gd name="T0" fmla="*/ 2147483646 w 24"/>
                <a:gd name="T1" fmla="*/ 2147483646 h 65"/>
                <a:gd name="T2" fmla="*/ 2147483646 w 24"/>
                <a:gd name="T3" fmla="*/ 2147483646 h 65"/>
                <a:gd name="T4" fmla="*/ 2147483646 w 24"/>
                <a:gd name="T5" fmla="*/ 2147483646 h 65"/>
                <a:gd name="T6" fmla="*/ 2147483646 w 24"/>
                <a:gd name="T7" fmla="*/ 2147483646 h 65"/>
                <a:gd name="T8" fmla="*/ 2147483646 w 24"/>
                <a:gd name="T9" fmla="*/ 0 h 65"/>
                <a:gd name="T10" fmla="*/ 2147483646 w 24"/>
                <a:gd name="T11" fmla="*/ 2147483646 h 6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69" name="MH_Other_179"/>
            <p:cNvSpPr>
              <a:spLocks/>
            </p:cNvSpPr>
            <p:nvPr/>
          </p:nvSpPr>
          <p:spPr bwMode="auto">
            <a:xfrm>
              <a:off x="1622426" y="2298701"/>
              <a:ext cx="195263" cy="36512"/>
            </a:xfrm>
            <a:custGeom>
              <a:avLst/>
              <a:gdLst>
                <a:gd name="T0" fmla="*/ 2147483646 w 130"/>
                <a:gd name="T1" fmla="*/ 2147483646 h 24"/>
                <a:gd name="T2" fmla="*/ 2147483646 w 130"/>
                <a:gd name="T3" fmla="*/ 2147483646 h 24"/>
                <a:gd name="T4" fmla="*/ 2147483646 w 130"/>
                <a:gd name="T5" fmla="*/ 2147483646 h 24"/>
                <a:gd name="T6" fmla="*/ 2147483646 w 130"/>
                <a:gd name="T7" fmla="*/ 2147483646 h 24"/>
                <a:gd name="T8" fmla="*/ 2147483646 w 130"/>
                <a:gd name="T9" fmla="*/ 2147483646 h 24"/>
                <a:gd name="T10" fmla="*/ 2147483646 w 130"/>
                <a:gd name="T11" fmla="*/ 2147483646 h 24"/>
                <a:gd name="T12" fmla="*/ 2147483646 w 130"/>
                <a:gd name="T13" fmla="*/ 2147483646 h 24"/>
                <a:gd name="T14" fmla="*/ 2147483646 w 130"/>
                <a:gd name="T15" fmla="*/ 2147483646 h 24"/>
                <a:gd name="T16" fmla="*/ 2147483646 w 130"/>
                <a:gd name="T17" fmla="*/ 2147483646 h 24"/>
                <a:gd name="T18" fmla="*/ 2147483646 w 130"/>
                <a:gd name="T19" fmla="*/ 2147483646 h 24"/>
                <a:gd name="T20" fmla="*/ 2147483646 w 130"/>
                <a:gd name="T21" fmla="*/ 2147483646 h 24"/>
                <a:gd name="T22" fmla="*/ 2147483646 w 130"/>
                <a:gd name="T23" fmla="*/ 0 h 24"/>
                <a:gd name="T24" fmla="*/ 2147483646 w 130"/>
                <a:gd name="T25" fmla="*/ 2147483646 h 24"/>
                <a:gd name="T26" fmla="*/ 2147483646 w 130"/>
                <a:gd name="T27" fmla="*/ 2147483646 h 24"/>
                <a:gd name="T28" fmla="*/ 2147483646 w 130"/>
                <a:gd name="T29" fmla="*/ 2147483646 h 24"/>
                <a:gd name="T30" fmla="*/ 2147483646 w 130"/>
                <a:gd name="T31" fmla="*/ 2147483646 h 24"/>
                <a:gd name="T32" fmla="*/ 2147483646 w 130"/>
                <a:gd name="T33" fmla="*/ 2147483646 h 24"/>
                <a:gd name="T34" fmla="*/ 2147483646 w 130"/>
                <a:gd name="T35" fmla="*/ 2147483646 h 24"/>
                <a:gd name="T36" fmla="*/ 2147483646 w 130"/>
                <a:gd name="T37" fmla="*/ 2147483646 h 24"/>
                <a:gd name="T38" fmla="*/ 0 w 130"/>
                <a:gd name="T39" fmla="*/ 2147483646 h 24"/>
                <a:gd name="T40" fmla="*/ 2147483646 w 130"/>
                <a:gd name="T41" fmla="*/ 2147483646 h 24"/>
                <a:gd name="T42" fmla="*/ 2147483646 w 130"/>
                <a:gd name="T43" fmla="*/ 2147483646 h 24"/>
                <a:gd name="T44" fmla="*/ 2147483646 w 130"/>
                <a:gd name="T45" fmla="*/ 2147483646 h 24"/>
                <a:gd name="T46" fmla="*/ 2147483646 w 130"/>
                <a:gd name="T47" fmla="*/ 2147483646 h 24"/>
                <a:gd name="T48" fmla="*/ 2147483646 w 130"/>
                <a:gd name="T49" fmla="*/ 2147483646 h 24"/>
                <a:gd name="T50" fmla="*/ 2147483646 w 130"/>
                <a:gd name="T51" fmla="*/ 2147483646 h 24"/>
                <a:gd name="T52" fmla="*/ 2147483646 w 130"/>
                <a:gd name="T53" fmla="*/ 2147483646 h 24"/>
                <a:gd name="T54" fmla="*/ 2147483646 w 130"/>
                <a:gd name="T55" fmla="*/ 2147483646 h 24"/>
                <a:gd name="T56" fmla="*/ 2147483646 w 130"/>
                <a:gd name="T57" fmla="*/ 2147483646 h 24"/>
                <a:gd name="T58" fmla="*/ 2147483646 w 130"/>
                <a:gd name="T59" fmla="*/ 2147483646 h 24"/>
                <a:gd name="T60" fmla="*/ 2147483646 w 130"/>
                <a:gd name="T61" fmla="*/ 2147483646 h 24"/>
                <a:gd name="T62" fmla="*/ 2147483646 w 130"/>
                <a:gd name="T63" fmla="*/ 2147483646 h 24"/>
                <a:gd name="T64" fmla="*/ 2147483646 w 130"/>
                <a:gd name="T65" fmla="*/ 2147483646 h 24"/>
                <a:gd name="T66" fmla="*/ 2147483646 w 130"/>
                <a:gd name="T67" fmla="*/ 2147483646 h 24"/>
                <a:gd name="T68" fmla="*/ 2147483646 w 130"/>
                <a:gd name="T69" fmla="*/ 2147483646 h 24"/>
                <a:gd name="T70" fmla="*/ 2147483646 w 130"/>
                <a:gd name="T71" fmla="*/ 2147483646 h 24"/>
                <a:gd name="T72" fmla="*/ 2147483646 w 130"/>
                <a:gd name="T73" fmla="*/ 2147483646 h 24"/>
                <a:gd name="T74" fmla="*/ 2147483646 w 130"/>
                <a:gd name="T75" fmla="*/ 2147483646 h 24"/>
                <a:gd name="T76" fmla="*/ 2147483646 w 130"/>
                <a:gd name="T77" fmla="*/ 2147483646 h 24"/>
                <a:gd name="T78" fmla="*/ 2147483646 w 130"/>
                <a:gd name="T79" fmla="*/ 2147483646 h 24"/>
                <a:gd name="T80" fmla="*/ 2147483646 w 130"/>
                <a:gd name="T81" fmla="*/ 2147483646 h 24"/>
                <a:gd name="T82" fmla="*/ 2147483646 w 130"/>
                <a:gd name="T83" fmla="*/ 2147483646 h 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0" name="MH_Other_180"/>
            <p:cNvSpPr>
              <a:spLocks/>
            </p:cNvSpPr>
            <p:nvPr/>
          </p:nvSpPr>
          <p:spPr bwMode="auto">
            <a:xfrm>
              <a:off x="1625601" y="2300289"/>
              <a:ext cx="155575" cy="22225"/>
            </a:xfrm>
            <a:custGeom>
              <a:avLst/>
              <a:gdLst>
                <a:gd name="T0" fmla="*/ 2147483646 w 103"/>
                <a:gd name="T1" fmla="*/ 2147483646 h 14"/>
                <a:gd name="T2" fmla="*/ 0 w 103"/>
                <a:gd name="T3" fmla="*/ 2147483646 h 14"/>
                <a:gd name="T4" fmla="*/ 2147483646 w 103"/>
                <a:gd name="T5" fmla="*/ 2147483646 h 14"/>
                <a:gd name="T6" fmla="*/ 2147483646 w 103"/>
                <a:gd name="T7" fmla="*/ 2147483646 h 14"/>
                <a:gd name="T8" fmla="*/ 2147483646 w 103"/>
                <a:gd name="T9" fmla="*/ 2147483646 h 14"/>
                <a:gd name="T10" fmla="*/ 2147483646 w 103"/>
                <a:gd name="T11" fmla="*/ 0 h 14"/>
                <a:gd name="T12" fmla="*/ 2147483646 w 103"/>
                <a:gd name="T13" fmla="*/ 2147483646 h 14"/>
                <a:gd name="T14" fmla="*/ 2147483646 w 103"/>
                <a:gd name="T15" fmla="*/ 2147483646 h 14"/>
                <a:gd name="T16" fmla="*/ 2147483646 w 103"/>
                <a:gd name="T17" fmla="*/ 2147483646 h 1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1" name="MH_Other_181"/>
            <p:cNvSpPr>
              <a:spLocks noEditPoints="1"/>
            </p:cNvSpPr>
            <p:nvPr/>
          </p:nvSpPr>
          <p:spPr bwMode="auto">
            <a:xfrm>
              <a:off x="1590676" y="2298702"/>
              <a:ext cx="34925" cy="33337"/>
            </a:xfrm>
            <a:custGeom>
              <a:avLst/>
              <a:gdLst>
                <a:gd name="T0" fmla="*/ 2147483646 w 23"/>
                <a:gd name="T1" fmla="*/ 2147483646 h 23"/>
                <a:gd name="T2" fmla="*/ 2147483646 w 23"/>
                <a:gd name="T3" fmla="*/ 2147483646 h 23"/>
                <a:gd name="T4" fmla="*/ 2147483646 w 23"/>
                <a:gd name="T5" fmla="*/ 0 h 23"/>
                <a:gd name="T6" fmla="*/ 2147483646 w 23"/>
                <a:gd name="T7" fmla="*/ 2147483646 h 23"/>
                <a:gd name="T8" fmla="*/ 2147483646 w 23"/>
                <a:gd name="T9" fmla="*/ 2147483646 h 23"/>
                <a:gd name="T10" fmla="*/ 2147483646 w 23"/>
                <a:gd name="T11" fmla="*/ 2147483646 h 23"/>
                <a:gd name="T12" fmla="*/ 0 w 23"/>
                <a:gd name="T13" fmla="*/ 2147483646 h 23"/>
                <a:gd name="T14" fmla="*/ 2147483646 w 23"/>
                <a:gd name="T15" fmla="*/ 2147483646 h 23"/>
                <a:gd name="T16" fmla="*/ 2147483646 w 23"/>
                <a:gd name="T17" fmla="*/ 2147483646 h 23"/>
                <a:gd name="T18" fmla="*/ 2147483646 w 23"/>
                <a:gd name="T19" fmla="*/ 2147483646 h 23"/>
                <a:gd name="T20" fmla="*/ 2147483646 w 23"/>
                <a:gd name="T21" fmla="*/ 2147483646 h 23"/>
                <a:gd name="T22" fmla="*/ 2147483646 w 23"/>
                <a:gd name="T23" fmla="*/ 2147483646 h 23"/>
                <a:gd name="T24" fmla="*/ 2147483646 w 23"/>
                <a:gd name="T25" fmla="*/ 2147483646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2" name="MH_Other_182"/>
            <p:cNvSpPr>
              <a:spLocks/>
            </p:cNvSpPr>
            <p:nvPr/>
          </p:nvSpPr>
          <p:spPr bwMode="auto">
            <a:xfrm>
              <a:off x="1601789" y="2301877"/>
              <a:ext cx="20637" cy="15875"/>
            </a:xfrm>
            <a:custGeom>
              <a:avLst/>
              <a:gdLst>
                <a:gd name="T0" fmla="*/ 2147483646 w 17"/>
                <a:gd name="T1" fmla="*/ 2147483646 h 14"/>
                <a:gd name="T2" fmla="*/ 2147483646 w 17"/>
                <a:gd name="T3" fmla="*/ 0 h 14"/>
                <a:gd name="T4" fmla="*/ 0 w 17"/>
                <a:gd name="T5" fmla="*/ 2147483646 h 14"/>
                <a:gd name="T6" fmla="*/ 2147483646 w 17"/>
                <a:gd name="T7" fmla="*/ 2147483646 h 14"/>
                <a:gd name="T8" fmla="*/ 2147483646 w 17"/>
                <a:gd name="T9" fmla="*/ 2147483646 h 14"/>
                <a:gd name="T10" fmla="*/ 2147483646 w 17"/>
                <a:gd name="T11" fmla="*/ 2147483646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14">
                  <a:moveTo>
                    <a:pt x="17" y="12"/>
                  </a:moveTo>
                  <a:lnTo>
                    <a:pt x="3" y="0"/>
                  </a:lnTo>
                  <a:lnTo>
                    <a:pt x="0" y="3"/>
                  </a:lnTo>
                  <a:lnTo>
                    <a:pt x="17" y="14"/>
                  </a:lnTo>
                  <a:lnTo>
                    <a:pt x="17"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3" name="MH_Other_183"/>
            <p:cNvSpPr>
              <a:spLocks/>
            </p:cNvSpPr>
            <p:nvPr/>
          </p:nvSpPr>
          <p:spPr bwMode="auto">
            <a:xfrm>
              <a:off x="1617663" y="2320926"/>
              <a:ext cx="195262" cy="30162"/>
            </a:xfrm>
            <a:custGeom>
              <a:avLst/>
              <a:gdLst>
                <a:gd name="T0" fmla="*/ 0 w 130"/>
                <a:gd name="T1" fmla="*/ 2147483646 h 21"/>
                <a:gd name="T2" fmla="*/ 2147483646 w 130"/>
                <a:gd name="T3" fmla="*/ 2147483646 h 21"/>
                <a:gd name="T4" fmla="*/ 2147483646 w 130"/>
                <a:gd name="T5" fmla="*/ 2147483646 h 21"/>
                <a:gd name="T6" fmla="*/ 2147483646 w 130"/>
                <a:gd name="T7" fmla="*/ 2147483646 h 21"/>
                <a:gd name="T8" fmla="*/ 2147483646 w 130"/>
                <a:gd name="T9" fmla="*/ 2147483646 h 21"/>
                <a:gd name="T10" fmla="*/ 2147483646 w 130"/>
                <a:gd name="T11" fmla="*/ 2147483646 h 21"/>
                <a:gd name="T12" fmla="*/ 2147483646 w 130"/>
                <a:gd name="T13" fmla="*/ 2147483646 h 21"/>
                <a:gd name="T14" fmla="*/ 2147483646 w 130"/>
                <a:gd name="T15" fmla="*/ 2147483646 h 21"/>
                <a:gd name="T16" fmla="*/ 2147483646 w 130"/>
                <a:gd name="T17" fmla="*/ 2147483646 h 21"/>
                <a:gd name="T18" fmla="*/ 2147483646 w 130"/>
                <a:gd name="T19" fmla="*/ 2147483646 h 21"/>
                <a:gd name="T20" fmla="*/ 2147483646 w 130"/>
                <a:gd name="T21" fmla="*/ 2147483646 h 21"/>
                <a:gd name="T22" fmla="*/ 2147483646 w 130"/>
                <a:gd name="T23" fmla="*/ 2147483646 h 21"/>
                <a:gd name="T24" fmla="*/ 2147483646 w 130"/>
                <a:gd name="T25" fmla="*/ 0 h 21"/>
                <a:gd name="T26" fmla="*/ 2147483646 w 130"/>
                <a:gd name="T27" fmla="*/ 2147483646 h 21"/>
                <a:gd name="T28" fmla="*/ 2147483646 w 130"/>
                <a:gd name="T29" fmla="*/ 2147483646 h 21"/>
                <a:gd name="T30" fmla="*/ 0 w 130"/>
                <a:gd name="T31" fmla="*/ 2147483646 h 2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4" name="MH_Other_184"/>
            <p:cNvSpPr>
              <a:spLocks/>
            </p:cNvSpPr>
            <p:nvPr/>
          </p:nvSpPr>
          <p:spPr bwMode="auto">
            <a:xfrm>
              <a:off x="1438275" y="2216152"/>
              <a:ext cx="184150" cy="249237"/>
            </a:xfrm>
            <a:custGeom>
              <a:avLst/>
              <a:gdLst>
                <a:gd name="T0" fmla="*/ 2147483646 w 122"/>
                <a:gd name="T1" fmla="*/ 2147483646 h 166"/>
                <a:gd name="T2" fmla="*/ 2147483646 w 122"/>
                <a:gd name="T3" fmla="*/ 2147483646 h 166"/>
                <a:gd name="T4" fmla="*/ 2147483646 w 122"/>
                <a:gd name="T5" fmla="*/ 2147483646 h 166"/>
                <a:gd name="T6" fmla="*/ 2147483646 w 122"/>
                <a:gd name="T7" fmla="*/ 2147483646 h 166"/>
                <a:gd name="T8" fmla="*/ 2147483646 w 122"/>
                <a:gd name="T9" fmla="*/ 2147483646 h 166"/>
                <a:gd name="T10" fmla="*/ 2147483646 w 122"/>
                <a:gd name="T11" fmla="*/ 2147483646 h 166"/>
                <a:gd name="T12" fmla="*/ 2147483646 w 122"/>
                <a:gd name="T13" fmla="*/ 2147483646 h 166"/>
                <a:gd name="T14" fmla="*/ 2147483646 w 122"/>
                <a:gd name="T15" fmla="*/ 2147483646 h 166"/>
                <a:gd name="T16" fmla="*/ 2147483646 w 122"/>
                <a:gd name="T17" fmla="*/ 2147483646 h 166"/>
                <a:gd name="T18" fmla="*/ 2147483646 w 122"/>
                <a:gd name="T19" fmla="*/ 2147483646 h 166"/>
                <a:gd name="T20" fmla="*/ 2147483646 w 122"/>
                <a:gd name="T21" fmla="*/ 2147483646 h 166"/>
                <a:gd name="T22" fmla="*/ 2147483646 w 122"/>
                <a:gd name="T23" fmla="*/ 2147483646 h 166"/>
                <a:gd name="T24" fmla="*/ 2147483646 w 122"/>
                <a:gd name="T25" fmla="*/ 2147483646 h 166"/>
                <a:gd name="T26" fmla="*/ 2147483646 w 122"/>
                <a:gd name="T27" fmla="*/ 2147483646 h 166"/>
                <a:gd name="T28" fmla="*/ 2147483646 w 122"/>
                <a:gd name="T29" fmla="*/ 2147483646 h 166"/>
                <a:gd name="T30" fmla="*/ 0 w 122"/>
                <a:gd name="T31" fmla="*/ 2147483646 h 166"/>
                <a:gd name="T32" fmla="*/ 2147483646 w 122"/>
                <a:gd name="T33" fmla="*/ 2147483646 h 166"/>
                <a:gd name="T34" fmla="*/ 2147483646 w 122"/>
                <a:gd name="T35" fmla="*/ 2147483646 h 166"/>
                <a:gd name="T36" fmla="*/ 2147483646 w 122"/>
                <a:gd name="T37" fmla="*/ 2147483646 h 166"/>
                <a:gd name="T38" fmla="*/ 2147483646 w 122"/>
                <a:gd name="T39" fmla="*/ 2147483646 h 166"/>
                <a:gd name="T40" fmla="*/ 2147483646 w 122"/>
                <a:gd name="T41" fmla="*/ 2147483646 h 1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5" name="MH_Other_185"/>
            <p:cNvSpPr>
              <a:spLocks/>
            </p:cNvSpPr>
            <p:nvPr/>
          </p:nvSpPr>
          <p:spPr bwMode="auto">
            <a:xfrm>
              <a:off x="1647826" y="2349502"/>
              <a:ext cx="106363" cy="73025"/>
            </a:xfrm>
            <a:custGeom>
              <a:avLst/>
              <a:gdLst>
                <a:gd name="T0" fmla="*/ 2147483646 w 71"/>
                <a:gd name="T1" fmla="*/ 0 h 49"/>
                <a:gd name="T2" fmla="*/ 0 w 71"/>
                <a:gd name="T3" fmla="*/ 2147483646 h 49"/>
                <a:gd name="T4" fmla="*/ 2147483646 w 71"/>
                <a:gd name="T5" fmla="*/ 2147483646 h 49"/>
                <a:gd name="T6" fmla="*/ 2147483646 w 71"/>
                <a:gd name="T7" fmla="*/ 2147483646 h 49"/>
                <a:gd name="T8" fmla="*/ 2147483646 w 71"/>
                <a:gd name="T9" fmla="*/ 2147483646 h 49"/>
                <a:gd name="T10" fmla="*/ 2147483646 w 71"/>
                <a:gd name="T11" fmla="*/ 2147483646 h 49"/>
                <a:gd name="T12" fmla="*/ 2147483646 w 71"/>
                <a:gd name="T13" fmla="*/ 2147483646 h 49"/>
                <a:gd name="T14" fmla="*/ 2147483646 w 71"/>
                <a:gd name="T15" fmla="*/ 2147483646 h 49"/>
                <a:gd name="T16" fmla="*/ 2147483646 w 71"/>
                <a:gd name="T17" fmla="*/ 2147483646 h 49"/>
                <a:gd name="T18" fmla="*/ 2147483646 w 71"/>
                <a:gd name="T19" fmla="*/ 2147483646 h 49"/>
                <a:gd name="T20" fmla="*/ 2147483646 w 71"/>
                <a:gd name="T21" fmla="*/ 2147483646 h 49"/>
                <a:gd name="T22" fmla="*/ 2147483646 w 71"/>
                <a:gd name="T23" fmla="*/ 0 h 4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6" name="MH_Other_186"/>
            <p:cNvSpPr>
              <a:spLocks/>
            </p:cNvSpPr>
            <p:nvPr/>
          </p:nvSpPr>
          <p:spPr bwMode="auto">
            <a:xfrm>
              <a:off x="1682750" y="2338388"/>
              <a:ext cx="249238" cy="19050"/>
            </a:xfrm>
            <a:custGeom>
              <a:avLst/>
              <a:gdLst>
                <a:gd name="T0" fmla="*/ 2147483646 w 165"/>
                <a:gd name="T1" fmla="*/ 2147483646 h 13"/>
                <a:gd name="T2" fmla="*/ 0 w 165"/>
                <a:gd name="T3" fmla="*/ 2147483646 h 13"/>
                <a:gd name="T4" fmla="*/ 2147483646 w 165"/>
                <a:gd name="T5" fmla="*/ 2147483646 h 13"/>
                <a:gd name="T6" fmla="*/ 2147483646 w 165"/>
                <a:gd name="T7" fmla="*/ 2147483646 h 13"/>
                <a:gd name="T8" fmla="*/ 2147483646 w 165"/>
                <a:gd name="T9" fmla="*/ 2147483646 h 13"/>
                <a:gd name="T10" fmla="*/ 2147483646 w 165"/>
                <a:gd name="T11" fmla="*/ 2147483646 h 13"/>
                <a:gd name="T12" fmla="*/ 2147483646 w 165"/>
                <a:gd name="T13" fmla="*/ 0 h 13"/>
                <a:gd name="T14" fmla="*/ 2147483646 w 165"/>
                <a:gd name="T15" fmla="*/ 2147483646 h 13"/>
                <a:gd name="T16" fmla="*/ 2147483646 w 165"/>
                <a:gd name="T17" fmla="*/ 214748364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7" name="MH_Other_187"/>
            <p:cNvSpPr>
              <a:spLocks/>
            </p:cNvSpPr>
            <p:nvPr/>
          </p:nvSpPr>
          <p:spPr bwMode="auto">
            <a:xfrm>
              <a:off x="1638301" y="2351089"/>
              <a:ext cx="22225" cy="61913"/>
            </a:xfrm>
            <a:custGeom>
              <a:avLst/>
              <a:gdLst>
                <a:gd name="T0" fmla="*/ 2147483646 w 15"/>
                <a:gd name="T1" fmla="*/ 0 h 41"/>
                <a:gd name="T2" fmla="*/ 0 w 15"/>
                <a:gd name="T3" fmla="*/ 0 h 41"/>
                <a:gd name="T4" fmla="*/ 2147483646 w 15"/>
                <a:gd name="T5" fmla="*/ 2147483646 h 41"/>
                <a:gd name="T6" fmla="*/ 2147483646 w 15"/>
                <a:gd name="T7" fmla="*/ 2147483646 h 41"/>
                <a:gd name="T8" fmla="*/ 2147483646 w 15"/>
                <a:gd name="T9" fmla="*/ 2147483646 h 41"/>
                <a:gd name="T10" fmla="*/ 2147483646 w 15"/>
                <a:gd name="T11" fmla="*/ 2147483646 h 41"/>
                <a:gd name="T12" fmla="*/ 2147483646 w 15"/>
                <a:gd name="T13" fmla="*/ 0 h 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8" name="MH_Other_188"/>
            <p:cNvSpPr>
              <a:spLocks/>
            </p:cNvSpPr>
            <p:nvPr/>
          </p:nvSpPr>
          <p:spPr bwMode="auto">
            <a:xfrm>
              <a:off x="1687513" y="2306638"/>
              <a:ext cx="61912" cy="7938"/>
            </a:xfrm>
            <a:custGeom>
              <a:avLst/>
              <a:gdLst>
                <a:gd name="T0" fmla="*/ 2147483646 w 41"/>
                <a:gd name="T1" fmla="*/ 0 h 5"/>
                <a:gd name="T2" fmla="*/ 2147483646 w 41"/>
                <a:gd name="T3" fmla="*/ 0 h 5"/>
                <a:gd name="T4" fmla="*/ 0 w 41"/>
                <a:gd name="T5" fmla="*/ 2147483646 h 5"/>
                <a:gd name="T6" fmla="*/ 2147483646 w 41"/>
                <a:gd name="T7" fmla="*/ 2147483646 h 5"/>
                <a:gd name="T8" fmla="*/ 2147483646 w 4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79" name="MH_Other_189"/>
            <p:cNvSpPr>
              <a:spLocks noEditPoints="1"/>
            </p:cNvSpPr>
            <p:nvPr/>
          </p:nvSpPr>
          <p:spPr bwMode="auto">
            <a:xfrm>
              <a:off x="1751013" y="2222501"/>
              <a:ext cx="68262" cy="82550"/>
            </a:xfrm>
            <a:custGeom>
              <a:avLst/>
              <a:gdLst>
                <a:gd name="T0" fmla="*/ 0 w 45"/>
                <a:gd name="T1" fmla="*/ 2147483646 h 55"/>
                <a:gd name="T2" fmla="*/ 2147483646 w 45"/>
                <a:gd name="T3" fmla="*/ 2147483646 h 55"/>
                <a:gd name="T4" fmla="*/ 2147483646 w 45"/>
                <a:gd name="T5" fmla="*/ 2147483646 h 55"/>
                <a:gd name="T6" fmla="*/ 2147483646 w 45"/>
                <a:gd name="T7" fmla="*/ 2147483646 h 55"/>
                <a:gd name="T8" fmla="*/ 2147483646 w 45"/>
                <a:gd name="T9" fmla="*/ 2147483646 h 55"/>
                <a:gd name="T10" fmla="*/ 2147483646 w 45"/>
                <a:gd name="T11" fmla="*/ 2147483646 h 55"/>
                <a:gd name="T12" fmla="*/ 2147483646 w 45"/>
                <a:gd name="T13" fmla="*/ 2147483646 h 55"/>
                <a:gd name="T14" fmla="*/ 2147483646 w 45"/>
                <a:gd name="T15" fmla="*/ 2147483646 h 55"/>
                <a:gd name="T16" fmla="*/ 2147483646 w 45"/>
                <a:gd name="T17" fmla="*/ 2147483646 h 55"/>
                <a:gd name="T18" fmla="*/ 2147483646 w 45"/>
                <a:gd name="T19" fmla="*/ 2147483646 h 55"/>
                <a:gd name="T20" fmla="*/ 2147483646 w 45"/>
                <a:gd name="T21" fmla="*/ 0 h 55"/>
                <a:gd name="T22" fmla="*/ 2147483646 w 45"/>
                <a:gd name="T23" fmla="*/ 2147483646 h 55"/>
                <a:gd name="T24" fmla="*/ 0 w 45"/>
                <a:gd name="T25" fmla="*/ 2147483646 h 55"/>
                <a:gd name="T26" fmla="*/ 2147483646 w 45"/>
                <a:gd name="T27" fmla="*/ 2147483646 h 55"/>
                <a:gd name="T28" fmla="*/ 2147483646 w 45"/>
                <a:gd name="T29" fmla="*/ 2147483646 h 55"/>
                <a:gd name="T30" fmla="*/ 2147483646 w 45"/>
                <a:gd name="T31" fmla="*/ 2147483646 h 55"/>
                <a:gd name="T32" fmla="*/ 2147483646 w 45"/>
                <a:gd name="T33" fmla="*/ 2147483646 h 55"/>
                <a:gd name="T34" fmla="*/ 2147483646 w 45"/>
                <a:gd name="T35" fmla="*/ 2147483646 h 55"/>
                <a:gd name="T36" fmla="*/ 2147483646 w 45"/>
                <a:gd name="T37" fmla="*/ 2147483646 h 55"/>
                <a:gd name="T38" fmla="*/ 2147483646 w 45"/>
                <a:gd name="T39" fmla="*/ 2147483646 h 55"/>
                <a:gd name="T40" fmla="*/ 2147483646 w 45"/>
                <a:gd name="T41" fmla="*/ 2147483646 h 55"/>
                <a:gd name="T42" fmla="*/ 2147483646 w 45"/>
                <a:gd name="T43" fmla="*/ 2147483646 h 55"/>
                <a:gd name="T44" fmla="*/ 2147483646 w 45"/>
                <a:gd name="T45" fmla="*/ 2147483646 h 5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0" name="MH_Other_190"/>
            <p:cNvSpPr>
              <a:spLocks/>
            </p:cNvSpPr>
            <p:nvPr/>
          </p:nvSpPr>
          <p:spPr bwMode="auto">
            <a:xfrm>
              <a:off x="1755775" y="2225677"/>
              <a:ext cx="58738" cy="73025"/>
            </a:xfrm>
            <a:custGeom>
              <a:avLst/>
              <a:gdLst>
                <a:gd name="T0" fmla="*/ 2147483646 w 49"/>
                <a:gd name="T1" fmla="*/ 2147483646 h 62"/>
                <a:gd name="T2" fmla="*/ 2147483646 w 49"/>
                <a:gd name="T3" fmla="*/ 0 h 62"/>
                <a:gd name="T4" fmla="*/ 2147483646 w 49"/>
                <a:gd name="T5" fmla="*/ 2147483646 h 62"/>
                <a:gd name="T6" fmla="*/ 0 w 49"/>
                <a:gd name="T7" fmla="*/ 2147483646 h 62"/>
                <a:gd name="T8" fmla="*/ 2147483646 w 49"/>
                <a:gd name="T9" fmla="*/ 2147483646 h 62"/>
                <a:gd name="T10" fmla="*/ 2147483646 w 49"/>
                <a:gd name="T11" fmla="*/ 2147483646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62">
                  <a:moveTo>
                    <a:pt x="23" y="14"/>
                  </a:moveTo>
                  <a:lnTo>
                    <a:pt x="49" y="0"/>
                  </a:lnTo>
                  <a:lnTo>
                    <a:pt x="18" y="8"/>
                  </a:lnTo>
                  <a:lnTo>
                    <a:pt x="0" y="62"/>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1" name="MH_Other_191"/>
            <p:cNvSpPr>
              <a:spLocks/>
            </p:cNvSpPr>
            <p:nvPr/>
          </p:nvSpPr>
          <p:spPr bwMode="auto">
            <a:xfrm>
              <a:off x="1779589" y="2230439"/>
              <a:ext cx="34925" cy="68263"/>
            </a:xfrm>
            <a:custGeom>
              <a:avLst/>
              <a:gdLst>
                <a:gd name="T0" fmla="*/ 2147483646 w 29"/>
                <a:gd name="T1" fmla="*/ 0 h 58"/>
                <a:gd name="T2" fmla="*/ 2147483646 w 29"/>
                <a:gd name="T3" fmla="*/ 2147483646 h 58"/>
                <a:gd name="T4" fmla="*/ 0 w 29"/>
                <a:gd name="T5" fmla="*/ 2147483646 h 58"/>
                <a:gd name="T6" fmla="*/ 2147483646 w 29"/>
                <a:gd name="T7" fmla="*/ 2147483646 h 58"/>
                <a:gd name="T8" fmla="*/ 2147483646 w 29"/>
                <a:gd name="T9" fmla="*/ 0 h 58"/>
                <a:gd name="T10" fmla="*/ 2147483646 w 29"/>
                <a:gd name="T11" fmla="*/ 0 h 5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9" h="58">
                  <a:moveTo>
                    <a:pt x="29" y="0"/>
                  </a:moveTo>
                  <a:lnTo>
                    <a:pt x="14" y="47"/>
                  </a:lnTo>
                  <a:lnTo>
                    <a:pt x="0" y="58"/>
                  </a:lnTo>
                  <a:lnTo>
                    <a:pt x="18" y="53"/>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2" name="MH_Other_192"/>
            <p:cNvSpPr>
              <a:spLocks/>
            </p:cNvSpPr>
            <p:nvPr/>
          </p:nvSpPr>
          <p:spPr bwMode="auto">
            <a:xfrm>
              <a:off x="1687514" y="2306638"/>
              <a:ext cx="39687" cy="7938"/>
            </a:xfrm>
            <a:custGeom>
              <a:avLst/>
              <a:gdLst>
                <a:gd name="T0" fmla="*/ 2147483646 w 26"/>
                <a:gd name="T1" fmla="*/ 0 h 5"/>
                <a:gd name="T2" fmla="*/ 0 w 26"/>
                <a:gd name="T3" fmla="*/ 2147483646 h 5"/>
                <a:gd name="T4" fmla="*/ 2147483646 w 26"/>
                <a:gd name="T5" fmla="*/ 0 h 5"/>
                <a:gd name="T6" fmla="*/ 2147483646 w 26"/>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3" name="MH_Other_193"/>
            <p:cNvSpPr>
              <a:spLocks/>
            </p:cNvSpPr>
            <p:nvPr/>
          </p:nvSpPr>
          <p:spPr bwMode="auto">
            <a:xfrm>
              <a:off x="1685925" y="2357438"/>
              <a:ext cx="160338" cy="46038"/>
            </a:xfrm>
            <a:custGeom>
              <a:avLst/>
              <a:gdLst>
                <a:gd name="T0" fmla="*/ 2147483646 w 106"/>
                <a:gd name="T1" fmla="*/ 0 h 30"/>
                <a:gd name="T2" fmla="*/ 2147483646 w 106"/>
                <a:gd name="T3" fmla="*/ 2147483646 h 30"/>
                <a:gd name="T4" fmla="*/ 2147483646 w 106"/>
                <a:gd name="T5" fmla="*/ 2147483646 h 30"/>
                <a:gd name="T6" fmla="*/ 2147483646 w 106"/>
                <a:gd name="T7" fmla="*/ 2147483646 h 30"/>
                <a:gd name="T8" fmla="*/ 2147483646 w 106"/>
                <a:gd name="T9" fmla="*/ 0 h 30"/>
                <a:gd name="T10" fmla="*/ 2147483646 w 106"/>
                <a:gd name="T11" fmla="*/ 0 h 3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4" name="MH_Other_194"/>
            <p:cNvSpPr>
              <a:spLocks/>
            </p:cNvSpPr>
            <p:nvPr/>
          </p:nvSpPr>
          <p:spPr bwMode="auto">
            <a:xfrm>
              <a:off x="1874838" y="2227264"/>
              <a:ext cx="57150" cy="60325"/>
            </a:xfrm>
            <a:custGeom>
              <a:avLst/>
              <a:gdLst>
                <a:gd name="T0" fmla="*/ 2147483646 w 48"/>
                <a:gd name="T1" fmla="*/ 2147483646 h 50"/>
                <a:gd name="T2" fmla="*/ 2147483646 w 48"/>
                <a:gd name="T3" fmla="*/ 2147483646 h 50"/>
                <a:gd name="T4" fmla="*/ 0 w 48"/>
                <a:gd name="T5" fmla="*/ 2147483646 h 50"/>
                <a:gd name="T6" fmla="*/ 2147483646 w 48"/>
                <a:gd name="T7" fmla="*/ 2147483646 h 50"/>
                <a:gd name="T8" fmla="*/ 2147483646 w 48"/>
                <a:gd name="T9" fmla="*/ 2147483646 h 50"/>
                <a:gd name="T10" fmla="*/ 2147483646 w 48"/>
                <a:gd name="T11" fmla="*/ 2147483646 h 50"/>
                <a:gd name="T12" fmla="*/ 2147483646 w 48"/>
                <a:gd name="T13" fmla="*/ 0 h 50"/>
                <a:gd name="T14" fmla="*/ 2147483646 w 48"/>
                <a:gd name="T15" fmla="*/ 2147483646 h 50"/>
                <a:gd name="T16" fmla="*/ 2147483646 w 48"/>
                <a:gd name="T17" fmla="*/ 2147483646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8" h="50">
                  <a:moveTo>
                    <a:pt x="25" y="17"/>
                  </a:moveTo>
                  <a:lnTo>
                    <a:pt x="20" y="35"/>
                  </a:lnTo>
                  <a:lnTo>
                    <a:pt x="0" y="50"/>
                  </a:lnTo>
                  <a:lnTo>
                    <a:pt x="30" y="50"/>
                  </a:lnTo>
                  <a:lnTo>
                    <a:pt x="30" y="31"/>
                  </a:lnTo>
                  <a:lnTo>
                    <a:pt x="48" y="13"/>
                  </a:lnTo>
                  <a:lnTo>
                    <a:pt x="43" y="0"/>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5" name="MH_Other_195"/>
            <p:cNvSpPr>
              <a:spLocks/>
            </p:cNvSpPr>
            <p:nvPr/>
          </p:nvSpPr>
          <p:spPr bwMode="auto">
            <a:xfrm>
              <a:off x="1762125" y="2152652"/>
              <a:ext cx="38100" cy="73025"/>
            </a:xfrm>
            <a:custGeom>
              <a:avLst/>
              <a:gdLst>
                <a:gd name="T0" fmla="*/ 2147483646 w 26"/>
                <a:gd name="T1" fmla="*/ 2147483646 h 48"/>
                <a:gd name="T2" fmla="*/ 2147483646 w 26"/>
                <a:gd name="T3" fmla="*/ 2147483646 h 48"/>
                <a:gd name="T4" fmla="*/ 2147483646 w 26"/>
                <a:gd name="T5" fmla="*/ 2147483646 h 48"/>
                <a:gd name="T6" fmla="*/ 0 w 26"/>
                <a:gd name="T7" fmla="*/ 0 h 48"/>
                <a:gd name="T8" fmla="*/ 2147483646 w 26"/>
                <a:gd name="T9" fmla="*/ 2147483646 h 48"/>
                <a:gd name="T10" fmla="*/ 2147483646 w 26"/>
                <a:gd name="T11" fmla="*/ 2147483646 h 4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6" name="MH_Other_196"/>
            <p:cNvSpPr>
              <a:spLocks/>
            </p:cNvSpPr>
            <p:nvPr/>
          </p:nvSpPr>
          <p:spPr bwMode="auto">
            <a:xfrm>
              <a:off x="1811339" y="2252664"/>
              <a:ext cx="14287" cy="34925"/>
            </a:xfrm>
            <a:custGeom>
              <a:avLst/>
              <a:gdLst>
                <a:gd name="T0" fmla="*/ 0 w 12"/>
                <a:gd name="T1" fmla="*/ 2147483646 h 29"/>
                <a:gd name="T2" fmla="*/ 2147483646 w 12"/>
                <a:gd name="T3" fmla="*/ 2147483646 h 29"/>
                <a:gd name="T4" fmla="*/ 2147483646 w 12"/>
                <a:gd name="T5" fmla="*/ 2147483646 h 29"/>
                <a:gd name="T6" fmla="*/ 2147483646 w 12"/>
                <a:gd name="T7" fmla="*/ 0 h 29"/>
                <a:gd name="T8" fmla="*/ 2147483646 w 12"/>
                <a:gd name="T9" fmla="*/ 2147483646 h 29"/>
                <a:gd name="T10" fmla="*/ 0 w 12"/>
                <a:gd name="T11" fmla="*/ 2147483646 h 29"/>
                <a:gd name="T12" fmla="*/ 0 w 12"/>
                <a:gd name="T13" fmla="*/ 2147483646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9">
                  <a:moveTo>
                    <a:pt x="0" y="2"/>
                  </a:moveTo>
                  <a:lnTo>
                    <a:pt x="1" y="29"/>
                  </a:lnTo>
                  <a:lnTo>
                    <a:pt x="12" y="29"/>
                  </a:lnTo>
                  <a:lnTo>
                    <a:pt x="7" y="0"/>
                  </a:lnTo>
                  <a:lnTo>
                    <a:pt x="1" y="1"/>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7" name="MH_Other_197"/>
            <p:cNvSpPr>
              <a:spLocks/>
            </p:cNvSpPr>
            <p:nvPr/>
          </p:nvSpPr>
          <p:spPr bwMode="auto">
            <a:xfrm>
              <a:off x="1804989" y="2255838"/>
              <a:ext cx="7937" cy="31750"/>
            </a:xfrm>
            <a:custGeom>
              <a:avLst/>
              <a:gdLst>
                <a:gd name="T0" fmla="*/ 2147483646 w 6"/>
                <a:gd name="T1" fmla="*/ 2147483646 h 27"/>
                <a:gd name="T2" fmla="*/ 2147483646 w 6"/>
                <a:gd name="T3" fmla="*/ 0 h 27"/>
                <a:gd name="T4" fmla="*/ 0 w 6"/>
                <a:gd name="T5" fmla="*/ 2147483646 h 27"/>
                <a:gd name="T6" fmla="*/ 2147483646 w 6"/>
                <a:gd name="T7" fmla="*/ 2147483646 h 27"/>
                <a:gd name="T8" fmla="*/ 2147483646 w 6"/>
                <a:gd name="T9" fmla="*/ 2147483646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27">
                  <a:moveTo>
                    <a:pt x="6" y="27"/>
                  </a:moveTo>
                  <a:lnTo>
                    <a:pt x="5" y="0"/>
                  </a:lnTo>
                  <a:lnTo>
                    <a:pt x="0"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8" name="MH_Other_198"/>
            <p:cNvSpPr>
              <a:spLocks/>
            </p:cNvSpPr>
            <p:nvPr/>
          </p:nvSpPr>
          <p:spPr bwMode="auto">
            <a:xfrm>
              <a:off x="1812925" y="2232027"/>
              <a:ext cx="6350" cy="22225"/>
            </a:xfrm>
            <a:custGeom>
              <a:avLst/>
              <a:gdLst>
                <a:gd name="T0" fmla="*/ 0 w 6"/>
                <a:gd name="T1" fmla="*/ 2147483646 h 19"/>
                <a:gd name="T2" fmla="*/ 2147483646 w 6"/>
                <a:gd name="T3" fmla="*/ 2147483646 h 19"/>
                <a:gd name="T4" fmla="*/ 2147483646 w 6"/>
                <a:gd name="T5" fmla="*/ 0 h 19"/>
                <a:gd name="T6" fmla="*/ 0 w 6"/>
                <a:gd name="T7" fmla="*/ 2147483646 h 19"/>
                <a:gd name="T8" fmla="*/ 0 w 6"/>
                <a:gd name="T9" fmla="*/ 2147483646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9">
                  <a:moveTo>
                    <a:pt x="0" y="19"/>
                  </a:moveTo>
                  <a:lnTo>
                    <a:pt x="6" y="18"/>
                  </a:lnTo>
                  <a:lnTo>
                    <a:pt x="4" y="0"/>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89" name="MH_Other_199"/>
            <p:cNvSpPr>
              <a:spLocks/>
            </p:cNvSpPr>
            <p:nvPr/>
          </p:nvSpPr>
          <p:spPr bwMode="auto">
            <a:xfrm>
              <a:off x="1779589" y="2308227"/>
              <a:ext cx="33337" cy="7937"/>
            </a:xfrm>
            <a:custGeom>
              <a:avLst/>
              <a:gdLst>
                <a:gd name="T0" fmla="*/ 2147483646 w 22"/>
                <a:gd name="T1" fmla="*/ 2147483646 h 5"/>
                <a:gd name="T2" fmla="*/ 2147483646 w 22"/>
                <a:gd name="T3" fmla="*/ 2147483646 h 5"/>
                <a:gd name="T4" fmla="*/ 2147483646 w 22"/>
                <a:gd name="T5" fmla="*/ 0 h 5"/>
                <a:gd name="T6" fmla="*/ 0 w 22"/>
                <a:gd name="T7" fmla="*/ 2147483646 h 5"/>
                <a:gd name="T8" fmla="*/ 2147483646 w 22"/>
                <a:gd name="T9" fmla="*/ 2147483646 h 5"/>
                <a:gd name="T10" fmla="*/ 2147483646 w 22"/>
                <a:gd name="T11" fmla="*/ 2147483646 h 5"/>
                <a:gd name="T12" fmla="*/ 2147483646 w 22"/>
                <a:gd name="T13" fmla="*/ 2147483646 h 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0" name="MH_Other_200"/>
            <p:cNvSpPr>
              <a:spLocks/>
            </p:cNvSpPr>
            <p:nvPr/>
          </p:nvSpPr>
          <p:spPr bwMode="auto">
            <a:xfrm>
              <a:off x="1779588" y="2312989"/>
              <a:ext cx="38100" cy="9525"/>
            </a:xfrm>
            <a:custGeom>
              <a:avLst/>
              <a:gdLst>
                <a:gd name="T0" fmla="*/ 2147483646 w 25"/>
                <a:gd name="T1" fmla="*/ 2147483646 h 7"/>
                <a:gd name="T2" fmla="*/ 2147483646 w 25"/>
                <a:gd name="T3" fmla="*/ 2147483646 h 7"/>
                <a:gd name="T4" fmla="*/ 2147483646 w 25"/>
                <a:gd name="T5" fmla="*/ 0 h 7"/>
                <a:gd name="T6" fmla="*/ 0 w 25"/>
                <a:gd name="T7" fmla="*/ 2147483646 h 7"/>
                <a:gd name="T8" fmla="*/ 2147483646 w 25"/>
                <a:gd name="T9" fmla="*/ 2147483646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1" name="MH_Other_201"/>
            <p:cNvSpPr>
              <a:spLocks/>
            </p:cNvSpPr>
            <p:nvPr/>
          </p:nvSpPr>
          <p:spPr bwMode="auto">
            <a:xfrm>
              <a:off x="1779589" y="2303463"/>
              <a:ext cx="22225" cy="7938"/>
            </a:xfrm>
            <a:custGeom>
              <a:avLst/>
              <a:gdLst>
                <a:gd name="T0" fmla="*/ 2147483646 w 15"/>
                <a:gd name="T1" fmla="*/ 2147483646 h 5"/>
                <a:gd name="T2" fmla="*/ 2147483646 w 15"/>
                <a:gd name="T3" fmla="*/ 2147483646 h 5"/>
                <a:gd name="T4" fmla="*/ 2147483646 w 15"/>
                <a:gd name="T5" fmla="*/ 0 h 5"/>
                <a:gd name="T6" fmla="*/ 2147483646 w 15"/>
                <a:gd name="T7" fmla="*/ 0 h 5"/>
                <a:gd name="T8" fmla="*/ 2147483646 w 15"/>
                <a:gd name="T9" fmla="*/ 0 h 5"/>
                <a:gd name="T10" fmla="*/ 2147483646 w 15"/>
                <a:gd name="T11" fmla="*/ 0 h 5"/>
                <a:gd name="T12" fmla="*/ 2147483646 w 15"/>
                <a:gd name="T13" fmla="*/ 2147483646 h 5"/>
                <a:gd name="T14" fmla="*/ 2147483646 w 15"/>
                <a:gd name="T15" fmla="*/ 2147483646 h 5"/>
                <a:gd name="T16" fmla="*/ 0 w 15"/>
                <a:gd name="T17" fmla="*/ 2147483646 h 5"/>
                <a:gd name="T18" fmla="*/ 2147483646 w 15"/>
                <a:gd name="T19" fmla="*/ 2147483646 h 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2" name="MH_Other_202"/>
            <p:cNvSpPr>
              <a:spLocks/>
            </p:cNvSpPr>
            <p:nvPr/>
          </p:nvSpPr>
          <p:spPr bwMode="auto">
            <a:xfrm>
              <a:off x="1870076" y="2357439"/>
              <a:ext cx="55563" cy="55563"/>
            </a:xfrm>
            <a:custGeom>
              <a:avLst/>
              <a:gdLst>
                <a:gd name="T0" fmla="*/ 2147483646 w 37"/>
                <a:gd name="T1" fmla="*/ 2147483646 h 37"/>
                <a:gd name="T2" fmla="*/ 2147483646 w 37"/>
                <a:gd name="T3" fmla="*/ 0 h 37"/>
                <a:gd name="T4" fmla="*/ 0 w 37"/>
                <a:gd name="T5" fmla="*/ 0 h 37"/>
                <a:gd name="T6" fmla="*/ 2147483646 w 37"/>
                <a:gd name="T7" fmla="*/ 2147483646 h 37"/>
                <a:gd name="T8" fmla="*/ 2147483646 w 37"/>
                <a:gd name="T9" fmla="*/ 2147483646 h 37"/>
                <a:gd name="T10" fmla="*/ 2147483646 w 37"/>
                <a:gd name="T11" fmla="*/ 2147483646 h 37"/>
                <a:gd name="T12" fmla="*/ 2147483646 w 37"/>
                <a:gd name="T13" fmla="*/ 2147483646 h 37"/>
                <a:gd name="T14" fmla="*/ 2147483646 w 37"/>
                <a:gd name="T15" fmla="*/ 2147483646 h 3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3" name="MH_Other_203"/>
            <p:cNvSpPr>
              <a:spLocks/>
            </p:cNvSpPr>
            <p:nvPr/>
          </p:nvSpPr>
          <p:spPr bwMode="auto">
            <a:xfrm>
              <a:off x="1844675" y="2357438"/>
              <a:ext cx="26988" cy="107950"/>
            </a:xfrm>
            <a:custGeom>
              <a:avLst/>
              <a:gdLst>
                <a:gd name="T0" fmla="*/ 2147483646 w 18"/>
                <a:gd name="T1" fmla="*/ 0 h 71"/>
                <a:gd name="T2" fmla="*/ 0 w 18"/>
                <a:gd name="T3" fmla="*/ 0 h 71"/>
                <a:gd name="T4" fmla="*/ 2147483646 w 18"/>
                <a:gd name="T5" fmla="*/ 2147483646 h 71"/>
                <a:gd name="T6" fmla="*/ 2147483646 w 18"/>
                <a:gd name="T7" fmla="*/ 2147483646 h 71"/>
                <a:gd name="T8" fmla="*/ 2147483646 w 18"/>
                <a:gd name="T9" fmla="*/ 2147483646 h 71"/>
                <a:gd name="T10" fmla="*/ 2147483646 w 18"/>
                <a:gd name="T11" fmla="*/ 2147483646 h 71"/>
                <a:gd name="T12" fmla="*/ 2147483646 w 18"/>
                <a:gd name="T13" fmla="*/ 0 h 7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4" name="MH_Other_204"/>
            <p:cNvSpPr>
              <a:spLocks noEditPoints="1"/>
            </p:cNvSpPr>
            <p:nvPr/>
          </p:nvSpPr>
          <p:spPr bwMode="auto">
            <a:xfrm>
              <a:off x="1385889" y="2079626"/>
              <a:ext cx="198437" cy="271462"/>
            </a:xfrm>
            <a:custGeom>
              <a:avLst/>
              <a:gdLst>
                <a:gd name="T0" fmla="*/ 2147483646 w 131"/>
                <a:gd name="T1" fmla="*/ 2147483646 h 181"/>
                <a:gd name="T2" fmla="*/ 2147483646 w 131"/>
                <a:gd name="T3" fmla="*/ 2147483646 h 181"/>
                <a:gd name="T4" fmla="*/ 2147483646 w 131"/>
                <a:gd name="T5" fmla="*/ 2147483646 h 181"/>
                <a:gd name="T6" fmla="*/ 2147483646 w 131"/>
                <a:gd name="T7" fmla="*/ 2147483646 h 181"/>
                <a:gd name="T8" fmla="*/ 2147483646 w 131"/>
                <a:gd name="T9" fmla="*/ 2147483646 h 181"/>
                <a:gd name="T10" fmla="*/ 2147483646 w 131"/>
                <a:gd name="T11" fmla="*/ 2147483646 h 181"/>
                <a:gd name="T12" fmla="*/ 2147483646 w 131"/>
                <a:gd name="T13" fmla="*/ 2147483646 h 181"/>
                <a:gd name="T14" fmla="*/ 2147483646 w 131"/>
                <a:gd name="T15" fmla="*/ 2147483646 h 181"/>
                <a:gd name="T16" fmla="*/ 2147483646 w 131"/>
                <a:gd name="T17" fmla="*/ 2147483646 h 181"/>
                <a:gd name="T18" fmla="*/ 2147483646 w 131"/>
                <a:gd name="T19" fmla="*/ 2147483646 h 181"/>
                <a:gd name="T20" fmla="*/ 2147483646 w 131"/>
                <a:gd name="T21" fmla="*/ 2147483646 h 181"/>
                <a:gd name="T22" fmla="*/ 2147483646 w 131"/>
                <a:gd name="T23" fmla="*/ 2147483646 h 181"/>
                <a:gd name="T24" fmla="*/ 2147483646 w 131"/>
                <a:gd name="T25" fmla="*/ 2147483646 h 181"/>
                <a:gd name="T26" fmla="*/ 2147483646 w 131"/>
                <a:gd name="T27" fmla="*/ 2147483646 h 181"/>
                <a:gd name="T28" fmla="*/ 2147483646 w 131"/>
                <a:gd name="T29" fmla="*/ 2147483646 h 181"/>
                <a:gd name="T30" fmla="*/ 2147483646 w 131"/>
                <a:gd name="T31" fmla="*/ 2147483646 h 181"/>
                <a:gd name="T32" fmla="*/ 2147483646 w 131"/>
                <a:gd name="T33" fmla="*/ 2147483646 h 181"/>
                <a:gd name="T34" fmla="*/ 2147483646 w 131"/>
                <a:gd name="T35" fmla="*/ 2147483646 h 181"/>
                <a:gd name="T36" fmla="*/ 2147483646 w 131"/>
                <a:gd name="T37" fmla="*/ 2147483646 h 181"/>
                <a:gd name="T38" fmla="*/ 2147483646 w 131"/>
                <a:gd name="T39" fmla="*/ 2147483646 h 181"/>
                <a:gd name="T40" fmla="*/ 2147483646 w 131"/>
                <a:gd name="T41" fmla="*/ 2147483646 h 181"/>
                <a:gd name="T42" fmla="*/ 2147483646 w 131"/>
                <a:gd name="T43" fmla="*/ 2147483646 h 181"/>
                <a:gd name="T44" fmla="*/ 2147483646 w 131"/>
                <a:gd name="T45" fmla="*/ 2147483646 h 181"/>
                <a:gd name="T46" fmla="*/ 2147483646 w 131"/>
                <a:gd name="T47" fmla="*/ 2147483646 h 181"/>
                <a:gd name="T48" fmla="*/ 2147483646 w 131"/>
                <a:gd name="T49" fmla="*/ 2147483646 h 181"/>
                <a:gd name="T50" fmla="*/ 2147483646 w 131"/>
                <a:gd name="T51" fmla="*/ 2147483646 h 181"/>
                <a:gd name="T52" fmla="*/ 2147483646 w 131"/>
                <a:gd name="T53" fmla="*/ 2147483646 h 181"/>
                <a:gd name="T54" fmla="*/ 2147483646 w 131"/>
                <a:gd name="T55" fmla="*/ 2147483646 h 181"/>
                <a:gd name="T56" fmla="*/ 2147483646 w 131"/>
                <a:gd name="T57" fmla="*/ 2147483646 h 18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5" name="MH_Other_205"/>
            <p:cNvSpPr>
              <a:spLocks/>
            </p:cNvSpPr>
            <p:nvPr/>
          </p:nvSpPr>
          <p:spPr bwMode="auto">
            <a:xfrm>
              <a:off x="1401764" y="2084388"/>
              <a:ext cx="149225" cy="260350"/>
            </a:xfrm>
            <a:custGeom>
              <a:avLst/>
              <a:gdLst>
                <a:gd name="T0" fmla="*/ 2147483646 w 99"/>
                <a:gd name="T1" fmla="*/ 2147483646 h 172"/>
                <a:gd name="T2" fmla="*/ 2147483646 w 99"/>
                <a:gd name="T3" fmla="*/ 2147483646 h 172"/>
                <a:gd name="T4" fmla="*/ 2147483646 w 99"/>
                <a:gd name="T5" fmla="*/ 2147483646 h 172"/>
                <a:gd name="T6" fmla="*/ 2147483646 w 99"/>
                <a:gd name="T7" fmla="*/ 2147483646 h 172"/>
                <a:gd name="T8" fmla="*/ 2147483646 w 99"/>
                <a:gd name="T9" fmla="*/ 2147483646 h 172"/>
                <a:gd name="T10" fmla="*/ 2147483646 w 99"/>
                <a:gd name="T11" fmla="*/ 2147483646 h 172"/>
                <a:gd name="T12" fmla="*/ 2147483646 w 99"/>
                <a:gd name="T13" fmla="*/ 2147483646 h 172"/>
                <a:gd name="T14" fmla="*/ 0 w 99"/>
                <a:gd name="T15" fmla="*/ 2147483646 h 172"/>
                <a:gd name="T16" fmla="*/ 2147483646 w 99"/>
                <a:gd name="T17" fmla="*/ 2147483646 h 172"/>
                <a:gd name="T18" fmla="*/ 2147483646 w 99"/>
                <a:gd name="T19" fmla="*/ 2147483646 h 172"/>
                <a:gd name="T20" fmla="*/ 2147483646 w 99"/>
                <a:gd name="T21" fmla="*/ 2147483646 h 172"/>
                <a:gd name="T22" fmla="*/ 2147483646 w 99"/>
                <a:gd name="T23" fmla="*/ 2147483646 h 172"/>
                <a:gd name="T24" fmla="*/ 2147483646 w 99"/>
                <a:gd name="T25" fmla="*/ 2147483646 h 172"/>
                <a:gd name="T26" fmla="*/ 2147483646 w 99"/>
                <a:gd name="T27" fmla="*/ 2147483646 h 1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6" name="MH_Other_206"/>
            <p:cNvSpPr>
              <a:spLocks noEditPoints="1"/>
            </p:cNvSpPr>
            <p:nvPr/>
          </p:nvSpPr>
          <p:spPr bwMode="auto">
            <a:xfrm>
              <a:off x="1481139" y="2106614"/>
              <a:ext cx="104775" cy="106363"/>
            </a:xfrm>
            <a:custGeom>
              <a:avLst/>
              <a:gdLst>
                <a:gd name="T0" fmla="*/ 2147483646 w 69"/>
                <a:gd name="T1" fmla="*/ 2147483646 h 70"/>
                <a:gd name="T2" fmla="*/ 2147483646 w 69"/>
                <a:gd name="T3" fmla="*/ 2147483646 h 70"/>
                <a:gd name="T4" fmla="*/ 2147483646 w 69"/>
                <a:gd name="T5" fmla="*/ 2147483646 h 70"/>
                <a:gd name="T6" fmla="*/ 2147483646 w 69"/>
                <a:gd name="T7" fmla="*/ 2147483646 h 70"/>
                <a:gd name="T8" fmla="*/ 0 w 69"/>
                <a:gd name="T9" fmla="*/ 2147483646 h 70"/>
                <a:gd name="T10" fmla="*/ 2147483646 w 69"/>
                <a:gd name="T11" fmla="*/ 2147483646 h 70"/>
                <a:gd name="T12" fmla="*/ 2147483646 w 69"/>
                <a:gd name="T13" fmla="*/ 2147483646 h 70"/>
                <a:gd name="T14" fmla="*/ 2147483646 w 69"/>
                <a:gd name="T15" fmla="*/ 2147483646 h 70"/>
                <a:gd name="T16" fmla="*/ 2147483646 w 69"/>
                <a:gd name="T17" fmla="*/ 2147483646 h 70"/>
                <a:gd name="T18" fmla="*/ 2147483646 w 69"/>
                <a:gd name="T19" fmla="*/ 2147483646 h 70"/>
                <a:gd name="T20" fmla="*/ 2147483646 w 69"/>
                <a:gd name="T21" fmla="*/ 2147483646 h 70"/>
                <a:gd name="T22" fmla="*/ 2147483646 w 69"/>
                <a:gd name="T23" fmla="*/ 2147483646 h 70"/>
                <a:gd name="T24" fmla="*/ 2147483646 w 69"/>
                <a:gd name="T25" fmla="*/ 2147483646 h 70"/>
                <a:gd name="T26" fmla="*/ 2147483646 w 69"/>
                <a:gd name="T27" fmla="*/ 2147483646 h 70"/>
                <a:gd name="T28" fmla="*/ 2147483646 w 69"/>
                <a:gd name="T29" fmla="*/ 0 h 70"/>
                <a:gd name="T30" fmla="*/ 2147483646 w 69"/>
                <a:gd name="T31" fmla="*/ 2147483646 h 70"/>
                <a:gd name="T32" fmla="*/ 2147483646 w 69"/>
                <a:gd name="T33" fmla="*/ 2147483646 h 70"/>
                <a:gd name="T34" fmla="*/ 2147483646 w 69"/>
                <a:gd name="T35" fmla="*/ 2147483646 h 70"/>
                <a:gd name="T36" fmla="*/ 2147483646 w 69"/>
                <a:gd name="T37" fmla="*/ 2147483646 h 70"/>
                <a:gd name="T38" fmla="*/ 2147483646 w 69"/>
                <a:gd name="T39" fmla="*/ 2147483646 h 70"/>
                <a:gd name="T40" fmla="*/ 2147483646 w 69"/>
                <a:gd name="T41" fmla="*/ 2147483646 h 70"/>
                <a:gd name="T42" fmla="*/ 2147483646 w 69"/>
                <a:gd name="T43" fmla="*/ 2147483646 h 70"/>
                <a:gd name="T44" fmla="*/ 2147483646 w 69"/>
                <a:gd name="T45" fmla="*/ 2147483646 h 70"/>
                <a:gd name="T46" fmla="*/ 2147483646 w 69"/>
                <a:gd name="T47" fmla="*/ 2147483646 h 70"/>
                <a:gd name="T48" fmla="*/ 2147483646 w 69"/>
                <a:gd name="T49" fmla="*/ 2147483646 h 70"/>
                <a:gd name="T50" fmla="*/ 2147483646 w 69"/>
                <a:gd name="T51" fmla="*/ 2147483646 h 70"/>
                <a:gd name="T52" fmla="*/ 2147483646 w 69"/>
                <a:gd name="T53" fmla="*/ 2147483646 h 70"/>
                <a:gd name="T54" fmla="*/ 2147483646 w 69"/>
                <a:gd name="T55" fmla="*/ 2147483646 h 70"/>
                <a:gd name="T56" fmla="*/ 2147483646 w 69"/>
                <a:gd name="T57" fmla="*/ 2147483646 h 7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7" name="MH_Other_207"/>
            <p:cNvSpPr>
              <a:spLocks/>
            </p:cNvSpPr>
            <p:nvPr/>
          </p:nvSpPr>
          <p:spPr bwMode="auto">
            <a:xfrm>
              <a:off x="1509713" y="2155826"/>
              <a:ext cx="44450" cy="30162"/>
            </a:xfrm>
            <a:custGeom>
              <a:avLst/>
              <a:gdLst>
                <a:gd name="T0" fmla="*/ 2147483646 w 30"/>
                <a:gd name="T1" fmla="*/ 0 h 21"/>
                <a:gd name="T2" fmla="*/ 2147483646 w 30"/>
                <a:gd name="T3" fmla="*/ 2147483646 h 21"/>
                <a:gd name="T4" fmla="*/ 2147483646 w 30"/>
                <a:gd name="T5" fmla="*/ 2147483646 h 21"/>
                <a:gd name="T6" fmla="*/ 2147483646 w 30"/>
                <a:gd name="T7" fmla="*/ 2147483646 h 21"/>
                <a:gd name="T8" fmla="*/ 2147483646 w 30"/>
                <a:gd name="T9" fmla="*/ 2147483646 h 21"/>
                <a:gd name="T10" fmla="*/ 2147483646 w 30"/>
                <a:gd name="T11" fmla="*/ 0 h 21"/>
                <a:gd name="T12" fmla="*/ 2147483646 w 30"/>
                <a:gd name="T13" fmla="*/ 0 h 2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8" name="MH_Other_208"/>
            <p:cNvSpPr>
              <a:spLocks/>
            </p:cNvSpPr>
            <p:nvPr/>
          </p:nvSpPr>
          <p:spPr bwMode="auto">
            <a:xfrm>
              <a:off x="1493839" y="2166939"/>
              <a:ext cx="20637" cy="36513"/>
            </a:xfrm>
            <a:custGeom>
              <a:avLst/>
              <a:gdLst>
                <a:gd name="T0" fmla="*/ 2147483646 w 14"/>
                <a:gd name="T1" fmla="*/ 2147483646 h 25"/>
                <a:gd name="T2" fmla="*/ 2147483646 w 14"/>
                <a:gd name="T3" fmla="*/ 0 h 25"/>
                <a:gd name="T4" fmla="*/ 0 w 14"/>
                <a:gd name="T5" fmla="*/ 2147483646 h 25"/>
                <a:gd name="T6" fmla="*/ 2147483646 w 14"/>
                <a:gd name="T7" fmla="*/ 2147483646 h 25"/>
                <a:gd name="T8" fmla="*/ 2147483646 w 14"/>
                <a:gd name="T9" fmla="*/ 2147483646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799" name="MH_Other_209"/>
            <p:cNvSpPr>
              <a:spLocks/>
            </p:cNvSpPr>
            <p:nvPr/>
          </p:nvSpPr>
          <p:spPr bwMode="auto">
            <a:xfrm>
              <a:off x="1511300" y="2101851"/>
              <a:ext cx="82550" cy="119062"/>
            </a:xfrm>
            <a:custGeom>
              <a:avLst/>
              <a:gdLst>
                <a:gd name="T0" fmla="*/ 2147483646 w 54"/>
                <a:gd name="T1" fmla="*/ 2147483646 h 79"/>
                <a:gd name="T2" fmla="*/ 2147483646 w 54"/>
                <a:gd name="T3" fmla="*/ 2147483646 h 79"/>
                <a:gd name="T4" fmla="*/ 2147483646 w 54"/>
                <a:gd name="T5" fmla="*/ 2147483646 h 79"/>
                <a:gd name="T6" fmla="*/ 2147483646 w 54"/>
                <a:gd name="T7" fmla="*/ 2147483646 h 79"/>
                <a:gd name="T8" fmla="*/ 2147483646 w 54"/>
                <a:gd name="T9" fmla="*/ 2147483646 h 79"/>
                <a:gd name="T10" fmla="*/ 2147483646 w 54"/>
                <a:gd name="T11" fmla="*/ 2147483646 h 79"/>
                <a:gd name="T12" fmla="*/ 2147483646 w 54"/>
                <a:gd name="T13" fmla="*/ 2147483646 h 79"/>
                <a:gd name="T14" fmla="*/ 2147483646 w 54"/>
                <a:gd name="T15" fmla="*/ 2147483646 h 79"/>
                <a:gd name="T16" fmla="*/ 2147483646 w 54"/>
                <a:gd name="T17" fmla="*/ 2147483646 h 79"/>
                <a:gd name="T18" fmla="*/ 2147483646 w 54"/>
                <a:gd name="T19" fmla="*/ 2147483646 h 79"/>
                <a:gd name="T20" fmla="*/ 2147483646 w 54"/>
                <a:gd name="T21" fmla="*/ 2147483646 h 79"/>
                <a:gd name="T22" fmla="*/ 2147483646 w 54"/>
                <a:gd name="T23" fmla="*/ 2147483646 h 79"/>
                <a:gd name="T24" fmla="*/ 2147483646 w 54"/>
                <a:gd name="T25" fmla="*/ 2147483646 h 79"/>
                <a:gd name="T26" fmla="*/ 2147483646 w 54"/>
                <a:gd name="T27" fmla="*/ 2147483646 h 79"/>
                <a:gd name="T28" fmla="*/ 2147483646 w 54"/>
                <a:gd name="T29" fmla="*/ 2147483646 h 79"/>
                <a:gd name="T30" fmla="*/ 2147483646 w 54"/>
                <a:gd name="T31" fmla="*/ 2147483646 h 79"/>
                <a:gd name="T32" fmla="*/ 2147483646 w 54"/>
                <a:gd name="T33" fmla="*/ 2147483646 h 79"/>
                <a:gd name="T34" fmla="*/ 2147483646 w 54"/>
                <a:gd name="T35" fmla="*/ 0 h 79"/>
                <a:gd name="T36" fmla="*/ 2147483646 w 54"/>
                <a:gd name="T37" fmla="*/ 2147483646 h 79"/>
                <a:gd name="T38" fmla="*/ 0 w 54"/>
                <a:gd name="T39" fmla="*/ 2147483646 h 79"/>
                <a:gd name="T40" fmla="*/ 2147483646 w 54"/>
                <a:gd name="T41" fmla="*/ 2147483646 h 79"/>
                <a:gd name="T42" fmla="*/ 2147483646 w 54"/>
                <a:gd name="T43" fmla="*/ 2147483646 h 7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0" name="MH_Other_210"/>
            <p:cNvSpPr>
              <a:spLocks/>
            </p:cNvSpPr>
            <p:nvPr/>
          </p:nvSpPr>
          <p:spPr bwMode="auto">
            <a:xfrm>
              <a:off x="1341439" y="2298701"/>
              <a:ext cx="301625" cy="228600"/>
            </a:xfrm>
            <a:custGeom>
              <a:avLst/>
              <a:gdLst>
                <a:gd name="T0" fmla="*/ 2147483646 w 201"/>
                <a:gd name="T1" fmla="*/ 0 h 153"/>
                <a:gd name="T2" fmla="*/ 0 w 201"/>
                <a:gd name="T3" fmla="*/ 2147483646 h 153"/>
                <a:gd name="T4" fmla="*/ 2147483646 w 201"/>
                <a:gd name="T5" fmla="*/ 2147483646 h 153"/>
                <a:gd name="T6" fmla="*/ 2147483646 w 201"/>
                <a:gd name="T7" fmla="*/ 2147483646 h 153"/>
                <a:gd name="T8" fmla="*/ 2147483646 w 201"/>
                <a:gd name="T9" fmla="*/ 2147483646 h 153"/>
                <a:gd name="T10" fmla="*/ 2147483646 w 201"/>
                <a:gd name="T11" fmla="*/ 2147483646 h 153"/>
                <a:gd name="T12" fmla="*/ 2147483646 w 201"/>
                <a:gd name="T13" fmla="*/ 2147483646 h 153"/>
                <a:gd name="T14" fmla="*/ 2147483646 w 201"/>
                <a:gd name="T15" fmla="*/ 2147483646 h 153"/>
                <a:gd name="T16" fmla="*/ 2147483646 w 201"/>
                <a:gd name="T17" fmla="*/ 2147483646 h 153"/>
                <a:gd name="T18" fmla="*/ 2147483646 w 201"/>
                <a:gd name="T19" fmla="*/ 2147483646 h 153"/>
                <a:gd name="T20" fmla="*/ 2147483646 w 201"/>
                <a:gd name="T21" fmla="*/ 2147483646 h 153"/>
                <a:gd name="T22" fmla="*/ 2147483646 w 201"/>
                <a:gd name="T23" fmla="*/ 2147483646 h 153"/>
                <a:gd name="T24" fmla="*/ 2147483646 w 201"/>
                <a:gd name="T25" fmla="*/ 2147483646 h 153"/>
                <a:gd name="T26" fmla="*/ 2147483646 w 201"/>
                <a:gd name="T27" fmla="*/ 2147483646 h 153"/>
                <a:gd name="T28" fmla="*/ 2147483646 w 201"/>
                <a:gd name="T29" fmla="*/ 2147483646 h 153"/>
                <a:gd name="T30" fmla="*/ 2147483646 w 201"/>
                <a:gd name="T31" fmla="*/ 2147483646 h 153"/>
                <a:gd name="T32" fmla="*/ 2147483646 w 201"/>
                <a:gd name="T33" fmla="*/ 2147483646 h 153"/>
                <a:gd name="T34" fmla="*/ 2147483646 w 201"/>
                <a:gd name="T35" fmla="*/ 2147483646 h 153"/>
                <a:gd name="T36" fmla="*/ 2147483646 w 201"/>
                <a:gd name="T37" fmla="*/ 2147483646 h 153"/>
                <a:gd name="T38" fmla="*/ 2147483646 w 201"/>
                <a:gd name="T39" fmla="*/ 0 h 15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1" name="MH_Other_211"/>
            <p:cNvSpPr>
              <a:spLocks noEditPoints="1"/>
            </p:cNvSpPr>
            <p:nvPr/>
          </p:nvSpPr>
          <p:spPr bwMode="auto">
            <a:xfrm>
              <a:off x="1425576" y="2208213"/>
              <a:ext cx="125413" cy="228600"/>
            </a:xfrm>
            <a:custGeom>
              <a:avLst/>
              <a:gdLst>
                <a:gd name="T0" fmla="*/ 2147483646 w 83"/>
                <a:gd name="T1" fmla="*/ 2147483646 h 153"/>
                <a:gd name="T2" fmla="*/ 0 w 83"/>
                <a:gd name="T3" fmla="*/ 2147483646 h 153"/>
                <a:gd name="T4" fmla="*/ 2147483646 w 83"/>
                <a:gd name="T5" fmla="*/ 2147483646 h 153"/>
                <a:gd name="T6" fmla="*/ 2147483646 w 83"/>
                <a:gd name="T7" fmla="*/ 2147483646 h 153"/>
                <a:gd name="T8" fmla="*/ 2147483646 w 83"/>
                <a:gd name="T9" fmla="*/ 2147483646 h 153"/>
                <a:gd name="T10" fmla="*/ 2147483646 w 83"/>
                <a:gd name="T11" fmla="*/ 2147483646 h 153"/>
                <a:gd name="T12" fmla="*/ 2147483646 w 83"/>
                <a:gd name="T13" fmla="*/ 2147483646 h 153"/>
                <a:gd name="T14" fmla="*/ 2147483646 w 83"/>
                <a:gd name="T15" fmla="*/ 2147483646 h 153"/>
                <a:gd name="T16" fmla="*/ 2147483646 w 83"/>
                <a:gd name="T17" fmla="*/ 2147483646 h 153"/>
                <a:gd name="T18" fmla="*/ 2147483646 w 83"/>
                <a:gd name="T19" fmla="*/ 2147483646 h 153"/>
                <a:gd name="T20" fmla="*/ 2147483646 w 83"/>
                <a:gd name="T21" fmla="*/ 0 h 153"/>
                <a:gd name="T22" fmla="*/ 2147483646 w 83"/>
                <a:gd name="T23" fmla="*/ 2147483646 h 153"/>
                <a:gd name="T24" fmla="*/ 2147483646 w 83"/>
                <a:gd name="T25" fmla="*/ 2147483646 h 153"/>
                <a:gd name="T26" fmla="*/ 2147483646 w 83"/>
                <a:gd name="T27" fmla="*/ 2147483646 h 153"/>
                <a:gd name="T28" fmla="*/ 2147483646 w 83"/>
                <a:gd name="T29" fmla="*/ 2147483646 h 153"/>
                <a:gd name="T30" fmla="*/ 2147483646 w 83"/>
                <a:gd name="T31" fmla="*/ 2147483646 h 153"/>
                <a:gd name="T32" fmla="*/ 2147483646 w 83"/>
                <a:gd name="T33" fmla="*/ 2147483646 h 153"/>
                <a:gd name="T34" fmla="*/ 2147483646 w 83"/>
                <a:gd name="T35" fmla="*/ 2147483646 h 153"/>
                <a:gd name="T36" fmla="*/ 2147483646 w 83"/>
                <a:gd name="T37" fmla="*/ 2147483646 h 153"/>
                <a:gd name="T38" fmla="*/ 2147483646 w 83"/>
                <a:gd name="T39" fmla="*/ 2147483646 h 153"/>
                <a:gd name="T40" fmla="*/ 2147483646 w 83"/>
                <a:gd name="T41" fmla="*/ 2147483646 h 153"/>
                <a:gd name="T42" fmla="*/ 2147483646 w 83"/>
                <a:gd name="T43" fmla="*/ 2147483646 h 153"/>
                <a:gd name="T44" fmla="*/ 2147483646 w 83"/>
                <a:gd name="T45" fmla="*/ 2147483646 h 153"/>
                <a:gd name="T46" fmla="*/ 2147483646 w 83"/>
                <a:gd name="T47" fmla="*/ 2147483646 h 153"/>
                <a:gd name="T48" fmla="*/ 2147483646 w 83"/>
                <a:gd name="T49" fmla="*/ 2147483646 h 153"/>
                <a:gd name="T50" fmla="*/ 2147483646 w 83"/>
                <a:gd name="T51" fmla="*/ 2147483646 h 153"/>
                <a:gd name="T52" fmla="*/ 2147483646 w 83"/>
                <a:gd name="T53" fmla="*/ 2147483646 h 153"/>
                <a:gd name="T54" fmla="*/ 2147483646 w 83"/>
                <a:gd name="T55" fmla="*/ 2147483646 h 153"/>
                <a:gd name="T56" fmla="*/ 2147483646 w 83"/>
                <a:gd name="T57" fmla="*/ 2147483646 h 153"/>
                <a:gd name="T58" fmla="*/ 2147483646 w 83"/>
                <a:gd name="T59" fmla="*/ 2147483646 h 153"/>
                <a:gd name="T60" fmla="*/ 2147483646 w 83"/>
                <a:gd name="T61" fmla="*/ 2147483646 h 153"/>
                <a:gd name="T62" fmla="*/ 2147483646 w 83"/>
                <a:gd name="T63" fmla="*/ 2147483646 h 15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2" name="MH_Other_212"/>
            <p:cNvSpPr>
              <a:spLocks/>
            </p:cNvSpPr>
            <p:nvPr/>
          </p:nvSpPr>
          <p:spPr bwMode="auto">
            <a:xfrm>
              <a:off x="1428751" y="2209801"/>
              <a:ext cx="98425" cy="222250"/>
            </a:xfrm>
            <a:custGeom>
              <a:avLst/>
              <a:gdLst>
                <a:gd name="T0" fmla="*/ 2147483646 w 65"/>
                <a:gd name="T1" fmla="*/ 2147483646 h 147"/>
                <a:gd name="T2" fmla="*/ 2147483646 w 65"/>
                <a:gd name="T3" fmla="*/ 2147483646 h 147"/>
                <a:gd name="T4" fmla="*/ 2147483646 w 65"/>
                <a:gd name="T5" fmla="*/ 2147483646 h 147"/>
                <a:gd name="T6" fmla="*/ 2147483646 w 65"/>
                <a:gd name="T7" fmla="*/ 2147483646 h 147"/>
                <a:gd name="T8" fmla="*/ 2147483646 w 65"/>
                <a:gd name="T9" fmla="*/ 2147483646 h 147"/>
                <a:gd name="T10" fmla="*/ 2147483646 w 65"/>
                <a:gd name="T11" fmla="*/ 2147483646 h 147"/>
                <a:gd name="T12" fmla="*/ 2147483646 w 65"/>
                <a:gd name="T13" fmla="*/ 2147483646 h 147"/>
                <a:gd name="T14" fmla="*/ 2147483646 w 65"/>
                <a:gd name="T15" fmla="*/ 2147483646 h 147"/>
                <a:gd name="T16" fmla="*/ 2147483646 w 65"/>
                <a:gd name="T17" fmla="*/ 2147483646 h 147"/>
                <a:gd name="T18" fmla="*/ 2147483646 w 65"/>
                <a:gd name="T19" fmla="*/ 2147483646 h 147"/>
                <a:gd name="T20" fmla="*/ 2147483646 w 65"/>
                <a:gd name="T21" fmla="*/ 2147483646 h 147"/>
                <a:gd name="T22" fmla="*/ 2147483646 w 65"/>
                <a:gd name="T23" fmla="*/ 2147483646 h 147"/>
                <a:gd name="T24" fmla="*/ 2147483646 w 65"/>
                <a:gd name="T25" fmla="*/ 2147483646 h 147"/>
                <a:gd name="T26" fmla="*/ 0 w 65"/>
                <a:gd name="T27" fmla="*/ 2147483646 h 147"/>
                <a:gd name="T28" fmla="*/ 2147483646 w 65"/>
                <a:gd name="T29" fmla="*/ 2147483646 h 147"/>
                <a:gd name="T30" fmla="*/ 2147483646 w 65"/>
                <a:gd name="T31" fmla="*/ 2147483646 h 147"/>
                <a:gd name="T32" fmla="*/ 2147483646 w 65"/>
                <a:gd name="T33" fmla="*/ 2147483646 h 14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3" name="MH_Other_213"/>
            <p:cNvSpPr>
              <a:spLocks/>
            </p:cNvSpPr>
            <p:nvPr/>
          </p:nvSpPr>
          <p:spPr bwMode="auto">
            <a:xfrm>
              <a:off x="1341438" y="2305051"/>
              <a:ext cx="152400" cy="227012"/>
            </a:xfrm>
            <a:custGeom>
              <a:avLst/>
              <a:gdLst>
                <a:gd name="T0" fmla="*/ 2147483646 w 101"/>
                <a:gd name="T1" fmla="*/ 2147483646 h 150"/>
                <a:gd name="T2" fmla="*/ 0 w 101"/>
                <a:gd name="T3" fmla="*/ 0 h 150"/>
                <a:gd name="T4" fmla="*/ 2147483646 w 101"/>
                <a:gd name="T5" fmla="*/ 2147483646 h 150"/>
                <a:gd name="T6" fmla="*/ 2147483646 w 101"/>
                <a:gd name="T7" fmla="*/ 2147483646 h 150"/>
                <a:gd name="T8" fmla="*/ 2147483646 w 101"/>
                <a:gd name="T9" fmla="*/ 2147483646 h 150"/>
                <a:gd name="T10" fmla="*/ 2147483646 w 101"/>
                <a:gd name="T11" fmla="*/ 2147483646 h 150"/>
                <a:gd name="T12" fmla="*/ 2147483646 w 101"/>
                <a:gd name="T13" fmla="*/ 2147483646 h 150"/>
                <a:gd name="T14" fmla="*/ 2147483646 w 101"/>
                <a:gd name="T15" fmla="*/ 2147483646 h 150"/>
                <a:gd name="T16" fmla="*/ 2147483646 w 101"/>
                <a:gd name="T17" fmla="*/ 2147483646 h 150"/>
                <a:gd name="T18" fmla="*/ 2147483646 w 101"/>
                <a:gd name="T19" fmla="*/ 2147483646 h 150"/>
                <a:gd name="T20" fmla="*/ 2147483646 w 101"/>
                <a:gd name="T21" fmla="*/ 2147483646 h 150"/>
                <a:gd name="T22" fmla="*/ 2147483646 w 101"/>
                <a:gd name="T23" fmla="*/ 2147483646 h 150"/>
                <a:gd name="T24" fmla="*/ 2147483646 w 101"/>
                <a:gd name="T25" fmla="*/ 2147483646 h 150"/>
                <a:gd name="T26" fmla="*/ 2147483646 w 101"/>
                <a:gd name="T27" fmla="*/ 2147483646 h 15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4" name="MH_Other_214"/>
            <p:cNvSpPr>
              <a:spLocks noEditPoints="1"/>
            </p:cNvSpPr>
            <p:nvPr/>
          </p:nvSpPr>
          <p:spPr bwMode="auto">
            <a:xfrm>
              <a:off x="1504951" y="2224088"/>
              <a:ext cx="98425" cy="88900"/>
            </a:xfrm>
            <a:custGeom>
              <a:avLst/>
              <a:gdLst>
                <a:gd name="T0" fmla="*/ 2147483646 w 66"/>
                <a:gd name="T1" fmla="*/ 2147483646 h 59"/>
                <a:gd name="T2" fmla="*/ 2147483646 w 66"/>
                <a:gd name="T3" fmla="*/ 2147483646 h 59"/>
                <a:gd name="T4" fmla="*/ 0 w 66"/>
                <a:gd name="T5" fmla="*/ 2147483646 h 59"/>
                <a:gd name="T6" fmla="*/ 2147483646 w 66"/>
                <a:gd name="T7" fmla="*/ 2147483646 h 59"/>
                <a:gd name="T8" fmla="*/ 2147483646 w 66"/>
                <a:gd name="T9" fmla="*/ 2147483646 h 59"/>
                <a:gd name="T10" fmla="*/ 2147483646 w 66"/>
                <a:gd name="T11" fmla="*/ 2147483646 h 59"/>
                <a:gd name="T12" fmla="*/ 2147483646 w 66"/>
                <a:gd name="T13" fmla="*/ 2147483646 h 59"/>
                <a:gd name="T14" fmla="*/ 2147483646 w 66"/>
                <a:gd name="T15" fmla="*/ 2147483646 h 59"/>
                <a:gd name="T16" fmla="*/ 2147483646 w 66"/>
                <a:gd name="T17" fmla="*/ 2147483646 h 59"/>
                <a:gd name="T18" fmla="*/ 2147483646 w 66"/>
                <a:gd name="T19" fmla="*/ 2147483646 h 59"/>
                <a:gd name="T20" fmla="*/ 2147483646 w 66"/>
                <a:gd name="T21" fmla="*/ 2147483646 h 59"/>
                <a:gd name="T22" fmla="*/ 2147483646 w 66"/>
                <a:gd name="T23" fmla="*/ 2147483646 h 59"/>
                <a:gd name="T24" fmla="*/ 2147483646 w 66"/>
                <a:gd name="T25" fmla="*/ 2147483646 h 59"/>
                <a:gd name="T26" fmla="*/ 2147483646 w 66"/>
                <a:gd name="T27" fmla="*/ 2147483646 h 59"/>
                <a:gd name="T28" fmla="*/ 2147483646 w 66"/>
                <a:gd name="T29" fmla="*/ 2147483646 h 5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5" name="MH_Other_215"/>
            <p:cNvSpPr>
              <a:spLocks/>
            </p:cNvSpPr>
            <p:nvPr/>
          </p:nvSpPr>
          <p:spPr bwMode="auto">
            <a:xfrm>
              <a:off x="1539875" y="2232026"/>
              <a:ext cx="0" cy="0"/>
            </a:xfrm>
            <a:custGeom>
              <a:avLst/>
              <a:gdLst>
                <a:gd name="T0" fmla="*/ 0 60000 65536"/>
                <a:gd name="T1" fmla="*/ 0 60000 65536"/>
                <a:gd name="T2" fmla="*/ 0 60000 65536"/>
                <a:gd name="T3" fmla="*/ 0 60000 65536"/>
              </a:gdLst>
              <a:ahLst/>
              <a:cxnLst>
                <a:cxn ang="T0">
                  <a:pos x="0" y="0"/>
                </a:cxn>
                <a:cxn ang="T1">
                  <a:pos x="0" y="0"/>
                </a:cxn>
                <a:cxn ang="T2">
                  <a:pos x="0" y="0"/>
                </a:cxn>
                <a:cxn ang="T3">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6" name="MH_Other_216"/>
            <p:cNvSpPr>
              <a:spLocks/>
            </p:cNvSpPr>
            <p:nvPr/>
          </p:nvSpPr>
          <p:spPr bwMode="auto">
            <a:xfrm>
              <a:off x="1533526" y="2232027"/>
              <a:ext cx="66675" cy="73025"/>
            </a:xfrm>
            <a:custGeom>
              <a:avLst/>
              <a:gdLst>
                <a:gd name="T0" fmla="*/ 2147483646 w 44"/>
                <a:gd name="T1" fmla="*/ 2147483646 h 49"/>
                <a:gd name="T2" fmla="*/ 0 w 44"/>
                <a:gd name="T3" fmla="*/ 2147483646 h 49"/>
                <a:gd name="T4" fmla="*/ 2147483646 w 44"/>
                <a:gd name="T5" fmla="*/ 2147483646 h 49"/>
                <a:gd name="T6" fmla="*/ 2147483646 w 44"/>
                <a:gd name="T7" fmla="*/ 2147483646 h 49"/>
                <a:gd name="T8" fmla="*/ 2147483646 w 44"/>
                <a:gd name="T9" fmla="*/ 0 h 49"/>
                <a:gd name="T10" fmla="*/ 2147483646 w 44"/>
                <a:gd name="T11" fmla="*/ 2147483646 h 4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7" name="MH_Other_217"/>
            <p:cNvSpPr>
              <a:spLocks/>
            </p:cNvSpPr>
            <p:nvPr/>
          </p:nvSpPr>
          <p:spPr bwMode="auto">
            <a:xfrm>
              <a:off x="1539875" y="2232026"/>
              <a:ext cx="0" cy="0"/>
            </a:xfrm>
            <a:custGeom>
              <a:avLst/>
              <a:gdLst>
                <a:gd name="T0" fmla="*/ 2147483646 h 1"/>
                <a:gd name="T1" fmla="*/ 0 h 1"/>
                <a:gd name="T2" fmla="*/ 0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8" name="MH_Other_218"/>
            <p:cNvSpPr>
              <a:spLocks/>
            </p:cNvSpPr>
            <p:nvPr/>
          </p:nvSpPr>
          <p:spPr bwMode="auto">
            <a:xfrm>
              <a:off x="1603375" y="2298701"/>
              <a:ext cx="0" cy="0"/>
            </a:xfrm>
            <a:custGeom>
              <a:avLst/>
              <a:gdLst>
                <a:gd name="T0" fmla="*/ 2147483646 h 1"/>
                <a:gd name="T1" fmla="*/ 0 h 1"/>
                <a:gd name="T2" fmla="*/ 0 h 1"/>
                <a:gd name="T3" fmla="*/ 2147483646 h 1"/>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09" name="MH_Other_219"/>
            <p:cNvSpPr>
              <a:spLocks/>
            </p:cNvSpPr>
            <p:nvPr/>
          </p:nvSpPr>
          <p:spPr bwMode="auto">
            <a:xfrm>
              <a:off x="1443038" y="2432052"/>
              <a:ext cx="209550" cy="73025"/>
            </a:xfrm>
            <a:custGeom>
              <a:avLst/>
              <a:gdLst>
                <a:gd name="T0" fmla="*/ 0 w 138"/>
                <a:gd name="T1" fmla="*/ 2147483646 h 49"/>
                <a:gd name="T2" fmla="*/ 2147483646 w 138"/>
                <a:gd name="T3" fmla="*/ 2147483646 h 49"/>
                <a:gd name="T4" fmla="*/ 2147483646 w 138"/>
                <a:gd name="T5" fmla="*/ 2147483646 h 49"/>
                <a:gd name="T6" fmla="*/ 2147483646 w 138"/>
                <a:gd name="T7" fmla="*/ 2147483646 h 49"/>
                <a:gd name="T8" fmla="*/ 2147483646 w 138"/>
                <a:gd name="T9" fmla="*/ 2147483646 h 49"/>
                <a:gd name="T10" fmla="*/ 2147483646 w 138"/>
                <a:gd name="T11" fmla="*/ 0 h 49"/>
                <a:gd name="T12" fmla="*/ 2147483646 w 138"/>
                <a:gd name="T13" fmla="*/ 2147483646 h 49"/>
                <a:gd name="T14" fmla="*/ 0 w 138"/>
                <a:gd name="T15" fmla="*/ 2147483646 h 4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0" name="MH_Other_220"/>
            <p:cNvSpPr>
              <a:spLocks noEditPoints="1"/>
            </p:cNvSpPr>
            <p:nvPr/>
          </p:nvSpPr>
          <p:spPr bwMode="auto">
            <a:xfrm>
              <a:off x="1493838" y="2525714"/>
              <a:ext cx="25400" cy="144463"/>
            </a:xfrm>
            <a:custGeom>
              <a:avLst/>
              <a:gdLst>
                <a:gd name="T0" fmla="*/ 2147483646 w 17"/>
                <a:gd name="T1" fmla="*/ 0 h 96"/>
                <a:gd name="T2" fmla="*/ 2147483646 w 17"/>
                <a:gd name="T3" fmla="*/ 2147483646 h 96"/>
                <a:gd name="T4" fmla="*/ 2147483646 w 17"/>
                <a:gd name="T5" fmla="*/ 2147483646 h 96"/>
                <a:gd name="T6" fmla="*/ 0 w 17"/>
                <a:gd name="T7" fmla="*/ 2147483646 h 96"/>
                <a:gd name="T8" fmla="*/ 0 w 17"/>
                <a:gd name="T9" fmla="*/ 2147483646 h 96"/>
                <a:gd name="T10" fmla="*/ 2147483646 w 17"/>
                <a:gd name="T11" fmla="*/ 2147483646 h 96"/>
                <a:gd name="T12" fmla="*/ 2147483646 w 17"/>
                <a:gd name="T13" fmla="*/ 2147483646 h 96"/>
                <a:gd name="T14" fmla="*/ 2147483646 w 17"/>
                <a:gd name="T15" fmla="*/ 2147483646 h 96"/>
                <a:gd name="T16" fmla="*/ 2147483646 w 17"/>
                <a:gd name="T17" fmla="*/ 0 h 96"/>
                <a:gd name="T18" fmla="*/ 2147483646 w 17"/>
                <a:gd name="T19" fmla="*/ 2147483646 h 96"/>
                <a:gd name="T20" fmla="*/ 2147483646 w 17"/>
                <a:gd name="T21" fmla="*/ 2147483646 h 96"/>
                <a:gd name="T22" fmla="*/ 2147483646 w 17"/>
                <a:gd name="T23" fmla="*/ 2147483646 h 96"/>
                <a:gd name="T24" fmla="*/ 2147483646 w 17"/>
                <a:gd name="T25" fmla="*/ 2147483646 h 96"/>
                <a:gd name="T26" fmla="*/ 2147483646 w 17"/>
                <a:gd name="T27" fmla="*/ 2147483646 h 96"/>
                <a:gd name="T28" fmla="*/ 2147483646 w 17"/>
                <a:gd name="T29" fmla="*/ 2147483646 h 96"/>
                <a:gd name="T30" fmla="*/ 2147483646 w 17"/>
                <a:gd name="T31" fmla="*/ 2147483646 h 9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1" name="MH_Other_221"/>
            <p:cNvSpPr>
              <a:spLocks/>
            </p:cNvSpPr>
            <p:nvPr/>
          </p:nvSpPr>
          <p:spPr bwMode="auto">
            <a:xfrm>
              <a:off x="1498600" y="2532063"/>
              <a:ext cx="7938" cy="134938"/>
            </a:xfrm>
            <a:custGeom>
              <a:avLst/>
              <a:gdLst>
                <a:gd name="T0" fmla="*/ 2147483646 w 6"/>
                <a:gd name="T1" fmla="*/ 0 h 90"/>
                <a:gd name="T2" fmla="*/ 0 w 6"/>
                <a:gd name="T3" fmla="*/ 0 h 90"/>
                <a:gd name="T4" fmla="*/ 0 w 6"/>
                <a:gd name="T5" fmla="*/ 2147483646 h 90"/>
                <a:gd name="T6" fmla="*/ 2147483646 w 6"/>
                <a:gd name="T7" fmla="*/ 2147483646 h 90"/>
                <a:gd name="T8" fmla="*/ 2147483646 w 6"/>
                <a:gd name="T9" fmla="*/ 2147483646 h 90"/>
                <a:gd name="T10" fmla="*/ 2147483646 w 6"/>
                <a:gd name="T11" fmla="*/ 2147483646 h 90"/>
                <a:gd name="T12" fmla="*/ 2147483646 w 6"/>
                <a:gd name="T13" fmla="*/ 0 h 9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2" name="MH_Other_222"/>
            <p:cNvSpPr>
              <a:spLocks/>
            </p:cNvSpPr>
            <p:nvPr/>
          </p:nvSpPr>
          <p:spPr bwMode="auto">
            <a:xfrm>
              <a:off x="1449389" y="2481263"/>
              <a:ext cx="193675" cy="31750"/>
            </a:xfrm>
            <a:custGeom>
              <a:avLst/>
              <a:gdLst>
                <a:gd name="T0" fmla="*/ 2147483646 w 128"/>
                <a:gd name="T1" fmla="*/ 2147483646 h 21"/>
                <a:gd name="T2" fmla="*/ 0 w 128"/>
                <a:gd name="T3" fmla="*/ 2147483646 h 21"/>
                <a:gd name="T4" fmla="*/ 2147483646 w 128"/>
                <a:gd name="T5" fmla="*/ 2147483646 h 21"/>
                <a:gd name="T6" fmla="*/ 2147483646 w 128"/>
                <a:gd name="T7" fmla="*/ 2147483646 h 21"/>
                <a:gd name="T8" fmla="*/ 2147483646 w 128"/>
                <a:gd name="T9" fmla="*/ 2147483646 h 21"/>
                <a:gd name="T10" fmla="*/ 2147483646 w 128"/>
                <a:gd name="T11" fmla="*/ 0 h 21"/>
                <a:gd name="T12" fmla="*/ 2147483646 w 128"/>
                <a:gd name="T13" fmla="*/ 2147483646 h 21"/>
                <a:gd name="T14" fmla="*/ 2147483646 w 128"/>
                <a:gd name="T15" fmla="*/ 2147483646 h 2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3" name="MH_Other_223"/>
            <p:cNvSpPr>
              <a:spLocks noEditPoints="1"/>
            </p:cNvSpPr>
            <p:nvPr/>
          </p:nvSpPr>
          <p:spPr bwMode="auto">
            <a:xfrm>
              <a:off x="1435101" y="2403477"/>
              <a:ext cx="212725" cy="77787"/>
            </a:xfrm>
            <a:custGeom>
              <a:avLst/>
              <a:gdLst>
                <a:gd name="T0" fmla="*/ 2147483646 w 141"/>
                <a:gd name="T1" fmla="*/ 2147483646 h 52"/>
                <a:gd name="T2" fmla="*/ 0 w 141"/>
                <a:gd name="T3" fmla="*/ 2147483646 h 52"/>
                <a:gd name="T4" fmla="*/ 2147483646 w 141"/>
                <a:gd name="T5" fmla="*/ 2147483646 h 52"/>
                <a:gd name="T6" fmla="*/ 2147483646 w 141"/>
                <a:gd name="T7" fmla="*/ 2147483646 h 52"/>
                <a:gd name="T8" fmla="*/ 2147483646 w 141"/>
                <a:gd name="T9" fmla="*/ 2147483646 h 52"/>
                <a:gd name="T10" fmla="*/ 2147483646 w 141"/>
                <a:gd name="T11" fmla="*/ 2147483646 h 52"/>
                <a:gd name="T12" fmla="*/ 2147483646 w 141"/>
                <a:gd name="T13" fmla="*/ 2147483646 h 52"/>
                <a:gd name="T14" fmla="*/ 2147483646 w 141"/>
                <a:gd name="T15" fmla="*/ 2147483646 h 52"/>
                <a:gd name="T16" fmla="*/ 2147483646 w 141"/>
                <a:gd name="T17" fmla="*/ 2147483646 h 52"/>
                <a:gd name="T18" fmla="*/ 2147483646 w 141"/>
                <a:gd name="T19" fmla="*/ 2147483646 h 52"/>
                <a:gd name="T20" fmla="*/ 2147483646 w 141"/>
                <a:gd name="T21" fmla="*/ 2147483646 h 52"/>
                <a:gd name="T22" fmla="*/ 2147483646 w 141"/>
                <a:gd name="T23" fmla="*/ 2147483646 h 52"/>
                <a:gd name="T24" fmla="*/ 2147483646 w 141"/>
                <a:gd name="T25" fmla="*/ 2147483646 h 52"/>
                <a:gd name="T26" fmla="*/ 2147483646 w 141"/>
                <a:gd name="T27" fmla="*/ 2147483646 h 52"/>
                <a:gd name="T28" fmla="*/ 2147483646 w 141"/>
                <a:gd name="T29" fmla="*/ 2147483646 h 52"/>
                <a:gd name="T30" fmla="*/ 2147483646 w 141"/>
                <a:gd name="T31" fmla="*/ 2147483646 h 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4" name="MH_Other_224"/>
            <p:cNvSpPr>
              <a:spLocks/>
            </p:cNvSpPr>
            <p:nvPr/>
          </p:nvSpPr>
          <p:spPr bwMode="auto">
            <a:xfrm>
              <a:off x="1539875" y="2428877"/>
              <a:ext cx="101600" cy="7937"/>
            </a:xfrm>
            <a:custGeom>
              <a:avLst/>
              <a:gdLst>
                <a:gd name="T0" fmla="*/ 2147483646 w 85"/>
                <a:gd name="T1" fmla="*/ 0 h 6"/>
                <a:gd name="T2" fmla="*/ 0 w 85"/>
                <a:gd name="T3" fmla="*/ 2147483646 h 6"/>
                <a:gd name="T4" fmla="*/ 2147483646 w 85"/>
                <a:gd name="T5" fmla="*/ 2147483646 h 6"/>
                <a:gd name="T6" fmla="*/ 2147483646 w 85"/>
                <a:gd name="T7" fmla="*/ 0 h 6"/>
                <a:gd name="T8" fmla="*/ 2147483646 w 85"/>
                <a:gd name="T9" fmla="*/ 0 h 6"/>
                <a:gd name="T10" fmla="*/ 2147483646 w 85"/>
                <a:gd name="T11" fmla="*/ 0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5" h="6">
                  <a:moveTo>
                    <a:pt x="8" y="0"/>
                  </a:moveTo>
                  <a:lnTo>
                    <a:pt x="0" y="6"/>
                  </a:lnTo>
                  <a:lnTo>
                    <a:pt x="85" y="6"/>
                  </a:lnTo>
                  <a:lnTo>
                    <a:pt x="80"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5" name="MH_Other_225"/>
            <p:cNvSpPr>
              <a:spLocks/>
            </p:cNvSpPr>
            <p:nvPr/>
          </p:nvSpPr>
          <p:spPr bwMode="auto">
            <a:xfrm>
              <a:off x="1385888" y="2424114"/>
              <a:ext cx="42862" cy="66675"/>
            </a:xfrm>
            <a:custGeom>
              <a:avLst/>
              <a:gdLst>
                <a:gd name="T0" fmla="*/ 2147483646 w 28"/>
                <a:gd name="T1" fmla="*/ 2147483646 h 44"/>
                <a:gd name="T2" fmla="*/ 2147483646 w 28"/>
                <a:gd name="T3" fmla="*/ 2147483646 h 44"/>
                <a:gd name="T4" fmla="*/ 2147483646 w 28"/>
                <a:gd name="T5" fmla="*/ 2147483646 h 44"/>
                <a:gd name="T6" fmla="*/ 0 w 28"/>
                <a:gd name="T7" fmla="*/ 0 h 44"/>
                <a:gd name="T8" fmla="*/ 2147483646 w 28"/>
                <a:gd name="T9" fmla="*/ 2147483646 h 44"/>
                <a:gd name="T10" fmla="*/ 2147483646 w 28"/>
                <a:gd name="T11" fmla="*/ 2147483646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6" name="MH_Other_226"/>
            <p:cNvSpPr>
              <a:spLocks noEditPoints="1"/>
            </p:cNvSpPr>
            <p:nvPr/>
          </p:nvSpPr>
          <p:spPr bwMode="auto">
            <a:xfrm>
              <a:off x="1382714" y="2670176"/>
              <a:ext cx="179387" cy="38100"/>
            </a:xfrm>
            <a:custGeom>
              <a:avLst/>
              <a:gdLst>
                <a:gd name="T0" fmla="*/ 0 w 119"/>
                <a:gd name="T1" fmla="*/ 2147483646 h 25"/>
                <a:gd name="T2" fmla="*/ 2147483646 w 119"/>
                <a:gd name="T3" fmla="*/ 2147483646 h 25"/>
                <a:gd name="T4" fmla="*/ 2147483646 w 119"/>
                <a:gd name="T5" fmla="*/ 2147483646 h 25"/>
                <a:gd name="T6" fmla="*/ 2147483646 w 119"/>
                <a:gd name="T7" fmla="*/ 2147483646 h 25"/>
                <a:gd name="T8" fmla="*/ 2147483646 w 119"/>
                <a:gd name="T9" fmla="*/ 0 h 25"/>
                <a:gd name="T10" fmla="*/ 2147483646 w 119"/>
                <a:gd name="T11" fmla="*/ 0 h 25"/>
                <a:gd name="T12" fmla="*/ 0 w 119"/>
                <a:gd name="T13" fmla="*/ 2147483646 h 25"/>
                <a:gd name="T14" fmla="*/ 2147483646 w 119"/>
                <a:gd name="T15" fmla="*/ 2147483646 h 25"/>
                <a:gd name="T16" fmla="*/ 2147483646 w 119"/>
                <a:gd name="T17" fmla="*/ 2147483646 h 25"/>
                <a:gd name="T18" fmla="*/ 2147483646 w 119"/>
                <a:gd name="T19" fmla="*/ 2147483646 h 25"/>
                <a:gd name="T20" fmla="*/ 2147483646 w 119"/>
                <a:gd name="T21" fmla="*/ 2147483646 h 25"/>
                <a:gd name="T22" fmla="*/ 2147483646 w 119"/>
                <a:gd name="T23" fmla="*/ 2147483646 h 25"/>
                <a:gd name="T24" fmla="*/ 2147483646 w 119"/>
                <a:gd name="T25" fmla="*/ 2147483646 h 2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7" name="MH_Other_227"/>
            <p:cNvSpPr>
              <a:spLocks/>
            </p:cNvSpPr>
            <p:nvPr/>
          </p:nvSpPr>
          <p:spPr bwMode="auto">
            <a:xfrm>
              <a:off x="1392239" y="2673351"/>
              <a:ext cx="134937" cy="30162"/>
            </a:xfrm>
            <a:custGeom>
              <a:avLst/>
              <a:gdLst>
                <a:gd name="T0" fmla="*/ 0 w 89"/>
                <a:gd name="T1" fmla="*/ 2147483646 h 21"/>
                <a:gd name="T2" fmla="*/ 2147483646 w 89"/>
                <a:gd name="T3" fmla="*/ 2147483646 h 21"/>
                <a:gd name="T4" fmla="*/ 2147483646 w 89"/>
                <a:gd name="T5" fmla="*/ 2147483646 h 21"/>
                <a:gd name="T6" fmla="*/ 2147483646 w 89"/>
                <a:gd name="T7" fmla="*/ 0 h 21"/>
                <a:gd name="T8" fmla="*/ 2147483646 w 89"/>
                <a:gd name="T9" fmla="*/ 0 h 21"/>
                <a:gd name="T10" fmla="*/ 0 w 89"/>
                <a:gd name="T11" fmla="*/ 2147483646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8" name="MH_Other_228"/>
            <p:cNvSpPr>
              <a:spLocks/>
            </p:cNvSpPr>
            <p:nvPr/>
          </p:nvSpPr>
          <p:spPr bwMode="auto">
            <a:xfrm>
              <a:off x="1417639" y="2673352"/>
              <a:ext cx="206375" cy="39687"/>
            </a:xfrm>
            <a:custGeom>
              <a:avLst/>
              <a:gdLst>
                <a:gd name="T0" fmla="*/ 2147483646 w 138"/>
                <a:gd name="T1" fmla="*/ 0 h 27"/>
                <a:gd name="T2" fmla="*/ 2147483646 w 138"/>
                <a:gd name="T3" fmla="*/ 2147483646 h 27"/>
                <a:gd name="T4" fmla="*/ 0 w 138"/>
                <a:gd name="T5" fmla="*/ 2147483646 h 27"/>
                <a:gd name="T6" fmla="*/ 2147483646 w 138"/>
                <a:gd name="T7" fmla="*/ 2147483646 h 27"/>
                <a:gd name="T8" fmla="*/ 2147483646 w 138"/>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19" name="MH_Other_229"/>
            <p:cNvSpPr>
              <a:spLocks/>
            </p:cNvSpPr>
            <p:nvPr/>
          </p:nvSpPr>
          <p:spPr bwMode="auto">
            <a:xfrm>
              <a:off x="1901825" y="2392363"/>
              <a:ext cx="14288" cy="25400"/>
            </a:xfrm>
            <a:custGeom>
              <a:avLst/>
              <a:gdLst>
                <a:gd name="T0" fmla="*/ 2147483646 w 10"/>
                <a:gd name="T1" fmla="*/ 2147483646 h 17"/>
                <a:gd name="T2" fmla="*/ 2147483646 w 10"/>
                <a:gd name="T3" fmla="*/ 2147483646 h 17"/>
                <a:gd name="T4" fmla="*/ 2147483646 w 10"/>
                <a:gd name="T5" fmla="*/ 0 h 17"/>
                <a:gd name="T6" fmla="*/ 2147483646 w 10"/>
                <a:gd name="T7" fmla="*/ 2147483646 h 17"/>
                <a:gd name="T8" fmla="*/ 2147483646 w 10"/>
                <a:gd name="T9" fmla="*/ 2147483646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0" name="MH_Other_230"/>
            <p:cNvSpPr>
              <a:spLocks/>
            </p:cNvSpPr>
            <p:nvPr/>
          </p:nvSpPr>
          <p:spPr bwMode="auto">
            <a:xfrm>
              <a:off x="1755775" y="2417763"/>
              <a:ext cx="76200" cy="139700"/>
            </a:xfrm>
            <a:custGeom>
              <a:avLst/>
              <a:gdLst>
                <a:gd name="T0" fmla="*/ 2147483646 w 51"/>
                <a:gd name="T1" fmla="*/ 2147483646 h 93"/>
                <a:gd name="T2" fmla="*/ 2147483646 w 51"/>
                <a:gd name="T3" fmla="*/ 2147483646 h 93"/>
                <a:gd name="T4" fmla="*/ 2147483646 w 51"/>
                <a:gd name="T5" fmla="*/ 2147483646 h 93"/>
                <a:gd name="T6" fmla="*/ 0 w 51"/>
                <a:gd name="T7" fmla="*/ 2147483646 h 93"/>
                <a:gd name="T8" fmla="*/ 2147483646 w 51"/>
                <a:gd name="T9" fmla="*/ 2147483646 h 93"/>
                <a:gd name="T10" fmla="*/ 2147483646 w 51"/>
                <a:gd name="T11" fmla="*/ 2147483646 h 93"/>
                <a:gd name="T12" fmla="*/ 2147483646 w 51"/>
                <a:gd name="T13" fmla="*/ 2147483646 h 93"/>
                <a:gd name="T14" fmla="*/ 2147483646 w 51"/>
                <a:gd name="T15" fmla="*/ 2147483646 h 93"/>
                <a:gd name="T16" fmla="*/ 2147483646 w 51"/>
                <a:gd name="T17" fmla="*/ 0 h 93"/>
                <a:gd name="T18" fmla="*/ 2147483646 w 51"/>
                <a:gd name="T19" fmla="*/ 0 h 93"/>
                <a:gd name="T20" fmla="*/ 2147483646 w 51"/>
                <a:gd name="T21" fmla="*/ 2147483646 h 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1" name="MH_Other_231"/>
            <p:cNvSpPr>
              <a:spLocks/>
            </p:cNvSpPr>
            <p:nvPr/>
          </p:nvSpPr>
          <p:spPr bwMode="auto">
            <a:xfrm>
              <a:off x="1700213" y="2422527"/>
              <a:ext cx="88900" cy="14287"/>
            </a:xfrm>
            <a:custGeom>
              <a:avLst/>
              <a:gdLst>
                <a:gd name="T0" fmla="*/ 2147483646 w 59"/>
                <a:gd name="T1" fmla="*/ 2147483646 h 9"/>
                <a:gd name="T2" fmla="*/ 2147483646 w 59"/>
                <a:gd name="T3" fmla="*/ 0 h 9"/>
                <a:gd name="T4" fmla="*/ 2147483646 w 59"/>
                <a:gd name="T5" fmla="*/ 0 h 9"/>
                <a:gd name="T6" fmla="*/ 0 w 59"/>
                <a:gd name="T7" fmla="*/ 0 h 9"/>
                <a:gd name="T8" fmla="*/ 2147483646 w 59"/>
                <a:gd name="T9" fmla="*/ 2147483646 h 9"/>
                <a:gd name="T10" fmla="*/ 2147483646 w 59"/>
                <a:gd name="T11" fmla="*/ 2147483646 h 9"/>
                <a:gd name="T12" fmla="*/ 2147483646 w 59"/>
                <a:gd name="T13" fmla="*/ 2147483646 h 9"/>
                <a:gd name="T14" fmla="*/ 2147483646 w 59"/>
                <a:gd name="T15" fmla="*/ 2147483646 h 9"/>
                <a:gd name="T16" fmla="*/ 2147483646 w 59"/>
                <a:gd name="T17" fmla="*/ 2147483646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2" name="MH_Other_232"/>
            <p:cNvSpPr>
              <a:spLocks/>
            </p:cNvSpPr>
            <p:nvPr/>
          </p:nvSpPr>
          <p:spPr bwMode="auto">
            <a:xfrm>
              <a:off x="1687514" y="2384426"/>
              <a:ext cx="160337" cy="176212"/>
            </a:xfrm>
            <a:custGeom>
              <a:avLst/>
              <a:gdLst>
                <a:gd name="T0" fmla="*/ 2147483646 w 106"/>
                <a:gd name="T1" fmla="*/ 2147483646 h 118"/>
                <a:gd name="T2" fmla="*/ 2147483646 w 106"/>
                <a:gd name="T3" fmla="*/ 2147483646 h 118"/>
                <a:gd name="T4" fmla="*/ 2147483646 w 106"/>
                <a:gd name="T5" fmla="*/ 2147483646 h 118"/>
                <a:gd name="T6" fmla="*/ 2147483646 w 106"/>
                <a:gd name="T7" fmla="*/ 2147483646 h 118"/>
                <a:gd name="T8" fmla="*/ 2147483646 w 106"/>
                <a:gd name="T9" fmla="*/ 2147483646 h 118"/>
                <a:gd name="T10" fmla="*/ 2147483646 w 106"/>
                <a:gd name="T11" fmla="*/ 2147483646 h 118"/>
                <a:gd name="T12" fmla="*/ 2147483646 w 106"/>
                <a:gd name="T13" fmla="*/ 2147483646 h 118"/>
                <a:gd name="T14" fmla="*/ 2147483646 w 106"/>
                <a:gd name="T15" fmla="*/ 2147483646 h 118"/>
                <a:gd name="T16" fmla="*/ 2147483646 w 106"/>
                <a:gd name="T17" fmla="*/ 2147483646 h 118"/>
                <a:gd name="T18" fmla="*/ 2147483646 w 106"/>
                <a:gd name="T19" fmla="*/ 2147483646 h 118"/>
                <a:gd name="T20" fmla="*/ 2147483646 w 106"/>
                <a:gd name="T21" fmla="*/ 2147483646 h 118"/>
                <a:gd name="T22" fmla="*/ 2147483646 w 106"/>
                <a:gd name="T23" fmla="*/ 2147483646 h 118"/>
                <a:gd name="T24" fmla="*/ 0 w 106"/>
                <a:gd name="T25" fmla="*/ 0 h 118"/>
                <a:gd name="T26" fmla="*/ 2147483646 w 106"/>
                <a:gd name="T27" fmla="*/ 2147483646 h 118"/>
                <a:gd name="T28" fmla="*/ 2147483646 w 106"/>
                <a:gd name="T29" fmla="*/ 2147483646 h 118"/>
                <a:gd name="T30" fmla="*/ 2147483646 w 106"/>
                <a:gd name="T31" fmla="*/ 2147483646 h 118"/>
                <a:gd name="T32" fmla="*/ 2147483646 w 106"/>
                <a:gd name="T33" fmla="*/ 2147483646 h 1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3" name="MH_Other_233"/>
            <p:cNvSpPr>
              <a:spLocks/>
            </p:cNvSpPr>
            <p:nvPr/>
          </p:nvSpPr>
          <p:spPr bwMode="auto">
            <a:xfrm>
              <a:off x="1757363" y="2549526"/>
              <a:ext cx="23812" cy="23812"/>
            </a:xfrm>
            <a:custGeom>
              <a:avLst/>
              <a:gdLst>
                <a:gd name="T0" fmla="*/ 2147483646 w 16"/>
                <a:gd name="T1" fmla="*/ 2147483646 h 16"/>
                <a:gd name="T2" fmla="*/ 2147483646 w 16"/>
                <a:gd name="T3" fmla="*/ 2147483646 h 16"/>
                <a:gd name="T4" fmla="*/ 2147483646 w 16"/>
                <a:gd name="T5" fmla="*/ 0 h 16"/>
                <a:gd name="T6" fmla="*/ 0 w 16"/>
                <a:gd name="T7" fmla="*/ 2147483646 h 16"/>
                <a:gd name="T8" fmla="*/ 2147483646 w 16"/>
                <a:gd name="T9" fmla="*/ 2147483646 h 16"/>
                <a:gd name="T10" fmla="*/ 2147483646 w 16"/>
                <a:gd name="T11" fmla="*/ 2147483646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4" name="MH_Other_234"/>
            <p:cNvSpPr>
              <a:spLocks/>
            </p:cNvSpPr>
            <p:nvPr/>
          </p:nvSpPr>
          <p:spPr bwMode="auto">
            <a:xfrm>
              <a:off x="1778000" y="2551113"/>
              <a:ext cx="25400" cy="33338"/>
            </a:xfrm>
            <a:custGeom>
              <a:avLst/>
              <a:gdLst>
                <a:gd name="T0" fmla="*/ 0 w 17"/>
                <a:gd name="T1" fmla="*/ 2147483646 h 23"/>
                <a:gd name="T2" fmla="*/ 2147483646 w 17"/>
                <a:gd name="T3" fmla="*/ 2147483646 h 23"/>
                <a:gd name="T4" fmla="*/ 2147483646 w 17"/>
                <a:gd name="T5" fmla="*/ 2147483646 h 23"/>
                <a:gd name="T6" fmla="*/ 2147483646 w 17"/>
                <a:gd name="T7" fmla="*/ 0 h 23"/>
                <a:gd name="T8" fmla="*/ 2147483646 w 17"/>
                <a:gd name="T9" fmla="*/ 2147483646 h 23"/>
                <a:gd name="T10" fmla="*/ 2147483646 w 17"/>
                <a:gd name="T11" fmla="*/ 2147483646 h 23"/>
                <a:gd name="T12" fmla="*/ 2147483646 w 17"/>
                <a:gd name="T13" fmla="*/ 2147483646 h 23"/>
                <a:gd name="T14" fmla="*/ 0 w 17"/>
                <a:gd name="T15" fmla="*/ 2147483646 h 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5" name="MH_Other_235"/>
            <p:cNvSpPr>
              <a:spLocks/>
            </p:cNvSpPr>
            <p:nvPr/>
          </p:nvSpPr>
          <p:spPr bwMode="auto">
            <a:xfrm>
              <a:off x="1752601" y="2555877"/>
              <a:ext cx="28575" cy="41275"/>
            </a:xfrm>
            <a:custGeom>
              <a:avLst/>
              <a:gdLst>
                <a:gd name="T0" fmla="*/ 2147483646 w 19"/>
                <a:gd name="T1" fmla="*/ 2147483646 h 28"/>
                <a:gd name="T2" fmla="*/ 2147483646 w 19"/>
                <a:gd name="T3" fmla="*/ 2147483646 h 28"/>
                <a:gd name="T4" fmla="*/ 2147483646 w 19"/>
                <a:gd name="T5" fmla="*/ 0 h 28"/>
                <a:gd name="T6" fmla="*/ 0 w 19"/>
                <a:gd name="T7" fmla="*/ 2147483646 h 28"/>
                <a:gd name="T8" fmla="*/ 2147483646 w 19"/>
                <a:gd name="T9" fmla="*/ 2147483646 h 28"/>
                <a:gd name="T10" fmla="*/ 2147483646 w 19"/>
                <a:gd name="T11" fmla="*/ 2147483646 h 28"/>
                <a:gd name="T12" fmla="*/ 2147483646 w 19"/>
                <a:gd name="T13" fmla="*/ 2147483646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6" name="MH_Other_236"/>
            <p:cNvSpPr>
              <a:spLocks/>
            </p:cNvSpPr>
            <p:nvPr/>
          </p:nvSpPr>
          <p:spPr bwMode="auto">
            <a:xfrm>
              <a:off x="1870076" y="2493963"/>
              <a:ext cx="74613" cy="39688"/>
            </a:xfrm>
            <a:custGeom>
              <a:avLst/>
              <a:gdLst>
                <a:gd name="T0" fmla="*/ 2147483646 w 50"/>
                <a:gd name="T1" fmla="*/ 0 h 27"/>
                <a:gd name="T2" fmla="*/ 0 w 50"/>
                <a:gd name="T3" fmla="*/ 2147483646 h 27"/>
                <a:gd name="T4" fmla="*/ 2147483646 w 50"/>
                <a:gd name="T5" fmla="*/ 2147483646 h 27"/>
                <a:gd name="T6" fmla="*/ 2147483646 w 50"/>
                <a:gd name="T7" fmla="*/ 2147483646 h 27"/>
                <a:gd name="T8" fmla="*/ 2147483646 w 50"/>
                <a:gd name="T9" fmla="*/ 0 h 27"/>
                <a:gd name="T10" fmla="*/ 2147483646 w 50"/>
                <a:gd name="T11" fmla="*/ 0 h 2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7" name="MH_Other_237"/>
            <p:cNvSpPr>
              <a:spLocks noEditPoints="1"/>
            </p:cNvSpPr>
            <p:nvPr/>
          </p:nvSpPr>
          <p:spPr bwMode="auto">
            <a:xfrm>
              <a:off x="1733550" y="2435226"/>
              <a:ext cx="20638" cy="106362"/>
            </a:xfrm>
            <a:custGeom>
              <a:avLst/>
              <a:gdLst>
                <a:gd name="T0" fmla="*/ 2147483646 w 14"/>
                <a:gd name="T1" fmla="*/ 0 h 71"/>
                <a:gd name="T2" fmla="*/ 0 w 14"/>
                <a:gd name="T3" fmla="*/ 0 h 71"/>
                <a:gd name="T4" fmla="*/ 0 w 14"/>
                <a:gd name="T5" fmla="*/ 2147483646 h 71"/>
                <a:gd name="T6" fmla="*/ 2147483646 w 14"/>
                <a:gd name="T7" fmla="*/ 2147483646 h 71"/>
                <a:gd name="T8" fmla="*/ 2147483646 w 14"/>
                <a:gd name="T9" fmla="*/ 2147483646 h 71"/>
                <a:gd name="T10" fmla="*/ 2147483646 w 14"/>
                <a:gd name="T11" fmla="*/ 0 h 71"/>
                <a:gd name="T12" fmla="*/ 2147483646 w 14"/>
                <a:gd name="T13" fmla="*/ 2147483646 h 71"/>
                <a:gd name="T14" fmla="*/ 2147483646 w 14"/>
                <a:gd name="T15" fmla="*/ 2147483646 h 71"/>
                <a:gd name="T16" fmla="*/ 2147483646 w 14"/>
                <a:gd name="T17" fmla="*/ 2147483646 h 71"/>
                <a:gd name="T18" fmla="*/ 2147483646 w 14"/>
                <a:gd name="T19" fmla="*/ 2147483646 h 71"/>
                <a:gd name="T20" fmla="*/ 2147483646 w 14"/>
                <a:gd name="T21" fmla="*/ 2147483646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8" name="MH_Other_238"/>
            <p:cNvSpPr>
              <a:spLocks/>
            </p:cNvSpPr>
            <p:nvPr/>
          </p:nvSpPr>
          <p:spPr bwMode="auto">
            <a:xfrm>
              <a:off x="1738313" y="2436813"/>
              <a:ext cx="4762" cy="96838"/>
            </a:xfrm>
            <a:custGeom>
              <a:avLst/>
              <a:gdLst>
                <a:gd name="T0" fmla="*/ 2147483646 w 5"/>
                <a:gd name="T1" fmla="*/ 0 h 81"/>
                <a:gd name="T2" fmla="*/ 0 w 5"/>
                <a:gd name="T3" fmla="*/ 2147483646 h 81"/>
                <a:gd name="T4" fmla="*/ 0 w 5"/>
                <a:gd name="T5" fmla="*/ 2147483646 h 81"/>
                <a:gd name="T6" fmla="*/ 2147483646 w 5"/>
                <a:gd name="T7" fmla="*/ 2147483646 h 81"/>
                <a:gd name="T8" fmla="*/ 2147483646 w 5"/>
                <a:gd name="T9" fmla="*/ 0 h 81"/>
                <a:gd name="T10" fmla="*/ 2147483646 w 5"/>
                <a:gd name="T11" fmla="*/ 0 h 8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 h="81">
                  <a:moveTo>
                    <a:pt x="5" y="0"/>
                  </a:moveTo>
                  <a:lnTo>
                    <a:pt x="0" y="2"/>
                  </a:lnTo>
                  <a:lnTo>
                    <a:pt x="0" y="61"/>
                  </a:lnTo>
                  <a:lnTo>
                    <a:pt x="5" y="81"/>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29" name="MH_Other_239"/>
            <p:cNvSpPr>
              <a:spLocks/>
            </p:cNvSpPr>
            <p:nvPr/>
          </p:nvSpPr>
          <p:spPr bwMode="auto">
            <a:xfrm>
              <a:off x="1631951" y="2417764"/>
              <a:ext cx="150813" cy="200025"/>
            </a:xfrm>
            <a:custGeom>
              <a:avLst/>
              <a:gdLst>
                <a:gd name="T0" fmla="*/ 2147483646 w 100"/>
                <a:gd name="T1" fmla="*/ 2147483646 h 133"/>
                <a:gd name="T2" fmla="*/ 2147483646 w 100"/>
                <a:gd name="T3" fmla="*/ 2147483646 h 133"/>
                <a:gd name="T4" fmla="*/ 2147483646 w 100"/>
                <a:gd name="T5" fmla="*/ 2147483646 h 133"/>
                <a:gd name="T6" fmla="*/ 0 w 100"/>
                <a:gd name="T7" fmla="*/ 0 h 133"/>
                <a:gd name="T8" fmla="*/ 2147483646 w 100"/>
                <a:gd name="T9" fmla="*/ 2147483646 h 133"/>
                <a:gd name="T10" fmla="*/ 2147483646 w 100"/>
                <a:gd name="T11" fmla="*/ 2147483646 h 133"/>
                <a:gd name="T12" fmla="*/ 2147483646 w 100"/>
                <a:gd name="T13" fmla="*/ 2147483646 h 133"/>
                <a:gd name="T14" fmla="*/ 2147483646 w 100"/>
                <a:gd name="T15" fmla="*/ 2147483646 h 133"/>
                <a:gd name="T16" fmla="*/ 2147483646 w 100"/>
                <a:gd name="T17" fmla="*/ 2147483646 h 133"/>
                <a:gd name="T18" fmla="*/ 2147483646 w 100"/>
                <a:gd name="T19" fmla="*/ 2147483646 h 133"/>
                <a:gd name="T20" fmla="*/ 2147483646 w 100"/>
                <a:gd name="T21" fmla="*/ 2147483646 h 133"/>
                <a:gd name="T22" fmla="*/ 2147483646 w 100"/>
                <a:gd name="T23" fmla="*/ 2147483646 h 133"/>
                <a:gd name="T24" fmla="*/ 2147483646 w 100"/>
                <a:gd name="T25" fmla="*/ 2147483646 h 133"/>
                <a:gd name="T26" fmla="*/ 2147483646 w 100"/>
                <a:gd name="T27" fmla="*/ 2147483646 h 133"/>
                <a:gd name="T28" fmla="*/ 2147483646 w 100"/>
                <a:gd name="T29" fmla="*/ 2147483646 h 133"/>
                <a:gd name="T30" fmla="*/ 2147483646 w 100"/>
                <a:gd name="T31" fmla="*/ 2147483646 h 13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0" name="MH_Other_240"/>
            <p:cNvSpPr>
              <a:spLocks/>
            </p:cNvSpPr>
            <p:nvPr/>
          </p:nvSpPr>
          <p:spPr bwMode="auto">
            <a:xfrm>
              <a:off x="1619251" y="2408239"/>
              <a:ext cx="85725" cy="23813"/>
            </a:xfrm>
            <a:custGeom>
              <a:avLst/>
              <a:gdLst>
                <a:gd name="T0" fmla="*/ 2147483646 w 56"/>
                <a:gd name="T1" fmla="*/ 2147483646 h 16"/>
                <a:gd name="T2" fmla="*/ 2147483646 w 56"/>
                <a:gd name="T3" fmla="*/ 2147483646 h 16"/>
                <a:gd name="T4" fmla="*/ 2147483646 w 56"/>
                <a:gd name="T5" fmla="*/ 2147483646 h 16"/>
                <a:gd name="T6" fmla="*/ 2147483646 w 56"/>
                <a:gd name="T7" fmla="*/ 2147483646 h 16"/>
                <a:gd name="T8" fmla="*/ 2147483646 w 56"/>
                <a:gd name="T9" fmla="*/ 2147483646 h 16"/>
                <a:gd name="T10" fmla="*/ 0 w 56"/>
                <a:gd name="T11" fmla="*/ 0 h 16"/>
                <a:gd name="T12" fmla="*/ 2147483646 w 56"/>
                <a:gd name="T13" fmla="*/ 2147483646 h 16"/>
                <a:gd name="T14" fmla="*/ 2147483646 w 56"/>
                <a:gd name="T15" fmla="*/ 2147483646 h 1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1" name="MH_Other_241"/>
            <p:cNvSpPr>
              <a:spLocks noEditPoints="1"/>
            </p:cNvSpPr>
            <p:nvPr/>
          </p:nvSpPr>
          <p:spPr bwMode="auto">
            <a:xfrm>
              <a:off x="1633539" y="2428877"/>
              <a:ext cx="128587" cy="193675"/>
            </a:xfrm>
            <a:custGeom>
              <a:avLst/>
              <a:gdLst>
                <a:gd name="T0" fmla="*/ 2147483646 w 86"/>
                <a:gd name="T1" fmla="*/ 0 h 128"/>
                <a:gd name="T2" fmla="*/ 2147483646 w 86"/>
                <a:gd name="T3" fmla="*/ 2147483646 h 128"/>
                <a:gd name="T4" fmla="*/ 0 w 86"/>
                <a:gd name="T5" fmla="*/ 2147483646 h 128"/>
                <a:gd name="T6" fmla="*/ 2147483646 w 86"/>
                <a:gd name="T7" fmla="*/ 2147483646 h 128"/>
                <a:gd name="T8" fmla="*/ 2147483646 w 86"/>
                <a:gd name="T9" fmla="*/ 2147483646 h 128"/>
                <a:gd name="T10" fmla="*/ 2147483646 w 86"/>
                <a:gd name="T11" fmla="*/ 2147483646 h 128"/>
                <a:gd name="T12" fmla="*/ 2147483646 w 86"/>
                <a:gd name="T13" fmla="*/ 2147483646 h 128"/>
                <a:gd name="T14" fmla="*/ 2147483646 w 86"/>
                <a:gd name="T15" fmla="*/ 2147483646 h 128"/>
                <a:gd name="T16" fmla="*/ 2147483646 w 86"/>
                <a:gd name="T17" fmla="*/ 2147483646 h 128"/>
                <a:gd name="T18" fmla="*/ 2147483646 w 86"/>
                <a:gd name="T19" fmla="*/ 2147483646 h 128"/>
                <a:gd name="T20" fmla="*/ 2147483646 w 86"/>
                <a:gd name="T21" fmla="*/ 2147483646 h 128"/>
                <a:gd name="T22" fmla="*/ 2147483646 w 86"/>
                <a:gd name="T23" fmla="*/ 2147483646 h 128"/>
                <a:gd name="T24" fmla="*/ 2147483646 w 86"/>
                <a:gd name="T25" fmla="*/ 2147483646 h 128"/>
                <a:gd name="T26" fmla="*/ 2147483646 w 86"/>
                <a:gd name="T27" fmla="*/ 2147483646 h 128"/>
                <a:gd name="T28" fmla="*/ 2147483646 w 86"/>
                <a:gd name="T29" fmla="*/ 0 h 128"/>
                <a:gd name="T30" fmla="*/ 2147483646 w 86"/>
                <a:gd name="T31" fmla="*/ 2147483646 h 128"/>
                <a:gd name="T32" fmla="*/ 2147483646 w 86"/>
                <a:gd name="T33" fmla="*/ 2147483646 h 128"/>
                <a:gd name="T34" fmla="*/ 2147483646 w 86"/>
                <a:gd name="T35" fmla="*/ 2147483646 h 128"/>
                <a:gd name="T36" fmla="*/ 2147483646 w 86"/>
                <a:gd name="T37" fmla="*/ 2147483646 h 128"/>
                <a:gd name="T38" fmla="*/ 2147483646 w 86"/>
                <a:gd name="T39" fmla="*/ 2147483646 h 128"/>
                <a:gd name="T40" fmla="*/ 2147483646 w 86"/>
                <a:gd name="T41" fmla="*/ 2147483646 h 128"/>
                <a:gd name="T42" fmla="*/ 2147483646 w 86"/>
                <a:gd name="T43" fmla="*/ 2147483646 h 1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2" name="MH_Other_242"/>
            <p:cNvSpPr>
              <a:spLocks/>
            </p:cNvSpPr>
            <p:nvPr/>
          </p:nvSpPr>
          <p:spPr bwMode="auto">
            <a:xfrm>
              <a:off x="1646238" y="2471739"/>
              <a:ext cx="87312" cy="119063"/>
            </a:xfrm>
            <a:custGeom>
              <a:avLst/>
              <a:gdLst>
                <a:gd name="T0" fmla="*/ 0 w 59"/>
                <a:gd name="T1" fmla="*/ 2147483646 h 79"/>
                <a:gd name="T2" fmla="*/ 2147483646 w 59"/>
                <a:gd name="T3" fmla="*/ 2147483646 h 79"/>
                <a:gd name="T4" fmla="*/ 2147483646 w 59"/>
                <a:gd name="T5" fmla="*/ 2147483646 h 79"/>
                <a:gd name="T6" fmla="*/ 2147483646 w 59"/>
                <a:gd name="T7" fmla="*/ 2147483646 h 79"/>
                <a:gd name="T8" fmla="*/ 2147483646 w 59"/>
                <a:gd name="T9" fmla="*/ 2147483646 h 79"/>
                <a:gd name="T10" fmla="*/ 2147483646 w 59"/>
                <a:gd name="T11" fmla="*/ 0 h 79"/>
                <a:gd name="T12" fmla="*/ 0 w 59"/>
                <a:gd name="T13" fmla="*/ 2147483646 h 7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3" name="MH_Other_243"/>
            <p:cNvSpPr>
              <a:spLocks/>
            </p:cNvSpPr>
            <p:nvPr/>
          </p:nvSpPr>
          <p:spPr bwMode="auto">
            <a:xfrm>
              <a:off x="1743075" y="2541589"/>
              <a:ext cx="19050" cy="23813"/>
            </a:xfrm>
            <a:custGeom>
              <a:avLst/>
              <a:gdLst>
                <a:gd name="T0" fmla="*/ 2147483646 w 12"/>
                <a:gd name="T1" fmla="*/ 0 h 15"/>
                <a:gd name="T2" fmla="*/ 0 w 12"/>
                <a:gd name="T3" fmla="*/ 0 h 15"/>
                <a:gd name="T4" fmla="*/ 2147483646 w 12"/>
                <a:gd name="T5" fmla="*/ 2147483646 h 15"/>
                <a:gd name="T6" fmla="*/ 2147483646 w 12"/>
                <a:gd name="T7" fmla="*/ 2147483646 h 15"/>
                <a:gd name="T8" fmla="*/ 2147483646 w 12"/>
                <a:gd name="T9" fmla="*/ 2147483646 h 15"/>
                <a:gd name="T10" fmla="*/ 2147483646 w 12"/>
                <a:gd name="T11" fmla="*/ 0 h 15"/>
                <a:gd name="T12" fmla="*/ 2147483646 w 12"/>
                <a:gd name="T13" fmla="*/ 0 h 1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4" name="MH_Other_244"/>
            <p:cNvSpPr>
              <a:spLocks noEditPoints="1"/>
            </p:cNvSpPr>
            <p:nvPr/>
          </p:nvSpPr>
          <p:spPr bwMode="auto">
            <a:xfrm>
              <a:off x="1614488" y="2549526"/>
              <a:ext cx="101600" cy="38100"/>
            </a:xfrm>
            <a:custGeom>
              <a:avLst/>
              <a:gdLst>
                <a:gd name="T0" fmla="*/ 2147483646 w 68"/>
                <a:gd name="T1" fmla="*/ 2147483646 h 25"/>
                <a:gd name="T2" fmla="*/ 2147483646 w 68"/>
                <a:gd name="T3" fmla="*/ 0 h 25"/>
                <a:gd name="T4" fmla="*/ 0 w 68"/>
                <a:gd name="T5" fmla="*/ 2147483646 h 25"/>
                <a:gd name="T6" fmla="*/ 2147483646 w 68"/>
                <a:gd name="T7" fmla="*/ 2147483646 h 25"/>
                <a:gd name="T8" fmla="*/ 2147483646 w 68"/>
                <a:gd name="T9" fmla="*/ 2147483646 h 25"/>
                <a:gd name="T10" fmla="*/ 2147483646 w 68"/>
                <a:gd name="T11" fmla="*/ 2147483646 h 25"/>
                <a:gd name="T12" fmla="*/ 2147483646 w 68"/>
                <a:gd name="T13" fmla="*/ 2147483646 h 25"/>
                <a:gd name="T14" fmla="*/ 2147483646 w 68"/>
                <a:gd name="T15" fmla="*/ 2147483646 h 2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5" name="MH_Other_245"/>
            <p:cNvSpPr>
              <a:spLocks/>
            </p:cNvSpPr>
            <p:nvPr/>
          </p:nvSpPr>
          <p:spPr bwMode="auto">
            <a:xfrm>
              <a:off x="1625600" y="2554289"/>
              <a:ext cx="69850" cy="22225"/>
            </a:xfrm>
            <a:custGeom>
              <a:avLst/>
              <a:gdLst>
                <a:gd name="T0" fmla="*/ 2147483646 w 46"/>
                <a:gd name="T1" fmla="*/ 2147483646 h 15"/>
                <a:gd name="T2" fmla="*/ 2147483646 w 46"/>
                <a:gd name="T3" fmla="*/ 0 h 15"/>
                <a:gd name="T4" fmla="*/ 0 w 46"/>
                <a:gd name="T5" fmla="*/ 2147483646 h 15"/>
                <a:gd name="T6" fmla="*/ 2147483646 w 46"/>
                <a:gd name="T7" fmla="*/ 2147483646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6" name="MH_Other_246"/>
            <p:cNvSpPr>
              <a:spLocks/>
            </p:cNvSpPr>
            <p:nvPr/>
          </p:nvSpPr>
          <p:spPr bwMode="auto">
            <a:xfrm>
              <a:off x="1714500" y="2593977"/>
              <a:ext cx="90488" cy="71437"/>
            </a:xfrm>
            <a:custGeom>
              <a:avLst/>
              <a:gdLst>
                <a:gd name="T0" fmla="*/ 2147483646 w 61"/>
                <a:gd name="T1" fmla="*/ 2147483646 h 47"/>
                <a:gd name="T2" fmla="*/ 2147483646 w 61"/>
                <a:gd name="T3" fmla="*/ 2147483646 h 47"/>
                <a:gd name="T4" fmla="*/ 2147483646 w 61"/>
                <a:gd name="T5" fmla="*/ 0 h 47"/>
                <a:gd name="T6" fmla="*/ 2147483646 w 61"/>
                <a:gd name="T7" fmla="*/ 2147483646 h 47"/>
                <a:gd name="T8" fmla="*/ 2147483646 w 61"/>
                <a:gd name="T9" fmla="*/ 2147483646 h 47"/>
                <a:gd name="T10" fmla="*/ 2147483646 w 61"/>
                <a:gd name="T11" fmla="*/ 2147483646 h 47"/>
                <a:gd name="T12" fmla="*/ 2147483646 w 61"/>
                <a:gd name="T13" fmla="*/ 2147483646 h 47"/>
                <a:gd name="T14" fmla="*/ 2147483646 w 61"/>
                <a:gd name="T15" fmla="*/ 2147483646 h 47"/>
                <a:gd name="T16" fmla="*/ 2147483646 w 61"/>
                <a:gd name="T17" fmla="*/ 2147483646 h 47"/>
                <a:gd name="T18" fmla="*/ 2147483646 w 61"/>
                <a:gd name="T19" fmla="*/ 2147483646 h 47"/>
                <a:gd name="T20" fmla="*/ 2147483646 w 61"/>
                <a:gd name="T21" fmla="*/ 2147483646 h 47"/>
                <a:gd name="T22" fmla="*/ 2147483646 w 61"/>
                <a:gd name="T23" fmla="*/ 2147483646 h 47"/>
                <a:gd name="T24" fmla="*/ 2147483646 w 61"/>
                <a:gd name="T25" fmla="*/ 2147483646 h 47"/>
                <a:gd name="T26" fmla="*/ 2147483646 w 61"/>
                <a:gd name="T27" fmla="*/ 2147483646 h 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7" name="MH_Other_247"/>
            <p:cNvSpPr>
              <a:spLocks noEditPoints="1"/>
            </p:cNvSpPr>
            <p:nvPr/>
          </p:nvSpPr>
          <p:spPr bwMode="auto">
            <a:xfrm>
              <a:off x="1733551" y="2605089"/>
              <a:ext cx="92075" cy="68263"/>
            </a:xfrm>
            <a:custGeom>
              <a:avLst/>
              <a:gdLst>
                <a:gd name="T0" fmla="*/ 2147483646 w 61"/>
                <a:gd name="T1" fmla="*/ 2147483646 h 45"/>
                <a:gd name="T2" fmla="*/ 0 w 61"/>
                <a:gd name="T3" fmla="*/ 2147483646 h 45"/>
                <a:gd name="T4" fmla="*/ 2147483646 w 61"/>
                <a:gd name="T5" fmla="*/ 2147483646 h 45"/>
                <a:gd name="T6" fmla="*/ 2147483646 w 61"/>
                <a:gd name="T7" fmla="*/ 2147483646 h 45"/>
                <a:gd name="T8" fmla="*/ 2147483646 w 61"/>
                <a:gd name="T9" fmla="*/ 2147483646 h 45"/>
                <a:gd name="T10" fmla="*/ 2147483646 w 61"/>
                <a:gd name="T11" fmla="*/ 2147483646 h 45"/>
                <a:gd name="T12" fmla="*/ 2147483646 w 61"/>
                <a:gd name="T13" fmla="*/ 2147483646 h 45"/>
                <a:gd name="T14" fmla="*/ 2147483646 w 61"/>
                <a:gd name="T15" fmla="*/ 2147483646 h 45"/>
                <a:gd name="T16" fmla="*/ 2147483646 w 61"/>
                <a:gd name="T17" fmla="*/ 2147483646 h 45"/>
                <a:gd name="T18" fmla="*/ 2147483646 w 61"/>
                <a:gd name="T19" fmla="*/ 2147483646 h 45"/>
                <a:gd name="T20" fmla="*/ 2147483646 w 61"/>
                <a:gd name="T21" fmla="*/ 0 h 45"/>
                <a:gd name="T22" fmla="*/ 2147483646 w 61"/>
                <a:gd name="T23" fmla="*/ 2147483646 h 45"/>
                <a:gd name="T24" fmla="*/ 2147483646 w 61"/>
                <a:gd name="T25" fmla="*/ 2147483646 h 45"/>
                <a:gd name="T26" fmla="*/ 2147483646 w 61"/>
                <a:gd name="T27" fmla="*/ 2147483646 h 45"/>
                <a:gd name="T28" fmla="*/ 2147483646 w 61"/>
                <a:gd name="T29" fmla="*/ 2147483646 h 45"/>
                <a:gd name="T30" fmla="*/ 2147483646 w 61"/>
                <a:gd name="T31" fmla="*/ 2147483646 h 45"/>
                <a:gd name="T32" fmla="*/ 2147483646 w 61"/>
                <a:gd name="T33" fmla="*/ 2147483646 h 45"/>
                <a:gd name="T34" fmla="*/ 2147483646 w 61"/>
                <a:gd name="T35" fmla="*/ 2147483646 h 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8" name="MH_Other_248"/>
            <p:cNvSpPr>
              <a:spLocks/>
            </p:cNvSpPr>
            <p:nvPr/>
          </p:nvSpPr>
          <p:spPr bwMode="auto">
            <a:xfrm>
              <a:off x="1744663" y="2611439"/>
              <a:ext cx="50800" cy="15875"/>
            </a:xfrm>
            <a:custGeom>
              <a:avLst/>
              <a:gdLst>
                <a:gd name="T0" fmla="*/ 2147483646 w 34"/>
                <a:gd name="T1" fmla="*/ 2147483646 h 11"/>
                <a:gd name="T2" fmla="*/ 2147483646 w 34"/>
                <a:gd name="T3" fmla="*/ 0 h 11"/>
                <a:gd name="T4" fmla="*/ 0 w 34"/>
                <a:gd name="T5" fmla="*/ 2147483646 h 11"/>
                <a:gd name="T6" fmla="*/ 2147483646 w 34"/>
                <a:gd name="T7" fmla="*/ 2147483646 h 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39" name="MH_Other_249"/>
            <p:cNvSpPr>
              <a:spLocks/>
            </p:cNvSpPr>
            <p:nvPr/>
          </p:nvSpPr>
          <p:spPr bwMode="auto">
            <a:xfrm>
              <a:off x="1700214" y="2589214"/>
              <a:ext cx="22225" cy="68263"/>
            </a:xfrm>
            <a:custGeom>
              <a:avLst/>
              <a:gdLst>
                <a:gd name="T0" fmla="*/ 2147483646 w 14"/>
                <a:gd name="T1" fmla="*/ 2147483646 h 46"/>
                <a:gd name="T2" fmla="*/ 2147483646 w 14"/>
                <a:gd name="T3" fmla="*/ 2147483646 h 46"/>
                <a:gd name="T4" fmla="*/ 2147483646 w 14"/>
                <a:gd name="T5" fmla="*/ 2147483646 h 46"/>
                <a:gd name="T6" fmla="*/ 2147483646 w 14"/>
                <a:gd name="T7" fmla="*/ 2147483646 h 46"/>
                <a:gd name="T8" fmla="*/ 2147483646 w 14"/>
                <a:gd name="T9" fmla="*/ 0 h 46"/>
                <a:gd name="T10" fmla="*/ 2147483646 w 14"/>
                <a:gd name="T11" fmla="*/ 2147483646 h 46"/>
                <a:gd name="T12" fmla="*/ 2147483646 w 14"/>
                <a:gd name="T13" fmla="*/ 2147483646 h 46"/>
                <a:gd name="T14" fmla="*/ 2147483646 w 14"/>
                <a:gd name="T15" fmla="*/ 2147483646 h 46"/>
                <a:gd name="T16" fmla="*/ 2147483646 w 14"/>
                <a:gd name="T17" fmla="*/ 2147483646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0" name="MH_Other_250"/>
            <p:cNvSpPr>
              <a:spLocks/>
            </p:cNvSpPr>
            <p:nvPr/>
          </p:nvSpPr>
          <p:spPr bwMode="auto">
            <a:xfrm>
              <a:off x="1811338" y="2638426"/>
              <a:ext cx="25400" cy="23812"/>
            </a:xfrm>
            <a:custGeom>
              <a:avLst/>
              <a:gdLst>
                <a:gd name="T0" fmla="*/ 0 w 17"/>
                <a:gd name="T1" fmla="*/ 2147483646 h 16"/>
                <a:gd name="T2" fmla="*/ 2147483646 w 17"/>
                <a:gd name="T3" fmla="*/ 2147483646 h 16"/>
                <a:gd name="T4" fmla="*/ 2147483646 w 17"/>
                <a:gd name="T5" fmla="*/ 0 h 16"/>
                <a:gd name="T6" fmla="*/ 0 w 17"/>
                <a:gd name="T7" fmla="*/ 2147483646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1" name="MH_Other_251"/>
            <p:cNvSpPr>
              <a:spLocks/>
            </p:cNvSpPr>
            <p:nvPr/>
          </p:nvSpPr>
          <p:spPr bwMode="auto">
            <a:xfrm>
              <a:off x="3775075" y="5176839"/>
              <a:ext cx="33338" cy="47625"/>
            </a:xfrm>
            <a:custGeom>
              <a:avLst/>
              <a:gdLst>
                <a:gd name="T0" fmla="*/ 2147483646 w 7"/>
                <a:gd name="T1" fmla="*/ 2147483646 h 10"/>
                <a:gd name="T2" fmla="*/ 2147483646 w 7"/>
                <a:gd name="T3" fmla="*/ 2147483646 h 10"/>
                <a:gd name="T4" fmla="*/ 2147483646 w 7"/>
                <a:gd name="T5" fmla="*/ 2147483646 h 10"/>
                <a:gd name="T6" fmla="*/ 2147483646 w 7"/>
                <a:gd name="T7" fmla="*/ 2147483646 h 10"/>
                <a:gd name="T8" fmla="*/ 2147483646 w 7"/>
                <a:gd name="T9" fmla="*/ 0 h 10"/>
                <a:gd name="T10" fmla="*/ 2147483646 w 7"/>
                <a:gd name="T11" fmla="*/ 0 h 10"/>
                <a:gd name="T12" fmla="*/ 2147483646 w 7"/>
                <a:gd name="T13" fmla="*/ 2147483646 h 10"/>
                <a:gd name="T14" fmla="*/ 2147483646 w 7"/>
                <a:gd name="T15" fmla="*/ 2147483646 h 10"/>
                <a:gd name="T16" fmla="*/ 2147483646 w 7"/>
                <a:gd name="T17" fmla="*/ 2147483646 h 10"/>
                <a:gd name="T18" fmla="*/ 2147483646 w 7"/>
                <a:gd name="T19" fmla="*/ 2147483646 h 10"/>
                <a:gd name="T20" fmla="*/ 2147483646 w 7"/>
                <a:gd name="T21" fmla="*/ 2147483646 h 10"/>
                <a:gd name="T22" fmla="*/ 2147483646 w 7"/>
                <a:gd name="T23" fmla="*/ 2147483646 h 10"/>
                <a:gd name="T24" fmla="*/ 2147483646 w 7"/>
                <a:gd name="T25" fmla="*/ 2147483646 h 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7" h="10">
                  <a:moveTo>
                    <a:pt x="2" y="10"/>
                  </a:moveTo>
                  <a:cubicBezTo>
                    <a:pt x="2" y="10"/>
                    <a:pt x="1" y="8"/>
                    <a:pt x="1" y="7"/>
                  </a:cubicBezTo>
                  <a:cubicBezTo>
                    <a:pt x="0" y="6"/>
                    <a:pt x="1" y="5"/>
                    <a:pt x="2" y="5"/>
                  </a:cubicBezTo>
                  <a:cubicBezTo>
                    <a:pt x="3" y="5"/>
                    <a:pt x="3" y="5"/>
                    <a:pt x="3" y="5"/>
                  </a:cubicBezTo>
                  <a:cubicBezTo>
                    <a:pt x="3" y="5"/>
                    <a:pt x="3" y="0"/>
                    <a:pt x="5" y="0"/>
                  </a:cubicBezTo>
                  <a:cubicBezTo>
                    <a:pt x="6" y="0"/>
                    <a:pt x="6" y="0"/>
                    <a:pt x="6" y="0"/>
                  </a:cubicBezTo>
                  <a:cubicBezTo>
                    <a:pt x="6" y="0"/>
                    <a:pt x="5" y="3"/>
                    <a:pt x="4" y="4"/>
                  </a:cubicBezTo>
                  <a:cubicBezTo>
                    <a:pt x="4" y="4"/>
                    <a:pt x="5" y="5"/>
                    <a:pt x="6" y="5"/>
                  </a:cubicBezTo>
                  <a:cubicBezTo>
                    <a:pt x="6" y="5"/>
                    <a:pt x="6" y="6"/>
                    <a:pt x="6" y="6"/>
                  </a:cubicBezTo>
                  <a:cubicBezTo>
                    <a:pt x="6" y="6"/>
                    <a:pt x="6" y="7"/>
                    <a:pt x="6" y="8"/>
                  </a:cubicBezTo>
                  <a:cubicBezTo>
                    <a:pt x="7" y="8"/>
                    <a:pt x="6" y="9"/>
                    <a:pt x="6" y="9"/>
                  </a:cubicBezTo>
                  <a:cubicBezTo>
                    <a:pt x="5" y="10"/>
                    <a:pt x="5" y="10"/>
                    <a:pt x="5" y="10"/>
                  </a:cubicBezTo>
                  <a:lnTo>
                    <a:pt x="2" y="10"/>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2" name="MH_Other_252"/>
            <p:cNvSpPr>
              <a:spLocks/>
            </p:cNvSpPr>
            <p:nvPr/>
          </p:nvSpPr>
          <p:spPr bwMode="auto">
            <a:xfrm>
              <a:off x="3586164" y="5487988"/>
              <a:ext cx="28575" cy="33338"/>
            </a:xfrm>
            <a:custGeom>
              <a:avLst/>
              <a:gdLst>
                <a:gd name="T0" fmla="*/ 0 w 6"/>
                <a:gd name="T1" fmla="*/ 2147483646 h 7"/>
                <a:gd name="T2" fmla="*/ 0 w 6"/>
                <a:gd name="T3" fmla="*/ 2147483646 h 7"/>
                <a:gd name="T4" fmla="*/ 2147483646 w 6"/>
                <a:gd name="T5" fmla="*/ 2147483646 h 7"/>
                <a:gd name="T6" fmla="*/ 2147483646 w 6"/>
                <a:gd name="T7" fmla="*/ 2147483646 h 7"/>
                <a:gd name="T8" fmla="*/ 2147483646 w 6"/>
                <a:gd name="T9" fmla="*/ 2147483646 h 7"/>
                <a:gd name="T10" fmla="*/ 2147483646 w 6"/>
                <a:gd name="T11" fmla="*/ 2147483646 h 7"/>
                <a:gd name="T12" fmla="*/ 2147483646 w 6"/>
                <a:gd name="T13" fmla="*/ 2147483646 h 7"/>
                <a:gd name="T14" fmla="*/ 2147483646 w 6"/>
                <a:gd name="T15" fmla="*/ 2147483646 h 7"/>
                <a:gd name="T16" fmla="*/ 2147483646 w 6"/>
                <a:gd name="T17" fmla="*/ 2147483646 h 7"/>
                <a:gd name="T18" fmla="*/ 0 w 6"/>
                <a:gd name="T19" fmla="*/ 2147483646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 h="7">
                  <a:moveTo>
                    <a:pt x="0" y="1"/>
                  </a:moveTo>
                  <a:cubicBezTo>
                    <a:pt x="0" y="2"/>
                    <a:pt x="0" y="2"/>
                    <a:pt x="0" y="2"/>
                  </a:cubicBezTo>
                  <a:cubicBezTo>
                    <a:pt x="0" y="2"/>
                    <a:pt x="1" y="6"/>
                    <a:pt x="2" y="6"/>
                  </a:cubicBezTo>
                  <a:cubicBezTo>
                    <a:pt x="2" y="6"/>
                    <a:pt x="5" y="7"/>
                    <a:pt x="6" y="7"/>
                  </a:cubicBezTo>
                  <a:cubicBezTo>
                    <a:pt x="6" y="6"/>
                    <a:pt x="6" y="5"/>
                    <a:pt x="6" y="5"/>
                  </a:cubicBezTo>
                  <a:cubicBezTo>
                    <a:pt x="3" y="5"/>
                    <a:pt x="3" y="5"/>
                    <a:pt x="3" y="5"/>
                  </a:cubicBezTo>
                  <a:cubicBezTo>
                    <a:pt x="3" y="5"/>
                    <a:pt x="5" y="5"/>
                    <a:pt x="6" y="4"/>
                  </a:cubicBezTo>
                  <a:cubicBezTo>
                    <a:pt x="6" y="4"/>
                    <a:pt x="6" y="4"/>
                    <a:pt x="6" y="4"/>
                  </a:cubicBezTo>
                  <a:cubicBezTo>
                    <a:pt x="6" y="4"/>
                    <a:pt x="6" y="1"/>
                    <a:pt x="4" y="1"/>
                  </a:cubicBezTo>
                  <a:cubicBezTo>
                    <a:pt x="2" y="0"/>
                    <a:pt x="0" y="1"/>
                    <a:pt x="0" y="1"/>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3" name="MH_Other_253"/>
            <p:cNvSpPr>
              <a:spLocks/>
            </p:cNvSpPr>
            <p:nvPr/>
          </p:nvSpPr>
          <p:spPr bwMode="auto">
            <a:xfrm>
              <a:off x="3652838" y="5162551"/>
              <a:ext cx="69850" cy="93662"/>
            </a:xfrm>
            <a:custGeom>
              <a:avLst/>
              <a:gdLst>
                <a:gd name="T0" fmla="*/ 2147483646 w 15"/>
                <a:gd name="T1" fmla="*/ 2147483646 h 20"/>
                <a:gd name="T2" fmla="*/ 2147483646 w 15"/>
                <a:gd name="T3" fmla="*/ 2147483646 h 20"/>
                <a:gd name="T4" fmla="*/ 2147483646 w 15"/>
                <a:gd name="T5" fmla="*/ 2147483646 h 20"/>
                <a:gd name="T6" fmla="*/ 2147483646 w 15"/>
                <a:gd name="T7" fmla="*/ 2147483646 h 20"/>
                <a:gd name="T8" fmla="*/ 2147483646 w 15"/>
                <a:gd name="T9" fmla="*/ 2147483646 h 20"/>
                <a:gd name="T10" fmla="*/ 2147483646 w 15"/>
                <a:gd name="T11" fmla="*/ 2147483646 h 20"/>
                <a:gd name="T12" fmla="*/ 2147483646 w 15"/>
                <a:gd name="T13" fmla="*/ 2147483646 h 20"/>
                <a:gd name="T14" fmla="*/ 2147483646 w 15"/>
                <a:gd name="T15" fmla="*/ 2147483646 h 20"/>
                <a:gd name="T16" fmla="*/ 2147483646 w 15"/>
                <a:gd name="T17" fmla="*/ 2147483646 h 20"/>
                <a:gd name="T18" fmla="*/ 2147483646 w 15"/>
                <a:gd name="T19" fmla="*/ 2147483646 h 20"/>
                <a:gd name="T20" fmla="*/ 2147483646 w 15"/>
                <a:gd name="T21" fmla="*/ 2147483646 h 2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20">
                  <a:moveTo>
                    <a:pt x="2" y="17"/>
                  </a:moveTo>
                  <a:cubicBezTo>
                    <a:pt x="2" y="17"/>
                    <a:pt x="2" y="15"/>
                    <a:pt x="2" y="14"/>
                  </a:cubicBezTo>
                  <a:cubicBezTo>
                    <a:pt x="2" y="13"/>
                    <a:pt x="0" y="8"/>
                    <a:pt x="2" y="5"/>
                  </a:cubicBezTo>
                  <a:cubicBezTo>
                    <a:pt x="3" y="3"/>
                    <a:pt x="3" y="1"/>
                    <a:pt x="8" y="1"/>
                  </a:cubicBezTo>
                  <a:cubicBezTo>
                    <a:pt x="12" y="0"/>
                    <a:pt x="15" y="4"/>
                    <a:pt x="15" y="7"/>
                  </a:cubicBezTo>
                  <a:cubicBezTo>
                    <a:pt x="15" y="10"/>
                    <a:pt x="15" y="11"/>
                    <a:pt x="15" y="11"/>
                  </a:cubicBezTo>
                  <a:cubicBezTo>
                    <a:pt x="14" y="11"/>
                    <a:pt x="14" y="11"/>
                    <a:pt x="14" y="11"/>
                  </a:cubicBezTo>
                  <a:cubicBezTo>
                    <a:pt x="14" y="11"/>
                    <a:pt x="14" y="13"/>
                    <a:pt x="14" y="14"/>
                  </a:cubicBezTo>
                  <a:cubicBezTo>
                    <a:pt x="15" y="15"/>
                    <a:pt x="13" y="17"/>
                    <a:pt x="13" y="17"/>
                  </a:cubicBezTo>
                  <a:cubicBezTo>
                    <a:pt x="13" y="17"/>
                    <a:pt x="12" y="20"/>
                    <a:pt x="11" y="20"/>
                  </a:cubicBezTo>
                  <a:cubicBezTo>
                    <a:pt x="11" y="20"/>
                    <a:pt x="2" y="17"/>
                    <a:pt x="2"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4" name="MH_Other_254"/>
            <p:cNvSpPr>
              <a:spLocks/>
            </p:cNvSpPr>
            <p:nvPr/>
          </p:nvSpPr>
          <p:spPr bwMode="auto">
            <a:xfrm>
              <a:off x="3657601" y="5205413"/>
              <a:ext cx="55563" cy="50800"/>
            </a:xfrm>
            <a:custGeom>
              <a:avLst/>
              <a:gdLst>
                <a:gd name="T0" fmla="*/ 2147483646 w 12"/>
                <a:gd name="T1" fmla="*/ 2147483646 h 11"/>
                <a:gd name="T2" fmla="*/ 2147483646 w 12"/>
                <a:gd name="T3" fmla="*/ 2147483646 h 11"/>
                <a:gd name="T4" fmla="*/ 2147483646 w 12"/>
                <a:gd name="T5" fmla="*/ 2147483646 h 11"/>
                <a:gd name="T6" fmla="*/ 2147483646 w 12"/>
                <a:gd name="T7" fmla="*/ 2147483646 h 11"/>
                <a:gd name="T8" fmla="*/ 2147483646 w 12"/>
                <a:gd name="T9" fmla="*/ 0 h 11"/>
                <a:gd name="T10" fmla="*/ 0 w 12"/>
                <a:gd name="T11" fmla="*/ 2147483646 h 11"/>
                <a:gd name="T12" fmla="*/ 2147483646 w 12"/>
                <a:gd name="T13" fmla="*/ 2147483646 h 11"/>
                <a:gd name="T14" fmla="*/ 2147483646 w 12"/>
                <a:gd name="T15" fmla="*/ 2147483646 h 11"/>
                <a:gd name="T16" fmla="*/ 2147483646 w 12"/>
                <a:gd name="T17" fmla="*/ 2147483646 h 11"/>
                <a:gd name="T18" fmla="*/ 2147483646 w 12"/>
                <a:gd name="T19" fmla="*/ 2147483646 h 11"/>
                <a:gd name="T20" fmla="*/ 2147483646 w 12"/>
                <a:gd name="T21" fmla="*/ 2147483646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1">
                  <a:moveTo>
                    <a:pt x="10" y="7"/>
                  </a:moveTo>
                  <a:cubicBezTo>
                    <a:pt x="10" y="6"/>
                    <a:pt x="11" y="6"/>
                    <a:pt x="11" y="6"/>
                  </a:cubicBezTo>
                  <a:cubicBezTo>
                    <a:pt x="11" y="6"/>
                    <a:pt x="10" y="5"/>
                    <a:pt x="10" y="3"/>
                  </a:cubicBezTo>
                  <a:cubicBezTo>
                    <a:pt x="10" y="2"/>
                    <a:pt x="11" y="1"/>
                    <a:pt x="11" y="1"/>
                  </a:cubicBezTo>
                  <a:cubicBezTo>
                    <a:pt x="9" y="0"/>
                    <a:pt x="9" y="0"/>
                    <a:pt x="9" y="0"/>
                  </a:cubicBezTo>
                  <a:cubicBezTo>
                    <a:pt x="0" y="3"/>
                    <a:pt x="0" y="3"/>
                    <a:pt x="0" y="3"/>
                  </a:cubicBezTo>
                  <a:cubicBezTo>
                    <a:pt x="1" y="4"/>
                    <a:pt x="1" y="5"/>
                    <a:pt x="1" y="5"/>
                  </a:cubicBezTo>
                  <a:cubicBezTo>
                    <a:pt x="1" y="6"/>
                    <a:pt x="1" y="8"/>
                    <a:pt x="1" y="8"/>
                  </a:cubicBezTo>
                  <a:cubicBezTo>
                    <a:pt x="1" y="8"/>
                    <a:pt x="10" y="11"/>
                    <a:pt x="10" y="11"/>
                  </a:cubicBezTo>
                  <a:cubicBezTo>
                    <a:pt x="10" y="11"/>
                    <a:pt x="11" y="10"/>
                    <a:pt x="12" y="9"/>
                  </a:cubicBezTo>
                  <a:cubicBezTo>
                    <a:pt x="11" y="8"/>
                    <a:pt x="10" y="8"/>
                    <a:pt x="10" y="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5" name="MH_Other_255"/>
            <p:cNvSpPr>
              <a:spLocks/>
            </p:cNvSpPr>
            <p:nvPr/>
          </p:nvSpPr>
          <p:spPr bwMode="auto">
            <a:xfrm>
              <a:off x="3652838" y="5162551"/>
              <a:ext cx="69850" cy="69850"/>
            </a:xfrm>
            <a:custGeom>
              <a:avLst/>
              <a:gdLst>
                <a:gd name="T0" fmla="*/ 2147483646 w 15"/>
                <a:gd name="T1" fmla="*/ 2147483646 h 15"/>
                <a:gd name="T2" fmla="*/ 2147483646 w 15"/>
                <a:gd name="T3" fmla="*/ 2147483646 h 15"/>
                <a:gd name="T4" fmla="*/ 2147483646 w 15"/>
                <a:gd name="T5" fmla="*/ 2147483646 h 15"/>
                <a:gd name="T6" fmla="*/ 2147483646 w 15"/>
                <a:gd name="T7" fmla="*/ 2147483646 h 15"/>
                <a:gd name="T8" fmla="*/ 2147483646 w 15"/>
                <a:gd name="T9" fmla="*/ 2147483646 h 15"/>
                <a:gd name="T10" fmla="*/ 2147483646 w 15"/>
                <a:gd name="T11" fmla="*/ 2147483646 h 15"/>
                <a:gd name="T12" fmla="*/ 2147483646 w 15"/>
                <a:gd name="T13" fmla="*/ 2147483646 h 15"/>
                <a:gd name="T14" fmla="*/ 2147483646 w 15"/>
                <a:gd name="T15" fmla="*/ 2147483646 h 15"/>
                <a:gd name="T16" fmla="*/ 2147483646 w 15"/>
                <a:gd name="T17" fmla="*/ 2147483646 h 15"/>
                <a:gd name="T18" fmla="*/ 2147483646 w 15"/>
                <a:gd name="T19" fmla="*/ 2147483646 h 15"/>
                <a:gd name="T20" fmla="*/ 2147483646 w 15"/>
                <a:gd name="T21" fmla="*/ 2147483646 h 15"/>
                <a:gd name="T22" fmla="*/ 2147483646 w 15"/>
                <a:gd name="T23" fmla="*/ 2147483646 h 15"/>
                <a:gd name="T24" fmla="*/ 2147483646 w 15"/>
                <a:gd name="T25" fmla="*/ 2147483646 h 15"/>
                <a:gd name="T26" fmla="*/ 2147483646 w 15"/>
                <a:gd name="T27" fmla="*/ 2147483646 h 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5" h="15">
                  <a:moveTo>
                    <a:pt x="15" y="6"/>
                  </a:moveTo>
                  <a:cubicBezTo>
                    <a:pt x="15" y="6"/>
                    <a:pt x="15" y="3"/>
                    <a:pt x="12" y="1"/>
                  </a:cubicBezTo>
                  <a:cubicBezTo>
                    <a:pt x="11" y="1"/>
                    <a:pt x="9" y="0"/>
                    <a:pt x="8" y="1"/>
                  </a:cubicBezTo>
                  <a:cubicBezTo>
                    <a:pt x="3" y="1"/>
                    <a:pt x="3" y="3"/>
                    <a:pt x="2" y="5"/>
                  </a:cubicBezTo>
                  <a:cubicBezTo>
                    <a:pt x="0" y="8"/>
                    <a:pt x="2" y="13"/>
                    <a:pt x="2" y="14"/>
                  </a:cubicBezTo>
                  <a:cubicBezTo>
                    <a:pt x="2" y="14"/>
                    <a:pt x="2" y="14"/>
                    <a:pt x="2" y="15"/>
                  </a:cubicBezTo>
                  <a:cubicBezTo>
                    <a:pt x="3" y="14"/>
                    <a:pt x="5" y="14"/>
                    <a:pt x="5" y="15"/>
                  </a:cubicBezTo>
                  <a:cubicBezTo>
                    <a:pt x="6" y="15"/>
                    <a:pt x="9" y="15"/>
                    <a:pt x="9" y="15"/>
                  </a:cubicBezTo>
                  <a:cubicBezTo>
                    <a:pt x="10" y="13"/>
                    <a:pt x="10" y="13"/>
                    <a:pt x="10" y="13"/>
                  </a:cubicBezTo>
                  <a:cubicBezTo>
                    <a:pt x="10" y="13"/>
                    <a:pt x="10" y="10"/>
                    <a:pt x="11" y="10"/>
                  </a:cubicBezTo>
                  <a:cubicBezTo>
                    <a:pt x="12" y="9"/>
                    <a:pt x="13" y="12"/>
                    <a:pt x="13" y="12"/>
                  </a:cubicBezTo>
                  <a:cubicBezTo>
                    <a:pt x="13" y="12"/>
                    <a:pt x="13" y="10"/>
                    <a:pt x="14" y="10"/>
                  </a:cubicBezTo>
                  <a:cubicBezTo>
                    <a:pt x="14" y="9"/>
                    <a:pt x="15" y="8"/>
                    <a:pt x="15" y="7"/>
                  </a:cubicBezTo>
                  <a:cubicBezTo>
                    <a:pt x="15" y="7"/>
                    <a:pt x="15" y="6"/>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6" name="MH_Other_256"/>
            <p:cNvSpPr>
              <a:spLocks/>
            </p:cNvSpPr>
            <p:nvPr/>
          </p:nvSpPr>
          <p:spPr bwMode="auto">
            <a:xfrm>
              <a:off x="3751263" y="5219701"/>
              <a:ext cx="57150" cy="107950"/>
            </a:xfrm>
            <a:custGeom>
              <a:avLst/>
              <a:gdLst>
                <a:gd name="T0" fmla="*/ 0 w 12"/>
                <a:gd name="T1" fmla="*/ 2147483646 h 23"/>
                <a:gd name="T2" fmla="*/ 2147483646 w 12"/>
                <a:gd name="T3" fmla="*/ 2147483646 h 23"/>
                <a:gd name="T4" fmla="*/ 2147483646 w 12"/>
                <a:gd name="T5" fmla="*/ 2147483646 h 23"/>
                <a:gd name="T6" fmla="*/ 2147483646 w 12"/>
                <a:gd name="T7" fmla="*/ 2147483646 h 23"/>
                <a:gd name="T8" fmla="*/ 2147483646 w 12"/>
                <a:gd name="T9" fmla="*/ 0 h 23"/>
                <a:gd name="T10" fmla="*/ 2147483646 w 12"/>
                <a:gd name="T11" fmla="*/ 2147483646 h 23"/>
                <a:gd name="T12" fmla="*/ 2147483646 w 12"/>
                <a:gd name="T13" fmla="*/ 2147483646 h 23"/>
                <a:gd name="T14" fmla="*/ 2147483646 w 12"/>
                <a:gd name="T15" fmla="*/ 2147483646 h 23"/>
                <a:gd name="T16" fmla="*/ 2147483646 w 12"/>
                <a:gd name="T17" fmla="*/ 2147483646 h 23"/>
                <a:gd name="T18" fmla="*/ 2147483646 w 12"/>
                <a:gd name="T19" fmla="*/ 2147483646 h 23"/>
                <a:gd name="T20" fmla="*/ 0 w 12"/>
                <a:gd name="T21" fmla="*/ 2147483646 h 23"/>
                <a:gd name="T22" fmla="*/ 0 w 12"/>
                <a:gd name="T23" fmla="*/ 2147483646 h 2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2" h="23">
                  <a:moveTo>
                    <a:pt x="0" y="9"/>
                  </a:moveTo>
                  <a:cubicBezTo>
                    <a:pt x="0" y="9"/>
                    <a:pt x="2" y="8"/>
                    <a:pt x="3" y="7"/>
                  </a:cubicBezTo>
                  <a:cubicBezTo>
                    <a:pt x="3" y="7"/>
                    <a:pt x="4" y="6"/>
                    <a:pt x="4" y="6"/>
                  </a:cubicBezTo>
                  <a:cubicBezTo>
                    <a:pt x="5" y="3"/>
                    <a:pt x="5" y="3"/>
                    <a:pt x="5" y="3"/>
                  </a:cubicBezTo>
                  <a:cubicBezTo>
                    <a:pt x="5" y="3"/>
                    <a:pt x="7" y="0"/>
                    <a:pt x="8" y="0"/>
                  </a:cubicBezTo>
                  <a:cubicBezTo>
                    <a:pt x="8" y="0"/>
                    <a:pt x="11" y="1"/>
                    <a:pt x="11" y="3"/>
                  </a:cubicBezTo>
                  <a:cubicBezTo>
                    <a:pt x="12" y="4"/>
                    <a:pt x="10" y="6"/>
                    <a:pt x="10" y="6"/>
                  </a:cubicBezTo>
                  <a:cubicBezTo>
                    <a:pt x="11" y="7"/>
                    <a:pt x="10" y="9"/>
                    <a:pt x="10" y="9"/>
                  </a:cubicBezTo>
                  <a:cubicBezTo>
                    <a:pt x="9" y="12"/>
                    <a:pt x="9" y="12"/>
                    <a:pt x="9" y="12"/>
                  </a:cubicBezTo>
                  <a:cubicBezTo>
                    <a:pt x="9" y="12"/>
                    <a:pt x="8" y="15"/>
                    <a:pt x="7" y="16"/>
                  </a:cubicBezTo>
                  <a:cubicBezTo>
                    <a:pt x="6" y="16"/>
                    <a:pt x="0" y="23"/>
                    <a:pt x="0" y="23"/>
                  </a:cubicBezTo>
                  <a:lnTo>
                    <a:pt x="0" y="9"/>
                  </a:ln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7" name="MH_Other_257"/>
            <p:cNvSpPr>
              <a:spLocks/>
            </p:cNvSpPr>
            <p:nvPr/>
          </p:nvSpPr>
          <p:spPr bwMode="auto">
            <a:xfrm>
              <a:off x="3751263" y="5251451"/>
              <a:ext cx="42862" cy="76200"/>
            </a:xfrm>
            <a:custGeom>
              <a:avLst/>
              <a:gdLst>
                <a:gd name="T0" fmla="*/ 2147483646 w 9"/>
                <a:gd name="T1" fmla="*/ 2147483646 h 16"/>
                <a:gd name="T2" fmla="*/ 2147483646 w 9"/>
                <a:gd name="T3" fmla="*/ 0 h 16"/>
                <a:gd name="T4" fmla="*/ 2147483646 w 9"/>
                <a:gd name="T5" fmla="*/ 2147483646 h 16"/>
                <a:gd name="T6" fmla="*/ 2147483646 w 9"/>
                <a:gd name="T7" fmla="*/ 2147483646 h 16"/>
                <a:gd name="T8" fmla="*/ 2147483646 w 9"/>
                <a:gd name="T9" fmla="*/ 2147483646 h 16"/>
                <a:gd name="T10" fmla="*/ 2147483646 w 9"/>
                <a:gd name="T11" fmla="*/ 2147483646 h 16"/>
                <a:gd name="T12" fmla="*/ 2147483646 w 9"/>
                <a:gd name="T13" fmla="*/ 2147483646 h 16"/>
                <a:gd name="T14" fmla="*/ 2147483646 w 9"/>
                <a:gd name="T15" fmla="*/ 2147483646 h 16"/>
                <a:gd name="T16" fmla="*/ 2147483646 w 9"/>
                <a:gd name="T17" fmla="*/ 2147483646 h 16"/>
                <a:gd name="T18" fmla="*/ 2147483646 w 9"/>
                <a:gd name="T19" fmla="*/ 2147483646 h 16"/>
                <a:gd name="T20" fmla="*/ 0 w 9"/>
                <a:gd name="T21" fmla="*/ 2147483646 h 16"/>
                <a:gd name="T22" fmla="*/ 0 w 9"/>
                <a:gd name="T23" fmla="*/ 2147483646 h 16"/>
                <a:gd name="T24" fmla="*/ 2147483646 w 9"/>
                <a:gd name="T25" fmla="*/ 2147483646 h 16"/>
                <a:gd name="T26" fmla="*/ 2147483646 w 9"/>
                <a:gd name="T27" fmla="*/ 2147483646 h 16"/>
                <a:gd name="T28" fmla="*/ 2147483646 w 9"/>
                <a:gd name="T29" fmla="*/ 2147483646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 h="16">
                  <a:moveTo>
                    <a:pt x="9" y="4"/>
                  </a:moveTo>
                  <a:cubicBezTo>
                    <a:pt x="8" y="1"/>
                    <a:pt x="5" y="0"/>
                    <a:pt x="5" y="0"/>
                  </a:cubicBezTo>
                  <a:cubicBezTo>
                    <a:pt x="7" y="1"/>
                    <a:pt x="8" y="4"/>
                    <a:pt x="8" y="4"/>
                  </a:cubicBezTo>
                  <a:cubicBezTo>
                    <a:pt x="7" y="2"/>
                    <a:pt x="6" y="1"/>
                    <a:pt x="6" y="1"/>
                  </a:cubicBezTo>
                  <a:cubicBezTo>
                    <a:pt x="9" y="6"/>
                    <a:pt x="5" y="9"/>
                    <a:pt x="5" y="9"/>
                  </a:cubicBezTo>
                  <a:cubicBezTo>
                    <a:pt x="5" y="7"/>
                    <a:pt x="4" y="3"/>
                    <a:pt x="5" y="5"/>
                  </a:cubicBezTo>
                  <a:cubicBezTo>
                    <a:pt x="5" y="5"/>
                    <a:pt x="5" y="5"/>
                    <a:pt x="5" y="5"/>
                  </a:cubicBezTo>
                  <a:cubicBezTo>
                    <a:pt x="5" y="7"/>
                    <a:pt x="3" y="9"/>
                    <a:pt x="3" y="9"/>
                  </a:cubicBezTo>
                  <a:cubicBezTo>
                    <a:pt x="4" y="7"/>
                    <a:pt x="3" y="3"/>
                    <a:pt x="3" y="3"/>
                  </a:cubicBezTo>
                  <a:cubicBezTo>
                    <a:pt x="3" y="3"/>
                    <a:pt x="2" y="9"/>
                    <a:pt x="2" y="10"/>
                  </a:cubicBezTo>
                  <a:cubicBezTo>
                    <a:pt x="2" y="11"/>
                    <a:pt x="1" y="12"/>
                    <a:pt x="0" y="13"/>
                  </a:cubicBezTo>
                  <a:cubicBezTo>
                    <a:pt x="0" y="16"/>
                    <a:pt x="0" y="16"/>
                    <a:pt x="0" y="16"/>
                  </a:cubicBezTo>
                  <a:cubicBezTo>
                    <a:pt x="0" y="16"/>
                    <a:pt x="6" y="9"/>
                    <a:pt x="7" y="9"/>
                  </a:cubicBezTo>
                  <a:cubicBezTo>
                    <a:pt x="8" y="8"/>
                    <a:pt x="9" y="5"/>
                    <a:pt x="9" y="5"/>
                  </a:cubicBez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8" name="MH_Other_258"/>
            <p:cNvSpPr>
              <a:spLocks/>
            </p:cNvSpPr>
            <p:nvPr/>
          </p:nvSpPr>
          <p:spPr bwMode="auto">
            <a:xfrm>
              <a:off x="3770314" y="5241926"/>
              <a:ext cx="28575" cy="19050"/>
            </a:xfrm>
            <a:custGeom>
              <a:avLst/>
              <a:gdLst>
                <a:gd name="T0" fmla="*/ 0 w 6"/>
                <a:gd name="T1" fmla="*/ 2147483646 h 4"/>
                <a:gd name="T2" fmla="*/ 2147483646 w 6"/>
                <a:gd name="T3" fmla="*/ 2147483646 h 4"/>
                <a:gd name="T4" fmla="*/ 2147483646 w 6"/>
                <a:gd name="T5" fmla="*/ 2147483646 h 4"/>
                <a:gd name="T6" fmla="*/ 2147483646 w 6"/>
                <a:gd name="T7" fmla="*/ 2147483646 h 4"/>
                <a:gd name="T8" fmla="*/ 0 w 6"/>
                <a:gd name="T9" fmla="*/ 2147483646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4">
                  <a:moveTo>
                    <a:pt x="0" y="1"/>
                  </a:moveTo>
                  <a:cubicBezTo>
                    <a:pt x="4" y="1"/>
                    <a:pt x="5" y="3"/>
                    <a:pt x="6" y="4"/>
                  </a:cubicBezTo>
                  <a:cubicBezTo>
                    <a:pt x="6" y="4"/>
                    <a:pt x="6" y="3"/>
                    <a:pt x="6" y="2"/>
                  </a:cubicBezTo>
                  <a:cubicBezTo>
                    <a:pt x="6" y="2"/>
                    <a:pt x="5" y="1"/>
                    <a:pt x="5" y="1"/>
                  </a:cubicBezTo>
                  <a:cubicBezTo>
                    <a:pt x="3"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49" name="MH_Other_259"/>
            <p:cNvSpPr>
              <a:spLocks/>
            </p:cNvSpPr>
            <p:nvPr/>
          </p:nvSpPr>
          <p:spPr bwMode="auto">
            <a:xfrm>
              <a:off x="3779838" y="5237164"/>
              <a:ext cx="23812" cy="9525"/>
            </a:xfrm>
            <a:custGeom>
              <a:avLst/>
              <a:gdLst>
                <a:gd name="T0" fmla="*/ 0 w 5"/>
                <a:gd name="T1" fmla="*/ 2147483646 h 2"/>
                <a:gd name="T2" fmla="*/ 2147483646 w 5"/>
                <a:gd name="T3" fmla="*/ 2147483646 h 2"/>
                <a:gd name="T4" fmla="*/ 2147483646 w 5"/>
                <a:gd name="T5" fmla="*/ 0 h 2"/>
                <a:gd name="T6" fmla="*/ 0 w 5"/>
                <a:gd name="T7" fmla="*/ 2147483646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2">
                  <a:moveTo>
                    <a:pt x="0" y="1"/>
                  </a:moveTo>
                  <a:cubicBezTo>
                    <a:pt x="2" y="0"/>
                    <a:pt x="3" y="1"/>
                    <a:pt x="4" y="2"/>
                  </a:cubicBezTo>
                  <a:cubicBezTo>
                    <a:pt x="4" y="2"/>
                    <a:pt x="5" y="1"/>
                    <a:pt x="5" y="0"/>
                  </a:cubicBezTo>
                  <a:cubicBezTo>
                    <a:pt x="3" y="0"/>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0" name="MH_Other_260"/>
            <p:cNvSpPr>
              <a:spLocks/>
            </p:cNvSpPr>
            <p:nvPr/>
          </p:nvSpPr>
          <p:spPr bwMode="auto">
            <a:xfrm>
              <a:off x="3600450" y="5743576"/>
              <a:ext cx="52388" cy="50800"/>
            </a:xfrm>
            <a:custGeom>
              <a:avLst/>
              <a:gdLst>
                <a:gd name="T0" fmla="*/ 0 w 11"/>
                <a:gd name="T1" fmla="*/ 2147483646 h 11"/>
                <a:gd name="T2" fmla="*/ 2147483646 w 11"/>
                <a:gd name="T3" fmla="*/ 2147483646 h 11"/>
                <a:gd name="T4" fmla="*/ 2147483646 w 11"/>
                <a:gd name="T5" fmla="*/ 2147483646 h 11"/>
                <a:gd name="T6" fmla="*/ 2147483646 w 11"/>
                <a:gd name="T7" fmla="*/ 2147483646 h 11"/>
                <a:gd name="T8" fmla="*/ 2147483646 w 11"/>
                <a:gd name="T9" fmla="*/ 2147483646 h 11"/>
                <a:gd name="T10" fmla="*/ 2147483646 w 11"/>
                <a:gd name="T11" fmla="*/ 2147483646 h 11"/>
                <a:gd name="T12" fmla="*/ 2147483646 w 11"/>
                <a:gd name="T13" fmla="*/ 0 h 11"/>
                <a:gd name="T14" fmla="*/ 0 w 11"/>
                <a:gd name="T15" fmla="*/ 2147483646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 h="11">
                  <a:moveTo>
                    <a:pt x="0" y="2"/>
                  </a:moveTo>
                  <a:cubicBezTo>
                    <a:pt x="0" y="2"/>
                    <a:pt x="0" y="5"/>
                    <a:pt x="1" y="6"/>
                  </a:cubicBezTo>
                  <a:cubicBezTo>
                    <a:pt x="2" y="7"/>
                    <a:pt x="4" y="8"/>
                    <a:pt x="4" y="8"/>
                  </a:cubicBezTo>
                  <a:cubicBezTo>
                    <a:pt x="4" y="8"/>
                    <a:pt x="6" y="11"/>
                    <a:pt x="8" y="11"/>
                  </a:cubicBezTo>
                  <a:cubicBezTo>
                    <a:pt x="10" y="11"/>
                    <a:pt x="11" y="10"/>
                    <a:pt x="11" y="10"/>
                  </a:cubicBezTo>
                  <a:cubicBezTo>
                    <a:pt x="10" y="5"/>
                    <a:pt x="10" y="5"/>
                    <a:pt x="10" y="5"/>
                  </a:cubicBezTo>
                  <a:cubicBezTo>
                    <a:pt x="10" y="5"/>
                    <a:pt x="4" y="0"/>
                    <a:pt x="2" y="0"/>
                  </a:cubicBezTo>
                  <a:cubicBezTo>
                    <a:pt x="0" y="0"/>
                    <a:pt x="0" y="2"/>
                    <a:pt x="0"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1" name="MH_Other_261"/>
            <p:cNvSpPr>
              <a:spLocks/>
            </p:cNvSpPr>
            <p:nvPr/>
          </p:nvSpPr>
          <p:spPr bwMode="auto">
            <a:xfrm>
              <a:off x="3741738" y="5738814"/>
              <a:ext cx="38100" cy="47625"/>
            </a:xfrm>
            <a:custGeom>
              <a:avLst/>
              <a:gdLst>
                <a:gd name="T0" fmla="*/ 0 w 8"/>
                <a:gd name="T1" fmla="*/ 2147483646 h 10"/>
                <a:gd name="T2" fmla="*/ 0 w 8"/>
                <a:gd name="T3" fmla="*/ 2147483646 h 10"/>
                <a:gd name="T4" fmla="*/ 2147483646 w 8"/>
                <a:gd name="T5" fmla="*/ 2147483646 h 10"/>
                <a:gd name="T6" fmla="*/ 2147483646 w 8"/>
                <a:gd name="T7" fmla="*/ 2147483646 h 10"/>
                <a:gd name="T8" fmla="*/ 2147483646 w 8"/>
                <a:gd name="T9" fmla="*/ 2147483646 h 10"/>
                <a:gd name="T10" fmla="*/ 2147483646 w 8"/>
                <a:gd name="T11" fmla="*/ 0 h 10"/>
                <a:gd name="T12" fmla="*/ 0 w 8"/>
                <a:gd name="T13" fmla="*/ 2147483646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0">
                  <a:moveTo>
                    <a:pt x="0" y="4"/>
                  </a:moveTo>
                  <a:cubicBezTo>
                    <a:pt x="0" y="9"/>
                    <a:pt x="0" y="9"/>
                    <a:pt x="0" y="9"/>
                  </a:cubicBezTo>
                  <a:cubicBezTo>
                    <a:pt x="0" y="9"/>
                    <a:pt x="1" y="10"/>
                    <a:pt x="2" y="10"/>
                  </a:cubicBezTo>
                  <a:cubicBezTo>
                    <a:pt x="3" y="10"/>
                    <a:pt x="5" y="9"/>
                    <a:pt x="5" y="9"/>
                  </a:cubicBezTo>
                  <a:cubicBezTo>
                    <a:pt x="5" y="9"/>
                    <a:pt x="6" y="6"/>
                    <a:pt x="7" y="6"/>
                  </a:cubicBezTo>
                  <a:cubicBezTo>
                    <a:pt x="7" y="6"/>
                    <a:pt x="8" y="2"/>
                    <a:pt x="6" y="0"/>
                  </a:cubicBez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2" name="MH_Other_262"/>
            <p:cNvSpPr>
              <a:spLocks/>
            </p:cNvSpPr>
            <p:nvPr/>
          </p:nvSpPr>
          <p:spPr bwMode="auto">
            <a:xfrm>
              <a:off x="3614739" y="5445127"/>
              <a:ext cx="155575" cy="331787"/>
            </a:xfrm>
            <a:custGeom>
              <a:avLst/>
              <a:gdLst>
                <a:gd name="T0" fmla="*/ 0 w 33"/>
                <a:gd name="T1" fmla="*/ 2147483646 h 70"/>
                <a:gd name="T2" fmla="*/ 2147483646 w 33"/>
                <a:gd name="T3" fmla="*/ 2147483646 h 70"/>
                <a:gd name="T4" fmla="*/ 2147483646 w 33"/>
                <a:gd name="T5" fmla="*/ 2147483646 h 70"/>
                <a:gd name="T6" fmla="*/ 2147483646 w 33"/>
                <a:gd name="T7" fmla="*/ 2147483646 h 70"/>
                <a:gd name="T8" fmla="*/ 2147483646 w 33"/>
                <a:gd name="T9" fmla="*/ 2147483646 h 70"/>
                <a:gd name="T10" fmla="*/ 2147483646 w 33"/>
                <a:gd name="T11" fmla="*/ 2147483646 h 70"/>
                <a:gd name="T12" fmla="*/ 2147483646 w 33"/>
                <a:gd name="T13" fmla="*/ 2147483646 h 70"/>
                <a:gd name="T14" fmla="*/ 2147483646 w 33"/>
                <a:gd name="T15" fmla="*/ 2147483646 h 70"/>
                <a:gd name="T16" fmla="*/ 2147483646 w 33"/>
                <a:gd name="T17" fmla="*/ 2147483646 h 70"/>
                <a:gd name="T18" fmla="*/ 2147483646 w 33"/>
                <a:gd name="T19" fmla="*/ 2147483646 h 70"/>
                <a:gd name="T20" fmla="*/ 2147483646 w 33"/>
                <a:gd name="T21" fmla="*/ 2147483646 h 70"/>
                <a:gd name="T22" fmla="*/ 2147483646 w 33"/>
                <a:gd name="T23" fmla="*/ 2147483646 h 70"/>
                <a:gd name="T24" fmla="*/ 2147483646 w 33"/>
                <a:gd name="T25" fmla="*/ 2147483646 h 70"/>
                <a:gd name="T26" fmla="*/ 2147483646 w 33"/>
                <a:gd name="T27" fmla="*/ 2147483646 h 70"/>
                <a:gd name="T28" fmla="*/ 2147483646 w 33"/>
                <a:gd name="T29" fmla="*/ 2147483646 h 70"/>
                <a:gd name="T30" fmla="*/ 2147483646 w 33"/>
                <a:gd name="T31" fmla="*/ 2147483646 h 70"/>
                <a:gd name="T32" fmla="*/ 2147483646 w 33"/>
                <a:gd name="T33" fmla="*/ 2147483646 h 70"/>
                <a:gd name="T34" fmla="*/ 2147483646 w 33"/>
                <a:gd name="T35" fmla="*/ 2147483646 h 70"/>
                <a:gd name="T36" fmla="*/ 2147483646 w 33"/>
                <a:gd name="T37" fmla="*/ 2147483646 h 70"/>
                <a:gd name="T38" fmla="*/ 2147483646 w 33"/>
                <a:gd name="T39" fmla="*/ 2147483646 h 70"/>
                <a:gd name="T40" fmla="*/ 2147483646 w 33"/>
                <a:gd name="T41" fmla="*/ 2147483646 h 70"/>
                <a:gd name="T42" fmla="*/ 2147483646 w 33"/>
                <a:gd name="T43" fmla="*/ 2147483646 h 70"/>
                <a:gd name="T44" fmla="*/ 2147483646 w 33"/>
                <a:gd name="T45" fmla="*/ 2147483646 h 70"/>
                <a:gd name="T46" fmla="*/ 0 w 33"/>
                <a:gd name="T47" fmla="*/ 2147483646 h 7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33" h="70">
                  <a:moveTo>
                    <a:pt x="0" y="65"/>
                  </a:moveTo>
                  <a:cubicBezTo>
                    <a:pt x="0" y="65"/>
                    <a:pt x="3" y="70"/>
                    <a:pt x="5" y="70"/>
                  </a:cubicBezTo>
                  <a:cubicBezTo>
                    <a:pt x="8" y="69"/>
                    <a:pt x="9" y="65"/>
                    <a:pt x="9" y="65"/>
                  </a:cubicBezTo>
                  <a:cubicBezTo>
                    <a:pt x="9" y="65"/>
                    <a:pt x="10" y="62"/>
                    <a:pt x="9" y="60"/>
                  </a:cubicBezTo>
                  <a:cubicBezTo>
                    <a:pt x="9" y="60"/>
                    <a:pt x="11" y="53"/>
                    <a:pt x="11" y="50"/>
                  </a:cubicBezTo>
                  <a:cubicBezTo>
                    <a:pt x="11" y="46"/>
                    <a:pt x="12" y="39"/>
                    <a:pt x="12" y="37"/>
                  </a:cubicBezTo>
                  <a:cubicBezTo>
                    <a:pt x="13" y="36"/>
                    <a:pt x="14" y="27"/>
                    <a:pt x="14" y="27"/>
                  </a:cubicBezTo>
                  <a:cubicBezTo>
                    <a:pt x="14" y="27"/>
                    <a:pt x="16" y="16"/>
                    <a:pt x="16" y="15"/>
                  </a:cubicBezTo>
                  <a:cubicBezTo>
                    <a:pt x="16" y="14"/>
                    <a:pt x="18" y="19"/>
                    <a:pt x="18" y="19"/>
                  </a:cubicBezTo>
                  <a:cubicBezTo>
                    <a:pt x="18" y="19"/>
                    <a:pt x="21" y="33"/>
                    <a:pt x="21" y="35"/>
                  </a:cubicBezTo>
                  <a:cubicBezTo>
                    <a:pt x="21" y="37"/>
                    <a:pt x="23" y="40"/>
                    <a:pt x="23" y="40"/>
                  </a:cubicBezTo>
                  <a:cubicBezTo>
                    <a:pt x="23" y="40"/>
                    <a:pt x="23" y="48"/>
                    <a:pt x="24" y="53"/>
                  </a:cubicBezTo>
                  <a:cubicBezTo>
                    <a:pt x="25" y="57"/>
                    <a:pt x="24" y="66"/>
                    <a:pt x="28" y="68"/>
                  </a:cubicBezTo>
                  <a:cubicBezTo>
                    <a:pt x="28" y="68"/>
                    <a:pt x="31" y="67"/>
                    <a:pt x="31" y="66"/>
                  </a:cubicBezTo>
                  <a:cubicBezTo>
                    <a:pt x="31" y="66"/>
                    <a:pt x="33" y="64"/>
                    <a:pt x="33" y="59"/>
                  </a:cubicBezTo>
                  <a:cubicBezTo>
                    <a:pt x="33" y="55"/>
                    <a:pt x="31" y="41"/>
                    <a:pt x="31" y="39"/>
                  </a:cubicBezTo>
                  <a:cubicBezTo>
                    <a:pt x="31" y="36"/>
                    <a:pt x="30" y="36"/>
                    <a:pt x="30" y="33"/>
                  </a:cubicBezTo>
                  <a:cubicBezTo>
                    <a:pt x="31" y="30"/>
                    <a:pt x="31" y="9"/>
                    <a:pt x="29" y="5"/>
                  </a:cubicBezTo>
                  <a:cubicBezTo>
                    <a:pt x="26" y="0"/>
                    <a:pt x="4" y="3"/>
                    <a:pt x="4" y="3"/>
                  </a:cubicBezTo>
                  <a:cubicBezTo>
                    <a:pt x="4" y="3"/>
                    <a:pt x="1" y="13"/>
                    <a:pt x="3" y="20"/>
                  </a:cubicBezTo>
                  <a:cubicBezTo>
                    <a:pt x="3" y="20"/>
                    <a:pt x="2" y="28"/>
                    <a:pt x="3" y="37"/>
                  </a:cubicBezTo>
                  <a:cubicBezTo>
                    <a:pt x="3" y="37"/>
                    <a:pt x="1" y="45"/>
                    <a:pt x="1" y="49"/>
                  </a:cubicBezTo>
                  <a:cubicBezTo>
                    <a:pt x="1" y="53"/>
                    <a:pt x="1" y="58"/>
                    <a:pt x="1" y="58"/>
                  </a:cubicBezTo>
                  <a:cubicBezTo>
                    <a:pt x="1" y="59"/>
                    <a:pt x="0" y="65"/>
                    <a:pt x="0" y="6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3" name="MH_Other_263"/>
            <p:cNvSpPr>
              <a:spLocks/>
            </p:cNvSpPr>
            <p:nvPr/>
          </p:nvSpPr>
          <p:spPr bwMode="auto">
            <a:xfrm>
              <a:off x="3643313" y="5502276"/>
              <a:ext cx="0" cy="4762"/>
            </a:xfrm>
            <a:custGeom>
              <a:avLst/>
              <a:gdLst>
                <a:gd name="T0" fmla="*/ 0 h 1"/>
                <a:gd name="T1" fmla="*/ 2147483646 h 1"/>
                <a:gd name="T2" fmla="*/ 0 h 1"/>
                <a:gd name="T3" fmla="*/ 0 60000 65536"/>
                <a:gd name="T4" fmla="*/ 0 60000 65536"/>
                <a:gd name="T5" fmla="*/ 0 60000 65536"/>
              </a:gdLst>
              <a:ahLst/>
              <a:cxnLst>
                <a:cxn ang="T3">
                  <a:pos x="0" y="T0"/>
                </a:cxn>
                <a:cxn ang="T4">
                  <a:pos x="0" y="T1"/>
                </a:cxn>
                <a:cxn ang="T5">
                  <a:pos x="0" y="T2"/>
                </a:cxn>
              </a:cxnLst>
              <a:rect l="0" t="0" r="r" b="b"/>
              <a:pathLst>
                <a:path h="1">
                  <a:moveTo>
                    <a:pt x="0" y="0"/>
                  </a:moveTo>
                  <a:cubicBezTo>
                    <a:pt x="0" y="1"/>
                    <a:pt x="0" y="1"/>
                    <a:pt x="0" y="1"/>
                  </a:cubicBezTo>
                  <a:cubicBezTo>
                    <a:pt x="0" y="1"/>
                    <a:pt x="0" y="1"/>
                    <a:pt x="0"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4" name="MH_Other_264"/>
            <p:cNvSpPr>
              <a:spLocks/>
            </p:cNvSpPr>
            <p:nvPr/>
          </p:nvSpPr>
          <p:spPr bwMode="auto">
            <a:xfrm>
              <a:off x="3652838" y="5748338"/>
              <a:ext cx="0" cy="0"/>
            </a:xfrm>
            <a:custGeom>
              <a:avLst/>
              <a:gdLst>
                <a:gd name="T0" fmla="*/ 0 60000 65536"/>
                <a:gd name="T1" fmla="*/ 0 60000 65536"/>
                <a:gd name="T2" fmla="*/ 0 60000 65536"/>
              </a:gdLst>
              <a:ahLst/>
              <a:cxnLst>
                <a:cxn ang="T0">
                  <a:pos x="0" y="0"/>
                </a:cxn>
                <a:cxn ang="T1">
                  <a:pos x="0" y="0"/>
                </a:cxn>
                <a:cxn ang="T2">
                  <a:pos x="0" y="0"/>
                </a:cxn>
              </a:cxnLst>
              <a:rect l="0" t="0" r="r" b="b"/>
              <a:pathLst>
                <a:path>
                  <a:moveTo>
                    <a:pt x="0" y="0"/>
                  </a:moveTo>
                  <a:cubicBezTo>
                    <a:pt x="0" y="0"/>
                    <a:pt x="0" y="0"/>
                    <a:pt x="0" y="0"/>
                  </a:cubicBezTo>
                  <a:cubicBezTo>
                    <a:pt x="0" y="0"/>
                    <a:pt x="0" y="0"/>
                    <a:pt x="0" y="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5" name="MH_Other_265"/>
            <p:cNvSpPr>
              <a:spLocks/>
            </p:cNvSpPr>
            <p:nvPr/>
          </p:nvSpPr>
          <p:spPr bwMode="auto">
            <a:xfrm>
              <a:off x="3609975" y="5445126"/>
              <a:ext cx="160338" cy="322262"/>
            </a:xfrm>
            <a:custGeom>
              <a:avLst/>
              <a:gdLst>
                <a:gd name="T0" fmla="*/ 2147483646 w 34"/>
                <a:gd name="T1" fmla="*/ 2147483646 h 68"/>
                <a:gd name="T2" fmla="*/ 2147483646 w 34"/>
                <a:gd name="T3" fmla="*/ 2147483646 h 68"/>
                <a:gd name="T4" fmla="*/ 2147483646 w 34"/>
                <a:gd name="T5" fmla="*/ 2147483646 h 68"/>
                <a:gd name="T6" fmla="*/ 2147483646 w 34"/>
                <a:gd name="T7" fmla="*/ 2147483646 h 68"/>
                <a:gd name="T8" fmla="*/ 2147483646 w 34"/>
                <a:gd name="T9" fmla="*/ 2147483646 h 68"/>
                <a:gd name="T10" fmla="*/ 2147483646 w 34"/>
                <a:gd name="T11" fmla="*/ 2147483646 h 68"/>
                <a:gd name="T12" fmla="*/ 2147483646 w 34"/>
                <a:gd name="T13" fmla="*/ 2147483646 h 68"/>
                <a:gd name="T14" fmla="*/ 2147483646 w 34"/>
                <a:gd name="T15" fmla="*/ 2147483646 h 68"/>
                <a:gd name="T16" fmla="*/ 2147483646 w 34"/>
                <a:gd name="T17" fmla="*/ 2147483646 h 68"/>
                <a:gd name="T18" fmla="*/ 2147483646 w 34"/>
                <a:gd name="T19" fmla="*/ 2147483646 h 68"/>
                <a:gd name="T20" fmla="*/ 2147483646 w 34"/>
                <a:gd name="T21" fmla="*/ 2147483646 h 68"/>
                <a:gd name="T22" fmla="*/ 2147483646 w 34"/>
                <a:gd name="T23" fmla="*/ 2147483646 h 68"/>
                <a:gd name="T24" fmla="*/ 2147483646 w 34"/>
                <a:gd name="T25" fmla="*/ 2147483646 h 68"/>
                <a:gd name="T26" fmla="*/ 2147483646 w 34"/>
                <a:gd name="T27" fmla="*/ 2147483646 h 68"/>
                <a:gd name="T28" fmla="*/ 2147483646 w 34"/>
                <a:gd name="T29" fmla="*/ 2147483646 h 68"/>
                <a:gd name="T30" fmla="*/ 2147483646 w 34"/>
                <a:gd name="T31" fmla="*/ 2147483646 h 68"/>
                <a:gd name="T32" fmla="*/ 2147483646 w 34"/>
                <a:gd name="T33" fmla="*/ 2147483646 h 68"/>
                <a:gd name="T34" fmla="*/ 2147483646 w 34"/>
                <a:gd name="T35" fmla="*/ 2147483646 h 68"/>
                <a:gd name="T36" fmla="*/ 2147483646 w 34"/>
                <a:gd name="T37" fmla="*/ 2147483646 h 68"/>
                <a:gd name="T38" fmla="*/ 2147483646 w 34"/>
                <a:gd name="T39" fmla="*/ 2147483646 h 68"/>
                <a:gd name="T40" fmla="*/ 2147483646 w 34"/>
                <a:gd name="T41" fmla="*/ 2147483646 h 68"/>
                <a:gd name="T42" fmla="*/ 2147483646 w 34"/>
                <a:gd name="T43" fmla="*/ 2147483646 h 68"/>
                <a:gd name="T44" fmla="*/ 2147483646 w 34"/>
                <a:gd name="T45" fmla="*/ 2147483646 h 68"/>
                <a:gd name="T46" fmla="*/ 2147483646 w 34"/>
                <a:gd name="T47" fmla="*/ 2147483646 h 68"/>
                <a:gd name="T48" fmla="*/ 2147483646 w 34"/>
                <a:gd name="T49" fmla="*/ 2147483646 h 68"/>
                <a:gd name="T50" fmla="*/ 2147483646 w 34"/>
                <a:gd name="T51" fmla="*/ 2147483646 h 68"/>
                <a:gd name="T52" fmla="*/ 2147483646 w 34"/>
                <a:gd name="T53" fmla="*/ 2147483646 h 68"/>
                <a:gd name="T54" fmla="*/ 2147483646 w 34"/>
                <a:gd name="T55" fmla="*/ 2147483646 h 68"/>
                <a:gd name="T56" fmla="*/ 2147483646 w 34"/>
                <a:gd name="T57" fmla="*/ 2147483646 h 68"/>
                <a:gd name="T58" fmla="*/ 2147483646 w 34"/>
                <a:gd name="T59" fmla="*/ 2147483646 h 68"/>
                <a:gd name="T60" fmla="*/ 2147483646 w 34"/>
                <a:gd name="T61" fmla="*/ 2147483646 h 68"/>
                <a:gd name="T62" fmla="*/ 2147483646 w 34"/>
                <a:gd name="T63" fmla="*/ 2147483646 h 68"/>
                <a:gd name="T64" fmla="*/ 2147483646 w 34"/>
                <a:gd name="T65" fmla="*/ 2147483646 h 68"/>
                <a:gd name="T66" fmla="*/ 2147483646 w 34"/>
                <a:gd name="T67" fmla="*/ 2147483646 h 68"/>
                <a:gd name="T68" fmla="*/ 2147483646 w 34"/>
                <a:gd name="T69" fmla="*/ 2147483646 h 68"/>
                <a:gd name="T70" fmla="*/ 2147483646 w 34"/>
                <a:gd name="T71" fmla="*/ 2147483646 h 68"/>
                <a:gd name="T72" fmla="*/ 2147483646 w 34"/>
                <a:gd name="T73" fmla="*/ 2147483646 h 68"/>
                <a:gd name="T74" fmla="*/ 2147483646 w 34"/>
                <a:gd name="T75" fmla="*/ 2147483646 h 68"/>
                <a:gd name="T76" fmla="*/ 2147483646 w 34"/>
                <a:gd name="T77" fmla="*/ 2147483646 h 68"/>
                <a:gd name="T78" fmla="*/ 2147483646 w 34"/>
                <a:gd name="T79" fmla="*/ 2147483646 h 68"/>
                <a:gd name="T80" fmla="*/ 2147483646 w 34"/>
                <a:gd name="T81" fmla="*/ 2147483646 h 68"/>
                <a:gd name="T82" fmla="*/ 2147483646 w 34"/>
                <a:gd name="T83" fmla="*/ 2147483646 h 68"/>
                <a:gd name="T84" fmla="*/ 2147483646 w 34"/>
                <a:gd name="T85" fmla="*/ 2147483646 h 68"/>
                <a:gd name="T86" fmla="*/ 2147483646 w 34"/>
                <a:gd name="T87" fmla="*/ 2147483646 h 68"/>
                <a:gd name="T88" fmla="*/ 2147483646 w 34"/>
                <a:gd name="T89" fmla="*/ 2147483646 h 68"/>
                <a:gd name="T90" fmla="*/ 2147483646 w 34"/>
                <a:gd name="T91" fmla="*/ 2147483646 h 68"/>
                <a:gd name="T92" fmla="*/ 2147483646 w 34"/>
                <a:gd name="T93" fmla="*/ 2147483646 h 68"/>
                <a:gd name="T94" fmla="*/ 2147483646 w 34"/>
                <a:gd name="T95" fmla="*/ 2147483646 h 68"/>
                <a:gd name="T96" fmla="*/ 2147483646 w 34"/>
                <a:gd name="T97" fmla="*/ 2147483646 h 68"/>
                <a:gd name="T98" fmla="*/ 2147483646 w 34"/>
                <a:gd name="T99" fmla="*/ 2147483646 h 68"/>
                <a:gd name="T100" fmla="*/ 2147483646 w 34"/>
                <a:gd name="T101" fmla="*/ 2147483646 h 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4" h="68">
                  <a:moveTo>
                    <a:pt x="31" y="33"/>
                  </a:moveTo>
                  <a:cubicBezTo>
                    <a:pt x="32" y="30"/>
                    <a:pt x="32" y="9"/>
                    <a:pt x="30" y="5"/>
                  </a:cubicBezTo>
                  <a:cubicBezTo>
                    <a:pt x="27" y="0"/>
                    <a:pt x="5" y="3"/>
                    <a:pt x="5" y="3"/>
                  </a:cubicBezTo>
                  <a:cubicBezTo>
                    <a:pt x="5" y="3"/>
                    <a:pt x="2" y="13"/>
                    <a:pt x="4" y="20"/>
                  </a:cubicBezTo>
                  <a:cubicBezTo>
                    <a:pt x="4" y="20"/>
                    <a:pt x="3" y="28"/>
                    <a:pt x="4" y="37"/>
                  </a:cubicBezTo>
                  <a:cubicBezTo>
                    <a:pt x="4" y="37"/>
                    <a:pt x="2" y="45"/>
                    <a:pt x="2" y="49"/>
                  </a:cubicBezTo>
                  <a:cubicBezTo>
                    <a:pt x="2" y="53"/>
                    <a:pt x="2" y="58"/>
                    <a:pt x="2" y="58"/>
                  </a:cubicBezTo>
                  <a:cubicBezTo>
                    <a:pt x="2" y="58"/>
                    <a:pt x="1" y="64"/>
                    <a:pt x="1" y="65"/>
                  </a:cubicBezTo>
                  <a:cubicBezTo>
                    <a:pt x="2" y="66"/>
                    <a:pt x="2" y="66"/>
                    <a:pt x="3" y="66"/>
                  </a:cubicBezTo>
                  <a:cubicBezTo>
                    <a:pt x="5" y="68"/>
                    <a:pt x="8" y="64"/>
                    <a:pt x="9" y="64"/>
                  </a:cubicBezTo>
                  <a:cubicBezTo>
                    <a:pt x="8" y="64"/>
                    <a:pt x="4" y="63"/>
                    <a:pt x="4" y="63"/>
                  </a:cubicBezTo>
                  <a:cubicBezTo>
                    <a:pt x="3" y="63"/>
                    <a:pt x="5" y="51"/>
                    <a:pt x="5" y="51"/>
                  </a:cubicBezTo>
                  <a:cubicBezTo>
                    <a:pt x="5" y="51"/>
                    <a:pt x="4" y="47"/>
                    <a:pt x="4" y="46"/>
                  </a:cubicBezTo>
                  <a:cubicBezTo>
                    <a:pt x="4" y="44"/>
                    <a:pt x="9" y="43"/>
                    <a:pt x="9" y="41"/>
                  </a:cubicBezTo>
                  <a:cubicBezTo>
                    <a:pt x="9" y="40"/>
                    <a:pt x="12" y="35"/>
                    <a:pt x="12" y="35"/>
                  </a:cubicBezTo>
                  <a:cubicBezTo>
                    <a:pt x="11" y="36"/>
                    <a:pt x="8" y="40"/>
                    <a:pt x="8" y="40"/>
                  </a:cubicBezTo>
                  <a:cubicBezTo>
                    <a:pt x="6" y="37"/>
                    <a:pt x="6" y="37"/>
                    <a:pt x="6" y="37"/>
                  </a:cubicBezTo>
                  <a:cubicBezTo>
                    <a:pt x="6" y="37"/>
                    <a:pt x="7" y="35"/>
                    <a:pt x="10" y="34"/>
                  </a:cubicBezTo>
                  <a:cubicBezTo>
                    <a:pt x="13" y="33"/>
                    <a:pt x="14" y="27"/>
                    <a:pt x="14" y="27"/>
                  </a:cubicBezTo>
                  <a:cubicBezTo>
                    <a:pt x="13" y="30"/>
                    <a:pt x="10" y="28"/>
                    <a:pt x="10" y="28"/>
                  </a:cubicBezTo>
                  <a:cubicBezTo>
                    <a:pt x="10" y="31"/>
                    <a:pt x="11" y="30"/>
                    <a:pt x="11" y="30"/>
                  </a:cubicBezTo>
                  <a:cubicBezTo>
                    <a:pt x="7" y="34"/>
                    <a:pt x="5" y="31"/>
                    <a:pt x="5" y="29"/>
                  </a:cubicBezTo>
                  <a:cubicBezTo>
                    <a:pt x="5" y="29"/>
                    <a:pt x="5" y="28"/>
                    <a:pt x="5" y="28"/>
                  </a:cubicBezTo>
                  <a:cubicBezTo>
                    <a:pt x="5" y="26"/>
                    <a:pt x="11" y="18"/>
                    <a:pt x="11" y="18"/>
                  </a:cubicBezTo>
                  <a:cubicBezTo>
                    <a:pt x="9" y="19"/>
                    <a:pt x="0" y="17"/>
                    <a:pt x="5" y="17"/>
                  </a:cubicBezTo>
                  <a:cubicBezTo>
                    <a:pt x="10" y="16"/>
                    <a:pt x="10" y="12"/>
                    <a:pt x="10" y="12"/>
                  </a:cubicBezTo>
                  <a:cubicBezTo>
                    <a:pt x="9" y="16"/>
                    <a:pt x="5" y="15"/>
                    <a:pt x="5" y="15"/>
                  </a:cubicBezTo>
                  <a:cubicBezTo>
                    <a:pt x="7" y="13"/>
                    <a:pt x="7" y="13"/>
                    <a:pt x="7" y="13"/>
                  </a:cubicBezTo>
                  <a:cubicBezTo>
                    <a:pt x="6" y="14"/>
                    <a:pt x="4" y="14"/>
                    <a:pt x="4" y="14"/>
                  </a:cubicBezTo>
                  <a:cubicBezTo>
                    <a:pt x="7" y="9"/>
                    <a:pt x="7" y="9"/>
                    <a:pt x="7" y="9"/>
                  </a:cubicBezTo>
                  <a:cubicBezTo>
                    <a:pt x="7" y="9"/>
                    <a:pt x="24" y="6"/>
                    <a:pt x="24" y="6"/>
                  </a:cubicBezTo>
                  <a:cubicBezTo>
                    <a:pt x="24" y="7"/>
                    <a:pt x="25" y="12"/>
                    <a:pt x="24" y="13"/>
                  </a:cubicBezTo>
                  <a:cubicBezTo>
                    <a:pt x="24" y="14"/>
                    <a:pt x="22" y="16"/>
                    <a:pt x="22" y="16"/>
                  </a:cubicBezTo>
                  <a:cubicBezTo>
                    <a:pt x="23" y="16"/>
                    <a:pt x="28" y="17"/>
                    <a:pt x="28" y="17"/>
                  </a:cubicBezTo>
                  <a:cubicBezTo>
                    <a:pt x="24" y="20"/>
                    <a:pt x="24" y="20"/>
                    <a:pt x="24" y="20"/>
                  </a:cubicBezTo>
                  <a:cubicBezTo>
                    <a:pt x="29" y="17"/>
                    <a:pt x="29" y="17"/>
                    <a:pt x="29" y="17"/>
                  </a:cubicBezTo>
                  <a:cubicBezTo>
                    <a:pt x="28" y="18"/>
                    <a:pt x="25" y="21"/>
                    <a:pt x="25" y="21"/>
                  </a:cubicBezTo>
                  <a:cubicBezTo>
                    <a:pt x="27" y="20"/>
                    <a:pt x="27" y="20"/>
                    <a:pt x="27" y="20"/>
                  </a:cubicBezTo>
                  <a:cubicBezTo>
                    <a:pt x="27" y="20"/>
                    <a:pt x="30" y="18"/>
                    <a:pt x="30" y="24"/>
                  </a:cubicBezTo>
                  <a:cubicBezTo>
                    <a:pt x="30" y="24"/>
                    <a:pt x="30" y="24"/>
                    <a:pt x="30" y="24"/>
                  </a:cubicBezTo>
                  <a:cubicBezTo>
                    <a:pt x="30" y="30"/>
                    <a:pt x="24" y="34"/>
                    <a:pt x="24" y="34"/>
                  </a:cubicBezTo>
                  <a:cubicBezTo>
                    <a:pt x="29" y="35"/>
                    <a:pt x="30" y="27"/>
                    <a:pt x="30" y="27"/>
                  </a:cubicBezTo>
                  <a:cubicBezTo>
                    <a:pt x="28" y="45"/>
                    <a:pt x="24" y="38"/>
                    <a:pt x="24" y="38"/>
                  </a:cubicBezTo>
                  <a:cubicBezTo>
                    <a:pt x="24" y="38"/>
                    <a:pt x="25" y="41"/>
                    <a:pt x="27" y="42"/>
                  </a:cubicBezTo>
                  <a:cubicBezTo>
                    <a:pt x="29" y="43"/>
                    <a:pt x="30" y="34"/>
                    <a:pt x="30" y="34"/>
                  </a:cubicBezTo>
                  <a:cubicBezTo>
                    <a:pt x="30" y="45"/>
                    <a:pt x="30" y="45"/>
                    <a:pt x="30" y="45"/>
                  </a:cubicBezTo>
                  <a:cubicBezTo>
                    <a:pt x="30" y="45"/>
                    <a:pt x="29" y="54"/>
                    <a:pt x="30" y="58"/>
                  </a:cubicBezTo>
                  <a:cubicBezTo>
                    <a:pt x="30" y="60"/>
                    <a:pt x="31" y="63"/>
                    <a:pt x="32" y="66"/>
                  </a:cubicBezTo>
                  <a:cubicBezTo>
                    <a:pt x="33" y="65"/>
                    <a:pt x="34" y="63"/>
                    <a:pt x="34" y="59"/>
                  </a:cubicBezTo>
                  <a:cubicBezTo>
                    <a:pt x="34" y="55"/>
                    <a:pt x="32" y="41"/>
                    <a:pt x="32" y="39"/>
                  </a:cubicBezTo>
                  <a:cubicBezTo>
                    <a:pt x="32" y="36"/>
                    <a:pt x="31" y="36"/>
                    <a:pt x="31" y="3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6" name="MH_Other_266"/>
            <p:cNvSpPr>
              <a:spLocks/>
            </p:cNvSpPr>
            <p:nvPr/>
          </p:nvSpPr>
          <p:spPr bwMode="auto">
            <a:xfrm>
              <a:off x="3571875" y="5229227"/>
              <a:ext cx="203200" cy="282575"/>
            </a:xfrm>
            <a:custGeom>
              <a:avLst/>
              <a:gdLst>
                <a:gd name="T0" fmla="*/ 2147483646 w 43"/>
                <a:gd name="T1" fmla="*/ 2147483646 h 60"/>
                <a:gd name="T2" fmla="*/ 2147483646 w 43"/>
                <a:gd name="T3" fmla="*/ 2147483646 h 60"/>
                <a:gd name="T4" fmla="*/ 2147483646 w 43"/>
                <a:gd name="T5" fmla="*/ 2147483646 h 60"/>
                <a:gd name="T6" fmla="*/ 2147483646 w 43"/>
                <a:gd name="T7" fmla="*/ 2147483646 h 60"/>
                <a:gd name="T8" fmla="*/ 2147483646 w 43"/>
                <a:gd name="T9" fmla="*/ 2147483646 h 60"/>
                <a:gd name="T10" fmla="*/ 2147483646 w 43"/>
                <a:gd name="T11" fmla="*/ 2147483646 h 60"/>
                <a:gd name="T12" fmla="*/ 2147483646 w 43"/>
                <a:gd name="T13" fmla="*/ 2147483646 h 60"/>
                <a:gd name="T14" fmla="*/ 2147483646 w 43"/>
                <a:gd name="T15" fmla="*/ 2147483646 h 60"/>
                <a:gd name="T16" fmla="*/ 2147483646 w 43"/>
                <a:gd name="T17" fmla="*/ 2147483646 h 60"/>
                <a:gd name="T18" fmla="*/ 2147483646 w 43"/>
                <a:gd name="T19" fmla="*/ 2147483646 h 60"/>
                <a:gd name="T20" fmla="*/ 2147483646 w 43"/>
                <a:gd name="T21" fmla="*/ 2147483646 h 60"/>
                <a:gd name="T22" fmla="*/ 2147483646 w 43"/>
                <a:gd name="T23" fmla="*/ 2147483646 h 60"/>
                <a:gd name="T24" fmla="*/ 2147483646 w 43"/>
                <a:gd name="T25" fmla="*/ 2147483646 h 60"/>
                <a:gd name="T26" fmla="*/ 2147483646 w 43"/>
                <a:gd name="T27" fmla="*/ 2147483646 h 60"/>
                <a:gd name="T28" fmla="*/ 2147483646 w 43"/>
                <a:gd name="T29" fmla="*/ 2147483646 h 60"/>
                <a:gd name="T30" fmla="*/ 2147483646 w 43"/>
                <a:gd name="T31" fmla="*/ 2147483646 h 60"/>
                <a:gd name="T32" fmla="*/ 2147483646 w 43"/>
                <a:gd name="T33" fmla="*/ 2147483646 h 60"/>
                <a:gd name="T34" fmla="*/ 2147483646 w 43"/>
                <a:gd name="T35" fmla="*/ 2147483646 h 60"/>
                <a:gd name="T36" fmla="*/ 2147483646 w 43"/>
                <a:gd name="T37" fmla="*/ 2147483646 h 60"/>
                <a:gd name="T38" fmla="*/ 2147483646 w 43"/>
                <a:gd name="T39" fmla="*/ 2147483646 h 6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3" h="60">
                  <a:moveTo>
                    <a:pt x="3" y="33"/>
                  </a:moveTo>
                  <a:cubicBezTo>
                    <a:pt x="3" y="33"/>
                    <a:pt x="0" y="51"/>
                    <a:pt x="3" y="56"/>
                  </a:cubicBezTo>
                  <a:cubicBezTo>
                    <a:pt x="3" y="56"/>
                    <a:pt x="8" y="60"/>
                    <a:pt x="9" y="55"/>
                  </a:cubicBezTo>
                  <a:cubicBezTo>
                    <a:pt x="9" y="55"/>
                    <a:pt x="10" y="41"/>
                    <a:pt x="9" y="40"/>
                  </a:cubicBezTo>
                  <a:cubicBezTo>
                    <a:pt x="9" y="40"/>
                    <a:pt x="11" y="31"/>
                    <a:pt x="11" y="30"/>
                  </a:cubicBezTo>
                  <a:cubicBezTo>
                    <a:pt x="12" y="30"/>
                    <a:pt x="13" y="36"/>
                    <a:pt x="13" y="37"/>
                  </a:cubicBezTo>
                  <a:cubicBezTo>
                    <a:pt x="12" y="38"/>
                    <a:pt x="12" y="48"/>
                    <a:pt x="12" y="48"/>
                  </a:cubicBezTo>
                  <a:cubicBezTo>
                    <a:pt x="12" y="49"/>
                    <a:pt x="9" y="55"/>
                    <a:pt x="13" y="58"/>
                  </a:cubicBezTo>
                  <a:cubicBezTo>
                    <a:pt x="17" y="60"/>
                    <a:pt x="35" y="54"/>
                    <a:pt x="35" y="54"/>
                  </a:cubicBezTo>
                  <a:cubicBezTo>
                    <a:pt x="41" y="52"/>
                    <a:pt x="41" y="52"/>
                    <a:pt x="41" y="52"/>
                  </a:cubicBezTo>
                  <a:cubicBezTo>
                    <a:pt x="38" y="39"/>
                    <a:pt x="38" y="39"/>
                    <a:pt x="38" y="39"/>
                  </a:cubicBezTo>
                  <a:cubicBezTo>
                    <a:pt x="38" y="39"/>
                    <a:pt x="36" y="32"/>
                    <a:pt x="36" y="29"/>
                  </a:cubicBezTo>
                  <a:cubicBezTo>
                    <a:pt x="36" y="27"/>
                    <a:pt x="37" y="22"/>
                    <a:pt x="38" y="21"/>
                  </a:cubicBezTo>
                  <a:cubicBezTo>
                    <a:pt x="39" y="19"/>
                    <a:pt x="43" y="8"/>
                    <a:pt x="37" y="5"/>
                  </a:cubicBezTo>
                  <a:cubicBezTo>
                    <a:pt x="30" y="6"/>
                    <a:pt x="30" y="6"/>
                    <a:pt x="30" y="6"/>
                  </a:cubicBezTo>
                  <a:cubicBezTo>
                    <a:pt x="30" y="6"/>
                    <a:pt x="29" y="3"/>
                    <a:pt x="28" y="2"/>
                  </a:cubicBezTo>
                  <a:cubicBezTo>
                    <a:pt x="27" y="1"/>
                    <a:pt x="19" y="0"/>
                    <a:pt x="14" y="7"/>
                  </a:cubicBezTo>
                  <a:cubicBezTo>
                    <a:pt x="14" y="7"/>
                    <a:pt x="5" y="11"/>
                    <a:pt x="5" y="11"/>
                  </a:cubicBezTo>
                  <a:cubicBezTo>
                    <a:pt x="5" y="12"/>
                    <a:pt x="5" y="15"/>
                    <a:pt x="5" y="15"/>
                  </a:cubicBezTo>
                  <a:cubicBezTo>
                    <a:pt x="5" y="15"/>
                    <a:pt x="3" y="21"/>
                    <a:pt x="3" y="33"/>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7" name="MH_Other_267"/>
            <p:cNvSpPr>
              <a:spLocks/>
            </p:cNvSpPr>
            <p:nvPr/>
          </p:nvSpPr>
          <p:spPr bwMode="auto">
            <a:xfrm>
              <a:off x="3590926" y="5280026"/>
              <a:ext cx="169863" cy="222250"/>
            </a:xfrm>
            <a:custGeom>
              <a:avLst/>
              <a:gdLst>
                <a:gd name="T0" fmla="*/ 2147483646 w 36"/>
                <a:gd name="T1" fmla="*/ 2147483646 h 47"/>
                <a:gd name="T2" fmla="*/ 2147483646 w 36"/>
                <a:gd name="T3" fmla="*/ 2147483646 h 47"/>
                <a:gd name="T4" fmla="*/ 2147483646 w 36"/>
                <a:gd name="T5" fmla="*/ 0 h 47"/>
                <a:gd name="T6" fmla="*/ 2147483646 w 36"/>
                <a:gd name="T7" fmla="*/ 2147483646 h 47"/>
                <a:gd name="T8" fmla="*/ 2147483646 w 36"/>
                <a:gd name="T9" fmla="*/ 2147483646 h 47"/>
                <a:gd name="T10" fmla="*/ 2147483646 w 36"/>
                <a:gd name="T11" fmla="*/ 2147483646 h 47"/>
                <a:gd name="T12" fmla="*/ 2147483646 w 36"/>
                <a:gd name="T13" fmla="*/ 2147483646 h 47"/>
                <a:gd name="T14" fmla="*/ 2147483646 w 36"/>
                <a:gd name="T15" fmla="*/ 2147483646 h 47"/>
                <a:gd name="T16" fmla="*/ 2147483646 w 36"/>
                <a:gd name="T17" fmla="*/ 2147483646 h 47"/>
                <a:gd name="T18" fmla="*/ 2147483646 w 36"/>
                <a:gd name="T19" fmla="*/ 2147483646 h 47"/>
                <a:gd name="T20" fmla="*/ 2147483646 w 36"/>
                <a:gd name="T21" fmla="*/ 2147483646 h 47"/>
                <a:gd name="T22" fmla="*/ 2147483646 w 36"/>
                <a:gd name="T23" fmla="*/ 2147483646 h 47"/>
                <a:gd name="T24" fmla="*/ 2147483646 w 36"/>
                <a:gd name="T25" fmla="*/ 2147483646 h 47"/>
                <a:gd name="T26" fmla="*/ 2147483646 w 36"/>
                <a:gd name="T27" fmla="*/ 2147483646 h 47"/>
                <a:gd name="T28" fmla="*/ 2147483646 w 36"/>
                <a:gd name="T29" fmla="*/ 2147483646 h 47"/>
                <a:gd name="T30" fmla="*/ 2147483646 w 36"/>
                <a:gd name="T31" fmla="*/ 2147483646 h 47"/>
                <a:gd name="T32" fmla="*/ 0 w 36"/>
                <a:gd name="T33" fmla="*/ 2147483646 h 47"/>
                <a:gd name="T34" fmla="*/ 2147483646 w 36"/>
                <a:gd name="T35" fmla="*/ 2147483646 h 47"/>
                <a:gd name="T36" fmla="*/ 2147483646 w 36"/>
                <a:gd name="T37" fmla="*/ 2147483646 h 47"/>
                <a:gd name="T38" fmla="*/ 2147483646 w 36"/>
                <a:gd name="T39" fmla="*/ 2147483646 h 47"/>
                <a:gd name="T40" fmla="*/ 2147483646 w 36"/>
                <a:gd name="T41" fmla="*/ 2147483646 h 47"/>
                <a:gd name="T42" fmla="*/ 2147483646 w 36"/>
                <a:gd name="T43" fmla="*/ 2147483646 h 47"/>
                <a:gd name="T44" fmla="*/ 2147483646 w 36"/>
                <a:gd name="T45" fmla="*/ 2147483646 h 47"/>
                <a:gd name="T46" fmla="*/ 2147483646 w 36"/>
                <a:gd name="T47" fmla="*/ 2147483646 h 47"/>
                <a:gd name="T48" fmla="*/ 2147483646 w 36"/>
                <a:gd name="T49" fmla="*/ 2147483646 h 47"/>
                <a:gd name="T50" fmla="*/ 2147483646 w 36"/>
                <a:gd name="T51" fmla="*/ 2147483646 h 47"/>
                <a:gd name="T52" fmla="*/ 2147483646 w 36"/>
                <a:gd name="T53" fmla="*/ 2147483646 h 47"/>
                <a:gd name="T54" fmla="*/ 2147483646 w 36"/>
                <a:gd name="T55" fmla="*/ 2147483646 h 47"/>
                <a:gd name="T56" fmla="*/ 2147483646 w 36"/>
                <a:gd name="T57" fmla="*/ 2147483646 h 47"/>
                <a:gd name="T58" fmla="*/ 2147483646 w 36"/>
                <a:gd name="T59" fmla="*/ 2147483646 h 47"/>
                <a:gd name="T60" fmla="*/ 2147483646 w 36"/>
                <a:gd name="T61" fmla="*/ 2147483646 h 47"/>
                <a:gd name="T62" fmla="*/ 2147483646 w 36"/>
                <a:gd name="T63" fmla="*/ 2147483646 h 47"/>
                <a:gd name="T64" fmla="*/ 2147483646 w 36"/>
                <a:gd name="T65" fmla="*/ 2147483646 h 47"/>
                <a:gd name="T66" fmla="*/ 2147483646 w 36"/>
                <a:gd name="T67" fmla="*/ 2147483646 h 47"/>
                <a:gd name="T68" fmla="*/ 2147483646 w 36"/>
                <a:gd name="T69" fmla="*/ 2147483646 h 47"/>
                <a:gd name="T70" fmla="*/ 2147483646 w 36"/>
                <a:gd name="T71" fmla="*/ 2147483646 h 47"/>
                <a:gd name="T72" fmla="*/ 2147483646 w 36"/>
                <a:gd name="T73" fmla="*/ 2147483646 h 47"/>
                <a:gd name="T74" fmla="*/ 2147483646 w 36"/>
                <a:gd name="T75" fmla="*/ 2147483646 h 47"/>
                <a:gd name="T76" fmla="*/ 2147483646 w 36"/>
                <a:gd name="T77" fmla="*/ 2147483646 h 47"/>
                <a:gd name="T78" fmla="*/ 2147483646 w 36"/>
                <a:gd name="T79" fmla="*/ 2147483646 h 47"/>
                <a:gd name="T80" fmla="*/ 2147483646 w 36"/>
                <a:gd name="T81" fmla="*/ 2147483646 h 47"/>
                <a:gd name="T82" fmla="*/ 2147483646 w 36"/>
                <a:gd name="T83" fmla="*/ 2147483646 h 4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6" h="47">
                  <a:moveTo>
                    <a:pt x="32" y="18"/>
                  </a:moveTo>
                  <a:cubicBezTo>
                    <a:pt x="32" y="16"/>
                    <a:pt x="33" y="11"/>
                    <a:pt x="34" y="10"/>
                  </a:cubicBezTo>
                  <a:cubicBezTo>
                    <a:pt x="35" y="9"/>
                    <a:pt x="36" y="4"/>
                    <a:pt x="36" y="0"/>
                  </a:cubicBezTo>
                  <a:cubicBezTo>
                    <a:pt x="32" y="3"/>
                    <a:pt x="28" y="7"/>
                    <a:pt x="28" y="7"/>
                  </a:cubicBezTo>
                  <a:cubicBezTo>
                    <a:pt x="22" y="7"/>
                    <a:pt x="17" y="5"/>
                    <a:pt x="17" y="5"/>
                  </a:cubicBezTo>
                  <a:cubicBezTo>
                    <a:pt x="18" y="8"/>
                    <a:pt x="36" y="7"/>
                    <a:pt x="26" y="11"/>
                  </a:cubicBezTo>
                  <a:cubicBezTo>
                    <a:pt x="17" y="15"/>
                    <a:pt x="4" y="8"/>
                    <a:pt x="4" y="8"/>
                  </a:cubicBezTo>
                  <a:cubicBezTo>
                    <a:pt x="4" y="8"/>
                    <a:pt x="9" y="11"/>
                    <a:pt x="8" y="13"/>
                  </a:cubicBezTo>
                  <a:cubicBezTo>
                    <a:pt x="6" y="14"/>
                    <a:pt x="2" y="12"/>
                    <a:pt x="2" y="12"/>
                  </a:cubicBezTo>
                  <a:cubicBezTo>
                    <a:pt x="2" y="15"/>
                    <a:pt x="7" y="15"/>
                    <a:pt x="7" y="16"/>
                  </a:cubicBezTo>
                  <a:cubicBezTo>
                    <a:pt x="3" y="16"/>
                    <a:pt x="3" y="16"/>
                    <a:pt x="3" y="16"/>
                  </a:cubicBezTo>
                  <a:cubicBezTo>
                    <a:pt x="3" y="18"/>
                    <a:pt x="7" y="18"/>
                    <a:pt x="7" y="18"/>
                  </a:cubicBezTo>
                  <a:cubicBezTo>
                    <a:pt x="6" y="20"/>
                    <a:pt x="6" y="20"/>
                    <a:pt x="6" y="20"/>
                  </a:cubicBezTo>
                  <a:cubicBezTo>
                    <a:pt x="5" y="22"/>
                    <a:pt x="2" y="18"/>
                    <a:pt x="3" y="20"/>
                  </a:cubicBezTo>
                  <a:cubicBezTo>
                    <a:pt x="4" y="22"/>
                    <a:pt x="5" y="23"/>
                    <a:pt x="5" y="24"/>
                  </a:cubicBezTo>
                  <a:cubicBezTo>
                    <a:pt x="4" y="25"/>
                    <a:pt x="2" y="26"/>
                    <a:pt x="1" y="26"/>
                  </a:cubicBezTo>
                  <a:cubicBezTo>
                    <a:pt x="0" y="27"/>
                    <a:pt x="0" y="37"/>
                    <a:pt x="0" y="39"/>
                  </a:cubicBezTo>
                  <a:cubicBezTo>
                    <a:pt x="0" y="40"/>
                    <a:pt x="1" y="44"/>
                    <a:pt x="2" y="46"/>
                  </a:cubicBezTo>
                  <a:cubicBezTo>
                    <a:pt x="3" y="47"/>
                    <a:pt x="4" y="46"/>
                    <a:pt x="5" y="44"/>
                  </a:cubicBezTo>
                  <a:cubicBezTo>
                    <a:pt x="5" y="44"/>
                    <a:pt x="6" y="30"/>
                    <a:pt x="5" y="29"/>
                  </a:cubicBezTo>
                  <a:cubicBezTo>
                    <a:pt x="5" y="29"/>
                    <a:pt x="7" y="20"/>
                    <a:pt x="7" y="19"/>
                  </a:cubicBezTo>
                  <a:cubicBezTo>
                    <a:pt x="7" y="19"/>
                    <a:pt x="8" y="19"/>
                    <a:pt x="8" y="20"/>
                  </a:cubicBezTo>
                  <a:cubicBezTo>
                    <a:pt x="10" y="16"/>
                    <a:pt x="21" y="14"/>
                    <a:pt x="21" y="14"/>
                  </a:cubicBezTo>
                  <a:cubicBezTo>
                    <a:pt x="16" y="16"/>
                    <a:pt x="11" y="21"/>
                    <a:pt x="11" y="21"/>
                  </a:cubicBezTo>
                  <a:cubicBezTo>
                    <a:pt x="18" y="18"/>
                    <a:pt x="18" y="18"/>
                    <a:pt x="18" y="18"/>
                  </a:cubicBezTo>
                  <a:cubicBezTo>
                    <a:pt x="10" y="24"/>
                    <a:pt x="11" y="25"/>
                    <a:pt x="11" y="25"/>
                  </a:cubicBezTo>
                  <a:cubicBezTo>
                    <a:pt x="12" y="23"/>
                    <a:pt x="16" y="22"/>
                    <a:pt x="16" y="22"/>
                  </a:cubicBezTo>
                  <a:cubicBezTo>
                    <a:pt x="14" y="25"/>
                    <a:pt x="14" y="25"/>
                    <a:pt x="14" y="25"/>
                  </a:cubicBezTo>
                  <a:cubicBezTo>
                    <a:pt x="21" y="18"/>
                    <a:pt x="26" y="16"/>
                    <a:pt x="26" y="16"/>
                  </a:cubicBezTo>
                  <a:cubicBezTo>
                    <a:pt x="24" y="19"/>
                    <a:pt x="14" y="27"/>
                    <a:pt x="14" y="27"/>
                  </a:cubicBezTo>
                  <a:cubicBezTo>
                    <a:pt x="22" y="24"/>
                    <a:pt x="22" y="24"/>
                    <a:pt x="22" y="24"/>
                  </a:cubicBezTo>
                  <a:cubicBezTo>
                    <a:pt x="21" y="27"/>
                    <a:pt x="11" y="32"/>
                    <a:pt x="11" y="32"/>
                  </a:cubicBezTo>
                  <a:cubicBezTo>
                    <a:pt x="12" y="31"/>
                    <a:pt x="20" y="28"/>
                    <a:pt x="20" y="28"/>
                  </a:cubicBezTo>
                  <a:cubicBezTo>
                    <a:pt x="12" y="34"/>
                    <a:pt x="11" y="38"/>
                    <a:pt x="11" y="38"/>
                  </a:cubicBezTo>
                  <a:cubicBezTo>
                    <a:pt x="14" y="33"/>
                    <a:pt x="23" y="27"/>
                    <a:pt x="23" y="27"/>
                  </a:cubicBezTo>
                  <a:cubicBezTo>
                    <a:pt x="22" y="28"/>
                    <a:pt x="22" y="30"/>
                    <a:pt x="22" y="30"/>
                  </a:cubicBezTo>
                  <a:cubicBezTo>
                    <a:pt x="28" y="23"/>
                    <a:pt x="28" y="23"/>
                    <a:pt x="28" y="23"/>
                  </a:cubicBezTo>
                  <a:cubicBezTo>
                    <a:pt x="28" y="23"/>
                    <a:pt x="28" y="21"/>
                    <a:pt x="28" y="23"/>
                  </a:cubicBezTo>
                  <a:cubicBezTo>
                    <a:pt x="28" y="26"/>
                    <a:pt x="21" y="35"/>
                    <a:pt x="21" y="35"/>
                  </a:cubicBezTo>
                  <a:cubicBezTo>
                    <a:pt x="27" y="34"/>
                    <a:pt x="29" y="26"/>
                    <a:pt x="30" y="24"/>
                  </a:cubicBezTo>
                  <a:cubicBezTo>
                    <a:pt x="30" y="23"/>
                    <a:pt x="31" y="21"/>
                    <a:pt x="32" y="20"/>
                  </a:cubicBezTo>
                  <a:cubicBezTo>
                    <a:pt x="32" y="19"/>
                    <a:pt x="32" y="19"/>
                    <a:pt x="32" y="1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8" name="MH_Other_268"/>
            <p:cNvSpPr>
              <a:spLocks/>
            </p:cNvSpPr>
            <p:nvPr/>
          </p:nvSpPr>
          <p:spPr bwMode="auto">
            <a:xfrm>
              <a:off x="3708400" y="5402263"/>
              <a:ext cx="57150" cy="71438"/>
            </a:xfrm>
            <a:custGeom>
              <a:avLst/>
              <a:gdLst>
                <a:gd name="T0" fmla="*/ 2147483646 w 12"/>
                <a:gd name="T1" fmla="*/ 0 h 15"/>
                <a:gd name="T2" fmla="*/ 2147483646 w 12"/>
                <a:gd name="T3" fmla="*/ 2147483646 h 15"/>
                <a:gd name="T4" fmla="*/ 2147483646 w 12"/>
                <a:gd name="T5" fmla="*/ 2147483646 h 15"/>
                <a:gd name="T6" fmla="*/ 2147483646 w 12"/>
                <a:gd name="T7" fmla="*/ 2147483646 h 15"/>
                <a:gd name="T8" fmla="*/ 2147483646 w 12"/>
                <a:gd name="T9" fmla="*/ 2147483646 h 15"/>
                <a:gd name="T10" fmla="*/ 2147483646 w 12"/>
                <a:gd name="T11" fmla="*/ 2147483646 h 15"/>
                <a:gd name="T12" fmla="*/ 2147483646 w 12"/>
                <a:gd name="T13" fmla="*/ 2147483646 h 15"/>
                <a:gd name="T14" fmla="*/ 2147483646 w 12"/>
                <a:gd name="T15" fmla="*/ 2147483646 h 15"/>
                <a:gd name="T16" fmla="*/ 2147483646 w 12"/>
                <a:gd name="T17" fmla="*/ 2147483646 h 15"/>
                <a:gd name="T18" fmla="*/ 2147483646 w 12"/>
                <a:gd name="T19" fmla="*/ 0 h 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 h="15">
                  <a:moveTo>
                    <a:pt x="9" y="0"/>
                  </a:moveTo>
                  <a:cubicBezTo>
                    <a:pt x="7" y="1"/>
                    <a:pt x="6" y="2"/>
                    <a:pt x="6" y="3"/>
                  </a:cubicBezTo>
                  <a:cubicBezTo>
                    <a:pt x="6" y="5"/>
                    <a:pt x="0" y="12"/>
                    <a:pt x="2" y="12"/>
                  </a:cubicBezTo>
                  <a:cubicBezTo>
                    <a:pt x="2" y="12"/>
                    <a:pt x="2" y="12"/>
                    <a:pt x="2" y="12"/>
                  </a:cubicBezTo>
                  <a:cubicBezTo>
                    <a:pt x="4" y="11"/>
                    <a:pt x="8" y="4"/>
                    <a:pt x="8" y="4"/>
                  </a:cubicBezTo>
                  <a:cubicBezTo>
                    <a:pt x="8" y="4"/>
                    <a:pt x="8" y="5"/>
                    <a:pt x="9" y="7"/>
                  </a:cubicBezTo>
                  <a:cubicBezTo>
                    <a:pt x="9" y="8"/>
                    <a:pt x="10" y="12"/>
                    <a:pt x="11" y="15"/>
                  </a:cubicBezTo>
                  <a:cubicBezTo>
                    <a:pt x="12" y="15"/>
                    <a:pt x="12" y="15"/>
                    <a:pt x="12" y="15"/>
                  </a:cubicBezTo>
                  <a:cubicBezTo>
                    <a:pt x="9" y="2"/>
                    <a:pt x="9" y="2"/>
                    <a:pt x="9" y="2"/>
                  </a:cubicBezTo>
                  <a:cubicBezTo>
                    <a:pt x="9" y="2"/>
                    <a:pt x="9" y="1"/>
                    <a:pt x="9"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59" name="MH_Other_269"/>
            <p:cNvSpPr>
              <a:spLocks/>
            </p:cNvSpPr>
            <p:nvPr/>
          </p:nvSpPr>
          <p:spPr bwMode="auto">
            <a:xfrm>
              <a:off x="3638550" y="5246689"/>
              <a:ext cx="69850" cy="42863"/>
            </a:xfrm>
            <a:custGeom>
              <a:avLst/>
              <a:gdLst>
                <a:gd name="T0" fmla="*/ 2147483646 w 15"/>
                <a:gd name="T1" fmla="*/ 2147483646 h 9"/>
                <a:gd name="T2" fmla="*/ 2147483646 w 15"/>
                <a:gd name="T3" fmla="*/ 2147483646 h 9"/>
                <a:gd name="T4" fmla="*/ 2147483646 w 15"/>
                <a:gd name="T5" fmla="*/ 2147483646 h 9"/>
                <a:gd name="T6" fmla="*/ 2147483646 w 15"/>
                <a:gd name="T7" fmla="*/ 2147483646 h 9"/>
                <a:gd name="T8" fmla="*/ 2147483646 w 15"/>
                <a:gd name="T9" fmla="*/ 2147483646 h 9"/>
                <a:gd name="T10" fmla="*/ 2147483646 w 15"/>
                <a:gd name="T11" fmla="*/ 2147483646 h 9"/>
                <a:gd name="T12" fmla="*/ 0 w 15"/>
                <a:gd name="T13" fmla="*/ 2147483646 h 9"/>
                <a:gd name="T14" fmla="*/ 2147483646 w 15"/>
                <a:gd name="T15" fmla="*/ 2147483646 h 9"/>
                <a:gd name="T16" fmla="*/ 2147483646 w 15"/>
                <a:gd name="T17" fmla="*/ 2147483646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 h="9">
                  <a:moveTo>
                    <a:pt x="15" y="9"/>
                  </a:moveTo>
                  <a:cubicBezTo>
                    <a:pt x="15" y="8"/>
                    <a:pt x="15" y="5"/>
                    <a:pt x="13" y="5"/>
                  </a:cubicBezTo>
                  <a:cubicBezTo>
                    <a:pt x="13" y="5"/>
                    <a:pt x="13" y="5"/>
                    <a:pt x="12" y="5"/>
                  </a:cubicBezTo>
                  <a:cubicBezTo>
                    <a:pt x="10" y="4"/>
                    <a:pt x="4" y="2"/>
                    <a:pt x="4" y="2"/>
                  </a:cubicBezTo>
                  <a:cubicBezTo>
                    <a:pt x="4" y="1"/>
                    <a:pt x="14" y="1"/>
                    <a:pt x="14" y="1"/>
                  </a:cubicBezTo>
                  <a:cubicBezTo>
                    <a:pt x="12" y="0"/>
                    <a:pt x="4" y="1"/>
                    <a:pt x="1" y="2"/>
                  </a:cubicBezTo>
                  <a:cubicBezTo>
                    <a:pt x="0" y="2"/>
                    <a:pt x="0" y="2"/>
                    <a:pt x="0" y="2"/>
                  </a:cubicBezTo>
                  <a:cubicBezTo>
                    <a:pt x="3" y="3"/>
                    <a:pt x="7" y="5"/>
                    <a:pt x="10" y="6"/>
                  </a:cubicBezTo>
                  <a:cubicBezTo>
                    <a:pt x="14" y="7"/>
                    <a:pt x="14" y="9"/>
                    <a:pt x="15"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cs typeface="+mn-ea"/>
                <a:sym typeface="+mn-lt"/>
              </a:endParaRPr>
            </a:p>
          </p:txBody>
        </p:sp>
        <p:sp>
          <p:nvSpPr>
            <p:cNvPr id="67860" name="MH_Text_2"/>
            <p:cNvSpPr txBox="1">
              <a:spLocks noChangeArrowheads="1"/>
            </p:cNvSpPr>
            <p:nvPr/>
          </p:nvSpPr>
          <p:spPr bwMode="auto">
            <a:xfrm>
              <a:off x="3527985" y="3932238"/>
              <a:ext cx="5655377" cy="43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en-US" sz="1200" dirty="0">
                  <a:solidFill>
                    <a:srgbClr val="FFFFFF"/>
                  </a:solidFill>
                  <a:latin typeface="+mn-lt"/>
                  <a:ea typeface="+mn-ea"/>
                  <a:cs typeface="+mn-ea"/>
                  <a:sym typeface="+mn-lt"/>
                </a:rPr>
                <a:t>Plan the DCIM architecture, functions, and performance based on requirement analysis, planning considerations and principles.</a:t>
              </a:r>
            </a:p>
          </p:txBody>
        </p:sp>
        <p:sp>
          <p:nvSpPr>
            <p:cNvPr id="67861" name="MH_Text_3"/>
            <p:cNvSpPr txBox="1">
              <a:spLocks noChangeArrowheads="1"/>
            </p:cNvSpPr>
            <p:nvPr/>
          </p:nvSpPr>
          <p:spPr bwMode="auto">
            <a:xfrm>
              <a:off x="4089401" y="4937124"/>
              <a:ext cx="4997449" cy="431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en-US" sz="1200" dirty="0">
                  <a:solidFill>
                    <a:srgbClr val="FFFFFF"/>
                  </a:solidFill>
                  <a:latin typeface="+mn-lt"/>
                  <a:ea typeface="+mn-ea"/>
                  <a:cs typeface="+mn-ea"/>
                  <a:sym typeface="+mn-lt"/>
                </a:rPr>
                <a:t>Select proper hardware for the system based on basic hardware attributes, reliability, and flexibility.</a:t>
              </a:r>
            </a:p>
          </p:txBody>
        </p:sp>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183362" y="2380457"/>
              <a:ext cx="334505" cy="1019643"/>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44569" y="3398838"/>
              <a:ext cx="1049134" cy="1049134"/>
            </a:xfrm>
            <a:prstGeom prst="rect">
              <a:avLst/>
            </a:prstGeom>
          </p:spPr>
        </p:pic>
      </p:grpSp>
    </p:spTree>
    <p:custDataLst>
      <p:tags r:id="rId1"/>
    </p:custDataLst>
    <p:extLst>
      <p:ext uri="{BB962C8B-B14F-4D97-AF65-F5344CB8AC3E}">
        <p14:creationId xmlns:p14="http://schemas.microsoft.com/office/powerpoint/2010/main" val="9249838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lstStyle/>
          <a:p>
            <a:r>
              <a:rPr lang="en-US" dirty="0" smtClean="0">
                <a:latin typeface="+mn-lt"/>
                <a:ea typeface="+mn-ea"/>
                <a:cs typeface="+mn-ea"/>
                <a:sym typeface="+mn-lt"/>
              </a:rPr>
              <a:t>DCIM </a:t>
            </a:r>
            <a:r>
              <a:rPr lang="en-US" dirty="0">
                <a:latin typeface="+mn-lt"/>
                <a:ea typeface="+mn-ea"/>
                <a:cs typeface="+mn-ea"/>
                <a:sym typeface="+mn-lt"/>
              </a:rPr>
              <a:t>concept</a:t>
            </a:r>
          </a:p>
          <a:p>
            <a:r>
              <a:rPr lang="en-US" dirty="0">
                <a:latin typeface="+mn-lt"/>
                <a:ea typeface="+mn-ea"/>
                <a:cs typeface="+mn-ea"/>
                <a:sym typeface="+mn-lt"/>
              </a:rPr>
              <a:t>Relationship </a:t>
            </a:r>
            <a:r>
              <a:rPr lang="en-US" dirty="0" smtClean="0">
                <a:latin typeface="+mn-lt"/>
                <a:ea typeface="+mn-ea"/>
                <a:cs typeface="+mn-ea"/>
                <a:sym typeface="+mn-lt"/>
              </a:rPr>
              <a:t>between DCIM and </a:t>
            </a:r>
            <a:r>
              <a:rPr lang="en-US" dirty="0">
                <a:latin typeface="+mn-lt"/>
                <a:ea typeface="+mn-ea"/>
                <a:cs typeface="+mn-ea"/>
                <a:sym typeface="+mn-lt"/>
              </a:rPr>
              <a:t>traditional power and environment </a:t>
            </a:r>
            <a:r>
              <a:rPr lang="en-US" dirty="0" smtClean="0">
                <a:latin typeface="+mn-lt"/>
                <a:ea typeface="+mn-ea"/>
                <a:cs typeface="+mn-ea"/>
                <a:sym typeface="+mn-lt"/>
              </a:rPr>
              <a:t>monitoring, </a:t>
            </a:r>
            <a:r>
              <a:rPr lang="en-US" dirty="0">
                <a:latin typeface="+mn-lt"/>
                <a:ea typeface="+mn-ea"/>
                <a:cs typeface="+mn-ea"/>
                <a:sym typeface="+mn-lt"/>
              </a:rPr>
              <a:t>BMS, and ITSM</a:t>
            </a:r>
          </a:p>
          <a:p>
            <a:r>
              <a:rPr lang="en-US" dirty="0">
                <a:latin typeface="+mn-lt"/>
                <a:ea typeface="+mn-ea"/>
                <a:cs typeface="+mn-ea"/>
                <a:sym typeface="+mn-lt"/>
              </a:rPr>
              <a:t>DCIM development trend</a:t>
            </a:r>
          </a:p>
          <a:p>
            <a:r>
              <a:rPr lang="en-US" dirty="0">
                <a:latin typeface="+mn-lt"/>
                <a:ea typeface="+mn-ea"/>
                <a:cs typeface="+mn-ea"/>
                <a:sym typeface="+mn-lt"/>
              </a:rPr>
              <a:t>DCIM planning considerations and process</a:t>
            </a:r>
          </a:p>
          <a:p>
            <a:endParaRPr lang="zh-CN" altLang="en-US" dirty="0">
              <a:latin typeface="+mn-lt"/>
              <a:ea typeface="+mn-ea"/>
              <a:cs typeface="+mn-ea"/>
              <a:sym typeface="+mn-lt"/>
            </a:endParaRPr>
          </a:p>
          <a:p>
            <a:endParaRPr lang="zh-CN" altLang="en-US" dirty="0">
              <a:latin typeface="+mn-lt"/>
              <a:ea typeface="+mn-ea"/>
              <a:cs typeface="+mn-ea"/>
              <a:sym typeface="+mn-lt"/>
            </a:endParaRPr>
          </a:p>
          <a:p>
            <a:endParaRPr lang="zh-CN" altLang="en-US" dirty="0">
              <a:latin typeface="+mn-lt"/>
              <a:ea typeface="+mn-ea"/>
              <a:cs typeface="+mn-ea"/>
              <a:sym typeface="+mn-lt"/>
            </a:endParaRPr>
          </a:p>
        </p:txBody>
      </p:sp>
    </p:spTree>
    <p:extLst>
      <p:ext uri="{BB962C8B-B14F-4D97-AF65-F5344CB8AC3E}">
        <p14:creationId xmlns:p14="http://schemas.microsoft.com/office/powerpoint/2010/main" val="19386365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dirty="0" smtClean="0">
                <a:latin typeface="+mn-lt"/>
                <a:ea typeface="+mn-ea"/>
                <a:cs typeface="+mn-ea"/>
                <a:sym typeface="+mn-lt"/>
              </a:rPr>
              <a:t>(T or F) Compared </a:t>
            </a:r>
            <a:r>
              <a:rPr lang="en-US" dirty="0">
                <a:latin typeface="+mn-lt"/>
                <a:ea typeface="+mn-ea"/>
                <a:cs typeface="+mn-ea"/>
                <a:sym typeface="+mn-lt"/>
              </a:rPr>
              <a:t>with the traditional power and environment monitoring system, the DCIM system is more comprehensive and </a:t>
            </a:r>
            <a:r>
              <a:rPr lang="en-US" altLang="zh-CN" dirty="0" smtClean="0">
                <a:latin typeface="+mn-lt"/>
                <a:ea typeface="+mn-ea"/>
                <a:cs typeface="+mn-ea"/>
                <a:sym typeface="+mn-lt"/>
              </a:rPr>
              <a:t>provides </a:t>
            </a:r>
            <a:r>
              <a:rPr lang="en-US" dirty="0" smtClean="0">
                <a:latin typeface="+mn-lt"/>
                <a:ea typeface="+mn-ea"/>
                <a:cs typeface="+mn-ea"/>
                <a:sym typeface="+mn-lt"/>
              </a:rPr>
              <a:t>data </a:t>
            </a:r>
            <a:r>
              <a:rPr lang="en-US" dirty="0">
                <a:latin typeface="+mn-lt"/>
                <a:ea typeface="+mn-ea"/>
                <a:cs typeface="+mn-ea"/>
                <a:sym typeface="+mn-lt"/>
              </a:rPr>
              <a:t>association and analysis capabilities, implementing unified and efficient management</a:t>
            </a:r>
            <a:r>
              <a:rPr lang="en-US" dirty="0" smtClean="0">
                <a:latin typeface="+mn-lt"/>
                <a:ea typeface="+mn-ea"/>
                <a:cs typeface="+mn-ea"/>
                <a:sym typeface="+mn-lt"/>
              </a:rPr>
              <a:t>. (    )</a:t>
            </a:r>
            <a:endParaRPr lang="en-US" dirty="0">
              <a:latin typeface="+mn-lt"/>
              <a:ea typeface="+mn-ea"/>
              <a:cs typeface="+mn-ea"/>
              <a:sym typeface="+mn-lt"/>
            </a:endParaRPr>
          </a:p>
        </p:txBody>
      </p:sp>
    </p:spTree>
    <p:extLst>
      <p:ext uri="{BB962C8B-B14F-4D97-AF65-F5344CB8AC3E}">
        <p14:creationId xmlns:p14="http://schemas.microsoft.com/office/powerpoint/2010/main" val="3254531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p>
        </p:txBody>
      </p:sp>
      <p:sp>
        <p:nvSpPr>
          <p:cNvPr id="35" name="文本占位符 34"/>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endParaRPr lang="zh-CN" altLang="en-US"/>
          </a:p>
        </p:txBody>
      </p:sp>
      <p:sp>
        <p:nvSpPr>
          <p:cNvPr id="37" name="文本占位符 36"/>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smtClean="0"/>
              <a:t>Chencheng/Cwx711226</a:t>
            </a:r>
            <a:endParaRPr lang="zh-CN" altLang="en-US" dirty="0"/>
          </a:p>
        </p:txBody>
      </p:sp>
      <p:sp>
        <p:nvSpPr>
          <p:cNvPr id="31" name="文本占位符 30"/>
          <p:cNvSpPr>
            <a:spLocks noGrp="1"/>
          </p:cNvSpPr>
          <p:nvPr>
            <p:ph type="body" sz="quarter" idx="14"/>
          </p:nvPr>
        </p:nvSpPr>
        <p:spPr/>
        <p:txBody>
          <a:bodyPr/>
          <a:lstStyle/>
          <a:p>
            <a:r>
              <a:rPr lang="en-US" altLang="zh-CN" dirty="0" smtClean="0"/>
              <a:t>2020/06.01</a:t>
            </a:r>
            <a:endParaRPr lang="zh-CN" altLang="en-US" dirty="0"/>
          </a:p>
        </p:txBody>
      </p:sp>
      <p:sp>
        <p:nvSpPr>
          <p:cNvPr id="32" name="文本占位符 31"/>
          <p:cNvSpPr>
            <a:spLocks noGrp="1"/>
          </p:cNvSpPr>
          <p:nvPr>
            <p:ph type="body" sz="quarter" idx="15"/>
          </p:nvPr>
        </p:nvSpPr>
        <p:spPr/>
        <p:txBody>
          <a:bodyPr/>
          <a:lstStyle/>
          <a:p>
            <a:endParaRPr lang="zh-CN" altLang="en-US"/>
          </a:p>
        </p:txBody>
      </p:sp>
      <p:sp>
        <p:nvSpPr>
          <p:cNvPr id="33" name="文本占位符 32"/>
          <p:cNvSpPr>
            <a:spLocks noGrp="1"/>
          </p:cNvSpPr>
          <p:nvPr>
            <p:ph type="body" sz="quarter" idx="16"/>
          </p:nvPr>
        </p:nvSpPr>
        <p:spPr/>
        <p:txBody>
          <a:bodyPr/>
          <a:lstStyle/>
          <a:p>
            <a:endParaRPr lang="zh-CN" altLang="en-US"/>
          </a:p>
        </p:txBody>
      </p:sp>
      <p:sp>
        <p:nvSpPr>
          <p:cNvPr id="38" name="文本占位符 37"/>
          <p:cNvSpPr>
            <a:spLocks noGrp="1"/>
          </p:cNvSpPr>
          <p:nvPr>
            <p:ph type="body" sz="quarter" idx="21"/>
          </p:nvPr>
        </p:nvSpPr>
        <p:spPr/>
        <p:txBody>
          <a:bodyPr/>
          <a:lstStyle/>
          <a:p>
            <a:endParaRPr lang="zh-CN" altLang="en-US"/>
          </a:p>
        </p:txBody>
      </p:sp>
      <p:sp>
        <p:nvSpPr>
          <p:cNvPr id="39" name="文本占位符 38"/>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02548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p:cNvSpPr>
            <a:spLocks noGrp="1"/>
          </p:cNvSpPr>
          <p:nvPr>
            <p:ph type="body" sz="quarter" idx="10"/>
          </p:nvPr>
        </p:nvSpPr>
        <p:spPr/>
        <p:txBody>
          <a:bodyPr/>
          <a:lstStyle/>
          <a:p>
            <a:r>
              <a:rPr lang="en-US" b="1" dirty="0">
                <a:cs typeface="+mn-ea"/>
                <a:sym typeface="+mn-lt"/>
              </a:rPr>
              <a:t>DCIM System Overview</a:t>
            </a:r>
          </a:p>
          <a:p>
            <a:r>
              <a:rPr lang="en-US" dirty="0">
                <a:solidFill>
                  <a:schemeClr val="bg1">
                    <a:lumMod val="50000"/>
                  </a:schemeClr>
                </a:solidFill>
                <a:cs typeface="+mn-ea"/>
                <a:sym typeface="+mn-lt"/>
              </a:rPr>
              <a:t>Relationship </a:t>
            </a:r>
            <a:r>
              <a:rPr lang="en-US" dirty="0" smtClean="0">
                <a:solidFill>
                  <a:schemeClr val="bg1">
                    <a:lumMod val="50000"/>
                  </a:schemeClr>
                </a:solidFill>
                <a:cs typeface="+mn-ea"/>
                <a:sym typeface="+mn-lt"/>
              </a:rPr>
              <a:t>Between DCIM, </a:t>
            </a:r>
            <a:r>
              <a:rPr lang="en-US" dirty="0">
                <a:solidFill>
                  <a:schemeClr val="bg1">
                    <a:lumMod val="50000"/>
                  </a:schemeClr>
                </a:solidFill>
                <a:cs typeface="+mn-ea"/>
                <a:sym typeface="+mn-lt"/>
              </a:rPr>
              <a:t>Power and Environment </a:t>
            </a:r>
            <a:r>
              <a:rPr lang="en-US" dirty="0" smtClean="0">
                <a:solidFill>
                  <a:schemeClr val="bg1">
                    <a:lumMod val="50000"/>
                  </a:schemeClr>
                </a:solidFill>
                <a:cs typeface="+mn-ea"/>
                <a:sym typeface="+mn-lt"/>
              </a:rPr>
              <a:t>Monitoring, </a:t>
            </a:r>
            <a:r>
              <a:rPr lang="en-US" dirty="0">
                <a:solidFill>
                  <a:schemeClr val="bg1">
                    <a:lumMod val="50000"/>
                  </a:schemeClr>
                </a:solidFill>
                <a:cs typeface="+mn-ea"/>
                <a:sym typeface="+mn-lt"/>
              </a:rPr>
              <a:t>BMS, and ITSM</a:t>
            </a:r>
          </a:p>
          <a:p>
            <a:r>
              <a:rPr lang="en-US" dirty="0">
                <a:solidFill>
                  <a:schemeClr val="bg1">
                    <a:lumMod val="50000"/>
                  </a:schemeClr>
                </a:solidFill>
                <a:cs typeface="+mn-ea"/>
                <a:sym typeface="+mn-lt"/>
              </a:rPr>
              <a:t>DCIM Development Trend</a:t>
            </a:r>
          </a:p>
          <a:p>
            <a:r>
              <a:rPr lang="en-US" dirty="0">
                <a:solidFill>
                  <a:schemeClr val="bg1">
                    <a:lumMod val="50000"/>
                  </a:schemeClr>
                </a:solidFill>
                <a:cs typeface="+mn-ea"/>
                <a:sym typeface="+mn-lt"/>
              </a:rPr>
              <a:t>DCIM Planning Process</a:t>
            </a:r>
          </a:p>
          <a:p>
            <a:endParaRPr lang="zh-CN" altLang="en-US" dirty="0">
              <a:cs typeface="+mn-ea"/>
              <a:sym typeface="+mn-lt"/>
            </a:endParaRPr>
          </a:p>
        </p:txBody>
      </p:sp>
    </p:spTree>
    <p:extLst>
      <p:ext uri="{BB962C8B-B14F-4D97-AF65-F5344CB8AC3E}">
        <p14:creationId xmlns:p14="http://schemas.microsoft.com/office/powerpoint/2010/main" val="4540503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dirty="0">
                <a:latin typeface="+mn-lt"/>
                <a:ea typeface="+mn-ea"/>
                <a:cs typeface="+mn-ea"/>
                <a:sym typeface="+mn-lt"/>
              </a:rPr>
              <a:t>What is DCIM?</a:t>
            </a:r>
          </a:p>
        </p:txBody>
      </p:sp>
      <p:sp>
        <p:nvSpPr>
          <p:cNvPr id="17" name="文本占位符 16"/>
          <p:cNvSpPr>
            <a:spLocks noGrp="1"/>
          </p:cNvSpPr>
          <p:nvPr>
            <p:ph type="body" sz="quarter" idx="10"/>
          </p:nvPr>
        </p:nvSpPr>
        <p:spPr/>
        <p:txBody>
          <a:bodyPr/>
          <a:lstStyle/>
          <a:p>
            <a:r>
              <a:rPr lang="en-US" sz="1800" dirty="0">
                <a:latin typeface="+mn-lt"/>
                <a:ea typeface="+mn-ea"/>
                <a:cs typeface="+mn-ea"/>
                <a:sym typeface="+mn-lt"/>
              </a:rPr>
              <a:t>Data center infrastructure management (DCIM) is a unified management platform for data center infrastructure and IT equipment. It can maximize data center operation efficiency and improve data center availability through data analysis and aggregation.</a:t>
            </a:r>
          </a:p>
          <a:p>
            <a:endParaRPr lang="en-US" altLang="zh-CN" sz="1800" dirty="0">
              <a:latin typeface="+mn-lt"/>
              <a:ea typeface="+mn-ea"/>
              <a:cs typeface="+mn-ea"/>
              <a:sym typeface="+mn-lt"/>
            </a:endParaRPr>
          </a:p>
          <a:p>
            <a:pPr marL="0" indent="0">
              <a:buNone/>
            </a:pPr>
            <a:endParaRPr lang="zh-CN" altLang="en-US" sz="1800" dirty="0">
              <a:latin typeface="+mn-lt"/>
              <a:ea typeface="+mn-ea"/>
              <a:cs typeface="+mn-ea"/>
              <a:sym typeface="+mn-lt"/>
            </a:endParaRPr>
          </a:p>
          <a:p>
            <a:endParaRPr lang="zh-CN" altLang="en-US" sz="1800" dirty="0">
              <a:latin typeface="+mn-lt"/>
              <a:ea typeface="+mn-ea"/>
              <a:cs typeface="+mn-ea"/>
              <a:sym typeface="+mn-lt"/>
            </a:endParaRPr>
          </a:p>
          <a:p>
            <a:endParaRPr lang="en-US" altLang="zh-CN" sz="1800" dirty="0" smtClean="0">
              <a:latin typeface="+mn-lt"/>
              <a:ea typeface="+mn-ea"/>
              <a:cs typeface="+mn-ea"/>
              <a:sym typeface="+mn-lt"/>
            </a:endParaRPr>
          </a:p>
          <a:p>
            <a:endParaRPr lang="zh-CN" altLang="en-US" sz="1800" dirty="0">
              <a:latin typeface="+mn-lt"/>
              <a:ea typeface="+mn-ea"/>
              <a:cs typeface="+mn-ea"/>
              <a:sym typeface="+mn-lt"/>
            </a:endParaRPr>
          </a:p>
          <a:p>
            <a:endParaRPr lang="zh-CN" altLang="en-US" sz="1800" dirty="0">
              <a:latin typeface="+mn-lt"/>
              <a:ea typeface="+mn-ea"/>
              <a:cs typeface="+mn-ea"/>
              <a:sym typeface="+mn-lt"/>
            </a:endParaRPr>
          </a:p>
        </p:txBody>
      </p:sp>
      <p:grpSp>
        <p:nvGrpSpPr>
          <p:cNvPr id="3" name="组合 2"/>
          <p:cNvGrpSpPr/>
          <p:nvPr/>
        </p:nvGrpSpPr>
        <p:grpSpPr>
          <a:xfrm>
            <a:off x="2263744" y="2378125"/>
            <a:ext cx="6801340" cy="3822650"/>
            <a:chOff x="1533280" y="2283419"/>
            <a:chExt cx="6801340" cy="382265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3280" y="2283419"/>
              <a:ext cx="6801340" cy="3822650"/>
            </a:xfrm>
            <a:prstGeom prst="rect">
              <a:avLst/>
            </a:prstGeom>
          </p:spPr>
        </p:pic>
        <p:sp>
          <p:nvSpPr>
            <p:cNvPr id="2" name="矩形 1"/>
            <p:cNvSpPr/>
            <p:nvPr/>
          </p:nvSpPr>
          <p:spPr>
            <a:xfrm>
              <a:off x="1664616" y="2519098"/>
              <a:ext cx="573758" cy="182283"/>
            </a:xfrm>
            <a:prstGeom prst="rect">
              <a:avLst/>
            </a:prstGeom>
            <a:solidFill>
              <a:srgbClr val="25A0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00" dirty="0" smtClean="0"/>
                <a:t>Homepage</a:t>
              </a:r>
              <a:endParaRPr lang="zh-CN" altLang="en-US" sz="500" dirty="0"/>
            </a:p>
          </p:txBody>
        </p:sp>
        <p:sp>
          <p:nvSpPr>
            <p:cNvPr id="6" name="矩形 5"/>
            <p:cNvSpPr/>
            <p:nvPr/>
          </p:nvSpPr>
          <p:spPr>
            <a:xfrm>
              <a:off x="3765551" y="3035300"/>
              <a:ext cx="171450" cy="107950"/>
            </a:xfrm>
            <a:prstGeom prst="rect">
              <a:avLst/>
            </a:prstGeom>
            <a:solidFill>
              <a:srgbClr val="1E498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802860" y="3067050"/>
              <a:ext cx="171450" cy="107950"/>
            </a:xfrm>
            <a:prstGeom prst="rect">
              <a:avLst/>
            </a:prstGeom>
            <a:solidFill>
              <a:srgbClr val="5DA5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765801" y="3041650"/>
              <a:ext cx="252168" cy="107950"/>
            </a:xfrm>
            <a:prstGeom prst="rect">
              <a:avLst/>
            </a:prstGeom>
            <a:solidFill>
              <a:srgbClr val="1E5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842417" y="3356685"/>
              <a:ext cx="252168" cy="107950"/>
            </a:xfrm>
            <a:prstGeom prst="rect">
              <a:avLst/>
            </a:prstGeom>
            <a:solidFill>
              <a:srgbClr val="1E5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355181" y="3350335"/>
              <a:ext cx="252168" cy="107950"/>
            </a:xfrm>
            <a:prstGeom prst="rect">
              <a:avLst/>
            </a:prstGeom>
            <a:solidFill>
              <a:srgbClr val="1E58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2833017" y="3343985"/>
              <a:ext cx="252168" cy="107950"/>
            </a:xfrm>
            <a:prstGeom prst="rect">
              <a:avLst/>
            </a:prstGeom>
            <a:solidFill>
              <a:srgbClr val="1E58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1724942" y="3530600"/>
              <a:ext cx="161009" cy="679450"/>
            </a:xfrm>
            <a:prstGeom prst="rect">
              <a:avLst/>
            </a:prstGeom>
            <a:solidFill>
              <a:srgbClr val="2256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2500315" y="3566236"/>
              <a:ext cx="161009" cy="643814"/>
            </a:xfrm>
            <a:prstGeom prst="rect">
              <a:avLst/>
            </a:prstGeom>
            <a:solidFill>
              <a:srgbClr val="2256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1714501" y="2809281"/>
              <a:ext cx="317500" cy="107950"/>
            </a:xfrm>
            <a:prstGeom prst="rect">
              <a:avLst/>
            </a:prstGeom>
            <a:solidFill>
              <a:srgbClr val="1B4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696367" y="4442651"/>
              <a:ext cx="317500" cy="107950"/>
            </a:xfrm>
            <a:prstGeom prst="rect">
              <a:avLst/>
            </a:prstGeom>
            <a:solidFill>
              <a:srgbClr val="1B4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577014" y="2810275"/>
              <a:ext cx="317500" cy="107950"/>
            </a:xfrm>
            <a:prstGeom prst="rect">
              <a:avLst/>
            </a:prstGeom>
            <a:solidFill>
              <a:srgbClr val="1B4E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577014" y="4442651"/>
              <a:ext cx="317500" cy="107950"/>
            </a:xfrm>
            <a:prstGeom prst="rect">
              <a:avLst/>
            </a:prstGeom>
            <a:solidFill>
              <a:srgbClr val="1B4E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sp>
          <p:nvSpPr>
            <p:cNvPr id="21" name="矩形 20"/>
            <p:cNvSpPr/>
            <p:nvPr/>
          </p:nvSpPr>
          <p:spPr>
            <a:xfrm>
              <a:off x="6694487" y="5289550"/>
              <a:ext cx="1216026" cy="491956"/>
            </a:xfrm>
            <a:prstGeom prst="rect">
              <a:avLst/>
            </a:prstGeom>
            <a:solidFill>
              <a:srgbClr val="1F559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78" rtl="0" eaLnBrk="1" latinLnBrk="0" hangingPunct="1">
                <a:defRPr sz="1800" kern="1200">
                  <a:solidFill>
                    <a:schemeClr val="lt1"/>
                  </a:solidFill>
                  <a:latin typeface="+mn-lt"/>
                  <a:ea typeface="+mn-ea"/>
                  <a:cs typeface="+mn-cs"/>
                </a:defRPr>
              </a:lvl1pPr>
              <a:lvl2pPr marL="457240" algn="l" defTabSz="914478" rtl="0" eaLnBrk="1" latinLnBrk="0" hangingPunct="1">
                <a:defRPr sz="1800" kern="1200">
                  <a:solidFill>
                    <a:schemeClr val="lt1"/>
                  </a:solidFill>
                  <a:latin typeface="+mn-lt"/>
                  <a:ea typeface="+mn-ea"/>
                  <a:cs typeface="+mn-cs"/>
                </a:defRPr>
              </a:lvl2pPr>
              <a:lvl3pPr marL="914478" algn="l" defTabSz="914478" rtl="0" eaLnBrk="1" latinLnBrk="0" hangingPunct="1">
                <a:defRPr sz="1800" kern="1200">
                  <a:solidFill>
                    <a:schemeClr val="lt1"/>
                  </a:solidFill>
                  <a:latin typeface="+mn-lt"/>
                  <a:ea typeface="+mn-ea"/>
                  <a:cs typeface="+mn-cs"/>
                </a:defRPr>
              </a:lvl3pPr>
              <a:lvl4pPr marL="1371718" algn="l" defTabSz="914478" rtl="0" eaLnBrk="1" latinLnBrk="0" hangingPunct="1">
                <a:defRPr sz="1800" kern="1200">
                  <a:solidFill>
                    <a:schemeClr val="lt1"/>
                  </a:solidFill>
                  <a:latin typeface="+mn-lt"/>
                  <a:ea typeface="+mn-ea"/>
                  <a:cs typeface="+mn-cs"/>
                </a:defRPr>
              </a:lvl4pPr>
              <a:lvl5pPr marL="1828957" algn="l" defTabSz="914478" rtl="0" eaLnBrk="1" latinLnBrk="0" hangingPunct="1">
                <a:defRPr sz="1800" kern="1200">
                  <a:solidFill>
                    <a:schemeClr val="lt1"/>
                  </a:solidFill>
                  <a:latin typeface="+mn-lt"/>
                  <a:ea typeface="+mn-ea"/>
                  <a:cs typeface="+mn-cs"/>
                </a:defRPr>
              </a:lvl5pPr>
              <a:lvl6pPr marL="2286196" algn="l" defTabSz="914478" rtl="0" eaLnBrk="1" latinLnBrk="0" hangingPunct="1">
                <a:defRPr sz="1800" kern="1200">
                  <a:solidFill>
                    <a:schemeClr val="lt1"/>
                  </a:solidFill>
                  <a:latin typeface="+mn-lt"/>
                  <a:ea typeface="+mn-ea"/>
                  <a:cs typeface="+mn-cs"/>
                </a:defRPr>
              </a:lvl6pPr>
              <a:lvl7pPr marL="2743435" algn="l" defTabSz="914478" rtl="0" eaLnBrk="1" latinLnBrk="0" hangingPunct="1">
                <a:defRPr sz="1800" kern="1200">
                  <a:solidFill>
                    <a:schemeClr val="lt1"/>
                  </a:solidFill>
                  <a:latin typeface="+mn-lt"/>
                  <a:ea typeface="+mn-ea"/>
                  <a:cs typeface="+mn-cs"/>
                </a:defRPr>
              </a:lvl7pPr>
              <a:lvl8pPr marL="3200675" algn="l" defTabSz="914478" rtl="0" eaLnBrk="1" latinLnBrk="0" hangingPunct="1">
                <a:defRPr sz="1800" kern="1200">
                  <a:solidFill>
                    <a:schemeClr val="lt1"/>
                  </a:solidFill>
                  <a:latin typeface="+mn-lt"/>
                  <a:ea typeface="+mn-ea"/>
                  <a:cs typeface="+mn-cs"/>
                </a:defRPr>
              </a:lvl8pPr>
              <a:lvl9pPr marL="3657913" algn="l" defTabSz="914478" rtl="0" eaLnBrk="1" latinLnBrk="0" hangingPunct="1">
                <a:defRPr sz="1800" kern="1200">
                  <a:solidFill>
                    <a:schemeClr val="lt1"/>
                  </a:solidFill>
                  <a:latin typeface="+mn-lt"/>
                  <a:ea typeface="+mn-ea"/>
                  <a:cs typeface="+mn-cs"/>
                </a:defRPr>
              </a:lvl9pPr>
            </a:lstStyle>
            <a:p>
              <a:pPr algn="ctr"/>
              <a:endParaRPr lang="zh-CN" altLang="en-US"/>
            </a:p>
          </p:txBody>
        </p:sp>
      </p:grpSp>
    </p:spTree>
    <p:extLst>
      <p:ext uri="{BB962C8B-B14F-4D97-AF65-F5344CB8AC3E}">
        <p14:creationId xmlns:p14="http://schemas.microsoft.com/office/powerpoint/2010/main" val="2889263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arn(inVertic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Why DCIM Appears?</a:t>
            </a: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86797" y="1384869"/>
            <a:ext cx="3773432" cy="3553975"/>
          </a:xfrm>
          <a:prstGeom prst="rect">
            <a:avLst/>
          </a:prstGeom>
        </p:spPr>
      </p:pic>
      <p:sp>
        <p:nvSpPr>
          <p:cNvPr id="9" name="右箭头 8"/>
          <p:cNvSpPr/>
          <p:nvPr/>
        </p:nvSpPr>
        <p:spPr>
          <a:xfrm rot="5400000">
            <a:off x="2277029" y="2189903"/>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10" name="组合 9"/>
          <p:cNvGrpSpPr/>
          <p:nvPr/>
        </p:nvGrpSpPr>
        <p:grpSpPr>
          <a:xfrm>
            <a:off x="909358" y="1416257"/>
            <a:ext cx="2845593" cy="711398"/>
            <a:chOff x="1520093" y="2112912"/>
            <a:chExt cx="2845593" cy="711398"/>
          </a:xfrm>
        </p:grpSpPr>
        <p:sp>
          <p:nvSpPr>
            <p:cNvPr id="11" name="任意多边形 10"/>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sysClr val="windowText" lastClr="000000"/>
                </a:solidFill>
                <a:effectLst/>
                <a:uLnTx/>
                <a:uFillTx/>
                <a:cs typeface="+mn-ea"/>
                <a:sym typeface="+mn-lt"/>
              </a:endParaRPr>
            </a:p>
          </p:txBody>
        </p:sp>
        <p:sp>
          <p:nvSpPr>
            <p:cNvPr id="12" name="任意多边形 11"/>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defTabSz="914400">
                <a:defRPr/>
              </a:pPr>
              <a:r>
                <a:rPr lang="en-US" sz="1600" b="1" dirty="0">
                  <a:solidFill>
                    <a:srgbClr val="FFFFFF"/>
                  </a:solidFill>
                  <a:cs typeface="+mn-ea"/>
                  <a:sym typeface="+mn-lt"/>
                </a:rPr>
                <a:t>Problems in data center infrastructure O&amp;M</a:t>
              </a:r>
            </a:p>
          </p:txBody>
        </p:sp>
      </p:grpSp>
      <p:grpSp>
        <p:nvGrpSpPr>
          <p:cNvPr id="13" name="组合 12"/>
          <p:cNvGrpSpPr/>
          <p:nvPr/>
        </p:nvGrpSpPr>
        <p:grpSpPr>
          <a:xfrm>
            <a:off x="916479" y="2376645"/>
            <a:ext cx="2845593" cy="711398"/>
            <a:chOff x="1527214" y="3073300"/>
            <a:chExt cx="2845593" cy="711398"/>
          </a:xfrm>
        </p:grpSpPr>
        <p:sp>
          <p:nvSpPr>
            <p:cNvPr id="14" name="任意多边形 13"/>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15" name="任意多边形 14"/>
            <p:cNvSpPr/>
            <p:nvPr/>
          </p:nvSpPr>
          <p:spPr>
            <a:xfrm>
              <a:off x="1552614" y="309235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lgn="just"/>
              <a:r>
                <a:rPr lang="en-US" sz="1100" dirty="0">
                  <a:cs typeface="+mn-ea"/>
                  <a:sym typeface="+mn-lt"/>
                </a:rPr>
                <a:t>Industrial technologies develop, </a:t>
              </a:r>
              <a:endParaRPr lang="en-US" sz="1100" dirty="0" smtClean="0">
                <a:cs typeface="+mn-ea"/>
                <a:sym typeface="+mn-lt"/>
              </a:endParaRPr>
            </a:p>
            <a:p>
              <a:pPr marL="0" lvl="1" algn="just"/>
              <a:r>
                <a:rPr lang="en-US" sz="1100" dirty="0" smtClean="0">
                  <a:cs typeface="+mn-ea"/>
                  <a:sym typeface="+mn-lt"/>
                </a:rPr>
                <a:t>advanced </a:t>
              </a:r>
              <a:r>
                <a:rPr lang="en-US" sz="1100" dirty="0">
                  <a:cs typeface="+mn-ea"/>
                  <a:sym typeface="+mn-lt"/>
                </a:rPr>
                <a:t>management concepts </a:t>
              </a:r>
              <a:r>
                <a:rPr lang="en-US" sz="1100" dirty="0" smtClean="0">
                  <a:cs typeface="+mn-ea"/>
                  <a:sym typeface="+mn-lt"/>
                </a:rPr>
                <a:t>are </a:t>
              </a:r>
            </a:p>
            <a:p>
              <a:pPr marL="0" lvl="1" algn="just"/>
              <a:r>
                <a:rPr lang="en-US" sz="1100" dirty="0" smtClean="0">
                  <a:cs typeface="+mn-ea"/>
                  <a:sym typeface="+mn-lt"/>
                </a:rPr>
                <a:t>introduced</a:t>
              </a:r>
              <a:r>
                <a:rPr lang="en-US" sz="1100" dirty="0">
                  <a:cs typeface="+mn-ea"/>
                  <a:sym typeface="+mn-lt"/>
                </a:rPr>
                <a:t>, and services are </a:t>
              </a:r>
              <a:r>
                <a:rPr lang="en-US" sz="1100" dirty="0" smtClean="0">
                  <a:cs typeface="+mn-ea"/>
                  <a:sym typeface="+mn-lt"/>
                </a:rPr>
                <a:t>converged.</a:t>
              </a:r>
              <a:endParaRPr lang="en-US" sz="1100" dirty="0">
                <a:cs typeface="+mn-ea"/>
                <a:sym typeface="+mn-lt"/>
              </a:endParaRPr>
            </a:p>
          </p:txBody>
        </p:sp>
      </p:grpSp>
      <p:grpSp>
        <p:nvGrpSpPr>
          <p:cNvPr id="17" name="组合 16"/>
          <p:cNvGrpSpPr/>
          <p:nvPr/>
        </p:nvGrpSpPr>
        <p:grpSpPr>
          <a:xfrm>
            <a:off x="916479" y="3337033"/>
            <a:ext cx="2845593" cy="711398"/>
            <a:chOff x="1527214" y="4033688"/>
            <a:chExt cx="2845593" cy="711398"/>
          </a:xfrm>
        </p:grpSpPr>
        <p:sp>
          <p:nvSpPr>
            <p:cNvPr id="18" name="任意多边形 17"/>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19" name="任意多边形 18"/>
            <p:cNvSpPr/>
            <p:nvPr/>
          </p:nvSpPr>
          <p:spPr>
            <a:xfrm>
              <a:off x="1552614" y="4052738"/>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100" dirty="0">
                  <a:cs typeface="+mn-ea"/>
                  <a:sym typeface="+mn-lt"/>
                </a:rPr>
                <a:t>Existing data center infrastructure has </a:t>
              </a:r>
              <a:endParaRPr lang="en-US" sz="1100" dirty="0" smtClean="0">
                <a:cs typeface="+mn-ea"/>
                <a:sym typeface="+mn-lt"/>
              </a:endParaRPr>
            </a:p>
            <a:p>
              <a:pPr marL="0" lvl="1"/>
              <a:r>
                <a:rPr lang="en-US" sz="1100" dirty="0" smtClean="0">
                  <a:cs typeface="+mn-ea"/>
                  <a:sym typeface="+mn-lt"/>
                </a:rPr>
                <a:t>many </a:t>
              </a:r>
              <a:r>
                <a:rPr lang="en-US" sz="1100" dirty="0">
                  <a:cs typeface="+mn-ea"/>
                  <a:sym typeface="+mn-lt"/>
                </a:rPr>
                <a:t>problems</a:t>
              </a:r>
              <a:r>
                <a:rPr lang="en-US" sz="1100" dirty="0" smtClean="0">
                  <a:cs typeface="+mn-ea"/>
                  <a:sym typeface="+mn-lt"/>
                </a:rPr>
                <a:t>.</a:t>
              </a:r>
              <a:endParaRPr lang="en-US" sz="1100" dirty="0">
                <a:cs typeface="+mn-ea"/>
                <a:sym typeface="+mn-lt"/>
              </a:endParaRPr>
            </a:p>
          </p:txBody>
        </p:sp>
      </p:grpSp>
      <p:grpSp>
        <p:nvGrpSpPr>
          <p:cNvPr id="20" name="组合 19"/>
          <p:cNvGrpSpPr/>
          <p:nvPr/>
        </p:nvGrpSpPr>
        <p:grpSpPr>
          <a:xfrm>
            <a:off x="916479" y="4297421"/>
            <a:ext cx="2845593" cy="711398"/>
            <a:chOff x="1527214" y="4033688"/>
            <a:chExt cx="2845593" cy="711398"/>
          </a:xfrm>
        </p:grpSpPr>
        <p:sp>
          <p:nvSpPr>
            <p:cNvPr id="21" name="任意多边形 20"/>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22" name="任意多边形 21"/>
            <p:cNvSpPr/>
            <p:nvPr/>
          </p:nvSpPr>
          <p:spPr>
            <a:xfrm>
              <a:off x="1552614" y="4052738"/>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100" dirty="0">
                  <a:cs typeface="+mn-ea"/>
                  <a:sym typeface="+mn-lt"/>
                </a:rPr>
                <a:t>IT service equipment and infrastructure </a:t>
              </a:r>
              <a:endParaRPr lang="en-US" sz="1100" dirty="0" smtClean="0">
                <a:cs typeface="+mn-ea"/>
                <a:sym typeface="+mn-lt"/>
              </a:endParaRPr>
            </a:p>
            <a:p>
              <a:pPr marL="0" lvl="1"/>
              <a:r>
                <a:rPr lang="en-US" sz="1100" dirty="0" smtClean="0">
                  <a:cs typeface="+mn-ea"/>
                  <a:sym typeface="+mn-lt"/>
                </a:rPr>
                <a:t>management </a:t>
              </a:r>
              <a:r>
                <a:rPr lang="en-US" sz="1100" dirty="0">
                  <a:cs typeface="+mn-ea"/>
                  <a:sym typeface="+mn-lt"/>
                </a:rPr>
                <a:t>are separated</a:t>
              </a:r>
              <a:r>
                <a:rPr lang="en-US" sz="1100" dirty="0" smtClean="0">
                  <a:cs typeface="+mn-ea"/>
                  <a:sym typeface="+mn-lt"/>
                </a:rPr>
                <a:t>.</a:t>
              </a:r>
              <a:endParaRPr lang="en-US" sz="1100" dirty="0">
                <a:cs typeface="+mn-ea"/>
                <a:sym typeface="+mn-lt"/>
              </a:endParaRPr>
            </a:p>
          </p:txBody>
        </p:sp>
      </p:grpSp>
      <p:sp>
        <p:nvSpPr>
          <p:cNvPr id="23" name="右箭头 22"/>
          <p:cNvSpPr/>
          <p:nvPr/>
        </p:nvSpPr>
        <p:spPr>
          <a:xfrm rot="5400000">
            <a:off x="10171705" y="2208953"/>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24" name="组合 23"/>
          <p:cNvGrpSpPr/>
          <p:nvPr/>
        </p:nvGrpSpPr>
        <p:grpSpPr>
          <a:xfrm>
            <a:off x="8584956" y="1435307"/>
            <a:ext cx="3064672" cy="711398"/>
            <a:chOff x="1520093" y="2112912"/>
            <a:chExt cx="2845593" cy="711398"/>
          </a:xfrm>
        </p:grpSpPr>
        <p:sp>
          <p:nvSpPr>
            <p:cNvPr id="34" name="任意多边形 33"/>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sysClr val="windowText" lastClr="000000"/>
                </a:solidFill>
                <a:effectLst/>
                <a:uLnTx/>
                <a:uFillTx/>
                <a:cs typeface="+mn-ea"/>
                <a:sym typeface="+mn-lt"/>
              </a:endParaRPr>
            </a:p>
          </p:txBody>
        </p:sp>
        <p:sp>
          <p:nvSpPr>
            <p:cNvPr id="35" name="任意多边形 34"/>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lvl="0" algn="ctr" defTabSz="914400">
                <a:defRPr/>
              </a:pPr>
              <a:r>
                <a:rPr lang="en-US" sz="1600" b="1">
                  <a:solidFill>
                    <a:srgbClr val="FFFFFF"/>
                  </a:solidFill>
                  <a:cs typeface="+mn-ea"/>
                  <a:sym typeface="+mn-lt"/>
                </a:rPr>
                <a:t>Outdated data center management modes</a:t>
              </a:r>
            </a:p>
          </p:txBody>
        </p:sp>
      </p:grpSp>
      <p:sp>
        <p:nvSpPr>
          <p:cNvPr id="36" name="TextBox 19"/>
          <p:cNvSpPr txBox="1">
            <a:spLocks noChangeArrowheads="1"/>
          </p:cNvSpPr>
          <p:nvPr/>
        </p:nvSpPr>
        <p:spPr bwMode="auto">
          <a:xfrm>
            <a:off x="4968125" y="4813234"/>
            <a:ext cx="2469739"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600" dirty="0">
                <a:cs typeface="+mn-ea"/>
                <a:sym typeface="+mn-lt"/>
              </a:rPr>
              <a:t>Why DCIM </a:t>
            </a:r>
            <a:r>
              <a:rPr lang="en-US" sz="1600" dirty="0" smtClean="0">
                <a:cs typeface="+mn-ea"/>
                <a:sym typeface="+mn-lt"/>
              </a:rPr>
              <a:t>appears?</a:t>
            </a:r>
            <a:endParaRPr lang="en-US" sz="1600" dirty="0">
              <a:cs typeface="+mn-ea"/>
              <a:sym typeface="+mn-lt"/>
            </a:endParaRPr>
          </a:p>
        </p:txBody>
      </p:sp>
      <p:grpSp>
        <p:nvGrpSpPr>
          <p:cNvPr id="3" name="组合 2"/>
          <p:cNvGrpSpPr/>
          <p:nvPr/>
        </p:nvGrpSpPr>
        <p:grpSpPr>
          <a:xfrm>
            <a:off x="9763958" y="5143060"/>
            <a:ext cx="1064482" cy="985469"/>
            <a:chOff x="8525418" y="5257809"/>
            <a:chExt cx="432227" cy="387328"/>
          </a:xfrm>
        </p:grpSpPr>
        <p:sp>
          <p:nvSpPr>
            <p:cNvPr id="26" name="Freeform 387"/>
            <p:cNvSpPr>
              <a:spLocks/>
            </p:cNvSpPr>
            <p:nvPr/>
          </p:nvSpPr>
          <p:spPr bwMode="auto">
            <a:xfrm>
              <a:off x="8755326" y="5458505"/>
              <a:ext cx="202319" cy="186632"/>
            </a:xfrm>
            <a:custGeom>
              <a:avLst/>
              <a:gdLst>
                <a:gd name="T0" fmla="*/ 139 w 158"/>
                <a:gd name="T1" fmla="*/ 74 h 146"/>
                <a:gd name="T2" fmla="*/ 46 w 158"/>
                <a:gd name="T3" fmla="*/ 0 h 146"/>
                <a:gd name="T4" fmla="*/ 28 w 158"/>
                <a:gd name="T5" fmla="*/ 33 h 146"/>
                <a:gd name="T6" fmla="*/ 0 w 158"/>
                <a:gd name="T7" fmla="*/ 58 h 146"/>
                <a:gd name="T8" fmla="*/ 91 w 158"/>
                <a:gd name="T9" fmla="*/ 131 h 146"/>
                <a:gd name="T10" fmla="*/ 138 w 158"/>
                <a:gd name="T11" fmla="*/ 121 h 146"/>
                <a:gd name="T12" fmla="*/ 139 w 158"/>
                <a:gd name="T13" fmla="*/ 74 h 146"/>
              </a:gdLst>
              <a:ahLst/>
              <a:cxnLst>
                <a:cxn ang="0">
                  <a:pos x="T0" y="T1"/>
                </a:cxn>
                <a:cxn ang="0">
                  <a:pos x="T2" y="T3"/>
                </a:cxn>
                <a:cxn ang="0">
                  <a:pos x="T4" y="T5"/>
                </a:cxn>
                <a:cxn ang="0">
                  <a:pos x="T6" y="T7"/>
                </a:cxn>
                <a:cxn ang="0">
                  <a:pos x="T8" y="T9"/>
                </a:cxn>
                <a:cxn ang="0">
                  <a:pos x="T10" y="T11"/>
                </a:cxn>
                <a:cxn ang="0">
                  <a:pos x="T12" y="T13"/>
                </a:cxn>
              </a:cxnLst>
              <a:rect l="0" t="0" r="r" b="b"/>
              <a:pathLst>
                <a:path w="158" h="146">
                  <a:moveTo>
                    <a:pt x="139" y="74"/>
                  </a:moveTo>
                  <a:cubicBezTo>
                    <a:pt x="46" y="0"/>
                    <a:pt x="46" y="0"/>
                    <a:pt x="46" y="0"/>
                  </a:cubicBezTo>
                  <a:cubicBezTo>
                    <a:pt x="42" y="11"/>
                    <a:pt x="36" y="22"/>
                    <a:pt x="28" y="33"/>
                  </a:cubicBezTo>
                  <a:cubicBezTo>
                    <a:pt x="19" y="43"/>
                    <a:pt x="10" y="51"/>
                    <a:pt x="0" y="58"/>
                  </a:cubicBezTo>
                  <a:cubicBezTo>
                    <a:pt x="91" y="131"/>
                    <a:pt x="91" y="131"/>
                    <a:pt x="91" y="131"/>
                  </a:cubicBezTo>
                  <a:cubicBezTo>
                    <a:pt x="91" y="131"/>
                    <a:pt x="117" y="146"/>
                    <a:pt x="138" y="121"/>
                  </a:cubicBezTo>
                  <a:cubicBezTo>
                    <a:pt x="158" y="95"/>
                    <a:pt x="139" y="74"/>
                    <a:pt x="139" y="74"/>
                  </a:cubicBezTo>
                  <a:close/>
                </a:path>
              </a:pathLst>
            </a:custGeom>
            <a:solidFill>
              <a:srgbClr val="33BF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27" name="Freeform 388"/>
            <p:cNvSpPr>
              <a:spLocks/>
            </p:cNvSpPr>
            <p:nvPr/>
          </p:nvSpPr>
          <p:spPr bwMode="auto">
            <a:xfrm>
              <a:off x="8525418" y="5257809"/>
              <a:ext cx="289955" cy="288872"/>
            </a:xfrm>
            <a:custGeom>
              <a:avLst/>
              <a:gdLst>
                <a:gd name="T0" fmla="*/ 195 w 227"/>
                <a:gd name="T1" fmla="*/ 180 h 226"/>
                <a:gd name="T2" fmla="*/ 213 w 227"/>
                <a:gd name="T3" fmla="*/ 146 h 226"/>
                <a:gd name="T4" fmla="*/ 179 w 227"/>
                <a:gd name="T5" fmla="*/ 30 h 226"/>
                <a:gd name="T6" fmla="*/ 65 w 227"/>
                <a:gd name="T7" fmla="*/ 18 h 226"/>
                <a:gd name="T8" fmla="*/ 119 w 227"/>
                <a:gd name="T9" fmla="*/ 61 h 226"/>
                <a:gd name="T10" fmla="*/ 112 w 227"/>
                <a:gd name="T11" fmla="*/ 113 h 226"/>
                <a:gd name="T12" fmla="*/ 62 w 227"/>
                <a:gd name="T13" fmla="*/ 135 h 226"/>
                <a:gd name="T14" fmla="*/ 8 w 227"/>
                <a:gd name="T15" fmla="*/ 91 h 226"/>
                <a:gd name="T16" fmla="*/ 46 w 227"/>
                <a:gd name="T17" fmla="*/ 196 h 226"/>
                <a:gd name="T18" fmla="*/ 166 w 227"/>
                <a:gd name="T19" fmla="*/ 204 h 226"/>
                <a:gd name="T20" fmla="*/ 195 w 227"/>
                <a:gd name="T21" fmla="*/ 180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226">
                  <a:moveTo>
                    <a:pt x="195" y="180"/>
                  </a:moveTo>
                  <a:cubicBezTo>
                    <a:pt x="203" y="169"/>
                    <a:pt x="209" y="158"/>
                    <a:pt x="213" y="146"/>
                  </a:cubicBezTo>
                  <a:cubicBezTo>
                    <a:pt x="227" y="105"/>
                    <a:pt x="214" y="58"/>
                    <a:pt x="179" y="30"/>
                  </a:cubicBezTo>
                  <a:cubicBezTo>
                    <a:pt x="145" y="3"/>
                    <a:pt x="101" y="0"/>
                    <a:pt x="65" y="18"/>
                  </a:cubicBezTo>
                  <a:cubicBezTo>
                    <a:pt x="119" y="61"/>
                    <a:pt x="119" y="61"/>
                    <a:pt x="119" y="61"/>
                  </a:cubicBezTo>
                  <a:cubicBezTo>
                    <a:pt x="112" y="113"/>
                    <a:pt x="112" y="113"/>
                    <a:pt x="112" y="113"/>
                  </a:cubicBezTo>
                  <a:cubicBezTo>
                    <a:pt x="62" y="135"/>
                    <a:pt x="62" y="135"/>
                    <a:pt x="62" y="135"/>
                  </a:cubicBezTo>
                  <a:cubicBezTo>
                    <a:pt x="8" y="91"/>
                    <a:pt x="8" y="91"/>
                    <a:pt x="8" y="91"/>
                  </a:cubicBezTo>
                  <a:cubicBezTo>
                    <a:pt x="0" y="129"/>
                    <a:pt x="13" y="170"/>
                    <a:pt x="46" y="196"/>
                  </a:cubicBezTo>
                  <a:cubicBezTo>
                    <a:pt x="81" y="225"/>
                    <a:pt x="129" y="226"/>
                    <a:pt x="166" y="204"/>
                  </a:cubicBezTo>
                  <a:cubicBezTo>
                    <a:pt x="177" y="198"/>
                    <a:pt x="187" y="190"/>
                    <a:pt x="195" y="18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grpSp>
        <p:nvGrpSpPr>
          <p:cNvPr id="5" name="组合 4"/>
          <p:cNvGrpSpPr/>
          <p:nvPr/>
        </p:nvGrpSpPr>
        <p:grpSpPr>
          <a:xfrm>
            <a:off x="1482141" y="5115992"/>
            <a:ext cx="1082647" cy="1039605"/>
            <a:chOff x="1627099" y="5342145"/>
            <a:chExt cx="887422" cy="800541"/>
          </a:xfrm>
        </p:grpSpPr>
        <p:grpSp>
          <p:nvGrpSpPr>
            <p:cNvPr id="4" name="组合 3"/>
            <p:cNvGrpSpPr/>
            <p:nvPr/>
          </p:nvGrpSpPr>
          <p:grpSpPr>
            <a:xfrm>
              <a:off x="1928169" y="5342145"/>
              <a:ext cx="586352" cy="800541"/>
              <a:chOff x="1933824" y="5581209"/>
              <a:chExt cx="263447" cy="405179"/>
            </a:xfrm>
          </p:grpSpPr>
          <p:sp>
            <p:nvSpPr>
              <p:cNvPr id="31" name="Freeform 398"/>
              <p:cNvSpPr>
                <a:spLocks/>
              </p:cNvSpPr>
              <p:nvPr/>
            </p:nvSpPr>
            <p:spPr bwMode="auto">
              <a:xfrm>
                <a:off x="1996575" y="5581209"/>
                <a:ext cx="133076" cy="154174"/>
              </a:xfrm>
              <a:custGeom>
                <a:avLst/>
                <a:gdLst>
                  <a:gd name="T0" fmla="*/ 52 w 104"/>
                  <a:gd name="T1" fmla="*/ 0 h 121"/>
                  <a:gd name="T2" fmla="*/ 0 w 104"/>
                  <a:gd name="T3" fmla="*/ 60 h 121"/>
                  <a:gd name="T4" fmla="*/ 31 w 104"/>
                  <a:gd name="T5" fmla="*/ 116 h 121"/>
                  <a:gd name="T6" fmla="*/ 31 w 104"/>
                  <a:gd name="T7" fmla="*/ 116 h 121"/>
                  <a:gd name="T8" fmla="*/ 52 w 104"/>
                  <a:gd name="T9" fmla="*/ 121 h 121"/>
                  <a:gd name="T10" fmla="*/ 73 w 104"/>
                  <a:gd name="T11" fmla="*/ 116 h 121"/>
                  <a:gd name="T12" fmla="*/ 74 w 104"/>
                  <a:gd name="T13" fmla="*/ 115 h 121"/>
                  <a:gd name="T14" fmla="*/ 104 w 104"/>
                  <a:gd name="T15" fmla="*/ 60 h 121"/>
                  <a:gd name="T16" fmla="*/ 52 w 104"/>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121">
                    <a:moveTo>
                      <a:pt x="52" y="0"/>
                    </a:moveTo>
                    <a:cubicBezTo>
                      <a:pt x="23" y="0"/>
                      <a:pt x="0" y="27"/>
                      <a:pt x="0" y="60"/>
                    </a:cubicBezTo>
                    <a:cubicBezTo>
                      <a:pt x="0" y="85"/>
                      <a:pt x="13" y="106"/>
                      <a:pt x="31" y="116"/>
                    </a:cubicBezTo>
                    <a:cubicBezTo>
                      <a:pt x="31" y="116"/>
                      <a:pt x="31" y="116"/>
                      <a:pt x="31" y="116"/>
                    </a:cubicBezTo>
                    <a:cubicBezTo>
                      <a:pt x="38" y="119"/>
                      <a:pt x="45" y="121"/>
                      <a:pt x="52" y="121"/>
                    </a:cubicBezTo>
                    <a:cubicBezTo>
                      <a:pt x="59" y="121"/>
                      <a:pt x="66" y="119"/>
                      <a:pt x="73" y="116"/>
                    </a:cubicBezTo>
                    <a:cubicBezTo>
                      <a:pt x="73" y="116"/>
                      <a:pt x="74" y="115"/>
                      <a:pt x="74" y="115"/>
                    </a:cubicBezTo>
                    <a:cubicBezTo>
                      <a:pt x="92" y="105"/>
                      <a:pt x="104" y="84"/>
                      <a:pt x="104" y="60"/>
                    </a:cubicBezTo>
                    <a:cubicBezTo>
                      <a:pt x="104" y="27"/>
                      <a:pt x="81" y="0"/>
                      <a:pt x="52" y="0"/>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sp>
            <p:nvSpPr>
              <p:cNvPr id="37" name="Freeform 399"/>
              <p:cNvSpPr>
                <a:spLocks/>
              </p:cNvSpPr>
              <p:nvPr/>
            </p:nvSpPr>
            <p:spPr bwMode="auto">
              <a:xfrm>
                <a:off x="1933824" y="5749448"/>
                <a:ext cx="263447" cy="236940"/>
              </a:xfrm>
              <a:custGeom>
                <a:avLst/>
                <a:gdLst>
                  <a:gd name="T0" fmla="*/ 150 w 206"/>
                  <a:gd name="T1" fmla="*/ 5 h 185"/>
                  <a:gd name="T2" fmla="*/ 134 w 206"/>
                  <a:gd name="T3" fmla="*/ 0 h 185"/>
                  <a:gd name="T4" fmla="*/ 134 w 206"/>
                  <a:gd name="T5" fmla="*/ 0 h 185"/>
                  <a:gd name="T6" fmla="*/ 120 w 206"/>
                  <a:gd name="T7" fmla="*/ 5 h 185"/>
                  <a:gd name="T8" fmla="*/ 103 w 206"/>
                  <a:gd name="T9" fmla="*/ 12 h 185"/>
                  <a:gd name="T10" fmla="*/ 87 w 206"/>
                  <a:gd name="T11" fmla="*/ 5 h 185"/>
                  <a:gd name="T12" fmla="*/ 73 w 206"/>
                  <a:gd name="T13" fmla="*/ 0 h 185"/>
                  <a:gd name="T14" fmla="*/ 57 w 206"/>
                  <a:gd name="T15" fmla="*/ 5 h 185"/>
                  <a:gd name="T16" fmla="*/ 0 w 206"/>
                  <a:gd name="T17" fmla="*/ 73 h 185"/>
                  <a:gd name="T18" fmla="*/ 0 w 206"/>
                  <a:gd name="T19" fmla="*/ 85 h 185"/>
                  <a:gd name="T20" fmla="*/ 0 w 206"/>
                  <a:gd name="T21" fmla="*/ 151 h 185"/>
                  <a:gd name="T22" fmla="*/ 94 w 206"/>
                  <a:gd name="T23" fmla="*/ 185 h 185"/>
                  <a:gd name="T24" fmla="*/ 113 w 206"/>
                  <a:gd name="T25" fmla="*/ 185 h 185"/>
                  <a:gd name="T26" fmla="*/ 206 w 206"/>
                  <a:gd name="T27" fmla="*/ 151 h 185"/>
                  <a:gd name="T28" fmla="*/ 206 w 206"/>
                  <a:gd name="T29" fmla="*/ 85 h 185"/>
                  <a:gd name="T30" fmla="*/ 206 w 206"/>
                  <a:gd name="T31" fmla="*/ 73 h 185"/>
                  <a:gd name="T32" fmla="*/ 150 w 206"/>
                  <a:gd name="T33" fmla="*/ 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6" h="185">
                    <a:moveTo>
                      <a:pt x="150" y="5"/>
                    </a:moveTo>
                    <a:cubicBezTo>
                      <a:pt x="144" y="3"/>
                      <a:pt x="139" y="2"/>
                      <a:pt x="134" y="0"/>
                    </a:cubicBezTo>
                    <a:cubicBezTo>
                      <a:pt x="134" y="0"/>
                      <a:pt x="134" y="0"/>
                      <a:pt x="134" y="0"/>
                    </a:cubicBezTo>
                    <a:cubicBezTo>
                      <a:pt x="120" y="5"/>
                      <a:pt x="120" y="5"/>
                      <a:pt x="120" y="5"/>
                    </a:cubicBezTo>
                    <a:cubicBezTo>
                      <a:pt x="103" y="12"/>
                      <a:pt x="103" y="12"/>
                      <a:pt x="103" y="12"/>
                    </a:cubicBezTo>
                    <a:cubicBezTo>
                      <a:pt x="87" y="5"/>
                      <a:pt x="87" y="5"/>
                      <a:pt x="87" y="5"/>
                    </a:cubicBezTo>
                    <a:cubicBezTo>
                      <a:pt x="73" y="0"/>
                      <a:pt x="73" y="0"/>
                      <a:pt x="73" y="0"/>
                    </a:cubicBezTo>
                    <a:cubicBezTo>
                      <a:pt x="68" y="2"/>
                      <a:pt x="62" y="3"/>
                      <a:pt x="57" y="5"/>
                    </a:cubicBezTo>
                    <a:cubicBezTo>
                      <a:pt x="30" y="15"/>
                      <a:pt x="0" y="35"/>
                      <a:pt x="0" y="73"/>
                    </a:cubicBezTo>
                    <a:cubicBezTo>
                      <a:pt x="0" y="77"/>
                      <a:pt x="0" y="81"/>
                      <a:pt x="0" y="85"/>
                    </a:cubicBezTo>
                    <a:cubicBezTo>
                      <a:pt x="0" y="141"/>
                      <a:pt x="0" y="151"/>
                      <a:pt x="0" y="151"/>
                    </a:cubicBezTo>
                    <a:cubicBezTo>
                      <a:pt x="0" y="151"/>
                      <a:pt x="3" y="185"/>
                      <a:pt x="94" y="185"/>
                    </a:cubicBezTo>
                    <a:cubicBezTo>
                      <a:pt x="113" y="185"/>
                      <a:pt x="113" y="185"/>
                      <a:pt x="113" y="185"/>
                    </a:cubicBezTo>
                    <a:cubicBezTo>
                      <a:pt x="204" y="185"/>
                      <a:pt x="206" y="151"/>
                      <a:pt x="206" y="151"/>
                    </a:cubicBezTo>
                    <a:cubicBezTo>
                      <a:pt x="206" y="151"/>
                      <a:pt x="206" y="141"/>
                      <a:pt x="206" y="85"/>
                    </a:cubicBezTo>
                    <a:cubicBezTo>
                      <a:pt x="206" y="81"/>
                      <a:pt x="206" y="77"/>
                      <a:pt x="206" y="73"/>
                    </a:cubicBezTo>
                    <a:cubicBezTo>
                      <a:pt x="206" y="35"/>
                      <a:pt x="176" y="15"/>
                      <a:pt x="150" y="5"/>
                    </a:cubicBezTo>
                    <a:close/>
                  </a:path>
                </a:pathLst>
              </a:custGeom>
              <a:solidFill>
                <a:srgbClr val="58595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sp>
          <p:nvSpPr>
            <p:cNvPr id="40" name="Freeform 581"/>
            <p:cNvSpPr>
              <a:spLocks noEditPoints="1"/>
            </p:cNvSpPr>
            <p:nvPr/>
          </p:nvSpPr>
          <p:spPr bwMode="auto">
            <a:xfrm>
              <a:off x="1627099" y="5560924"/>
              <a:ext cx="369476" cy="362984"/>
            </a:xfrm>
            <a:custGeom>
              <a:avLst/>
              <a:gdLst>
                <a:gd name="T0" fmla="*/ 281 w 289"/>
                <a:gd name="T1" fmla="*/ 240 h 284"/>
                <a:gd name="T2" fmla="*/ 219 w 289"/>
                <a:gd name="T3" fmla="*/ 178 h 284"/>
                <a:gd name="T4" fmla="*/ 205 w 289"/>
                <a:gd name="T5" fmla="*/ 165 h 284"/>
                <a:gd name="T6" fmla="*/ 187 w 289"/>
                <a:gd name="T7" fmla="*/ 38 h 284"/>
                <a:gd name="T8" fmla="*/ 181 w 289"/>
                <a:gd name="T9" fmla="*/ 32 h 284"/>
                <a:gd name="T10" fmla="*/ 161 w 289"/>
                <a:gd name="T11" fmla="*/ 19 h 284"/>
                <a:gd name="T12" fmla="*/ 40 w 289"/>
                <a:gd name="T13" fmla="*/ 40 h 284"/>
                <a:gd name="T14" fmla="*/ 42 w 289"/>
                <a:gd name="T15" fmla="*/ 187 h 284"/>
                <a:gd name="T16" fmla="*/ 42 w 289"/>
                <a:gd name="T17" fmla="*/ 188 h 284"/>
                <a:gd name="T18" fmla="*/ 71 w 289"/>
                <a:gd name="T19" fmla="*/ 207 h 284"/>
                <a:gd name="T20" fmla="*/ 160 w 289"/>
                <a:gd name="T21" fmla="*/ 207 h 284"/>
                <a:gd name="T22" fmla="*/ 169 w 289"/>
                <a:gd name="T23" fmla="*/ 202 h 284"/>
                <a:gd name="T24" fmla="*/ 171 w 289"/>
                <a:gd name="T25" fmla="*/ 201 h 284"/>
                <a:gd name="T26" fmla="*/ 169 w 289"/>
                <a:gd name="T27" fmla="*/ 202 h 284"/>
                <a:gd name="T28" fmla="*/ 183 w 289"/>
                <a:gd name="T29" fmla="*/ 215 h 284"/>
                <a:gd name="T30" fmla="*/ 243 w 289"/>
                <a:gd name="T31" fmla="*/ 273 h 284"/>
                <a:gd name="T32" fmla="*/ 274 w 289"/>
                <a:gd name="T33" fmla="*/ 268 h 284"/>
                <a:gd name="T34" fmla="*/ 281 w 289"/>
                <a:gd name="T35" fmla="*/ 240 h 284"/>
                <a:gd name="T36" fmla="*/ 161 w 289"/>
                <a:gd name="T37" fmla="*/ 149 h 284"/>
                <a:gd name="T38" fmla="*/ 157 w 289"/>
                <a:gd name="T39" fmla="*/ 154 h 284"/>
                <a:gd name="T40" fmla="*/ 74 w 289"/>
                <a:gd name="T41" fmla="*/ 155 h 284"/>
                <a:gd name="T42" fmla="*/ 73 w 289"/>
                <a:gd name="T43" fmla="*/ 72 h 284"/>
                <a:gd name="T44" fmla="*/ 156 w 289"/>
                <a:gd name="T45" fmla="*/ 71 h 284"/>
                <a:gd name="T46" fmla="*/ 161 w 289"/>
                <a:gd name="T47" fmla="*/ 76 h 284"/>
                <a:gd name="T48" fmla="*/ 161 w 289"/>
                <a:gd name="T49" fmla="*/ 14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9" h="284">
                  <a:moveTo>
                    <a:pt x="281" y="240"/>
                  </a:moveTo>
                  <a:cubicBezTo>
                    <a:pt x="219" y="178"/>
                    <a:pt x="219" y="178"/>
                    <a:pt x="219" y="178"/>
                  </a:cubicBezTo>
                  <a:cubicBezTo>
                    <a:pt x="205" y="165"/>
                    <a:pt x="205" y="165"/>
                    <a:pt x="205" y="165"/>
                  </a:cubicBezTo>
                  <a:cubicBezTo>
                    <a:pt x="228" y="125"/>
                    <a:pt x="222" y="72"/>
                    <a:pt x="187" y="38"/>
                  </a:cubicBezTo>
                  <a:cubicBezTo>
                    <a:pt x="185" y="36"/>
                    <a:pt x="183" y="34"/>
                    <a:pt x="181" y="32"/>
                  </a:cubicBezTo>
                  <a:cubicBezTo>
                    <a:pt x="174" y="27"/>
                    <a:pt x="168" y="23"/>
                    <a:pt x="161" y="19"/>
                  </a:cubicBezTo>
                  <a:cubicBezTo>
                    <a:pt x="121" y="0"/>
                    <a:pt x="72" y="7"/>
                    <a:pt x="40" y="40"/>
                  </a:cubicBezTo>
                  <a:cubicBezTo>
                    <a:pt x="0" y="81"/>
                    <a:pt x="1" y="147"/>
                    <a:pt x="42" y="187"/>
                  </a:cubicBezTo>
                  <a:cubicBezTo>
                    <a:pt x="42" y="187"/>
                    <a:pt x="42" y="188"/>
                    <a:pt x="42" y="188"/>
                  </a:cubicBezTo>
                  <a:cubicBezTo>
                    <a:pt x="51" y="196"/>
                    <a:pt x="61" y="203"/>
                    <a:pt x="71" y="207"/>
                  </a:cubicBezTo>
                  <a:cubicBezTo>
                    <a:pt x="99" y="220"/>
                    <a:pt x="132" y="220"/>
                    <a:pt x="160" y="207"/>
                  </a:cubicBezTo>
                  <a:cubicBezTo>
                    <a:pt x="163" y="205"/>
                    <a:pt x="166" y="204"/>
                    <a:pt x="169" y="202"/>
                  </a:cubicBezTo>
                  <a:cubicBezTo>
                    <a:pt x="170" y="201"/>
                    <a:pt x="170" y="201"/>
                    <a:pt x="171" y="201"/>
                  </a:cubicBezTo>
                  <a:cubicBezTo>
                    <a:pt x="170" y="201"/>
                    <a:pt x="170" y="202"/>
                    <a:pt x="169" y="202"/>
                  </a:cubicBezTo>
                  <a:cubicBezTo>
                    <a:pt x="183" y="215"/>
                    <a:pt x="183" y="215"/>
                    <a:pt x="183" y="215"/>
                  </a:cubicBezTo>
                  <a:cubicBezTo>
                    <a:pt x="243" y="273"/>
                    <a:pt x="243" y="273"/>
                    <a:pt x="243" y="273"/>
                  </a:cubicBezTo>
                  <a:cubicBezTo>
                    <a:pt x="243" y="273"/>
                    <a:pt x="259" y="284"/>
                    <a:pt x="274" y="268"/>
                  </a:cubicBezTo>
                  <a:cubicBezTo>
                    <a:pt x="289" y="253"/>
                    <a:pt x="281" y="240"/>
                    <a:pt x="281" y="240"/>
                  </a:cubicBezTo>
                  <a:close/>
                  <a:moveTo>
                    <a:pt x="161" y="149"/>
                  </a:moveTo>
                  <a:cubicBezTo>
                    <a:pt x="160" y="151"/>
                    <a:pt x="158" y="152"/>
                    <a:pt x="157" y="154"/>
                  </a:cubicBezTo>
                  <a:cubicBezTo>
                    <a:pt x="134" y="177"/>
                    <a:pt x="97" y="178"/>
                    <a:pt x="74" y="155"/>
                  </a:cubicBezTo>
                  <a:cubicBezTo>
                    <a:pt x="50" y="132"/>
                    <a:pt x="50" y="95"/>
                    <a:pt x="73" y="72"/>
                  </a:cubicBezTo>
                  <a:cubicBezTo>
                    <a:pt x="95" y="49"/>
                    <a:pt x="133" y="48"/>
                    <a:pt x="156" y="71"/>
                  </a:cubicBezTo>
                  <a:cubicBezTo>
                    <a:pt x="158" y="72"/>
                    <a:pt x="159" y="74"/>
                    <a:pt x="161" y="76"/>
                  </a:cubicBezTo>
                  <a:cubicBezTo>
                    <a:pt x="178" y="98"/>
                    <a:pt x="178" y="128"/>
                    <a:pt x="161" y="149"/>
                  </a:cubicBezTo>
                  <a:close/>
                </a:path>
              </a:pathLst>
            </a:custGeom>
            <a:solidFill>
              <a:srgbClr val="33BF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cs typeface="+mn-ea"/>
                <a:sym typeface="+mn-lt"/>
              </a:endParaRPr>
            </a:p>
          </p:txBody>
        </p:sp>
      </p:grpSp>
      <p:grpSp>
        <p:nvGrpSpPr>
          <p:cNvPr id="50" name="组合 49"/>
          <p:cNvGrpSpPr/>
          <p:nvPr/>
        </p:nvGrpSpPr>
        <p:grpSpPr>
          <a:xfrm>
            <a:off x="8612312" y="2439071"/>
            <a:ext cx="3037316" cy="711398"/>
            <a:chOff x="1527214" y="3073300"/>
            <a:chExt cx="2845593" cy="711398"/>
          </a:xfrm>
        </p:grpSpPr>
        <p:sp>
          <p:nvSpPr>
            <p:cNvPr id="51" name="任意多边形 50"/>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52" name="任意多边形 51"/>
            <p:cNvSpPr/>
            <p:nvPr/>
          </p:nvSpPr>
          <p:spPr>
            <a:xfrm>
              <a:off x="1552614" y="309235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100" dirty="0">
                  <a:cs typeface="+mn-ea"/>
                  <a:sym typeface="+mn-lt"/>
                </a:rPr>
                <a:t>O&amp;M depends on human resources and </a:t>
              </a:r>
              <a:endParaRPr lang="en-US" sz="1100" dirty="0" smtClean="0">
                <a:cs typeface="+mn-ea"/>
                <a:sym typeface="+mn-lt"/>
              </a:endParaRPr>
            </a:p>
            <a:p>
              <a:pPr marL="0" lvl="1"/>
              <a:r>
                <a:rPr lang="en-US" sz="1100" dirty="0" smtClean="0">
                  <a:cs typeface="+mn-ea"/>
                  <a:sym typeface="+mn-lt"/>
                </a:rPr>
                <a:t>its </a:t>
              </a:r>
              <a:r>
                <a:rPr lang="en-US" sz="1100" dirty="0">
                  <a:cs typeface="+mn-ea"/>
                  <a:sym typeface="+mn-lt"/>
                </a:rPr>
                <a:t>quality is difficult to be ensured</a:t>
              </a:r>
              <a:r>
                <a:rPr lang="en-US" sz="1100" dirty="0" smtClean="0">
                  <a:cs typeface="+mn-ea"/>
                  <a:sym typeface="+mn-lt"/>
                </a:rPr>
                <a:t>.</a:t>
              </a:r>
              <a:endParaRPr lang="en-US" sz="1100" dirty="0">
                <a:cs typeface="+mn-ea"/>
                <a:sym typeface="+mn-lt"/>
              </a:endParaRPr>
            </a:p>
          </p:txBody>
        </p:sp>
      </p:grpSp>
      <p:grpSp>
        <p:nvGrpSpPr>
          <p:cNvPr id="53" name="组合 52"/>
          <p:cNvGrpSpPr/>
          <p:nvPr/>
        </p:nvGrpSpPr>
        <p:grpSpPr>
          <a:xfrm>
            <a:off x="8612312" y="3399459"/>
            <a:ext cx="3037316" cy="711398"/>
            <a:chOff x="1527214" y="4033688"/>
            <a:chExt cx="2845593" cy="711398"/>
          </a:xfrm>
        </p:grpSpPr>
        <p:sp>
          <p:nvSpPr>
            <p:cNvPr id="54" name="任意多边形 53"/>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55" name="任意多边形 54"/>
            <p:cNvSpPr/>
            <p:nvPr/>
          </p:nvSpPr>
          <p:spPr>
            <a:xfrm>
              <a:off x="1552614" y="4052738"/>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100" dirty="0">
                  <a:cs typeface="+mn-ea"/>
                  <a:sym typeface="+mn-lt"/>
                </a:rPr>
                <a:t>It is difficult to coordinate and analyze </a:t>
              </a:r>
              <a:endParaRPr lang="en-US" sz="1100" dirty="0" smtClean="0">
                <a:cs typeface="+mn-ea"/>
                <a:sym typeface="+mn-lt"/>
              </a:endParaRPr>
            </a:p>
            <a:p>
              <a:pPr marL="0" lvl="1"/>
              <a:r>
                <a:rPr lang="en-US" sz="1100" dirty="0" smtClean="0">
                  <a:cs typeface="+mn-ea"/>
                  <a:sym typeface="+mn-lt"/>
                </a:rPr>
                <a:t>subsystem </a:t>
              </a:r>
              <a:r>
                <a:rPr lang="en-US" sz="1100" dirty="0">
                  <a:cs typeface="+mn-ea"/>
                  <a:sym typeface="+mn-lt"/>
                </a:rPr>
                <a:t>data as </a:t>
              </a:r>
              <a:r>
                <a:rPr lang="en-US" sz="1100">
                  <a:cs typeface="+mn-ea"/>
                  <a:sym typeface="+mn-lt"/>
                </a:rPr>
                <a:t>their </a:t>
              </a:r>
              <a:r>
                <a:rPr lang="en-US" sz="1100" smtClean="0">
                  <a:cs typeface="+mn-ea"/>
                  <a:sym typeface="+mn-lt"/>
                </a:rPr>
                <a:t>display </a:t>
              </a:r>
              <a:r>
                <a:rPr lang="en-US" sz="1100" dirty="0" smtClean="0">
                  <a:cs typeface="+mn-ea"/>
                  <a:sym typeface="+mn-lt"/>
                </a:rPr>
                <a:t>modes </a:t>
              </a:r>
            </a:p>
            <a:p>
              <a:pPr marL="0" lvl="1"/>
              <a:r>
                <a:rPr lang="en-US" sz="1100" dirty="0" smtClean="0">
                  <a:cs typeface="+mn-ea"/>
                  <a:sym typeface="+mn-lt"/>
                </a:rPr>
                <a:t>are </a:t>
              </a:r>
              <a:r>
                <a:rPr lang="en-US" sz="1100" dirty="0">
                  <a:cs typeface="+mn-ea"/>
                  <a:sym typeface="+mn-lt"/>
                </a:rPr>
                <a:t>different</a:t>
              </a:r>
              <a:r>
                <a:rPr lang="en-US" sz="1100" dirty="0" smtClean="0">
                  <a:cs typeface="+mn-ea"/>
                  <a:sym typeface="+mn-lt"/>
                </a:rPr>
                <a:t>.</a:t>
              </a:r>
              <a:endParaRPr lang="en-US" sz="1100" dirty="0">
                <a:cs typeface="+mn-ea"/>
                <a:sym typeface="+mn-lt"/>
              </a:endParaRPr>
            </a:p>
          </p:txBody>
        </p:sp>
      </p:grpSp>
      <p:grpSp>
        <p:nvGrpSpPr>
          <p:cNvPr id="56" name="组合 55"/>
          <p:cNvGrpSpPr/>
          <p:nvPr/>
        </p:nvGrpSpPr>
        <p:grpSpPr>
          <a:xfrm>
            <a:off x="8612312" y="4359847"/>
            <a:ext cx="3037316" cy="711398"/>
            <a:chOff x="1527214" y="4033688"/>
            <a:chExt cx="2845593" cy="711398"/>
          </a:xfrm>
        </p:grpSpPr>
        <p:sp>
          <p:nvSpPr>
            <p:cNvPr id="57" name="任意多边形 56"/>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100" kern="0" dirty="0">
                <a:cs typeface="+mn-ea"/>
                <a:sym typeface="+mn-lt"/>
              </a:endParaRPr>
            </a:p>
          </p:txBody>
        </p:sp>
        <p:sp>
          <p:nvSpPr>
            <p:cNvPr id="58" name="任意多边形 57"/>
            <p:cNvSpPr/>
            <p:nvPr/>
          </p:nvSpPr>
          <p:spPr>
            <a:xfrm>
              <a:off x="1552614" y="4052738"/>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100" dirty="0">
                  <a:cs typeface="+mn-ea"/>
                  <a:sym typeface="+mn-lt"/>
                </a:rPr>
                <a:t>As the business process is unclear, errors </a:t>
              </a:r>
              <a:endParaRPr lang="en-US" sz="1100" dirty="0" smtClean="0">
                <a:cs typeface="+mn-ea"/>
                <a:sym typeface="+mn-lt"/>
              </a:endParaRPr>
            </a:p>
            <a:p>
              <a:pPr marL="0" lvl="1"/>
              <a:r>
                <a:rPr lang="en-US" sz="1100" dirty="0" smtClean="0">
                  <a:cs typeface="+mn-ea"/>
                  <a:sym typeface="+mn-lt"/>
                </a:rPr>
                <a:t>are </a:t>
              </a:r>
              <a:r>
                <a:rPr lang="en-US" sz="1100" dirty="0">
                  <a:cs typeface="+mn-ea"/>
                  <a:sym typeface="+mn-lt"/>
                </a:rPr>
                <a:t>prone to occur when changes occur</a:t>
              </a:r>
              <a:r>
                <a:rPr lang="en-US" sz="1100" dirty="0" smtClean="0">
                  <a:cs typeface="+mn-ea"/>
                  <a:sym typeface="+mn-lt"/>
                </a:rPr>
                <a:t>.</a:t>
              </a:r>
              <a:endParaRPr lang="en-US" sz="1100" dirty="0">
                <a:cs typeface="+mn-ea"/>
                <a:sym typeface="+mn-lt"/>
              </a:endParaRPr>
            </a:p>
          </p:txBody>
        </p:sp>
      </p:grpSp>
    </p:spTree>
    <p:extLst>
      <p:ext uri="{BB962C8B-B14F-4D97-AF65-F5344CB8AC3E}">
        <p14:creationId xmlns:p14="http://schemas.microsoft.com/office/powerpoint/2010/main" val="204030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up)">
                                      <p:cBhvr>
                                        <p:cTn id="28" dur="500"/>
                                        <p:tgtEl>
                                          <p:spTgt spid="13"/>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up)">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2" presetClass="entr" presetSubtype="1"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up)">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3"/>
                                        </p:tgtEl>
                                        <p:attrNameLst>
                                          <p:attrName>style.visibility</p:attrName>
                                        </p:attrNameLst>
                                      </p:cBhvr>
                                      <p:to>
                                        <p:strVal val="visible"/>
                                      </p:to>
                                    </p:set>
                                    <p:animEffect transition="in" filter="wipe(down)">
                                      <p:cBhvr>
                                        <p:cTn id="48" dur="500"/>
                                        <p:tgtEl>
                                          <p:spTgt spid="23"/>
                                        </p:tgtEl>
                                      </p:cBhvr>
                                    </p:animEffect>
                                  </p:childTnLst>
                                </p:cTn>
                              </p:par>
                              <p:par>
                                <p:cTn id="49" presetID="22" presetClass="entr" presetSubtype="4"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down)">
                                      <p:cBhvr>
                                        <p:cTn id="51" dur="500"/>
                                        <p:tgtEl>
                                          <p:spTgt spid="24"/>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1000"/>
                                        <p:tgtEl>
                                          <p:spTgt spid="3"/>
                                        </p:tgtEl>
                                      </p:cBhvr>
                                    </p:animEffect>
                                    <p:anim calcmode="lin" valueType="num">
                                      <p:cBhvr>
                                        <p:cTn id="57" dur="1000" fill="hold"/>
                                        <p:tgtEl>
                                          <p:spTgt spid="3"/>
                                        </p:tgtEl>
                                        <p:attrNameLst>
                                          <p:attrName>ppt_x</p:attrName>
                                        </p:attrNameLst>
                                      </p:cBhvr>
                                      <p:tavLst>
                                        <p:tav tm="0">
                                          <p:val>
                                            <p:strVal val="#ppt_x"/>
                                          </p:val>
                                        </p:tav>
                                        <p:tav tm="100000">
                                          <p:val>
                                            <p:strVal val="#ppt_x"/>
                                          </p:val>
                                        </p:tav>
                                      </p:tavLst>
                                    </p:anim>
                                    <p:anim calcmode="lin" valueType="num">
                                      <p:cBhvr>
                                        <p:cTn id="58" dur="1000" fill="hold"/>
                                        <p:tgtEl>
                                          <p:spTgt spid="3"/>
                                        </p:tgtEl>
                                        <p:attrNameLst>
                                          <p:attrName>ppt_y</p:attrName>
                                        </p:attrNameLst>
                                      </p:cBhvr>
                                      <p:tavLst>
                                        <p:tav tm="0">
                                          <p:val>
                                            <p:strVal val="#ppt_y+.1"/>
                                          </p:val>
                                        </p:tav>
                                        <p:tav tm="100000">
                                          <p:val>
                                            <p:strVal val="#ppt_y"/>
                                          </p:val>
                                        </p:tav>
                                      </p:tavLst>
                                    </p:anim>
                                  </p:childTnLst>
                                </p:cTn>
                              </p:par>
                            </p:childTnLst>
                          </p:cTn>
                        </p:par>
                        <p:par>
                          <p:cTn id="59" fill="hold">
                            <p:stCondLst>
                              <p:cond delay="1000"/>
                            </p:stCondLst>
                            <p:childTnLst>
                              <p:par>
                                <p:cTn id="60" presetID="22" presetClass="entr" presetSubtype="1" fill="hold" nodeType="afterEffect">
                                  <p:stCondLst>
                                    <p:cond delay="0"/>
                                  </p:stCondLst>
                                  <p:childTnLst>
                                    <p:set>
                                      <p:cBhvr>
                                        <p:cTn id="61" dur="1" fill="hold">
                                          <p:stCondLst>
                                            <p:cond delay="0"/>
                                          </p:stCondLst>
                                        </p:cTn>
                                        <p:tgtEl>
                                          <p:spTgt spid="50"/>
                                        </p:tgtEl>
                                        <p:attrNameLst>
                                          <p:attrName>style.visibility</p:attrName>
                                        </p:attrNameLst>
                                      </p:cBhvr>
                                      <p:to>
                                        <p:strVal val="visible"/>
                                      </p:to>
                                    </p:set>
                                    <p:animEffect transition="in" filter="wipe(up)">
                                      <p:cBhvr>
                                        <p:cTn id="62" dur="500"/>
                                        <p:tgtEl>
                                          <p:spTgt spid="50"/>
                                        </p:tgtEl>
                                      </p:cBhvr>
                                    </p:animEffect>
                                  </p:childTnLst>
                                </p:cTn>
                              </p:par>
                            </p:childTnLst>
                          </p:cTn>
                        </p:par>
                        <p:par>
                          <p:cTn id="63" fill="hold">
                            <p:stCondLst>
                              <p:cond delay="1500"/>
                            </p:stCondLst>
                            <p:childTnLst>
                              <p:par>
                                <p:cTn id="64" presetID="22" presetClass="entr" presetSubtype="1" fill="hold" nodeType="afterEffect">
                                  <p:stCondLst>
                                    <p:cond delay="0"/>
                                  </p:stCondLst>
                                  <p:childTnLst>
                                    <p:set>
                                      <p:cBhvr>
                                        <p:cTn id="65" dur="1" fill="hold">
                                          <p:stCondLst>
                                            <p:cond delay="0"/>
                                          </p:stCondLst>
                                        </p:cTn>
                                        <p:tgtEl>
                                          <p:spTgt spid="53"/>
                                        </p:tgtEl>
                                        <p:attrNameLst>
                                          <p:attrName>style.visibility</p:attrName>
                                        </p:attrNameLst>
                                      </p:cBhvr>
                                      <p:to>
                                        <p:strVal val="visible"/>
                                      </p:to>
                                    </p:set>
                                    <p:animEffect transition="in" filter="wipe(up)">
                                      <p:cBhvr>
                                        <p:cTn id="66" dur="500"/>
                                        <p:tgtEl>
                                          <p:spTgt spid="53"/>
                                        </p:tgtEl>
                                      </p:cBhvr>
                                    </p:animEffect>
                                  </p:childTnLst>
                                </p:cTn>
                              </p:par>
                            </p:childTnLst>
                          </p:cTn>
                        </p:par>
                        <p:par>
                          <p:cTn id="67" fill="hold">
                            <p:stCondLst>
                              <p:cond delay="2000"/>
                            </p:stCondLst>
                            <p:childTnLst>
                              <p:par>
                                <p:cTn id="68" presetID="22" presetClass="entr" presetSubtype="1" fill="hold" nodeType="afterEffect">
                                  <p:stCondLst>
                                    <p:cond delay="0"/>
                                  </p:stCondLst>
                                  <p:childTnLst>
                                    <p:set>
                                      <p:cBhvr>
                                        <p:cTn id="69" dur="1" fill="hold">
                                          <p:stCondLst>
                                            <p:cond delay="0"/>
                                          </p:stCondLst>
                                        </p:cTn>
                                        <p:tgtEl>
                                          <p:spTgt spid="56"/>
                                        </p:tgtEl>
                                        <p:attrNameLst>
                                          <p:attrName>style.visibility</p:attrName>
                                        </p:attrNameLst>
                                      </p:cBhvr>
                                      <p:to>
                                        <p:strVal val="visible"/>
                                      </p:to>
                                    </p:set>
                                    <p:animEffect transition="in" filter="wipe(up)">
                                      <p:cBhvr>
                                        <p:cTn id="7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DCIM Benefits</a:t>
            </a:r>
          </a:p>
        </p:txBody>
      </p:sp>
      <p:sp>
        <p:nvSpPr>
          <p:cNvPr id="5" name="文本占位符 4"/>
          <p:cNvSpPr>
            <a:spLocks noGrp="1"/>
          </p:cNvSpPr>
          <p:nvPr>
            <p:ph type="body" sz="quarter" idx="10"/>
          </p:nvPr>
        </p:nvSpPr>
        <p:spPr/>
        <p:txBody>
          <a:bodyPr/>
          <a:lstStyle/>
          <a:p>
            <a:r>
              <a:rPr lang="en-US" altLang="zh-CN" sz="2400" dirty="0">
                <a:cs typeface="+mn-ea"/>
                <a:sym typeface="+mn-lt"/>
              </a:rPr>
              <a:t>The formula for calculating data center costs: TCO = CAPEX + OPEX.</a:t>
            </a:r>
          </a:p>
          <a:p>
            <a:endParaRPr lang="zh-CN" altLang="en-US" dirty="0"/>
          </a:p>
        </p:txBody>
      </p:sp>
      <p:grpSp>
        <p:nvGrpSpPr>
          <p:cNvPr id="3" name="组合 2"/>
          <p:cNvGrpSpPr/>
          <p:nvPr/>
        </p:nvGrpSpPr>
        <p:grpSpPr>
          <a:xfrm>
            <a:off x="4749317" y="2687293"/>
            <a:ext cx="3633223" cy="2737110"/>
            <a:chOff x="7944349" y="3587556"/>
            <a:chExt cx="3633223" cy="273711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4349" y="3587556"/>
              <a:ext cx="3633223" cy="2737110"/>
            </a:xfrm>
            <a:prstGeom prst="rect">
              <a:avLst/>
            </a:prstGeom>
          </p:spPr>
        </p:pic>
        <p:sp>
          <p:nvSpPr>
            <p:cNvPr id="7" name="文本框 6"/>
            <p:cNvSpPr txBox="1"/>
            <p:nvPr/>
          </p:nvSpPr>
          <p:spPr bwMode="auto">
            <a:xfrm>
              <a:off x="9401627" y="3905328"/>
              <a:ext cx="1135236"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2000" b="1" dirty="0">
                  <a:solidFill>
                    <a:srgbClr val="C7000B"/>
                  </a:solidFill>
                  <a:cs typeface="+mn-ea"/>
                  <a:sym typeface="+mn-lt"/>
                </a:rPr>
                <a:t>Costs</a:t>
              </a:r>
            </a:p>
          </p:txBody>
        </p:sp>
      </p:grpSp>
      <p:sp>
        <p:nvSpPr>
          <p:cNvPr id="32" name="右箭头 31"/>
          <p:cNvSpPr/>
          <p:nvPr/>
        </p:nvSpPr>
        <p:spPr>
          <a:xfrm rot="5400000">
            <a:off x="2466600" y="3265531"/>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34" name="组合 33"/>
          <p:cNvGrpSpPr/>
          <p:nvPr/>
        </p:nvGrpSpPr>
        <p:grpSpPr>
          <a:xfrm>
            <a:off x="1098929" y="2491885"/>
            <a:ext cx="2845593" cy="711398"/>
            <a:chOff x="1520093" y="2112912"/>
            <a:chExt cx="2845593" cy="711398"/>
          </a:xfrm>
        </p:grpSpPr>
        <p:sp>
          <p:nvSpPr>
            <p:cNvPr id="35" name="任意多边形 34"/>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sysClr val="windowText" lastClr="000000"/>
                </a:solidFill>
                <a:effectLst/>
                <a:uLnTx/>
                <a:uFillTx/>
                <a:cs typeface="+mn-ea"/>
                <a:sym typeface="+mn-lt"/>
              </a:endParaRPr>
            </a:p>
          </p:txBody>
        </p:sp>
        <p:sp>
          <p:nvSpPr>
            <p:cNvPr id="36" name="任意多边形 35"/>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defTabSz="914400">
                <a:defRPr/>
              </a:pPr>
              <a:r>
                <a:rPr lang="en-US" sz="1600" b="1" dirty="0">
                  <a:solidFill>
                    <a:srgbClr val="FFFFFF"/>
                  </a:solidFill>
                  <a:cs typeface="+mn-ea"/>
                  <a:sym typeface="+mn-lt"/>
                </a:rPr>
                <a:t>Reduces capital expenditure (CAPEX).</a:t>
              </a:r>
            </a:p>
          </p:txBody>
        </p:sp>
      </p:grpSp>
      <p:grpSp>
        <p:nvGrpSpPr>
          <p:cNvPr id="37" name="组合 36"/>
          <p:cNvGrpSpPr/>
          <p:nvPr/>
        </p:nvGrpSpPr>
        <p:grpSpPr>
          <a:xfrm>
            <a:off x="1106050" y="3452273"/>
            <a:ext cx="2845593" cy="711398"/>
            <a:chOff x="1527214" y="3073300"/>
            <a:chExt cx="2845593" cy="711398"/>
          </a:xfrm>
        </p:grpSpPr>
        <p:sp>
          <p:nvSpPr>
            <p:cNvPr id="38" name="任意多边形 37"/>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200" kern="0" dirty="0">
                <a:cs typeface="+mn-ea"/>
                <a:sym typeface="+mn-lt"/>
              </a:endParaRPr>
            </a:p>
          </p:txBody>
        </p:sp>
        <p:sp>
          <p:nvSpPr>
            <p:cNvPr id="39" name="任意多边形 38"/>
            <p:cNvSpPr/>
            <p:nvPr/>
          </p:nvSpPr>
          <p:spPr>
            <a:xfrm>
              <a:off x="1552614" y="309235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200" dirty="0">
                  <a:cs typeface="+mn-ea"/>
                  <a:sym typeface="+mn-lt"/>
                </a:rPr>
                <a:t>Improves resource utilization and </a:t>
              </a:r>
              <a:endParaRPr lang="en-US" sz="1200" dirty="0" smtClean="0">
                <a:cs typeface="+mn-ea"/>
                <a:sym typeface="+mn-lt"/>
              </a:endParaRPr>
            </a:p>
            <a:p>
              <a:pPr marL="0" lvl="1"/>
              <a:r>
                <a:rPr lang="en-US" sz="1200" dirty="0" smtClean="0">
                  <a:cs typeface="+mn-ea"/>
                  <a:sym typeface="+mn-lt"/>
                </a:rPr>
                <a:t>increases </a:t>
              </a:r>
              <a:r>
                <a:rPr lang="en-US" sz="1200" dirty="0">
                  <a:cs typeface="+mn-ea"/>
                  <a:sym typeface="+mn-lt"/>
                </a:rPr>
                <a:t>return on investment (ROI</a:t>
              </a:r>
              <a:r>
                <a:rPr lang="en-US" sz="1200" dirty="0" smtClean="0">
                  <a:cs typeface="+mn-ea"/>
                  <a:sym typeface="+mn-lt"/>
                </a:rPr>
                <a:t>).</a:t>
              </a:r>
              <a:endParaRPr lang="en-US" sz="1200" dirty="0">
                <a:cs typeface="+mn-ea"/>
                <a:sym typeface="+mn-lt"/>
              </a:endParaRPr>
            </a:p>
          </p:txBody>
        </p:sp>
      </p:grpSp>
      <p:grpSp>
        <p:nvGrpSpPr>
          <p:cNvPr id="40" name="组合 39"/>
          <p:cNvGrpSpPr/>
          <p:nvPr/>
        </p:nvGrpSpPr>
        <p:grpSpPr>
          <a:xfrm>
            <a:off x="1106050" y="4412661"/>
            <a:ext cx="2845593" cy="711398"/>
            <a:chOff x="1527214" y="4033688"/>
            <a:chExt cx="2845593" cy="711398"/>
          </a:xfrm>
        </p:grpSpPr>
        <p:sp>
          <p:nvSpPr>
            <p:cNvPr id="41" name="任意多边形 40"/>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200" kern="0" dirty="0">
                <a:cs typeface="+mn-ea"/>
                <a:sym typeface="+mn-lt"/>
              </a:endParaRPr>
            </a:p>
          </p:txBody>
        </p:sp>
        <p:sp>
          <p:nvSpPr>
            <p:cNvPr id="42" name="任意多边形 41"/>
            <p:cNvSpPr/>
            <p:nvPr/>
          </p:nvSpPr>
          <p:spPr>
            <a:xfrm>
              <a:off x="1552614" y="4052738"/>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200" dirty="0">
                  <a:cs typeface="+mn-ea"/>
                  <a:sym typeface="+mn-lt"/>
                </a:rPr>
                <a:t>Implements visualized management of </a:t>
              </a:r>
              <a:endParaRPr lang="en-US" sz="1200" dirty="0" smtClean="0">
                <a:cs typeface="+mn-ea"/>
                <a:sym typeface="+mn-lt"/>
              </a:endParaRPr>
            </a:p>
            <a:p>
              <a:pPr marL="0" lvl="1"/>
              <a:r>
                <a:rPr lang="en-US" sz="1200" dirty="0" smtClean="0">
                  <a:cs typeface="+mn-ea"/>
                  <a:sym typeface="+mn-lt"/>
                </a:rPr>
                <a:t>resources </a:t>
              </a:r>
              <a:r>
                <a:rPr lang="en-US" sz="1200" dirty="0">
                  <a:cs typeface="+mn-ea"/>
                  <a:sym typeface="+mn-lt"/>
                </a:rPr>
                <a:t>and monitors space, power, </a:t>
              </a:r>
              <a:endParaRPr lang="en-US" sz="1200" dirty="0" smtClean="0">
                <a:cs typeface="+mn-ea"/>
                <a:sym typeface="+mn-lt"/>
              </a:endParaRPr>
            </a:p>
            <a:p>
              <a:pPr marL="0" lvl="1"/>
              <a:r>
                <a:rPr lang="en-US" sz="1200" dirty="0" smtClean="0">
                  <a:cs typeface="+mn-ea"/>
                  <a:sym typeface="+mn-lt"/>
                </a:rPr>
                <a:t>and </a:t>
              </a:r>
              <a:r>
                <a:rPr lang="en-US" sz="1200" dirty="0">
                  <a:cs typeface="+mn-ea"/>
                  <a:sym typeface="+mn-lt"/>
                </a:rPr>
                <a:t>cooling (SPC) in real time to avoid </a:t>
              </a:r>
              <a:endParaRPr lang="en-US" sz="1200" dirty="0" smtClean="0">
                <a:cs typeface="+mn-ea"/>
                <a:sym typeface="+mn-lt"/>
              </a:endParaRPr>
            </a:p>
            <a:p>
              <a:pPr marL="0" lvl="1"/>
              <a:r>
                <a:rPr lang="en-US" sz="1200" dirty="0" smtClean="0">
                  <a:cs typeface="+mn-ea"/>
                  <a:sym typeface="+mn-lt"/>
                </a:rPr>
                <a:t>repeated </a:t>
              </a:r>
              <a:r>
                <a:rPr lang="en-US" sz="1200" dirty="0">
                  <a:cs typeface="+mn-ea"/>
                  <a:sym typeface="+mn-lt"/>
                </a:rPr>
                <a:t>and excessive investment</a:t>
              </a:r>
              <a:r>
                <a:rPr lang="en-US" sz="1200" dirty="0" smtClean="0">
                  <a:cs typeface="+mn-ea"/>
                  <a:sym typeface="+mn-lt"/>
                </a:rPr>
                <a:t>.</a:t>
              </a:r>
              <a:endParaRPr lang="en-US" sz="1200" dirty="0">
                <a:cs typeface="+mn-ea"/>
                <a:sym typeface="+mn-lt"/>
              </a:endParaRPr>
            </a:p>
          </p:txBody>
        </p:sp>
      </p:grpSp>
      <p:sp>
        <p:nvSpPr>
          <p:cNvPr id="44" name="右箭头 43"/>
          <p:cNvSpPr/>
          <p:nvPr/>
        </p:nvSpPr>
        <p:spPr>
          <a:xfrm rot="5400000">
            <a:off x="9420931" y="3284581"/>
            <a:ext cx="124494" cy="124494"/>
          </a:xfrm>
          <a:prstGeom prst="rightArrow">
            <a:avLst>
              <a:gd name="adj1" fmla="val 66700"/>
              <a:gd name="adj2" fmla="val 50000"/>
            </a:avLst>
          </a:prstGeom>
          <a:gradFill>
            <a:gsLst>
              <a:gs pos="100000">
                <a:srgbClr val="FFFFFF"/>
              </a:gs>
              <a:gs pos="51657">
                <a:srgbClr val="2676FF">
                  <a:lumMod val="60000"/>
                  <a:lumOff val="40000"/>
                </a:srgbClr>
              </a:gs>
              <a:gs pos="0">
                <a:srgbClr val="FFFFFF"/>
              </a:gs>
            </a:gsLst>
            <a:lin ang="5400000" scaled="1"/>
          </a:gradFill>
          <a:ln w="9525">
            <a:solidFill>
              <a:srgbClr val="2676FF">
                <a:lumMod val="60000"/>
                <a:lumOff val="40000"/>
              </a:srgbClr>
            </a:solidFill>
            <a:round/>
            <a:headEnd/>
            <a:tailEnd/>
          </a:ln>
          <a:effectLst>
            <a:outerShdw blurRad="63500" sx="101000" sy="101000" algn="ctr" rotWithShape="0">
              <a:prstClr val="black">
                <a:alpha val="8000"/>
              </a:prstClr>
            </a:outerShdw>
          </a:effectLst>
        </p:spPr>
        <p:txBody>
          <a:bodyPr/>
          <a:lstStyle/>
          <a:p>
            <a:endParaRPr lang="zh-CN" altLang="en-US">
              <a:cs typeface="+mn-ea"/>
              <a:sym typeface="+mn-lt"/>
            </a:endParaRPr>
          </a:p>
        </p:txBody>
      </p:sp>
      <p:grpSp>
        <p:nvGrpSpPr>
          <p:cNvPr id="45" name="组合 44"/>
          <p:cNvGrpSpPr/>
          <p:nvPr/>
        </p:nvGrpSpPr>
        <p:grpSpPr>
          <a:xfrm>
            <a:off x="8053260" y="2510935"/>
            <a:ext cx="3142563" cy="711398"/>
            <a:chOff x="1520093" y="2112912"/>
            <a:chExt cx="2845593" cy="711398"/>
          </a:xfrm>
        </p:grpSpPr>
        <p:sp>
          <p:nvSpPr>
            <p:cNvPr id="46" name="任意多边形 45"/>
            <p:cNvSpPr/>
            <p:nvPr/>
          </p:nvSpPr>
          <p:spPr>
            <a:xfrm>
              <a:off x="1520093" y="2112912"/>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2676FF">
                    <a:lumMod val="20000"/>
                    <a:lumOff val="80000"/>
                  </a:srgbClr>
                </a:gs>
                <a:gs pos="51657">
                  <a:srgbClr val="2676FF">
                    <a:lumMod val="60000"/>
                    <a:lumOff val="40000"/>
                  </a:srgbClr>
                </a:gs>
                <a:gs pos="0">
                  <a:srgbClr val="2676FF">
                    <a:lumMod val="20000"/>
                    <a:lumOff val="80000"/>
                  </a:srgbClr>
                </a:gs>
              </a:gsLst>
              <a:lin ang="5400000" scaled="1"/>
            </a:gradFill>
            <a:ln w="9525">
              <a:solidFill>
                <a:srgbClr val="2676FF">
                  <a:lumMod val="60000"/>
                  <a:lumOff val="40000"/>
                </a:srgbClr>
              </a:solidFill>
              <a:round/>
              <a:headEnd/>
              <a:tailEnd/>
            </a:ln>
            <a:effectLst>
              <a:outerShdw blurRad="63500" sx="101000" sy="101000" algn="ctr" rotWithShape="0">
                <a:prstClr val="black">
                  <a:alpha val="18000"/>
                </a:prstClr>
              </a:outerShdw>
            </a:effectLst>
          </p:spPr>
          <p:txBody>
            <a:bodyPr spcFirstLastPara="0" vert="horz" wrap="square" lIns="69096" tIns="69096" rIns="69096" bIns="69096" numCol="1" spcCol="1270" anchor="ctr" anchorCtr="0">
              <a:noAutofit/>
            </a:bodyPr>
            <a:lstStyle/>
            <a:p>
              <a:pPr marL="0" marR="0" lvl="0" indent="0" algn="ctr" defTabSz="1689100" eaLnBrk="1" fontAlgn="auto" latinLnBrk="0" hangingPunct="1">
                <a:lnSpc>
                  <a:spcPct val="90000"/>
                </a:lnSpc>
                <a:spcBef>
                  <a:spcPct val="0"/>
                </a:spcBef>
                <a:spcAft>
                  <a:spcPct val="35000"/>
                </a:spcAft>
                <a:buClrTx/>
                <a:buSzTx/>
                <a:buFontTx/>
                <a:buNone/>
                <a:tabLst/>
                <a:defRPr/>
              </a:pPr>
              <a:endParaRPr kumimoji="0" lang="zh-CN" altLang="en-US" sz="3600" b="0" i="0" u="none" strike="noStrike" kern="1200" cap="none" spc="0" normalizeH="0" baseline="0" noProof="0" dirty="0">
                <a:ln>
                  <a:noFill/>
                </a:ln>
                <a:solidFill>
                  <a:sysClr val="windowText" lastClr="000000"/>
                </a:solidFill>
                <a:effectLst/>
                <a:uLnTx/>
                <a:uFillTx/>
                <a:cs typeface="+mn-ea"/>
                <a:sym typeface="+mn-lt"/>
              </a:endParaRPr>
            </a:p>
          </p:txBody>
        </p:sp>
        <p:sp>
          <p:nvSpPr>
            <p:cNvPr id="47" name="任意多边形 46"/>
            <p:cNvSpPr/>
            <p:nvPr/>
          </p:nvSpPr>
          <p:spPr>
            <a:xfrm>
              <a:off x="1545493" y="2131962"/>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2676FF">
                    <a:lumMod val="60000"/>
                    <a:lumOff val="40000"/>
                  </a:srgbClr>
                </a:gs>
                <a:gs pos="100000">
                  <a:srgbClr val="2676FF">
                    <a:lumMod val="40000"/>
                    <a:lumOff val="60000"/>
                  </a:srgbClr>
                </a:gs>
                <a:gs pos="51657">
                  <a:srgbClr val="2676FF"/>
                </a:gs>
                <a:gs pos="50000">
                  <a:srgbClr val="2676FF">
                    <a:alpha val="70000"/>
                  </a:srgbClr>
                </a:gs>
                <a:gs pos="8000">
                  <a:srgbClr val="2676FF">
                    <a:lumMod val="60000"/>
                    <a:lumOff val="40000"/>
                  </a:srgbClr>
                </a:gs>
              </a:gsLst>
              <a:lin ang="5400000" scaled="1"/>
            </a:gradFill>
            <a:ln w="9525">
              <a:noFill/>
              <a:round/>
              <a:headEnd/>
              <a:tailEnd/>
            </a:ln>
          </p:spPr>
          <p:txBody>
            <a:bodyPr anchor="ctr"/>
            <a:lstStyle/>
            <a:p>
              <a:pPr lvl="0" algn="ctr" defTabSz="914400">
                <a:defRPr/>
              </a:pPr>
              <a:r>
                <a:rPr lang="en-US" sz="1600" b="1">
                  <a:solidFill>
                    <a:srgbClr val="FFFFFF"/>
                  </a:solidFill>
                  <a:cs typeface="+mn-ea"/>
                  <a:sym typeface="+mn-lt"/>
                </a:rPr>
                <a:t>Reduces operational expenditure (OPEX).</a:t>
              </a:r>
            </a:p>
          </p:txBody>
        </p:sp>
      </p:grpSp>
      <p:grpSp>
        <p:nvGrpSpPr>
          <p:cNvPr id="48" name="组合 47"/>
          <p:cNvGrpSpPr/>
          <p:nvPr/>
        </p:nvGrpSpPr>
        <p:grpSpPr>
          <a:xfrm>
            <a:off x="8060381" y="3471323"/>
            <a:ext cx="3135442" cy="711398"/>
            <a:chOff x="1527214" y="3073300"/>
            <a:chExt cx="2845593" cy="711398"/>
          </a:xfrm>
        </p:grpSpPr>
        <p:sp>
          <p:nvSpPr>
            <p:cNvPr id="49" name="任意多边形 48"/>
            <p:cNvSpPr/>
            <p:nvPr/>
          </p:nvSpPr>
          <p:spPr>
            <a:xfrm>
              <a:off x="1527214" y="3073300"/>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200" kern="0" dirty="0">
                <a:cs typeface="+mn-ea"/>
                <a:sym typeface="+mn-lt"/>
              </a:endParaRPr>
            </a:p>
          </p:txBody>
        </p:sp>
        <p:sp>
          <p:nvSpPr>
            <p:cNvPr id="50" name="任意多边形 49"/>
            <p:cNvSpPr/>
            <p:nvPr/>
          </p:nvSpPr>
          <p:spPr>
            <a:xfrm>
              <a:off x="1552614" y="3092350"/>
              <a:ext cx="2794793"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lgn="just"/>
              <a:r>
                <a:rPr lang="en-US" sz="1200" dirty="0">
                  <a:cs typeface="+mn-ea"/>
                  <a:sym typeface="+mn-lt"/>
                </a:rPr>
                <a:t>Displays key energy consumption indicators </a:t>
              </a:r>
              <a:endParaRPr lang="en-US" sz="1200" dirty="0" smtClean="0">
                <a:cs typeface="+mn-ea"/>
                <a:sym typeface="+mn-lt"/>
              </a:endParaRPr>
            </a:p>
            <a:p>
              <a:pPr marL="0" lvl="1" algn="just"/>
              <a:r>
                <a:rPr lang="en-US" sz="1200" dirty="0" smtClean="0">
                  <a:cs typeface="+mn-ea"/>
                  <a:sym typeface="+mn-lt"/>
                </a:rPr>
                <a:t>in </a:t>
              </a:r>
              <a:r>
                <a:rPr lang="en-US" sz="1200" dirty="0">
                  <a:cs typeface="+mn-ea"/>
                  <a:sym typeface="+mn-lt"/>
                </a:rPr>
                <a:t>real time and analyzes and </a:t>
              </a:r>
              <a:r>
                <a:rPr lang="en-US" altLang="zh-CN" sz="1200" dirty="0">
                  <a:cs typeface="+mn-ea"/>
                  <a:sym typeface="+mn-lt"/>
                </a:rPr>
                <a:t>optimizes</a:t>
              </a:r>
              <a:endParaRPr lang="en-US" sz="1200" dirty="0" smtClean="0">
                <a:cs typeface="+mn-ea"/>
                <a:sym typeface="+mn-lt"/>
              </a:endParaRPr>
            </a:p>
            <a:p>
              <a:pPr marL="0" lvl="1" algn="just"/>
              <a:r>
                <a:rPr lang="en-US" sz="1200" dirty="0" smtClean="0">
                  <a:cs typeface="+mn-ea"/>
                  <a:sym typeface="+mn-lt"/>
                </a:rPr>
                <a:t>them </a:t>
              </a:r>
              <a:r>
                <a:rPr lang="en-US" sz="1200" dirty="0">
                  <a:cs typeface="+mn-ea"/>
                  <a:sym typeface="+mn-lt"/>
                </a:rPr>
                <a:t>initiatively</a:t>
              </a:r>
              <a:r>
                <a:rPr lang="en-US" sz="1200" dirty="0" smtClean="0">
                  <a:cs typeface="+mn-ea"/>
                  <a:sym typeface="+mn-lt"/>
                </a:rPr>
                <a:t>.</a:t>
              </a:r>
              <a:endParaRPr lang="en-US" sz="1200" dirty="0">
                <a:cs typeface="+mn-ea"/>
                <a:sym typeface="+mn-lt"/>
              </a:endParaRPr>
            </a:p>
          </p:txBody>
        </p:sp>
      </p:grpSp>
      <p:grpSp>
        <p:nvGrpSpPr>
          <p:cNvPr id="51" name="组合 50"/>
          <p:cNvGrpSpPr/>
          <p:nvPr/>
        </p:nvGrpSpPr>
        <p:grpSpPr>
          <a:xfrm>
            <a:off x="8060380" y="4431711"/>
            <a:ext cx="3135443" cy="711398"/>
            <a:chOff x="1527214" y="4033688"/>
            <a:chExt cx="2845593" cy="711398"/>
          </a:xfrm>
        </p:grpSpPr>
        <p:sp>
          <p:nvSpPr>
            <p:cNvPr id="52" name="任意多边形 51"/>
            <p:cNvSpPr/>
            <p:nvPr/>
          </p:nvSpPr>
          <p:spPr>
            <a:xfrm>
              <a:off x="1527214" y="4033688"/>
              <a:ext cx="2845593" cy="7113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sz="1200" kern="0" dirty="0">
                <a:cs typeface="+mn-ea"/>
                <a:sym typeface="+mn-lt"/>
              </a:endParaRPr>
            </a:p>
          </p:txBody>
        </p:sp>
        <p:sp>
          <p:nvSpPr>
            <p:cNvPr id="53" name="任意多边形 52"/>
            <p:cNvSpPr/>
            <p:nvPr/>
          </p:nvSpPr>
          <p:spPr>
            <a:xfrm>
              <a:off x="1552615" y="4052738"/>
              <a:ext cx="2786658" cy="673298"/>
            </a:xfrm>
            <a:custGeom>
              <a:avLst/>
              <a:gdLst>
                <a:gd name="connsiteX0" fmla="*/ 0 w 2845593"/>
                <a:gd name="connsiteY0" fmla="*/ 71140 h 711398"/>
                <a:gd name="connsiteX1" fmla="*/ 71140 w 2845593"/>
                <a:gd name="connsiteY1" fmla="*/ 0 h 711398"/>
                <a:gd name="connsiteX2" fmla="*/ 2774453 w 2845593"/>
                <a:gd name="connsiteY2" fmla="*/ 0 h 711398"/>
                <a:gd name="connsiteX3" fmla="*/ 2845593 w 2845593"/>
                <a:gd name="connsiteY3" fmla="*/ 71140 h 711398"/>
                <a:gd name="connsiteX4" fmla="*/ 2845593 w 2845593"/>
                <a:gd name="connsiteY4" fmla="*/ 640258 h 711398"/>
                <a:gd name="connsiteX5" fmla="*/ 2774453 w 2845593"/>
                <a:gd name="connsiteY5" fmla="*/ 711398 h 711398"/>
                <a:gd name="connsiteX6" fmla="*/ 71140 w 2845593"/>
                <a:gd name="connsiteY6" fmla="*/ 711398 h 711398"/>
                <a:gd name="connsiteX7" fmla="*/ 0 w 2845593"/>
                <a:gd name="connsiteY7" fmla="*/ 640258 h 711398"/>
                <a:gd name="connsiteX8" fmla="*/ 0 w 2845593"/>
                <a:gd name="connsiteY8" fmla="*/ 71140 h 711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5593" h="711398">
                  <a:moveTo>
                    <a:pt x="0" y="71140"/>
                  </a:moveTo>
                  <a:cubicBezTo>
                    <a:pt x="0" y="31850"/>
                    <a:pt x="31850" y="0"/>
                    <a:pt x="71140" y="0"/>
                  </a:cubicBezTo>
                  <a:lnTo>
                    <a:pt x="2774453" y="0"/>
                  </a:lnTo>
                  <a:cubicBezTo>
                    <a:pt x="2813743" y="0"/>
                    <a:pt x="2845593" y="31850"/>
                    <a:pt x="2845593" y="71140"/>
                  </a:cubicBezTo>
                  <a:lnTo>
                    <a:pt x="2845593" y="640258"/>
                  </a:lnTo>
                  <a:cubicBezTo>
                    <a:pt x="2845593" y="679548"/>
                    <a:pt x="2813743" y="711398"/>
                    <a:pt x="2774453" y="711398"/>
                  </a:cubicBezTo>
                  <a:lnTo>
                    <a:pt x="71140" y="711398"/>
                  </a:lnTo>
                  <a:cubicBezTo>
                    <a:pt x="31850" y="711398"/>
                    <a:pt x="0" y="679548"/>
                    <a:pt x="0" y="640258"/>
                  </a:cubicBezTo>
                  <a:lnTo>
                    <a:pt x="0" y="71140"/>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marL="0" lvl="1"/>
              <a:r>
                <a:rPr lang="en-US" sz="1200" dirty="0">
                  <a:cs typeface="+mn-ea"/>
                  <a:sym typeface="+mn-lt"/>
                </a:rPr>
                <a:t>Monitors power consumption of data center </a:t>
              </a:r>
              <a:endParaRPr lang="en-US" sz="1200" dirty="0" smtClean="0">
                <a:cs typeface="+mn-ea"/>
                <a:sym typeface="+mn-lt"/>
              </a:endParaRPr>
            </a:p>
            <a:p>
              <a:pPr marL="0" lvl="1"/>
              <a:r>
                <a:rPr lang="en-US" sz="1200" dirty="0" smtClean="0">
                  <a:cs typeface="+mn-ea"/>
                  <a:sym typeface="+mn-lt"/>
                </a:rPr>
                <a:t>servers </a:t>
              </a:r>
              <a:r>
                <a:rPr lang="en-US" sz="1200" dirty="0">
                  <a:cs typeface="+mn-ea"/>
                  <a:sym typeface="+mn-lt"/>
                </a:rPr>
                <a:t>in real time to detect low-load and </a:t>
              </a:r>
              <a:endParaRPr lang="en-US" sz="1200" dirty="0" smtClean="0">
                <a:cs typeface="+mn-ea"/>
                <a:sym typeface="+mn-lt"/>
              </a:endParaRPr>
            </a:p>
            <a:p>
              <a:pPr marL="0" lvl="1"/>
              <a:r>
                <a:rPr lang="en-US" sz="1200" dirty="0" smtClean="0">
                  <a:cs typeface="+mn-ea"/>
                  <a:sym typeface="+mn-lt"/>
                </a:rPr>
                <a:t>no-load </a:t>
              </a:r>
              <a:r>
                <a:rPr lang="en-US" sz="1200" dirty="0">
                  <a:cs typeface="+mn-ea"/>
                  <a:sym typeface="+mn-lt"/>
                </a:rPr>
                <a:t>servers, providing basis for </a:t>
              </a:r>
              <a:endParaRPr lang="en-US" sz="1200" dirty="0" smtClean="0">
                <a:cs typeface="+mn-ea"/>
                <a:sym typeface="+mn-lt"/>
              </a:endParaRPr>
            </a:p>
            <a:p>
              <a:pPr marL="0" lvl="1"/>
              <a:r>
                <a:rPr lang="en-US" sz="1200" dirty="0" smtClean="0">
                  <a:cs typeface="+mn-ea"/>
                  <a:sym typeface="+mn-lt"/>
                </a:rPr>
                <a:t>and </a:t>
              </a:r>
              <a:r>
                <a:rPr lang="en-US" sz="1200" dirty="0">
                  <a:cs typeface="+mn-ea"/>
                  <a:sym typeface="+mn-lt"/>
                </a:rPr>
                <a:t>optimization</a:t>
              </a:r>
              <a:r>
                <a:rPr lang="en-US" sz="1200" dirty="0" smtClean="0">
                  <a:cs typeface="+mn-ea"/>
                  <a:sym typeface="+mn-lt"/>
                </a:rPr>
                <a:t>.</a:t>
              </a:r>
              <a:endParaRPr lang="en-US" sz="1200" dirty="0">
                <a:cs typeface="+mn-ea"/>
                <a:sym typeface="+mn-lt"/>
              </a:endParaRPr>
            </a:p>
          </p:txBody>
        </p:sp>
      </p:grpSp>
      <p:sp>
        <p:nvSpPr>
          <p:cNvPr id="29" name="TextBox 19"/>
          <p:cNvSpPr txBox="1">
            <a:spLocks noChangeArrowheads="1"/>
          </p:cNvSpPr>
          <p:nvPr/>
        </p:nvSpPr>
        <p:spPr bwMode="auto">
          <a:xfrm>
            <a:off x="5135365" y="531672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600" dirty="0">
                <a:cs typeface="+mn-ea"/>
                <a:sym typeface="+mn-lt"/>
              </a:rPr>
              <a:t>DCIM </a:t>
            </a:r>
            <a:r>
              <a:rPr lang="en-US" altLang="zh-CN" sz="1600" dirty="0" smtClean="0">
                <a:cs typeface="+mn-ea"/>
                <a:sym typeface="+mn-lt"/>
              </a:rPr>
              <a:t>b</a:t>
            </a:r>
            <a:r>
              <a:rPr lang="en-US" sz="1600" dirty="0" smtClean="0">
                <a:cs typeface="+mn-ea"/>
                <a:sym typeface="+mn-lt"/>
              </a:rPr>
              <a:t>enefits</a:t>
            </a:r>
            <a:endParaRPr lang="en-US" sz="1600" dirty="0">
              <a:cs typeface="+mn-ea"/>
              <a:sym typeface="+mn-lt"/>
            </a:endParaRPr>
          </a:p>
        </p:txBody>
      </p:sp>
    </p:spTree>
    <p:extLst>
      <p:ext uri="{BB962C8B-B14F-4D97-AF65-F5344CB8AC3E}">
        <p14:creationId xmlns:p14="http://schemas.microsoft.com/office/powerpoint/2010/main" val="119896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up)">
                                      <p:cBhvr>
                                        <p:cTn id="28" dur="500"/>
                                        <p:tgtEl>
                                          <p:spTgt spid="37"/>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up)">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nodeType="clickEffect">
                                  <p:stCondLst>
                                    <p:cond delay="0"/>
                                  </p:stCondLst>
                                  <p:childTnLst>
                                    <p:set>
                                      <p:cBhvr>
                                        <p:cTn id="36" dur="1" fill="hold">
                                          <p:stCondLst>
                                            <p:cond delay="0"/>
                                          </p:stCondLst>
                                        </p:cTn>
                                        <p:tgtEl>
                                          <p:spTgt spid="45"/>
                                        </p:tgtEl>
                                        <p:attrNameLst>
                                          <p:attrName>style.visibility</p:attrName>
                                        </p:attrNameLst>
                                      </p:cBhvr>
                                      <p:to>
                                        <p:strVal val="visible"/>
                                      </p:to>
                                    </p:set>
                                    <p:animEffect transition="in" filter="wipe(up)">
                                      <p:cBhvr>
                                        <p:cTn id="37" dur="500"/>
                                        <p:tgtEl>
                                          <p:spTgt spid="4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par>
                          <p:cTn id="43" fill="hold">
                            <p:stCondLst>
                              <p:cond delay="500"/>
                            </p:stCondLst>
                            <p:childTnLst>
                              <p:par>
                                <p:cTn id="44" presetID="22" presetClass="entr" presetSubtype="1"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Effect transition="in" filter="wipe(up)">
                                      <p:cBhvr>
                                        <p:cTn id="46" dur="500"/>
                                        <p:tgtEl>
                                          <p:spTgt spid="48"/>
                                        </p:tgtEl>
                                      </p:cBhvr>
                                    </p:animEffect>
                                  </p:childTnLst>
                                </p:cTn>
                              </p:par>
                            </p:childTnLst>
                          </p:cTn>
                        </p:par>
                        <p:par>
                          <p:cTn id="47" fill="hold">
                            <p:stCondLst>
                              <p:cond delay="1000"/>
                            </p:stCondLst>
                            <p:childTnLst>
                              <p:par>
                                <p:cTn id="48" presetID="22" presetClass="entr" presetSubtype="1"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up)">
                                      <p:cBhvr>
                                        <p:cTn id="5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43262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title"/>
          </p:nvPr>
        </p:nvSpPr>
        <p:spPr/>
        <p:txBody>
          <a:bodyPr/>
          <a:lstStyle/>
          <a:p>
            <a:r>
              <a:rPr lang="en-US">
                <a:latin typeface="+mn-lt"/>
                <a:ea typeface="+mn-ea"/>
                <a:cs typeface="+mn-ea"/>
                <a:sym typeface="+mn-lt"/>
              </a:rPr>
              <a:t>DCIM Software Components</a:t>
            </a:r>
          </a:p>
        </p:txBody>
      </p:sp>
      <p:sp>
        <p:nvSpPr>
          <p:cNvPr id="4" name="文本占位符 2"/>
          <p:cNvSpPr>
            <a:spLocks noGrp="1"/>
          </p:cNvSpPr>
          <p:nvPr>
            <p:ph type="body" sz="quarter" idx="10"/>
          </p:nvPr>
        </p:nvSpPr>
        <p:spPr/>
        <p:txBody>
          <a:bodyPr/>
          <a:lstStyle/>
          <a:p>
            <a:r>
              <a:rPr lang="en-US" sz="1600" dirty="0">
                <a:latin typeface="+mn-lt"/>
                <a:ea typeface="+mn-ea"/>
                <a:cs typeface="+mn-ea"/>
                <a:sym typeface="+mn-lt"/>
              </a:rPr>
              <a:t>During the design of DCIM software, the following components need to be considered: basic framework, application framework and web integration framework, maintenance tool framework, platform interfaces, and running environment (operating system and database).</a:t>
            </a:r>
          </a:p>
          <a:p>
            <a:endParaRPr lang="en-US" altLang="zh-CN" sz="1600" dirty="0">
              <a:latin typeface="+mn-lt"/>
              <a:ea typeface="+mn-ea"/>
              <a:cs typeface="+mn-ea"/>
              <a:sym typeface="+mn-lt"/>
            </a:endParaRPr>
          </a:p>
          <a:p>
            <a:endParaRPr lang="en-US" altLang="zh-CN" sz="1600" dirty="0" smtClean="0">
              <a:latin typeface="+mn-lt"/>
              <a:ea typeface="+mn-ea"/>
              <a:cs typeface="+mn-ea"/>
              <a:sym typeface="+mn-lt"/>
            </a:endParaRPr>
          </a:p>
          <a:p>
            <a:endParaRPr lang="en-US" altLang="zh-CN" sz="1600" dirty="0">
              <a:latin typeface="+mn-lt"/>
              <a:ea typeface="+mn-ea"/>
              <a:cs typeface="+mn-ea"/>
              <a:sym typeface="+mn-lt"/>
            </a:endParaRPr>
          </a:p>
          <a:p>
            <a:endParaRPr lang="en-US" altLang="zh-CN" sz="1600" dirty="0" smtClean="0">
              <a:latin typeface="+mn-lt"/>
              <a:ea typeface="+mn-ea"/>
              <a:cs typeface="+mn-ea"/>
              <a:sym typeface="+mn-lt"/>
            </a:endParaRPr>
          </a:p>
          <a:p>
            <a:pPr marL="0" indent="0">
              <a:buNone/>
            </a:pPr>
            <a:endParaRPr lang="en-US" altLang="zh-CN" sz="1600" dirty="0" smtClean="0">
              <a:latin typeface="+mn-lt"/>
              <a:ea typeface="+mn-ea"/>
              <a:cs typeface="+mn-ea"/>
              <a:sym typeface="+mn-lt"/>
            </a:endParaRPr>
          </a:p>
          <a:p>
            <a:endParaRPr lang="zh-CN" altLang="en-US" sz="1600" dirty="0">
              <a:latin typeface="+mn-lt"/>
              <a:ea typeface="+mn-ea"/>
              <a:cs typeface="+mn-ea"/>
              <a:sym typeface="+mn-lt"/>
            </a:endParaRPr>
          </a:p>
        </p:txBody>
      </p:sp>
      <p:sp>
        <p:nvSpPr>
          <p:cNvPr id="5" name="Freeform 2"/>
          <p:cNvSpPr>
            <a:spLocks/>
          </p:cNvSpPr>
          <p:nvPr/>
        </p:nvSpPr>
        <p:spPr bwMode="blackWhite">
          <a:xfrm>
            <a:off x="6433944" y="2386948"/>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6" name="Freeform 3"/>
          <p:cNvSpPr>
            <a:spLocks/>
          </p:cNvSpPr>
          <p:nvPr/>
        </p:nvSpPr>
        <p:spPr bwMode="blackWhite">
          <a:xfrm>
            <a:off x="6433944" y="4403531"/>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7" name="Freeform 4"/>
          <p:cNvSpPr>
            <a:spLocks/>
          </p:cNvSpPr>
          <p:nvPr/>
        </p:nvSpPr>
        <p:spPr bwMode="blackWhite">
          <a:xfrm>
            <a:off x="4315193" y="4403531"/>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8" name="Freeform 5"/>
          <p:cNvSpPr>
            <a:spLocks/>
          </p:cNvSpPr>
          <p:nvPr/>
        </p:nvSpPr>
        <p:spPr bwMode="blackWhite">
          <a:xfrm>
            <a:off x="4315193" y="2373990"/>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cs typeface="+mn-ea"/>
              <a:sym typeface="+mn-lt"/>
            </a:endParaRPr>
          </a:p>
        </p:txBody>
      </p:sp>
      <p:sp>
        <p:nvSpPr>
          <p:cNvPr id="9" name="AutoShape 10"/>
          <p:cNvSpPr>
            <a:spLocks noChangeArrowheads="1"/>
          </p:cNvSpPr>
          <p:nvPr/>
        </p:nvSpPr>
        <p:spPr bwMode="blackWhite">
          <a:xfrm>
            <a:off x="5692097" y="3678134"/>
            <a:ext cx="807805" cy="807756"/>
          </a:xfrm>
          <a:prstGeom prst="flowChartOr">
            <a:avLst/>
          </a:prstGeom>
          <a:solidFill>
            <a:srgbClr val="D8D8D8"/>
          </a:solidFill>
          <a:ln w="3175" cap="flat" cmpd="sng" algn="ctr">
            <a:solidFill>
              <a:srgbClr val="D7D7D7"/>
            </a:solidFill>
            <a:prstDash val="solid"/>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F9F9F9"/>
              </a:solidFill>
              <a:effectLst/>
              <a:uLnTx/>
              <a:uFillTx/>
              <a:cs typeface="+mn-ea"/>
              <a:sym typeface="+mn-lt"/>
            </a:endParaRPr>
          </a:p>
        </p:txBody>
      </p:sp>
      <p:grpSp>
        <p:nvGrpSpPr>
          <p:cNvPr id="10" name="组合 4"/>
          <p:cNvGrpSpPr/>
          <p:nvPr/>
        </p:nvGrpSpPr>
        <p:grpSpPr>
          <a:xfrm>
            <a:off x="2008426" y="4109150"/>
            <a:ext cx="2119245" cy="1872550"/>
            <a:chOff x="1052897" y="5075644"/>
            <a:chExt cx="1775346" cy="1872550"/>
          </a:xfrm>
        </p:grpSpPr>
        <p:sp>
          <p:nvSpPr>
            <p:cNvPr id="11" name="TextBox 20"/>
            <p:cNvSpPr txBox="1"/>
            <p:nvPr/>
          </p:nvSpPr>
          <p:spPr bwMode="auto">
            <a:xfrm>
              <a:off x="1052897" y="5561325"/>
              <a:ext cx="1764007" cy="1386869"/>
            </a:xfrm>
            <a:prstGeom prst="rect">
              <a:avLst/>
            </a:prstGeom>
            <a:solidFill>
              <a:srgbClr val="FFFFCC"/>
            </a:solidFill>
            <a:ln>
              <a:solidFill>
                <a:srgbClr val="FFC000"/>
              </a:solidFill>
            </a:ln>
          </p:spPr>
          <p:txBody>
            <a:bodyPr vert="horz" wrap="square" lIns="93296" tIns="46648" rIns="93296" bIns="46648" numCol="1" anchor="t" anchorCtr="0" compatLnSpc="1">
              <a:prstTxWarp prst="textNoShape">
                <a:avLst/>
              </a:prstTxWarp>
              <a:spAutoFit/>
            </a:bodyPr>
            <a:lstStyle>
              <a:defPPr>
                <a:defRPr lang="en-US"/>
              </a:defPPr>
              <a:lvl1pPr algn="ctr" defTabSz="914400">
                <a:lnSpc>
                  <a:spcPct val="150000"/>
                </a:lnSpc>
                <a:defRPr sz="1400">
                  <a:cs typeface="+mn-ea"/>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171450" indent="-171450" algn="l">
                <a:lnSpc>
                  <a:spcPct val="100000"/>
                </a:lnSpc>
                <a:buFont typeface="Wingdings" panose="05000000000000000000" pitchFamily="2" charset="2"/>
                <a:buChar char="Ø"/>
              </a:pPr>
              <a:r>
                <a:rPr lang="en-US" sz="1200" dirty="0"/>
                <a:t>Installation and deployment</a:t>
              </a:r>
            </a:p>
            <a:p>
              <a:pPr marL="171450" indent="-171450" algn="l">
                <a:lnSpc>
                  <a:spcPct val="100000"/>
                </a:lnSpc>
                <a:buFont typeface="Wingdings" panose="05000000000000000000" pitchFamily="2" charset="2"/>
                <a:buChar char="Ø"/>
              </a:pPr>
              <a:r>
                <a:rPr lang="en-US" sz="1200" dirty="0"/>
                <a:t>Backup and restoration</a:t>
              </a:r>
            </a:p>
            <a:p>
              <a:pPr marL="171450" indent="-171450" algn="l">
                <a:lnSpc>
                  <a:spcPct val="100000"/>
                </a:lnSpc>
                <a:buFont typeface="Wingdings" panose="05000000000000000000" pitchFamily="2" charset="2"/>
                <a:buChar char="Ø"/>
              </a:pPr>
              <a:r>
                <a:rPr lang="en-US" sz="1200" dirty="0"/>
                <a:t>System monitoring</a:t>
              </a:r>
            </a:p>
            <a:p>
              <a:pPr marL="171450" indent="-171450" algn="l">
                <a:lnSpc>
                  <a:spcPct val="100000"/>
                </a:lnSpc>
                <a:buFont typeface="Wingdings" panose="05000000000000000000" pitchFamily="2" charset="2"/>
                <a:buChar char="Ø"/>
              </a:pPr>
              <a:r>
                <a:rPr lang="en-US" sz="1200" dirty="0"/>
                <a:t>Component management</a:t>
              </a:r>
            </a:p>
            <a:p>
              <a:pPr algn="l">
                <a:lnSpc>
                  <a:spcPct val="100000"/>
                </a:lnSpc>
              </a:pPr>
              <a:r>
                <a:rPr lang="en-US" sz="1200" dirty="0"/>
                <a:t>…</a:t>
              </a:r>
            </a:p>
          </p:txBody>
        </p:sp>
        <p:sp>
          <p:nvSpPr>
            <p:cNvPr id="12" name="TextBox 19"/>
            <p:cNvSpPr txBox="1">
              <a:spLocks noChangeArrowheads="1"/>
            </p:cNvSpPr>
            <p:nvPr/>
          </p:nvSpPr>
          <p:spPr bwMode="auto">
            <a:xfrm>
              <a:off x="1064237" y="5075644"/>
              <a:ext cx="1764006"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400" b="1" dirty="0">
                  <a:cs typeface="+mn-ea"/>
                  <a:sym typeface="+mn-lt"/>
                </a:rPr>
                <a:t>Maintenance tool framework</a:t>
              </a:r>
            </a:p>
          </p:txBody>
        </p:sp>
      </p:grpSp>
      <p:grpSp>
        <p:nvGrpSpPr>
          <p:cNvPr id="13" name="组合 12"/>
          <p:cNvGrpSpPr/>
          <p:nvPr/>
        </p:nvGrpSpPr>
        <p:grpSpPr>
          <a:xfrm>
            <a:off x="2008429" y="2194466"/>
            <a:ext cx="2132864" cy="1914684"/>
            <a:chOff x="1041560" y="2309845"/>
            <a:chExt cx="1775344" cy="2042054"/>
          </a:xfrm>
        </p:grpSpPr>
        <p:sp>
          <p:nvSpPr>
            <p:cNvPr id="14" name="TextBox 20"/>
            <p:cNvSpPr txBox="1"/>
            <p:nvPr/>
          </p:nvSpPr>
          <p:spPr bwMode="auto">
            <a:xfrm>
              <a:off x="1041560" y="2595698"/>
              <a:ext cx="1764006" cy="1756201"/>
            </a:xfrm>
            <a:prstGeom prst="rect">
              <a:avLst/>
            </a:prstGeom>
            <a:solidFill>
              <a:srgbClr val="FFFFCC"/>
            </a:solidFill>
            <a:ln>
              <a:solidFill>
                <a:srgbClr val="FFC000"/>
              </a:solidFill>
            </a:ln>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71450" indent="-171450">
                <a:buFont typeface="Wingdings" panose="05000000000000000000" pitchFamily="2" charset="2"/>
                <a:buChar char="Ø"/>
                <a:defRPr/>
              </a:pPr>
              <a:r>
                <a:rPr lang="en-US" sz="1200" dirty="0">
                  <a:cs typeface="+mn-ea"/>
                  <a:sym typeface="+mn-lt"/>
                </a:rPr>
                <a:t>Communications bus</a:t>
              </a:r>
            </a:p>
            <a:p>
              <a:pPr marL="171450" indent="-171450">
                <a:buFont typeface="Wingdings" panose="05000000000000000000" pitchFamily="2" charset="2"/>
                <a:buChar char="Ø"/>
                <a:defRPr/>
              </a:pPr>
              <a:r>
                <a:rPr lang="en-US" sz="1200" dirty="0">
                  <a:cs typeface="+mn-ea"/>
                  <a:sym typeface="+mn-lt"/>
                </a:rPr>
                <a:t>Distributed partition management</a:t>
              </a:r>
            </a:p>
            <a:p>
              <a:pPr marL="171450" indent="-171450">
                <a:buFont typeface="Wingdings" panose="05000000000000000000" pitchFamily="2" charset="2"/>
                <a:buChar char="Ø"/>
                <a:defRPr/>
              </a:pPr>
              <a:r>
                <a:rPr lang="en-US" sz="1200" dirty="0">
                  <a:cs typeface="+mn-ea"/>
                  <a:sym typeface="+mn-lt"/>
                </a:rPr>
                <a:t>Persistence layer service</a:t>
              </a:r>
            </a:p>
            <a:p>
              <a:pPr marL="171450" indent="-171450">
                <a:buFont typeface="Wingdings" panose="05000000000000000000" pitchFamily="2" charset="2"/>
                <a:buChar char="Ø"/>
                <a:defRPr/>
              </a:pPr>
              <a:r>
                <a:rPr lang="en-US" sz="1200" dirty="0">
                  <a:cs typeface="+mn-ea"/>
                  <a:sym typeface="+mn-lt"/>
                </a:rPr>
                <a:t>Web user interface (UI) components</a:t>
              </a:r>
            </a:p>
            <a:p>
              <a:pPr>
                <a:defRPr/>
              </a:pPr>
              <a:r>
                <a:rPr lang="en-US" sz="1200" dirty="0">
                  <a:cs typeface="+mn-ea"/>
                  <a:sym typeface="+mn-lt"/>
                </a:rPr>
                <a:t>…</a:t>
              </a:r>
            </a:p>
          </p:txBody>
        </p:sp>
        <p:sp>
          <p:nvSpPr>
            <p:cNvPr id="15" name="TextBox 19"/>
            <p:cNvSpPr txBox="1">
              <a:spLocks noChangeArrowheads="1"/>
            </p:cNvSpPr>
            <p:nvPr/>
          </p:nvSpPr>
          <p:spPr bwMode="auto">
            <a:xfrm>
              <a:off x="1052898" y="2309845"/>
              <a:ext cx="1764006" cy="309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400" b="1" dirty="0">
                  <a:cs typeface="+mn-ea"/>
                  <a:sym typeface="+mn-lt"/>
                </a:rPr>
                <a:t>Basic framework</a:t>
              </a:r>
            </a:p>
          </p:txBody>
        </p:sp>
      </p:grpSp>
      <p:grpSp>
        <p:nvGrpSpPr>
          <p:cNvPr id="18" name="组合 1"/>
          <p:cNvGrpSpPr/>
          <p:nvPr/>
        </p:nvGrpSpPr>
        <p:grpSpPr>
          <a:xfrm>
            <a:off x="8054361" y="2221305"/>
            <a:ext cx="2707851" cy="1921258"/>
            <a:chOff x="6565116" y="2055776"/>
            <a:chExt cx="1392537" cy="1706553"/>
          </a:xfrm>
        </p:grpSpPr>
        <p:sp>
          <p:nvSpPr>
            <p:cNvPr id="19" name="TextBox 20"/>
            <p:cNvSpPr txBox="1"/>
            <p:nvPr/>
          </p:nvSpPr>
          <p:spPr bwMode="auto">
            <a:xfrm>
              <a:off x="6745582" y="2530446"/>
              <a:ext cx="1037185" cy="1231883"/>
            </a:xfrm>
            <a:prstGeom prst="rect">
              <a:avLst/>
            </a:prstGeom>
            <a:solidFill>
              <a:srgbClr val="FFFFCC"/>
            </a:solidFill>
            <a:ln>
              <a:solidFill>
                <a:srgbClr val="FFC000"/>
              </a:solidFill>
            </a:ln>
          </p:spPr>
          <p:txBody>
            <a:bodyPr vert="horz" wrap="square" lIns="93296" tIns="46648" rIns="93296" bIns="46648" numCol="1" anchor="t" anchorCtr="0" compatLnSpc="1">
              <a:prstTxWarp prst="textNoShape">
                <a:avLst/>
              </a:prstTxWarp>
              <a:spAutoFit/>
            </a:bodyPr>
            <a:lstStyle>
              <a:defPPr>
                <a:defRPr lang="en-US"/>
              </a:defPPr>
              <a:lvl1pPr algn="ctr" defTabSz="914400">
                <a:lnSpc>
                  <a:spcPct val="150000"/>
                </a:lnSpc>
                <a:defRPr sz="1400">
                  <a:cs typeface="+mn-ea"/>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171450" indent="-171450" algn="l">
                <a:lnSpc>
                  <a:spcPct val="100000"/>
                </a:lnSpc>
                <a:buFont typeface="Wingdings" panose="05000000000000000000" pitchFamily="2" charset="2"/>
                <a:buChar char="Ø"/>
              </a:pPr>
              <a:r>
                <a:rPr lang="en-US" sz="1200" dirty="0"/>
                <a:t>Common applications</a:t>
              </a:r>
            </a:p>
            <a:p>
              <a:pPr marL="171450" indent="-171450" algn="l">
                <a:lnSpc>
                  <a:spcPct val="100000"/>
                </a:lnSpc>
                <a:buFont typeface="Wingdings" panose="05000000000000000000" pitchFamily="2" charset="2"/>
                <a:buChar char="Ø"/>
              </a:pPr>
              <a:r>
                <a:rPr lang="en-US" sz="1200" dirty="0"/>
                <a:t>Operations management</a:t>
              </a:r>
            </a:p>
            <a:p>
              <a:pPr marL="171450" indent="-171450" algn="l">
                <a:lnSpc>
                  <a:spcPct val="100000"/>
                </a:lnSpc>
                <a:buFont typeface="Wingdings" panose="05000000000000000000" pitchFamily="2" charset="2"/>
                <a:buChar char="Ø"/>
              </a:pPr>
              <a:r>
                <a:rPr lang="en-US" sz="1200" dirty="0"/>
                <a:t>O&amp;M management</a:t>
              </a:r>
            </a:p>
            <a:p>
              <a:pPr marL="171450" indent="-171450" algn="l">
                <a:lnSpc>
                  <a:spcPct val="100000"/>
                </a:lnSpc>
                <a:buFont typeface="Wingdings" panose="05000000000000000000" pitchFamily="2" charset="2"/>
                <a:buChar char="Ø"/>
              </a:pPr>
              <a:r>
                <a:rPr lang="en-US" sz="1200" dirty="0"/>
                <a:t>Energy efficiency management</a:t>
              </a:r>
            </a:p>
            <a:p>
              <a:pPr algn="l">
                <a:lnSpc>
                  <a:spcPct val="100000"/>
                </a:lnSpc>
              </a:pPr>
              <a:r>
                <a:rPr lang="en-US" sz="1200" dirty="0"/>
                <a:t>…</a:t>
              </a:r>
            </a:p>
          </p:txBody>
        </p:sp>
        <p:sp>
          <p:nvSpPr>
            <p:cNvPr id="20" name="TextBox 19"/>
            <p:cNvSpPr txBox="1">
              <a:spLocks noChangeArrowheads="1"/>
            </p:cNvSpPr>
            <p:nvPr/>
          </p:nvSpPr>
          <p:spPr bwMode="auto">
            <a:xfrm>
              <a:off x="6565116" y="2055776"/>
              <a:ext cx="1392537"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r>
                <a:rPr lang="en-US" sz="1400" b="1" dirty="0">
                  <a:cs typeface="+mn-ea"/>
                  <a:sym typeface="+mn-lt"/>
                </a:rPr>
                <a:t>Application framework and web integration framework</a:t>
              </a:r>
            </a:p>
          </p:txBody>
        </p:sp>
      </p:grpSp>
      <p:grpSp>
        <p:nvGrpSpPr>
          <p:cNvPr id="21" name="组合 2"/>
          <p:cNvGrpSpPr/>
          <p:nvPr/>
        </p:nvGrpSpPr>
        <p:grpSpPr>
          <a:xfrm>
            <a:off x="8394436" y="4319028"/>
            <a:ext cx="2027702" cy="1847339"/>
            <a:chOff x="6382171" y="4823084"/>
            <a:chExt cx="1764007" cy="1554951"/>
          </a:xfrm>
        </p:grpSpPr>
        <p:sp>
          <p:nvSpPr>
            <p:cNvPr id="22" name="TextBox 20"/>
            <p:cNvSpPr txBox="1"/>
            <p:nvPr/>
          </p:nvSpPr>
          <p:spPr bwMode="auto">
            <a:xfrm>
              <a:off x="6382171" y="5112713"/>
              <a:ext cx="1764007" cy="1265322"/>
            </a:xfrm>
            <a:prstGeom prst="rect">
              <a:avLst/>
            </a:prstGeom>
            <a:solidFill>
              <a:srgbClr val="FFFFCC"/>
            </a:solidFill>
            <a:ln>
              <a:solidFill>
                <a:srgbClr val="FFC000"/>
              </a:solidFill>
            </a:ln>
          </p:spPr>
          <p:txBody>
            <a:bodyPr vert="horz" wrap="square" lIns="93296" tIns="46648" rIns="93296" bIns="46648" numCol="1" anchor="t" anchorCtr="0" compatLnSpc="1">
              <a:prstTxWarp prst="textNoShape">
                <a:avLst/>
              </a:prstTxWarp>
              <a:noAutofit/>
            </a:bodyPr>
            <a:lstStyle>
              <a:defPPr>
                <a:defRPr lang="en-US"/>
              </a:defPPr>
              <a:lvl1pPr algn="ctr" defTabSz="914400">
                <a:lnSpc>
                  <a:spcPct val="150000"/>
                </a:lnSpc>
                <a:defRPr sz="1400">
                  <a:cs typeface="+mn-ea"/>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marL="171450" indent="-171450" algn="l">
                <a:lnSpc>
                  <a:spcPct val="100000"/>
                </a:lnSpc>
                <a:buFont typeface="Wingdings" panose="05000000000000000000" pitchFamily="2" charset="2"/>
                <a:buChar char="Ø"/>
              </a:pPr>
              <a:r>
                <a:rPr lang="en-US" sz="1200" dirty="0"/>
                <a:t>Open API</a:t>
              </a:r>
            </a:p>
            <a:p>
              <a:pPr marL="171450" indent="-171450" algn="l">
                <a:lnSpc>
                  <a:spcPct val="100000"/>
                </a:lnSpc>
                <a:buFont typeface="Wingdings" panose="05000000000000000000" pitchFamily="2" charset="2"/>
                <a:buChar char="Ø"/>
              </a:pPr>
              <a:r>
                <a:rPr lang="en-US" sz="1200" dirty="0"/>
                <a:t>Northbound service</a:t>
              </a:r>
            </a:p>
            <a:p>
              <a:pPr algn="l">
                <a:lnSpc>
                  <a:spcPct val="100000"/>
                </a:lnSpc>
              </a:pPr>
              <a:r>
                <a:rPr lang="en-US" sz="1200" dirty="0" smtClean="0"/>
                <a:t>…</a:t>
              </a:r>
              <a:endParaRPr lang="en-US" sz="1200" dirty="0"/>
            </a:p>
          </p:txBody>
        </p:sp>
        <p:sp>
          <p:nvSpPr>
            <p:cNvPr id="23" name="TextBox 19"/>
            <p:cNvSpPr txBox="1">
              <a:spLocks noChangeArrowheads="1"/>
            </p:cNvSpPr>
            <p:nvPr/>
          </p:nvSpPr>
          <p:spPr bwMode="auto">
            <a:xfrm>
              <a:off x="6382172" y="4823084"/>
              <a:ext cx="1764006" cy="525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sz="1400" b="1" dirty="0">
                  <a:cs typeface="+mn-ea"/>
                  <a:sym typeface="+mn-lt"/>
                </a:rPr>
                <a:t>Platform interface</a:t>
              </a:r>
            </a:p>
          </p:txBody>
        </p:sp>
      </p:grpSp>
      <p:sp>
        <p:nvSpPr>
          <p:cNvPr id="24" name="文本框 23"/>
          <p:cNvSpPr txBox="1"/>
          <p:nvPr/>
        </p:nvSpPr>
        <p:spPr bwMode="auto">
          <a:xfrm>
            <a:off x="5745144" y="3920852"/>
            <a:ext cx="724804" cy="334881"/>
          </a:xfrm>
          <a:prstGeom prst="rect">
            <a:avLst/>
          </a:prstGeom>
          <a:solidFill>
            <a:srgbClr val="D8D8D8"/>
          </a:solid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pPr algn="ctr"/>
            <a:r>
              <a:rPr lang="en-US" sz="1600" b="1">
                <a:cs typeface="+mn-ea"/>
                <a:sym typeface="+mn-lt"/>
              </a:rPr>
              <a:t>DCIM</a:t>
            </a:r>
          </a:p>
        </p:txBody>
      </p:sp>
    </p:spTree>
    <p:extLst>
      <p:ext uri="{BB962C8B-B14F-4D97-AF65-F5344CB8AC3E}">
        <p14:creationId xmlns:p14="http://schemas.microsoft.com/office/powerpoint/2010/main" val="288908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2" presetClass="entr" presetSubtype="9" fill="hold" grpId="0"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0-#ppt_w/2"/>
                                          </p:val>
                                        </p:tav>
                                        <p:tav tm="100000">
                                          <p:val>
                                            <p:strVal val="#ppt_x"/>
                                          </p:val>
                                        </p:tav>
                                      </p:tavLst>
                                    </p:anim>
                                    <p:anim calcmode="lin" valueType="num">
                                      <p:cBhvr additive="base">
                                        <p:cTn id="11" dur="500" fill="hold"/>
                                        <p:tgtEl>
                                          <p:spTgt spid="8"/>
                                        </p:tgtEl>
                                        <p:attrNameLst>
                                          <p:attrName>ppt_y</p:attrName>
                                        </p:attrNameLst>
                                      </p:cBhvr>
                                      <p:tavLst>
                                        <p:tav tm="0">
                                          <p:val>
                                            <p:strVal val="0-#ppt_h/2"/>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2" presetClass="entr" presetSubtype="3"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0-#ppt_h/2"/>
                                          </p:val>
                                        </p:tav>
                                        <p:tav tm="100000">
                                          <p:val>
                                            <p:strVal val="#ppt_y"/>
                                          </p:val>
                                        </p:tav>
                                      </p:tavLst>
                                    </p:anim>
                                  </p:childTnLst>
                                </p:cTn>
                              </p:par>
                            </p:childTnLst>
                          </p:cTn>
                        </p:par>
                        <p:par>
                          <p:cTn id="24" fill="hold">
                            <p:stCondLst>
                              <p:cond delay="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0-#ppt_w/2"/>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1+#ppt_w/2"/>
                                          </p:val>
                                        </p:tav>
                                        <p:tav tm="100000">
                                          <p:val>
                                            <p:strVal val="#ppt_x"/>
                                          </p:val>
                                        </p:tav>
                                      </p:tavLst>
                                    </p:anim>
                                    <p:anim calcmode="lin" valueType="num">
                                      <p:cBhvr additive="base">
                                        <p:cTn id="43" dur="500" fill="hold"/>
                                        <p:tgtEl>
                                          <p:spTgt spid="6"/>
                                        </p:tgtEl>
                                        <p:attrNameLst>
                                          <p:attrName>ppt_y</p:attrName>
                                        </p:attrNameLst>
                                      </p:cBhvr>
                                      <p:tavLst>
                                        <p:tav tm="0">
                                          <p:val>
                                            <p:strVal val="1+#ppt_h/2"/>
                                          </p:val>
                                        </p:tav>
                                        <p:tav tm="100000">
                                          <p:val>
                                            <p:strVal val="#ppt_y"/>
                                          </p:val>
                                        </p:tav>
                                      </p:tavLst>
                                    </p:anim>
                                  </p:childTnLst>
                                </p:cTn>
                              </p:par>
                            </p:childTnLst>
                          </p:cTn>
                        </p:par>
                        <p:par>
                          <p:cTn id="44" fill="hold">
                            <p:stCondLst>
                              <p:cond delay="500"/>
                            </p:stCondLst>
                            <p:childTnLst>
                              <p:par>
                                <p:cTn id="45" presetID="10" presetClass="entr" presetSubtype="0"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bf3a8160-c412-4564-b35a-75e3359379f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Text"/>
</p:tagLst>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CF2283D-D69C-4568-B9E0-C43447F88AD2}">
  <ds:schemaRefs>
    <ds:schemaRef ds:uri="http://schemas.microsoft.com/sharepoint/v3/contenttype/forms"/>
  </ds:schemaRefs>
</ds:datastoreItem>
</file>

<file path=customXml/itemProps2.xml><?xml version="1.0" encoding="utf-8"?>
<ds:datastoreItem xmlns:ds="http://schemas.openxmlformats.org/officeDocument/2006/customXml" ds:itemID="{A29C0265-B2CC-4971-87A4-401AE4E1595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A9679F6-419F-40C5-9FC6-08901166591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823</TotalTime>
  <Words>5164</Words>
  <Application>Microsoft Office PowerPoint</Application>
  <PresentationFormat>宽屏</PresentationFormat>
  <Paragraphs>458</Paragraphs>
  <Slides>36</Slides>
  <Notes>36</Notes>
  <HiddenSlides>3</HiddenSlides>
  <MMClips>0</MMClips>
  <ScaleCrop>false</ScaleCrop>
  <HeadingPairs>
    <vt:vector size="6" baseType="variant">
      <vt:variant>
        <vt:lpstr>已用的字体</vt:lpstr>
      </vt:variant>
      <vt:variant>
        <vt:i4>6</vt:i4>
      </vt:variant>
      <vt:variant>
        <vt:lpstr>主题</vt:lpstr>
      </vt:variant>
      <vt:variant>
        <vt:i4>4</vt:i4>
      </vt:variant>
      <vt:variant>
        <vt:lpstr>幻灯片标题</vt:lpstr>
      </vt:variant>
      <vt:variant>
        <vt:i4>36</vt:i4>
      </vt:variant>
    </vt:vector>
  </HeadingPairs>
  <TitlesOfParts>
    <vt:vector size="46" baseType="lpstr">
      <vt:lpstr>方正兰亭黑简体</vt:lpstr>
      <vt:lpstr>Microsoft YaHei</vt:lpstr>
      <vt:lpstr>Microsoft YaHei</vt:lpstr>
      <vt:lpstr>Arial</vt:lpstr>
      <vt:lpstr>Huawei Sans</vt:lpstr>
      <vt:lpstr>Wingdings</vt:lpstr>
      <vt:lpstr>1_标题页模板</vt:lpstr>
      <vt:lpstr>2_自功能页模板</vt:lpstr>
      <vt:lpstr>3_内容页模板</vt:lpstr>
      <vt:lpstr>4_感谢页模板</vt:lpstr>
      <vt:lpstr>DCIM System Planning Overview</vt:lpstr>
      <vt:lpstr>PowerPoint 演示文稿</vt:lpstr>
      <vt:lpstr>PowerPoint 演示文稿</vt:lpstr>
      <vt:lpstr>PowerPoint 演示文稿</vt:lpstr>
      <vt:lpstr>What is DCIM?</vt:lpstr>
      <vt:lpstr>Why DCIM Appears?</vt:lpstr>
      <vt:lpstr>DCIM Benefits</vt:lpstr>
      <vt:lpstr>PowerPoint 演示文稿</vt:lpstr>
      <vt:lpstr>DCIM Software Components</vt:lpstr>
      <vt:lpstr>PowerPoint 演示文稿</vt:lpstr>
      <vt:lpstr>DCIM Hardware Components</vt:lpstr>
      <vt:lpstr>PowerPoint 演示文稿</vt:lpstr>
      <vt:lpstr>Relationship Between DCIM and Power and Environment Monitoring</vt:lpstr>
      <vt:lpstr>Relationship Between DCIM, BMS, and ITSM</vt:lpstr>
      <vt:lpstr>PowerPoint 演示文稿</vt:lpstr>
      <vt:lpstr>DCIM Development Trend - Cloud Convergence</vt:lpstr>
      <vt:lpstr>DCIM Development Trend - Intelligent O&amp;M</vt:lpstr>
      <vt:lpstr>Intelligent O&amp;M - Electronic Inspection</vt:lpstr>
      <vt:lpstr>Intelligent O&amp;M - Unattended Inspection</vt:lpstr>
      <vt:lpstr>Intelligent O&amp;M - Proactive Energy Saving</vt:lpstr>
      <vt:lpstr>PowerPoint 演示文稿</vt:lpstr>
      <vt:lpstr>DCIM Planning Considerations (1)</vt:lpstr>
      <vt:lpstr>DCIM Planning Considerations - Industry Standards</vt:lpstr>
      <vt:lpstr>DCIM Planning Considerations - O&amp;M Objectives</vt:lpstr>
      <vt:lpstr>DCIM Considerations (2)</vt:lpstr>
      <vt:lpstr>PowerPoint 演示文稿</vt:lpstr>
      <vt:lpstr>DCIM Planning Considerations (3)</vt:lpstr>
      <vt:lpstr>PowerPoint 演示文稿</vt:lpstr>
      <vt:lpstr>DCIM Planning Principles</vt:lpstr>
      <vt:lpstr>PowerPoint 演示文稿</vt:lpstr>
      <vt:lpstr>DCIM Management and Planning Objectives</vt:lpstr>
      <vt:lpstr>DCIM Planning Process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chencheng (R)</cp:lastModifiedBy>
  <cp:revision>156</cp:revision>
  <dcterms:created xsi:type="dcterms:W3CDTF">2018-11-29T10:16:29Z</dcterms:created>
  <dcterms:modified xsi:type="dcterms:W3CDTF">2020-12-21T02:44:30Z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(3)N5T87lvNq8+Rb0XGn4O1vrxBKzCsUUXbps6rQDiB3b9SR2VYYcvI5Sza6EaLWqe8FI53gXdV
+2pDzt+LGUMyWmlt58KSWlWwiJmSSPpMmi4ZSU7JXiXXrVCwUBnxK9qywdTo8GGLbKh7FXlf
F/PCJ0/j7CfQPgLOrQdmBNyO+tqGisYRgBtU35lQZTV+8zGOzyw2riaAMPQADRfMRbZP8G/2
LhWKMyJuk03fNZ+1G8</vt:lpwstr>
  </property>
  <property fmtid="{D5CDD505-2E9C-101B-9397-08002B2CF9AE}" pid="3" name="_2015_ms_pID_7253431">
    <vt:lpwstr>IPuqobKMH0kygz1dkVxWn9LFO/abxqB+FJ7I7F9tDdcc3lRTdAO4eQ
htubS1ZAAiOARLB5D9svC0yCcLVxmut4+FC/wq58z5NnYRRNQBl8Na1kF+7zOtLR4Fo814vY
2mJ9Oi+BXILRahTEFTft8RWEqPJ2QBcULavqUbPf1bh0WgebWssOaIoyhCYP12M/ZErcLmnl
EfZDY/G5n0uf5f6r/mZb+aF+XVvs85sdxUFq</vt:lpwstr>
  </property>
  <property fmtid="{D5CDD505-2E9C-101B-9397-08002B2CF9AE}" pid="4" name="_2015_ms_pID_7253432">
    <vt:lpwstr>9ROAr20td16oglL5v+Ne8Ew=</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1608105313</vt:lpwstr>
  </property>
</Properties>
</file>