
<file path=[Content_Types].xml><?xml version="1.0" encoding="utf-8"?>
<Types xmlns="http://schemas.openxmlformats.org/package/2006/content-types">
  <Default Extension="png" ContentType="image/png"/>
  <Default Extension="tmp"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3.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1" r:id="rId4"/>
    <p:sldMasterId id="2147483843" r:id="rId5"/>
    <p:sldMasterId id="2147483854" r:id="rId6"/>
    <p:sldMasterId id="2147483858" r:id="rId7"/>
  </p:sldMasterIdLst>
  <p:notesMasterIdLst>
    <p:notesMasterId r:id="rId56"/>
  </p:notesMasterIdLst>
  <p:handoutMasterIdLst>
    <p:handoutMasterId r:id="rId57"/>
  </p:handoutMasterIdLst>
  <p:sldIdLst>
    <p:sldId id="323" r:id="rId8"/>
    <p:sldId id="324" r:id="rId9"/>
    <p:sldId id="325" r:id="rId10"/>
    <p:sldId id="326" r:id="rId11"/>
    <p:sldId id="327" r:id="rId12"/>
    <p:sldId id="328" r:id="rId13"/>
    <p:sldId id="329" r:id="rId14"/>
    <p:sldId id="330" r:id="rId15"/>
    <p:sldId id="331" r:id="rId16"/>
    <p:sldId id="332" r:id="rId17"/>
    <p:sldId id="364" r:id="rId18"/>
    <p:sldId id="333" r:id="rId19"/>
    <p:sldId id="334" r:id="rId20"/>
    <p:sldId id="335" r:id="rId21"/>
    <p:sldId id="365" r:id="rId22"/>
    <p:sldId id="336" r:id="rId23"/>
    <p:sldId id="337" r:id="rId24"/>
    <p:sldId id="338" r:id="rId25"/>
    <p:sldId id="339" r:id="rId26"/>
    <p:sldId id="340" r:id="rId27"/>
    <p:sldId id="341" r:id="rId28"/>
    <p:sldId id="342" r:id="rId29"/>
    <p:sldId id="343" r:id="rId30"/>
    <p:sldId id="344" r:id="rId31"/>
    <p:sldId id="345" r:id="rId32"/>
    <p:sldId id="346" r:id="rId33"/>
    <p:sldId id="368" r:id="rId34"/>
    <p:sldId id="347" r:id="rId35"/>
    <p:sldId id="348" r:id="rId36"/>
    <p:sldId id="349" r:id="rId37"/>
    <p:sldId id="350" r:id="rId38"/>
    <p:sldId id="351" r:id="rId39"/>
    <p:sldId id="352" r:id="rId40"/>
    <p:sldId id="353" r:id="rId41"/>
    <p:sldId id="354" r:id="rId42"/>
    <p:sldId id="366" r:id="rId43"/>
    <p:sldId id="355" r:id="rId44"/>
    <p:sldId id="356" r:id="rId45"/>
    <p:sldId id="357" r:id="rId46"/>
    <p:sldId id="367" r:id="rId47"/>
    <p:sldId id="358" r:id="rId48"/>
    <p:sldId id="359" r:id="rId49"/>
    <p:sldId id="360" r:id="rId50"/>
    <p:sldId id="361" r:id="rId51"/>
    <p:sldId id="362" r:id="rId52"/>
    <p:sldId id="363" r:id="rId53"/>
    <p:sldId id="285" r:id="rId54"/>
    <p:sldId id="369" r:id="rId55"/>
  </p:sldIdLst>
  <p:sldSz cx="12192000" cy="6858000"/>
  <p:notesSz cx="6797675" cy="9926638"/>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userDrawn="1">
          <p15:clr>
            <a:srgbClr val="A4A3A4"/>
          </p15:clr>
        </p15:guide>
        <p15:guide id="2" pos="2207"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enjutao" initials="s" lastIdx="2" clrIdx="0">
    <p:extLst>
      <p:ext uri="{19B8F6BF-5375-455C-9EA6-DF929625EA0E}">
        <p15:presenceInfo xmlns:p15="http://schemas.microsoft.com/office/powerpoint/2012/main" userId="S-1-5-21-147214757-305610072-1517763936-3843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151515"/>
    <a:srgbClr val="C7000B"/>
    <a:srgbClr val="575756"/>
    <a:srgbClr val="FFFFFF"/>
    <a:srgbClr val="DD4654"/>
    <a:srgbClr val="F3D2D5"/>
    <a:srgbClr val="E6A8AD"/>
    <a:srgbClr val="E57B84"/>
    <a:srgbClr val="E579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0" autoAdjust="0"/>
    <p:restoredTop sz="90347" autoAdjust="0"/>
  </p:normalViewPr>
  <p:slideViewPr>
    <p:cSldViewPr snapToGrid="0" snapToObjects="1">
      <p:cViewPr varScale="1">
        <p:scale>
          <a:sx n="60" d="100"/>
          <a:sy n="60" d="100"/>
        </p:scale>
        <p:origin x="896" y="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p:scale>
          <a:sx n="50" d="100"/>
          <a:sy n="50" d="100"/>
        </p:scale>
        <p:origin x="2648" y="-120"/>
      </p:cViewPr>
      <p:guideLst>
        <p:guide orient="horz"/>
        <p:guide pos="2207"/>
      </p:guideLst>
    </p:cSldViewPr>
  </p:notesViewPr>
  <p:gridSpacing cx="72000" cy="720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slide" Target="slides/slide48.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commentAuthors" Target="commentAuthors.xml"/><Relationship Id="rId5" Type="http://schemas.openxmlformats.org/officeDocument/2006/relationships/slideMaster" Target="slideMasters/slideMaster2.xml"/><Relationship Id="rId61" Type="http://schemas.openxmlformats.org/officeDocument/2006/relationships/theme" Target="theme/theme1.xml"/><Relationship Id="rId19" Type="http://schemas.openxmlformats.org/officeDocument/2006/relationships/slide" Target="slides/slide1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notesMaster" Target="notesMasters/notesMaster1.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presProps" Target="presProps.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handoutMaster" Target="handoutMasters/handoutMaster1.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dirty="0">
              <a:latin typeface="Huawei Sans" panose="020C0503030203020204" pitchFamily="34" charset="0"/>
            </a:endParaRPr>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E8CF71B8-DF2A-2E41-BE66-2E18A767DA8A}" type="datetimeFigureOut">
              <a:rPr lang="en-US" smtClean="0">
                <a:latin typeface="Huawei Sans" panose="020C0503030203020204" pitchFamily="34" charset="0"/>
              </a:rPr>
              <a:t>12/22/2020</a:t>
            </a:fld>
            <a:endParaRPr lang="en-US" dirty="0">
              <a:latin typeface="Huawei Sans" panose="020C0503030203020204" pitchFamily="34" charset="0"/>
            </a:endParaRPr>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dirty="0">
              <a:latin typeface="Huawei Sans" panose="020C0503030203020204" pitchFamily="34" charset="0"/>
            </a:endParaRPr>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A35F0CC5-85BE-A64A-BD47-54C66F7E93E3}" type="slidenum">
              <a:rPr lang="en-US" smtClean="0">
                <a:latin typeface="Huawei Sans" panose="020C0503030203020204" pitchFamily="34" charset="0"/>
              </a:rPr>
              <a:t>‹#›</a:t>
            </a:fld>
            <a:endParaRPr lang="en-US" dirty="0">
              <a:latin typeface="Huawei Sans" panose="020C0503030203020204" pitchFamily="34" charset="0"/>
            </a:endParaRPr>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731838" y="743151"/>
            <a:ext cx="5580062" cy="3117649"/>
          </a:xfrm>
          <a:prstGeom prst="rect">
            <a:avLst/>
          </a:prstGeom>
          <a:noFill/>
          <a:ln w="12700">
            <a:solidFill>
              <a:prstClr val="black"/>
            </a:solidFill>
          </a:ln>
        </p:spPr>
        <p:txBody>
          <a:bodyPr vert="horz" lIns="91440" tIns="45720" rIns="91440" bIns="45720" rtlCol="0" anchor="t" anchorCtr="0"/>
          <a:lstStyle/>
          <a:p>
            <a:endParaRPr lang="en-US"/>
          </a:p>
        </p:txBody>
      </p:sp>
      <p:sp>
        <p:nvSpPr>
          <p:cNvPr id="5" name="Notes Placeholder 4"/>
          <p:cNvSpPr>
            <a:spLocks noGrp="1"/>
          </p:cNvSpPr>
          <p:nvPr>
            <p:ph type="body" sz="quarter" idx="3"/>
          </p:nvPr>
        </p:nvSpPr>
        <p:spPr>
          <a:xfrm>
            <a:off x="731837" y="4300483"/>
            <a:ext cx="5580063" cy="5418958"/>
          </a:xfrm>
          <a:prstGeom prst="rect">
            <a:avLst/>
          </a:prstGeom>
        </p:spPr>
        <p:txBody>
          <a:bodyPr vert="horz" lIns="97200" tIns="45720" rIns="9720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18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1pPr>
    <a:lvl2pPr marL="540000" indent="-180000" algn="l" defTabSz="1219304" rtl="0" eaLnBrk="1" fontAlgn="ctr" latinLnBrk="0" hangingPunct="1">
      <a:lnSpc>
        <a:spcPct val="125000"/>
      </a:lnSpc>
      <a:spcAft>
        <a:spcPts val="600"/>
      </a:spcAft>
      <a:buClrTx/>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2pPr>
    <a:lvl3pPr marL="900000" indent="-180000" algn="l" defTabSz="1219304" rtl="0" eaLnBrk="1" fontAlgn="ctr" latinLnBrk="0" hangingPunct="1">
      <a:lnSpc>
        <a:spcPct val="125000"/>
      </a:lnSpc>
      <a:spcAft>
        <a:spcPts val="600"/>
      </a:spcAft>
      <a:buFont typeface="微软雅黑" panose="020B0503020204020204" pitchFamily="34" charset="-122"/>
      <a:buChar char="▪"/>
      <a:defRPr sz="1100" kern="1200" baseline="0">
        <a:solidFill>
          <a:schemeClr val="tx1"/>
        </a:solidFill>
        <a:latin typeface="Huawei Sans" panose="020C0503030203020204" pitchFamily="34" charset="0"/>
        <a:ea typeface="方正兰亭黑简体" panose="02000000000000000000" pitchFamily="2" charset="-122"/>
        <a:cs typeface="+mn-cs"/>
      </a:defRPr>
    </a:lvl3pPr>
    <a:lvl4pPr marL="126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4pPr>
    <a:lvl5pPr marL="1620000" indent="-180000" algn="l" defTabSz="1219304" rtl="0" eaLnBrk="1" fontAlgn="ctr" latinLnBrk="0" hangingPunct="1">
      <a:lnSpc>
        <a:spcPct val="125000"/>
      </a:lnSpc>
      <a:spcAft>
        <a:spcPts val="600"/>
      </a:spcAft>
      <a:buFont typeface="Huawei Sans" panose="020C0503030203020204" pitchFamily="34" charset="0"/>
      <a:buChar char="~"/>
      <a:defRPr sz="1100" kern="1200" baseline="0">
        <a:solidFill>
          <a:schemeClr val="tx1"/>
        </a:solidFill>
        <a:latin typeface="Huawei Sans" panose="020C0503030203020204" pitchFamily="34" charset="0"/>
        <a:ea typeface="方正兰亭黑简体" panose="02000000000000000000" pitchFamily="2" charset="-122"/>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extLst mod="1">
    <p:ext uri="{620B2872-D7B9-4A21-9093-7833F8D536E1}">
      <p15:sldGuideLst xmlns:p15="http://schemas.microsoft.com/office/powerpoint/2012/main">
        <p15:guide id="2" orient="horz" pos="2704" userDrawn="1">
          <p15:clr>
            <a:srgbClr val="F26B43"/>
          </p15:clr>
        </p15:guide>
        <p15:guide id="3" orient="horz" pos="459" userDrawn="1">
          <p15:clr>
            <a:srgbClr val="F26B43"/>
          </p15:clr>
        </p15:guide>
        <p15:guide id="4" orient="horz" pos="2432" userDrawn="1">
          <p15:clr>
            <a:srgbClr val="F26B43"/>
          </p15:clr>
        </p15:guide>
        <p15:guide id="6" pos="3976" userDrawn="1">
          <p15:clr>
            <a:srgbClr val="F26B43"/>
          </p15:clr>
        </p15:guide>
        <p15:guide id="7" pos="461" userDrawn="1">
          <p15:clr>
            <a:srgbClr val="F26B43"/>
          </p15:clr>
        </p15:guide>
        <p15:guide id="8" pos="2207"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7418103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Two-pipe system </a:t>
            </a:r>
          </a:p>
          <a:p>
            <a:pPr lvl="1"/>
            <a:r>
              <a:rPr lang="en-US" smtClean="0"/>
              <a:t>The system has only a water supply pipe and a water return pipe. It circulates cold water in summer and hot water in winter, and uses valves to switch between them. </a:t>
            </a:r>
          </a:p>
          <a:p>
            <a:pPr lvl="1"/>
            <a:r>
              <a:rPr lang="en-US" smtClean="0"/>
              <a:t>The two-pipe system is simple and easy to construct. The initial investment is low, but it cannot be used in places that require both cold and hot water supply. </a:t>
            </a:r>
          </a:p>
          <a:p>
            <a:pPr lvl="1"/>
            <a:r>
              <a:rPr lang="en-US" smtClean="0"/>
              <a:t>According to GB 50736-2012, when all areas in a building require simultaneous cold and hot water supply switching only by season, the two-pipe system should be used.</a:t>
            </a:r>
          </a:p>
          <a:p>
            <a:pPr lvl="0"/>
            <a:r>
              <a:rPr lang="en-US" smtClean="0"/>
              <a:t>Three-pipe system </a:t>
            </a:r>
          </a:p>
          <a:p>
            <a:pPr lvl="1"/>
            <a:r>
              <a:rPr lang="en-US" smtClean="0"/>
              <a:t>The system has a cold water supply pipe, a hot water supply pipe, and a water return pipe. The cold water and hot water share one water return pipe. </a:t>
            </a:r>
          </a:p>
          <a:p>
            <a:pPr lvl="1"/>
            <a:r>
              <a:rPr lang="en-US" smtClean="0"/>
              <a:t>The system can supply cold and hot water simultaneously. Compared with the four-pipe system, it is simpler. However, the system is more complex than the two-pipe system and requires higher investment. In addition, the three-pipe system has the loss of mixing the cold and hot water return.</a:t>
            </a:r>
            <a:endParaRPr lang="en-US"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240563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smtClean="0"/>
              <a:t>Four-pipe system </a:t>
            </a:r>
          </a:p>
          <a:p>
            <a:pPr lvl="1"/>
            <a:r>
              <a:rPr lang="en-US" altLang="zh-CN" smtClean="0"/>
              <a:t>In the system, separate water supply pipes and water return pipes are set for cold water and hot water to form two sets of independent water supply and return pipes for cooling and heating respectively. </a:t>
            </a:r>
          </a:p>
          <a:p>
            <a:pPr lvl="1"/>
            <a:r>
              <a:rPr lang="en-US" altLang="zh-CN" smtClean="0"/>
              <a:t>The system can supply cold and hot water simultaneously, which meets the requirements of high-quality air conditioning environment. However, the system is complex, requiring high initial investment and more building space.</a:t>
            </a:r>
          </a:p>
          <a:p>
            <a:pPr lvl="1"/>
            <a:r>
              <a:rPr lang="en-US" altLang="zh-CN" smtClean="0"/>
              <a:t>According to GB 50736-2012, when the cold and hot water supply needs to be frequently switched or used simultaneously, the four-pipe system is recommended.</a:t>
            </a:r>
          </a:p>
          <a:p>
            <a:pPr lvl="0"/>
            <a:r>
              <a:rPr lang="en-US" altLang="zh-CN" smtClean="0"/>
              <a:t>Zone-based two-pipe system</a:t>
            </a:r>
          </a:p>
          <a:p>
            <a:pPr lvl="1"/>
            <a:r>
              <a:rPr lang="en-US" altLang="zh-CN" smtClean="0"/>
              <a:t>Based on the load characteristics of air conditioning areas in buildings, air conditioning water pipes are classified into the two-pipe cold water system and two-pipe cold-hot water system. For areas that require cooling throughout the year, the two-pipe cold water system is used. For other areas, the two-pipe cold-hot water system is used.</a:t>
            </a:r>
            <a:endParaRPr lang="zh-CN" altLang="en-US" smtClean="0"/>
          </a:p>
          <a:p>
            <a:pPr lvl="1"/>
            <a:endParaRPr lang="zh-CN" altLang="en-US" dirty="0" smtClean="0"/>
          </a:p>
        </p:txBody>
      </p:sp>
    </p:spTree>
    <p:extLst>
      <p:ext uri="{BB962C8B-B14F-4D97-AF65-F5344CB8AC3E}">
        <p14:creationId xmlns:p14="http://schemas.microsoft.com/office/powerpoint/2010/main" val="29058283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Advantages of the reversed return system: When the water resistance of each terminal heat exchanger is approximately the same, the total pipe length of each parallel loop is basically the same. Therefore, the reversed return system has good hydraulic stability and balanced water distribution among loops, and is convenient to be adjusted.                                                                                                                                                                                                                                                                                          </a:t>
            </a:r>
            <a:endParaRPr lang="en-US"/>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3979510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Advantages of the direct return system: Simple pipe configuration, less pipe material consumption, less construction difficulty, and lower investment.</a:t>
            </a:r>
          </a:p>
          <a:p>
            <a:pPr lvl="0"/>
            <a:r>
              <a:rPr lang="en-US" smtClean="0"/>
              <a:t>Disadvantages of the direct return system: The total pipe length of the parallel loops is unequal, and the resistance between the loops is not balanced, which leads to uneven flow distribution. </a:t>
            </a:r>
            <a:endParaRPr lang="en-US"/>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5596033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Constant flow system: When the load decreases, the temperature difference between the supply water and return water of the water system decreases. As a result, the energy transmitted to the load by the system decreases to meet the load reduction requirements. However, the transmission energy consumption of the water system does not decrease. Therefore, the water transmission efficiency decreases.                                   </a:t>
            </a:r>
          </a:p>
          <a:p>
            <a:pPr lvl="1"/>
            <a:r>
              <a:rPr lang="en-US" smtClean="0"/>
              <a:t>The constant flow system works as follows: An electric three-way valve is used to adjust each air conditioner indoor unit of the system. When the room temperature does not reach the set value, the straight-through pipe of the three-way valve is opened, the bypass pipe is closed, and the supply water passes through the indoor units. When the room temperature reaches or exceeds the preset value, the straight-through pipe is closed and the bypass pipe is opened. All water flows into the water return pipe through the bypass pipe. Therefore, the water flow on the load side is constant.</a:t>
            </a:r>
          </a:p>
          <a:p>
            <a:pPr lvl="1"/>
            <a:r>
              <a:rPr lang="en-US" smtClean="0"/>
              <a:t>Advantages of the constant flow system: It is simple and convenient and does not need more complex automatic control equipment. The three-way valve is used to adjust the water flow at the user end. Users do not interfere with each other, and the system runs stably. </a:t>
            </a:r>
          </a:p>
          <a:p>
            <a:pPr lvl="1"/>
            <a:r>
              <a:rPr lang="en-US" smtClean="0"/>
              <a:t>Disadvantages of the constant flow system: The water flow of the system is determined by the maximum load. The water supply volume is greater than the required water volume in most time. The energy consumption of the transmission is always in the maximum value, and the ineffective energy consumption of a pump is high.</a:t>
            </a:r>
            <a:endParaRPr lang="en-US"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828853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altLang="zh-CN" smtClean="0"/>
              <a:t>Variable flow system: When the load decreases, the system water flow decreases accordingly, so that the system delivers less energy to the load to meet the load reduction requirement. Because the reduction of water flow can reduce the energy consumption of water transportation, energy can be saved greatly.</a:t>
            </a:r>
          </a:p>
          <a:p>
            <a:pPr lvl="1"/>
            <a:r>
              <a:rPr lang="en-US" altLang="zh-CN" smtClean="0"/>
              <a:t>The variable flow system works as follows: Each air conditioner indoor unit of the variable flow system is regulated by an electric two-way valve. When the room temperature does not reach the set value, the two-way valve is opened fully or greatly, and the water flow through the indoor units increases. When the room temperature reaches or exceeds the set value, the two-way valve is closed fully or greatly, and the water flow through the indoor units decreases. Therefore, the water flow rate on the load side is variable.</a:t>
            </a:r>
          </a:p>
          <a:p>
            <a:pPr lvl="1"/>
            <a:r>
              <a:rPr lang="en-US" altLang="zh-CN" smtClean="0"/>
              <a:t>Advantage of the variable flow system: The energy consumption of pumps decreases with the decrease of load (energy saving). In piping system design, the simultaneous-use coefficient can be considered. The pipe diameter is smaller, and the initial investment of the pumps and pipes decreases.</a:t>
            </a:r>
          </a:p>
          <a:p>
            <a:pPr lvl="1"/>
            <a:r>
              <a:rPr lang="en-US" altLang="zh-CN" smtClean="0"/>
              <a:t>Disadvantage of the variable flow system: The control device of the variable flow system has high requirements and is complex.</a:t>
            </a:r>
            <a:endParaRPr lang="en-US" altLang="zh-CN" dirty="0" smtClean="0"/>
          </a:p>
        </p:txBody>
      </p:sp>
    </p:spTree>
    <p:extLst>
      <p:ext uri="{BB962C8B-B14F-4D97-AF65-F5344CB8AC3E}">
        <p14:creationId xmlns:p14="http://schemas.microsoft.com/office/powerpoint/2010/main" val="32069855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primary pump system works as follows: The system uses a bypass pipe to maintain the constant flow of the cooling source side and let the load side in variable flow operation. A differential pressure bypass device is set between the main chilled water supply and return pipes. When the air conditioner load decreases, the resistance of the pipe on the load side increases, and the differential pressure control device automatically increases the opening of the bypass valve. The reduced water flow on the load side returns to the main water return pipe from the bypass pipe and flows back to the chiller. Therefore, the water flow of the chiller evaporator is always constant. </a:t>
            </a:r>
          </a:p>
          <a:p>
            <a:pPr lvl="1"/>
            <a:r>
              <a:rPr lang="en-US" smtClean="0"/>
              <a:t>Advantages and disadvantages of the primary pump system</a:t>
            </a:r>
          </a:p>
          <a:p>
            <a:pPr lvl="2"/>
            <a:r>
              <a:rPr lang="en-US" smtClean="0"/>
              <a:t>Advantages: The system is simple with few control components, so it is easy to operate and manage</a:t>
            </a:r>
          </a:p>
          <a:p>
            <a:pPr lvl="2"/>
            <a:r>
              <a:rPr lang="en-US" smtClean="0"/>
              <a:t>Disadvantages: The water flow adjustment is restricted by the minimum water flow rate of the chiller. The system is unsuitable when there is a great gap between the water supply radius and lift of each zone. Therefore, it can only be used in small and medium air conditioning systems.</a:t>
            </a:r>
          </a:p>
          <a:p>
            <a:pPr lvl="0"/>
            <a:endParaRPr lang="zh-CN" altLang="en-US"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524197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Advantages and disadvantages of the secondary pump system</a:t>
            </a:r>
          </a:p>
          <a:p>
            <a:pPr lvl="1"/>
            <a:r>
              <a:rPr lang="en-US" smtClean="0"/>
              <a:t>Advantages: The system can adapt to the situation that the load change regularity of each zone is different and the loop lift or water supply radius of each zone is greatly different. It can realize variable flow of the secondary pump and save energy consumption of transportation. </a:t>
            </a:r>
          </a:p>
          <a:p>
            <a:pPr lvl="1"/>
            <a:r>
              <a:rPr lang="en-US" smtClean="0"/>
              <a:t>Disadvantages: The system is complex and has high requirements on control devices. It also requires a large floor area of a data center and high initial investment. </a:t>
            </a:r>
            <a:endParaRPr 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8473963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5827653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69203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941831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The primary pump system is divided into the primary pump constant flow system and variable flow system.</a:t>
            </a:r>
          </a:p>
          <a:p>
            <a:pPr lvl="0"/>
            <a:r>
              <a:rPr lang="en-US" smtClean="0"/>
              <a:t>The secondary pump system is usually a variable flow system with a variable frequency pump on the load side and a constant frequency pump on the cooling source side.</a:t>
            </a:r>
            <a:endParaRPr lang="en-US"/>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751553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0280813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Comparison should be made before chiller selection. Electric compression chillers and lithium bromide absorption chillers should be compared.</a:t>
            </a:r>
          </a:p>
          <a:p>
            <a:r>
              <a:rPr lang="en-US" smtClean="0"/>
              <a:t>If the power supply is tight or the electricity price is high but there is gas supply, the direct-fired lithium bromide absorption chiller is recommended.</a:t>
            </a:r>
          </a:p>
          <a:p>
            <a:r>
              <a:rPr lang="en-US" smtClean="0"/>
              <a:t>The air-cooled or buried pipe ground source chiller is recommended to supply chilled water to small and medium buildings in hot summer and cold winter areas and arid areas.</a:t>
            </a:r>
          </a:p>
          <a:p>
            <a:r>
              <a:rPr lang="en-US" smtClean="0"/>
              <a:t>Air-cooled chiller: It is applicable to office buildings having flexible construction and scattered small rooms but without basements or dedicated refrigeration rooms.</a:t>
            </a:r>
          </a:p>
          <a:p>
            <a:r>
              <a:rPr lang="en-US" smtClean="0"/>
              <a:t>Heat pump chiller (water source, air source): It is applicable to buildings that require both cooling and heating air conditioners.</a:t>
            </a:r>
            <a:endParaRPr lang="en-US"/>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2311127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2126014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One-to-one mapping between primary pumps and chillers</a:t>
            </a:r>
          </a:p>
          <a:p>
            <a:pPr lvl="1"/>
            <a:r>
              <a:rPr lang="en-US" smtClean="0"/>
              <a:t>Advantages: Chillers with different flow can be connected in parallel for working. The flow between the pump and the chiller (evaporator) is easy to match. When the load changes, the chiller with the corresponding flow can be started to avoid the waste of energy caused by the large chiller with small loads.</a:t>
            </a:r>
          </a:p>
          <a:p>
            <a:pPr lvl="1"/>
            <a:r>
              <a:rPr lang="en-US" smtClean="0"/>
              <a:t>Disadvantage: Pumps cannot be used as backups for each other. </a:t>
            </a:r>
          </a:p>
          <a:p>
            <a:r>
              <a:rPr lang="en-US" smtClean="0"/>
              <a:t>Parallel mapping between primary pumps and chillers</a:t>
            </a:r>
          </a:p>
          <a:p>
            <a:pPr lvl="1"/>
            <a:r>
              <a:rPr lang="en-US" smtClean="0"/>
              <a:t>According to GB 50736-2012 Design Code for Heating Ventilation and Air Conditioning of Civil Buildings, when it is difficult to configure one pump for each chiller, a shared manifold can be used. In this case, an electric two-way valve needs to be installed between the chiller and the circulating water pump for separation.</a:t>
            </a:r>
          </a:p>
          <a:p>
            <a:pPr lvl="1"/>
            <a:r>
              <a:rPr lang="en-US" smtClean="0"/>
              <a:t>Advantage: If the pumps connected in parallel are the same, any one of the pumps in the parallel pump group can be used as a standby pump.</a:t>
            </a:r>
          </a:p>
          <a:p>
            <a:pPr lvl="1"/>
            <a:r>
              <a:rPr lang="en-US" smtClean="0"/>
              <a:t>Disadvantage: When the chillers or pumps have different sizes, it is difficult to match the flow between the pumps and the chillers (evaporators). Starting or stopping chillers will have a negative impact on the running chillers. </a:t>
            </a:r>
            <a:endParaRPr lang="en-US"/>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1012999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Generally, the single suction pump is used. If the flow is greater than 500 m3/h, the double suction pump is recommended.</a:t>
            </a:r>
          </a:p>
          <a:p>
            <a:r>
              <a:rPr lang="en-US" smtClean="0"/>
              <a:t>In addition to small units such as modular units and the primary pump variable flow system, the number of circulating water pumps in the primary pump system and the number of primary pumps in the secondary pump system should be consistent with the number and flow of chillers.</a:t>
            </a:r>
          </a:p>
          <a:p>
            <a:r>
              <a:rPr lang="en-US" smtClean="0"/>
              <a:t>The secondary cold water pump in the secondary pump system should be determined based on system zoning, the flow and the operation adjustment mode of each zone. At least two secondary cold water pumps should be deployed in each zone, and the variable frequency speed regulating pump should be used.</a:t>
            </a:r>
            <a:endParaRPr 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1407357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Primary pump system:</a:t>
            </a:r>
          </a:p>
          <a:p>
            <a:pPr lvl="1"/>
            <a:r>
              <a:rPr lang="en-US" smtClean="0"/>
              <a:t>For the closed circulation system, the pump lift should be calculated based on the sum of the resistance of pipes and pipe fittings, the resistance of the self-control valve and filter, the resistance of the chiller evaporator (or heat exchanger), and the resistance of the indoor unit heat exchanger.</a:t>
            </a:r>
          </a:p>
          <a:p>
            <a:pPr lvl="1"/>
            <a:r>
              <a:rPr lang="en-US" smtClean="0"/>
              <a:t>In addition to the preceding resistance, the pump lift of the open system should also include the height difference between the lowest water level of the water storage tank or chilled water storage tank and the indoor unit. If a spray chamber is deployed, the resistance of the indoor unit heat exchanger should be replaced by the necessary pressure head in front of the nozzle.</a:t>
            </a:r>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4809352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r>
              <a:rPr lang="en-US" smtClean="0"/>
              <a:t>Secondary pump system:</a:t>
            </a:r>
          </a:p>
          <a:p>
            <a:pPr lvl="1"/>
            <a:r>
              <a:rPr lang="en-US" smtClean="0"/>
              <a:t>The lift of the primary pump in the closed circulation system should be calculated based on the sum of the resistance of the pipe and pipe fittings on the cooling source side, the resistance of the self-control valve and filter, and the resistance of the chiller evaporator.</a:t>
            </a:r>
          </a:p>
          <a:p>
            <a:pPr lvl="1"/>
            <a:r>
              <a:rPr lang="en-US" smtClean="0"/>
              <a:t>In addition to the resistance described in item 1, the lift of the primary pump of the open system should include the height difference between the lowest water level of the water storage tank or chilled water storage tank and the chiller evaporator.</a:t>
            </a:r>
          </a:p>
          <a:p>
            <a:pPr lvl="1"/>
            <a:r>
              <a:rPr lang="en-US" altLang="zh-CN" smtClean="0"/>
              <a:t>The lift of the secondary pump in the closed circulation system should be calculated based on the sum of the resistance of the pipe and pipe fittings on the load side, the resistance of the self-control valve and filter, and the resistance of the indoor unit heat exchanger.</a:t>
            </a:r>
          </a:p>
          <a:p>
            <a:pPr lvl="1"/>
            <a:r>
              <a:rPr lang="en-US" altLang="zh-CN" smtClean="0"/>
              <a:t>In addition to the resistance described in item 3, the lift of the secondary pump in the open system should also include the height difference between the lowest water level of the water storage tank or chilled water storage tank and the indoor unit. If there is a spray chamber, the resistance of the indoor unit heat exchanger should be replaced by the necessary pressure head in front of the nozzle.</a:t>
            </a:r>
            <a:endParaRPr lang="en-US" smtClean="0"/>
          </a:p>
          <a:p>
            <a:endParaRPr lang="en-US" altLang="zh-CN" dirty="0" smtClean="0"/>
          </a:p>
        </p:txBody>
      </p:sp>
    </p:spTree>
    <p:extLst>
      <p:ext uri="{BB962C8B-B14F-4D97-AF65-F5344CB8AC3E}">
        <p14:creationId xmlns:p14="http://schemas.microsoft.com/office/powerpoint/2010/main" val="24538239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Generally, distribution manifolds are designed at the water supply and return outlets of the chilled water unit to connect pipes to each area.</a:t>
            </a:r>
            <a:endParaRPr lang="en-US"/>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0611521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8883605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8740042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676101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If the air-cooled chilled water air conditioning system is used, the cooling water system is not required.</a:t>
            </a:r>
            <a:endParaRPr lang="en-US"/>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36422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r>
              <a:rPr lang="en-US" smtClean="0"/>
              <a:t>Balance pipe</a:t>
            </a:r>
            <a:endParaRPr lang="en-US" altLang="zh-CN" smtClean="0"/>
          </a:p>
          <a:p>
            <a:pPr lvl="0"/>
            <a:r>
              <a:rPr lang="en-US" smtClean="0"/>
              <a:t>SRS: Automatic scale removal system for cooling water</a:t>
            </a:r>
            <a:endParaRPr 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601804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following methods are recommended to solve uneven flow distribution:</a:t>
            </a:r>
          </a:p>
          <a:p>
            <a:pPr lvl="1"/>
            <a:r>
              <a:rPr lang="en-US" smtClean="0"/>
              <a:t>Electric two-way valves are installed on the branch water return and supply pipes of cooling towers. The two sets of valves operate as a pair and are electrically interlocked with the startup and shutdown of the cooling towers.</a:t>
            </a:r>
          </a:p>
          <a:p>
            <a:pPr lvl="1"/>
            <a:r>
              <a:rPr lang="en-US" smtClean="0"/>
              <a:t>Balance pipes are used to interconnect water pans of cooling towers.</a:t>
            </a:r>
          </a:p>
          <a:p>
            <a:pPr lvl="1"/>
            <a:r>
              <a:rPr lang="en-US" smtClean="0"/>
              <a:t>The main water supply pipe is a collecting pipe that is two gauges larger than the water return pipe.</a:t>
            </a:r>
            <a:endParaRPr lang="en-US"/>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6483593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031731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Heat dissipation modes of cooling water in the cooling tower: contact heat dissipation and evaporative heat dissipation.</a:t>
            </a:r>
          </a:p>
          <a:p>
            <a:r>
              <a:rPr lang="en-US" smtClean="0"/>
              <a:t>Contact heat dissipation</a:t>
            </a:r>
          </a:p>
          <a:p>
            <a:pPr lvl="1"/>
            <a:r>
              <a:rPr lang="en-US" smtClean="0"/>
              <a:t>When the cooling water meets the air, there are three types of heat transfer depending on the difference between the return water temperature Tw1 and the air temperature Tq1 of the cooling tower:</a:t>
            </a:r>
          </a:p>
          <a:p>
            <a:pPr lvl="2"/>
            <a:r>
              <a:rPr lang="en-US" smtClean="0"/>
              <a:t>When Tw1 &gt; Tq1, the cooling water transfers heat to the air and gets cooled.</a:t>
            </a:r>
          </a:p>
          <a:p>
            <a:pPr lvl="2"/>
            <a:r>
              <a:rPr lang="en-US" smtClean="0"/>
              <a:t>When Tw1 = Tq1, there is no heat transfer between the cooling water and the air, and the cooling water temperature remains unchanged.</a:t>
            </a:r>
          </a:p>
          <a:p>
            <a:pPr lvl="2"/>
            <a:r>
              <a:rPr lang="en-US" smtClean="0"/>
              <a:t>When Tw1 &lt; Tq1, the air transfers heat to the cooling water, and the cooling water temperature increases.</a:t>
            </a:r>
          </a:p>
          <a:p>
            <a:pPr lvl="1"/>
            <a:r>
              <a:rPr lang="en-US" smtClean="0"/>
              <a:t>Therefore, when the ambient temperature is equal to or higher than the cooling water temperature, the contact heat dissipation of the cooling tower fails. At this time, its cooling effect will depend entirely on the evaporative heat dissipation of cooling water. Therefore, the cooling effect will be significantly reduced. </a:t>
            </a:r>
            <a:endParaRPr lang="en-US" dirty="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26498332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a:xfrm>
            <a:off x="731837" y="728663"/>
            <a:ext cx="5580063" cy="8990778"/>
          </a:xfrm>
        </p:spPr>
        <p:txBody>
          <a:bodyPr/>
          <a:lstStyle/>
          <a:p>
            <a:pPr lvl="0"/>
            <a:r>
              <a:rPr lang="en-US" smtClean="0"/>
              <a:t>Evaporative heat dissipation</a:t>
            </a:r>
          </a:p>
          <a:p>
            <a:pPr lvl="1"/>
            <a:r>
              <a:rPr lang="en-US" altLang="zh-CN" smtClean="0"/>
              <a:t>Influence of meteorological factors on evaporative heat dissipation of cooling water: Influence of air temperature: The higher the air temperature (dry bulb temperature), the stronger the evaporative heat dissipation. Influence of air humidity: The lower the relative humidity, the faster the evaporative heat dissipation. On the contrary, high ambient humidity results in poor evaporative heat dissipation. When water vapor in the air saturates, evaporation cannot be performed, and the evaporative heat dissipation is equal to zero. </a:t>
            </a:r>
          </a:p>
          <a:p>
            <a:pPr lvl="1"/>
            <a:r>
              <a:rPr lang="en-US" altLang="zh-CN" smtClean="0"/>
              <a:t>Influence of air pressure: the lower the air pressure, the easier the water evaporates. Increasing the ventilation of the cooling tower can effectively reduce the static pressure on the surface of the cooling water and facilitate the evaporative heat dissipation of the cooling water. </a:t>
            </a:r>
          </a:p>
          <a:p>
            <a:pPr lvl="1"/>
            <a:r>
              <a:rPr lang="en-US" altLang="zh-CN" smtClean="0"/>
              <a:t>Influence of wind speed: The greater the wind speed, the greater the convection heat transfer coefficient. In addition to closed cooling towers, various open cooling towers require natural or mechanical ventilation.  </a:t>
            </a:r>
          </a:p>
          <a:p>
            <a:pPr lvl="1"/>
            <a:r>
              <a:rPr lang="en-US" altLang="zh-CN" smtClean="0"/>
              <a:t>To sum up, the cooling process of cooling water in a cooling tower is a process of exchanging heat with the air, and its cooling effect is greatly affected by atmospheric weather conditions. </a:t>
            </a:r>
            <a:endParaRPr lang="en-US" altLang="zh-CN" dirty="0" smtClean="0"/>
          </a:p>
        </p:txBody>
      </p:sp>
    </p:spTree>
    <p:extLst>
      <p:ext uri="{BB962C8B-B14F-4D97-AF65-F5344CB8AC3E}">
        <p14:creationId xmlns:p14="http://schemas.microsoft.com/office/powerpoint/2010/main" val="27683647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water-cooled chilled water unit must use a cooling tower. The air-cooled chiller water unit does not require the cooling tower.</a:t>
            </a:r>
            <a:endParaRPr lang="en-US"/>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22102428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56195952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An open cooling tower is recommended for the cooling system of a data center. If water needs to be protected against pollution, a closed cooling tower can also be used. The combustion performance level of cooling tower materials cannot be lower than Class B1.</a:t>
            </a:r>
          </a:p>
          <a:p>
            <a:r>
              <a:rPr lang="en-US" smtClean="0"/>
              <a:t>The cooling tower should not be deployed near heat sources, exhaust gas, smoke generation point, chemical stack, or coal stack. </a:t>
            </a:r>
          </a:p>
          <a:p>
            <a:r>
              <a:rPr lang="en-US" smtClean="0"/>
              <a:t>The distance between cooling towers or between a cooling tower and other buildings should be set based on the ventilation requirements of the tower and the interaction between the tower and the buildings. In addition, the safety distance for fire prevention and explosion prevention of the building and the construction and maintenance requirements of the cooling tower should also be considered </a:t>
            </a:r>
          </a:p>
          <a:p>
            <a:r>
              <a:rPr lang="en-US" smtClean="0"/>
              <a:t>The cooling tower must be far away from high temperature or harmful gas, such as air exhaust from the kitchen. In addition, the cooling tower must be free from water drifting that may affect the surrounding environment.</a:t>
            </a:r>
            <a:endParaRPr lang="en-US"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9826518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204342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impact of the cooling tower noise on the environment should comply with the standard values of various urban areas or environmental noise specified in the GB 3096 Environmental Quality Standard for Noise. The space attenuation of the cooling tower can be calculated based on the assumption that the attenuation is 5 dB when the distance increases by one time of the noise value. The synthetic sound pressure level of sound sources of multiple cooling towers should be calculated by logarithm.</a:t>
            </a:r>
          </a:p>
          <a:p>
            <a:r>
              <a:rPr lang="en-US" altLang="zh-CN" smtClean="0"/>
              <a:t>After the position of the cooling tower is determined, if the designed and selected low-noise cooling tower cannot meet the requirements, noise reduction and insulation measures should be taken.</a:t>
            </a:r>
          </a:p>
          <a:p>
            <a:r>
              <a:rPr lang="en-US" altLang="zh-CN" smtClean="0"/>
              <a:t>Areas with the risk of freezing. The following antifreezing and thermal insulation measures should be taken for a cooling tower running in winter:</a:t>
            </a:r>
          </a:p>
          <a:p>
            <a:pPr lvl="1"/>
            <a:r>
              <a:rPr lang="en-US" altLang="zh-CN" smtClean="0"/>
              <a:t>It is recommended that the cooling tower be separately deployed and the antifreeze cooling tower be used.</a:t>
            </a:r>
          </a:p>
          <a:p>
            <a:pPr lvl="1"/>
            <a:r>
              <a:rPr lang="en-US" altLang="zh-CN" smtClean="0"/>
              <a:t>The water refill pipes, cooling water supply and return pipes installed on the roof and in the rooms without heating should be insulated and heated. The chassis of the cooling tower for storing water should also be equipped with trace heating facilities.</a:t>
            </a:r>
          </a:p>
          <a:p>
            <a:pPr lvl="1"/>
            <a:r>
              <a:rPr lang="en-US" altLang="zh-CN" smtClean="0"/>
              <a:t>For the cooling water pipe installed on the outdoor sunny side, the length of the pipe that is exposed to the sunlight and generates temperature rise can be considered for heat insulation.</a:t>
            </a:r>
            <a:endParaRPr lang="en-US" altLang="zh-CN"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1625215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When selecting a cooling tower, you can preliminarily select the cooling tower specifications based on the return and supply water temperature, local wet bulb temperature, and cooling tower water flow. Then, you can check whether the selected cooling tower meets the parameter requirements of cooling water based on the curve or table of non-standard working conditions for the sample. If the requirements are not met, the specifications should be modified.</a:t>
            </a:r>
            <a:endParaRPr lang="en-US"/>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14550668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a:lnSpc>
                <a:spcPct val="110000"/>
              </a:lnSpc>
            </a:pPr>
            <a:r>
              <a:rPr lang="en-US" smtClean="0"/>
              <a:t>The cooling water refill system must meet the performance requirements of the air conditioning system in a data center. The flow and pressure of the cooling water refill system must meet the requirements of the equipment in use.</a:t>
            </a:r>
          </a:p>
          <a:p>
            <a:pPr>
              <a:lnSpc>
                <a:spcPct val="110000"/>
              </a:lnSpc>
            </a:pPr>
            <a:r>
              <a:rPr lang="en-US" smtClean="0"/>
              <a:t>If the cooling water refill is interrupted, the cooling system will be interrupted. In this case, a water refill storage device should be deployed. The storage time should not be shorter than the time for a local emergency water truck to arrive at the site. If the storage time cannot be determined, it should be at least 12 hours. A water refill port should be reserved on the water refill storage device.</a:t>
            </a:r>
          </a:p>
          <a:p>
            <a:pPr>
              <a:lnSpc>
                <a:spcPct val="110000"/>
              </a:lnSpc>
            </a:pPr>
            <a:r>
              <a:rPr lang="en-US" smtClean="0"/>
              <a:t>It is recommended that municipal tap water be used to refill cooling water. Epigenetic water, well water, lake water, and river water that meet the water quality requirements can also be used.</a:t>
            </a:r>
          </a:p>
          <a:p>
            <a:pPr>
              <a:lnSpc>
                <a:spcPct val="110000"/>
              </a:lnSpc>
            </a:pPr>
            <a:r>
              <a:rPr lang="en-US" smtClean="0"/>
              <a:t>Measures should be taken for the storage of cooling water to prevent the water quality from deteriorating.</a:t>
            </a:r>
          </a:p>
          <a:p>
            <a:pPr>
              <a:lnSpc>
                <a:spcPct val="110000"/>
              </a:lnSpc>
            </a:pPr>
            <a:r>
              <a:rPr lang="en-US" smtClean="0"/>
              <a:t>Evaporation loss: The evaporation loss of cooling water is related to the cooling water temperature drop. Generally, when the temperature decreases to 5°C, the evaporation loss is 0.93% of the circulating water volume. When the temperature drops to 8°C, it is 1.48% of the circulating water.</a:t>
            </a:r>
          </a:p>
          <a:p>
            <a:pPr>
              <a:lnSpc>
                <a:spcPct val="110000"/>
              </a:lnSpc>
            </a:pPr>
            <a:r>
              <a:rPr lang="en-US" smtClean="0"/>
              <a:t>Drift loss: water loss due to the strong wind of the cooling tower. The drift loss of China-made equipment is 0.3% to 0.35% of the circulating water volume, and that of international equipment is 0.15% to 0.3% of the circulating water volume.</a:t>
            </a:r>
          </a:p>
          <a:p>
            <a:pPr>
              <a:lnSpc>
                <a:spcPct val="110000"/>
              </a:lnSpc>
            </a:pPr>
            <a:r>
              <a:rPr lang="en-US" altLang="zh-CN" smtClean="0"/>
              <a:t>Drainage loss: The concentration times of cooling water should not exceed 3 to 3.5 times through drainage. Generally, the drainage loss should be 0.3%–1% of the circulating water volume.</a:t>
            </a:r>
          </a:p>
          <a:p>
            <a:pPr>
              <a:lnSpc>
                <a:spcPct val="110000"/>
              </a:lnSpc>
            </a:pPr>
            <a:r>
              <a:rPr lang="en-US" altLang="zh-CN" smtClean="0"/>
              <a:t>Other losses: cooling water losses caused by water leakage.</a:t>
            </a:r>
          </a:p>
          <a:p>
            <a:pPr>
              <a:lnSpc>
                <a:spcPct val="110000"/>
              </a:lnSpc>
            </a:pPr>
            <a:r>
              <a:rPr lang="en-US" altLang="zh-CN" smtClean="0"/>
              <a:t>In conclusion, the general water refill rate can be estimated to be 2% to 3%.</a:t>
            </a:r>
            <a:endParaRPr lang="en-US" altLang="zh-CN"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5269178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54921010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The lift of a cooling water pump should be the sum of the following items:</a:t>
            </a:r>
          </a:p>
          <a:p>
            <a:pPr lvl="1"/>
            <a:r>
              <a:rPr lang="en-US" smtClean="0"/>
              <a:t>Height difference between the water pan of the cooling tower and the water distributor.</a:t>
            </a:r>
          </a:p>
          <a:p>
            <a:pPr lvl="1"/>
            <a:r>
              <a:rPr lang="en-US" smtClean="0"/>
              <a:t>Free hydraulic head required by the distributor pipe of the cooling tower: provided by the manufacturer. For details, see the product brochure. Generally, the free hydraulic head of a typical crossflow tower is 0.05 MPa.</a:t>
            </a:r>
          </a:p>
          <a:p>
            <a:pPr lvl="1"/>
            <a:r>
              <a:rPr lang="en-US" smtClean="0"/>
              <a:t>Chiller condenser resistance: provided by the manufacturer. For details, see the product brochure.</a:t>
            </a:r>
          </a:p>
          <a:p>
            <a:pPr lvl="1"/>
            <a:r>
              <a:rPr lang="en-US" smtClean="0"/>
              <a:t>Resistance of suction pipes, discharge pipes, fittings, automatic control valves, filters, and dirt removers.</a:t>
            </a:r>
          </a:p>
          <a:p>
            <a:pPr lvl="1"/>
            <a:r>
              <a:rPr lang="en-US" smtClean="0"/>
              <a:t>Add 5% to 10% of the sum of the preceding items.</a:t>
            </a:r>
          </a:p>
          <a:p>
            <a:endParaRPr lang="en-US" altLang="zh-CN"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4460718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11961382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47506603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8390529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图像占位符 3"/>
          <p:cNvSpPr>
            <a:spLocks noGrp="1" noRot="1" noChangeAspect="1"/>
          </p:cNvSpPr>
          <p:nvPr>
            <p:ph type="sldImg"/>
          </p:nvPr>
        </p:nvSpPr>
        <p:spPr>
          <a:xfrm>
            <a:off x="750888" y="742950"/>
            <a:ext cx="5541962" cy="3117850"/>
          </a:xfrm>
        </p:spPr>
      </p:sp>
      <p:sp>
        <p:nvSpPr>
          <p:cNvPr id="5" name="备注占位符 4"/>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601252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r>
              <a:rPr lang="en-US" smtClean="0"/>
              <a:t>Cold (hot) water system: provides cold (hot) water for air handling units.</a:t>
            </a:r>
          </a:p>
          <a:p>
            <a:r>
              <a:rPr lang="en-US" smtClean="0"/>
              <a:t>Cooling water system: provides cooling water for the condenser of a water-cooled chiller.</a:t>
            </a:r>
          </a:p>
          <a:p>
            <a:r>
              <a:rPr lang="en-US" smtClean="0"/>
              <a:t>Condensate water system: discharges air condensate water.</a:t>
            </a:r>
          </a:p>
          <a:p>
            <a:endParaRPr lang="zh-CN" altLang="en-US" dirty="0"/>
          </a:p>
        </p:txBody>
      </p:sp>
      <p:sp>
        <p:nvSpPr>
          <p:cNvPr id="4" name="幻灯片图像占位符 3"/>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5963389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3798366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50888" y="742950"/>
            <a:ext cx="5541962" cy="3117850"/>
          </a:xfrm>
        </p:spPr>
      </p:sp>
      <p:sp>
        <p:nvSpPr>
          <p:cNvPr id="3" name="备注占位符 2"/>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22632831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幻灯片图像占位符 5"/>
          <p:cNvSpPr>
            <a:spLocks noGrp="1" noRot="1" noChangeAspect="1"/>
          </p:cNvSpPr>
          <p:nvPr>
            <p:ph type="sldImg"/>
          </p:nvPr>
        </p:nvSpPr>
        <p:spPr>
          <a:xfrm>
            <a:off x="750888" y="742950"/>
            <a:ext cx="5541962" cy="3117850"/>
          </a:xfrm>
        </p:spPr>
      </p:sp>
      <p:sp>
        <p:nvSpPr>
          <p:cNvPr id="7" name="备注占位符 6"/>
          <p:cNvSpPr>
            <a:spLocks noGrp="1"/>
          </p:cNvSpPr>
          <p:nvPr>
            <p:ph type="body" idx="1"/>
          </p:nvPr>
        </p:nvSpPr>
        <p:spPr/>
        <p:txBody>
          <a:bodyPr/>
          <a:lstStyle/>
          <a:p>
            <a:endParaRPr lang="zh-CN" altLang="en-US"/>
          </a:p>
        </p:txBody>
      </p:sp>
    </p:spTree>
    <p:extLst>
      <p:ext uri="{BB962C8B-B14F-4D97-AF65-F5344CB8AC3E}">
        <p14:creationId xmlns:p14="http://schemas.microsoft.com/office/powerpoint/2010/main" val="31275706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备注占位符 2"/>
          <p:cNvSpPr>
            <a:spLocks noGrp="1"/>
          </p:cNvSpPr>
          <p:nvPr>
            <p:ph type="body" idx="1"/>
          </p:nvPr>
        </p:nvSpPr>
        <p:spPr/>
        <p:txBody>
          <a:bodyPr/>
          <a:lstStyle/>
          <a:p>
            <a:pPr lvl="0">
              <a:lnSpc>
                <a:spcPct val="100000"/>
              </a:lnSpc>
            </a:pPr>
            <a:r>
              <a:rPr lang="en-US" smtClean="0"/>
              <a:t>Open system: There is a water tank or pool between pipes to ventilate. When water flows back, the pipes ventilate.</a:t>
            </a:r>
          </a:p>
          <a:p>
            <a:pPr lvl="1">
              <a:lnSpc>
                <a:spcPct val="100000"/>
              </a:lnSpc>
            </a:pPr>
            <a:r>
              <a:rPr lang="en-US" smtClean="0"/>
              <a:t>Advantages: The chilled water tank has the cold storage capability, which can reduce the turn-on time of a chiller and increase the energy adjustment capability. The chilled water temperature fluctuates slightly.</a:t>
            </a:r>
          </a:p>
          <a:p>
            <a:pPr lvl="1">
              <a:lnSpc>
                <a:spcPct val="100000"/>
              </a:lnSpc>
            </a:pPr>
            <a:r>
              <a:rPr lang="en-US" smtClean="0"/>
              <a:t>Disadvantages: When chilled water contacts with the air, high oxygen content in circulating water is easy to corrode pipes. In addition to overcoming the pipe resistance, the head of the water pump should be able to lift water to a certain height. Therefore, the lift and energy consumption of the water pump are relatively high. If self-flowing return water is used, the diameter of the return water pipe is large, which will increase the investment.</a:t>
            </a:r>
          </a:p>
          <a:p>
            <a:pPr lvl="1">
              <a:lnSpc>
                <a:spcPct val="100000"/>
              </a:lnSpc>
            </a:pPr>
            <a:r>
              <a:rPr lang="en-US" smtClean="0"/>
              <a:t>Application scenarios: The air conditioning system sprays water to cool the air. The temperature fluctuation of chilled water is small or the energy adjustment of a chiller cannot adapt to the change of the air conditioning system. The open tank is used to store chilled water to reduce the peak load. The cooling water system with a spray cooling tower is used.</a:t>
            </a:r>
          </a:p>
          <a:p>
            <a:pPr>
              <a:lnSpc>
                <a:spcPct val="100000"/>
              </a:lnSpc>
            </a:pPr>
            <a:r>
              <a:rPr lang="en-US" smtClean="0"/>
              <a:t>Closed system: Water in pipes does not contact with the air. An expansion water tank is installed only at the highest point of the system.</a:t>
            </a:r>
          </a:p>
          <a:p>
            <a:pPr lvl="1">
              <a:lnSpc>
                <a:spcPct val="100000"/>
              </a:lnSpc>
            </a:pPr>
            <a:r>
              <a:rPr lang="en-US" altLang="zh-CN" smtClean="0"/>
              <a:t>Advantages: Pipes do not contact with the air, and pipes and equipment are not easily corroded. The lift required by a pump is determined only by the pipe resistance and does not need to overcome the hydrostatic pressure. The lift and power of the pump are low. The system is simple.</a:t>
            </a:r>
          </a:p>
          <a:p>
            <a:pPr lvl="1">
              <a:lnSpc>
                <a:spcPct val="100000"/>
              </a:lnSpc>
            </a:pPr>
            <a:r>
              <a:rPr lang="en-US" altLang="zh-CN" smtClean="0"/>
              <a:t>Disadvantages: Its cold storage capacity is weak. When the load is low, the chiller needs to be started frequently. Sometimes, a pressurized water pump is required to refill water to the expansion water tank.</a:t>
            </a:r>
          </a:p>
          <a:p>
            <a:pPr lvl="1">
              <a:lnSpc>
                <a:spcPct val="100000"/>
              </a:lnSpc>
            </a:pPr>
            <a:r>
              <a:rPr lang="en-US" altLang="zh-CN" smtClean="0"/>
              <a:t>Application scenarios: The air conditioning system uses fan coil units, inducers, and water-cooled surface coolers. An air-conditioning cold water system for high-rise buildings is used. A hot water system is used.</a:t>
            </a:r>
            <a:endParaRPr lang="en-US" altLang="zh-CN" dirty="0" smtClean="0"/>
          </a:p>
        </p:txBody>
      </p:sp>
      <p:sp>
        <p:nvSpPr>
          <p:cNvPr id="7" name="幻灯片图像占位符 6"/>
          <p:cNvSpPr>
            <a:spLocks noGrp="1" noRot="1" noChangeAspect="1"/>
          </p:cNvSpPr>
          <p:nvPr>
            <p:ph type="sldImg"/>
          </p:nvPr>
        </p:nvSpPr>
        <p:spPr>
          <a:xfrm>
            <a:off x="750888" y="742950"/>
            <a:ext cx="5541962" cy="3117850"/>
          </a:xfrm>
        </p:spPr>
      </p:sp>
    </p:spTree>
    <p:extLst>
      <p:ext uri="{BB962C8B-B14F-4D97-AF65-F5344CB8AC3E}">
        <p14:creationId xmlns:p14="http://schemas.microsoft.com/office/powerpoint/2010/main" val="347639718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2#总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21"/>
            <a:ext cx="12192000" cy="5602224"/>
          </a:xfrm>
          <a:prstGeom prst="rect">
            <a:avLst/>
          </a:prstGeom>
          <a:ln>
            <a:noFill/>
            <a:prstDash val="dash"/>
          </a:ln>
        </p:spPr>
      </p:pic>
      <p:sp>
        <p:nvSpPr>
          <p:cNvPr id="8" name="L 形 7"/>
          <p:cNvSpPr/>
          <p:nvPr userDrawn="1"/>
        </p:nvSpPr>
        <p:spPr>
          <a:xfrm rot="16200000" flipH="1">
            <a:off x="6634196" y="2578036"/>
            <a:ext cx="701032" cy="71765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aseline="0">
              <a:latin typeface="Huawei Sans" panose="020C0503030203020204" pitchFamily="34" charset="0"/>
              <a:ea typeface="方正兰亭黑简体" panose="02000000000000000000" pitchFamily="2" charset="-122"/>
            </a:endParaRPr>
          </a:p>
        </p:txBody>
      </p:sp>
      <p:sp>
        <p:nvSpPr>
          <p:cNvPr id="9" name="Title 1">
            <a:extLst>
              <a:ext uri="{FF2B5EF4-FFF2-40B4-BE49-F238E27FC236}">
                <a16:creationId xmlns:a16="http://schemas.microsoft.com/office/drawing/2014/main" xmlns="" id="{8227DEE9-8BE9-0D49-BF96-9E83C5312E00}"/>
              </a:ext>
            </a:extLst>
          </p:cNvPr>
          <p:cNvSpPr>
            <a:spLocks noGrp="1"/>
          </p:cNvSpPr>
          <p:nvPr>
            <p:ph type="ctrTitle" hasCustomPrompt="1"/>
          </p:nvPr>
        </p:nvSpPr>
        <p:spPr>
          <a:xfrm>
            <a:off x="916560" y="907092"/>
            <a:ext cx="8125839" cy="690255"/>
          </a:xfrm>
          <a:prstGeom prst="rect">
            <a:avLst/>
          </a:prstGeom>
          <a:ln>
            <a:noFill/>
            <a:prstDash val="dash"/>
          </a:ln>
        </p:spPr>
        <p:txBody>
          <a:bodyPr lIns="0" tIns="0" rIns="0" bIns="0" anchor="t">
            <a:normAutofit/>
          </a:bodyPr>
          <a:lstStyle>
            <a:lvl1pPr>
              <a:defRPr lang="en-US" sz="3200" b="0" i="0" baseline="0" dirty="0">
                <a:latin typeface="Huawei Sans" panose="020C0503030203020204" pitchFamily="34" charset="0"/>
                <a:ea typeface="方正兰亭黑简体" panose="02000000000000000000" pitchFamily="2" charset="-122"/>
              </a:defRPr>
            </a:lvl1pPr>
          </a:lstStyle>
          <a:p>
            <a:pPr lvl="0" defTabSz="914034">
              <a:lnSpc>
                <a:spcPts val="3439"/>
              </a:lnSpc>
            </a:pPr>
            <a:r>
              <a:rPr lang="en-US" altLang="zh-CN" dirty="0" smtClean="0"/>
              <a:t>Click to Edit Title</a:t>
            </a:r>
            <a:endParaRPr lang="en-US" dirty="0"/>
          </a:p>
        </p:txBody>
      </p:sp>
      <p:sp>
        <p:nvSpPr>
          <p:cNvPr id="10" name="Text Placeholder 5">
            <a:extLst>
              <a:ext uri="{FF2B5EF4-FFF2-40B4-BE49-F238E27FC236}">
                <a16:creationId xmlns:a16="http://schemas.microsoft.com/office/drawing/2014/main" xmlns="" id="{2F43DA98-D48D-6947-95EF-BA3B05E68822}"/>
              </a:ext>
            </a:extLst>
          </p:cNvPr>
          <p:cNvSpPr>
            <a:spLocks noGrp="1"/>
          </p:cNvSpPr>
          <p:nvPr>
            <p:ph type="body" sz="quarter" idx="10" hasCustomPrompt="1"/>
          </p:nvPr>
        </p:nvSpPr>
        <p:spPr>
          <a:xfrm>
            <a:off x="916561" y="1949372"/>
            <a:ext cx="8125840" cy="643926"/>
          </a:xfrm>
        </p:spPr>
        <p:txBody>
          <a:bodyPr vert="horz" lIns="0" tIns="0" rIns="0" bIns="0" rtlCol="0">
            <a:noAutofit/>
          </a:bodyPr>
          <a:lstStyle>
            <a:lvl1pPr marL="228600" indent="-228600">
              <a:buNone/>
              <a:defRPr lang="en-US" sz="1400" baseline="0" dirty="0">
                <a:latin typeface="Huawei Sans" panose="020C0503030203020204" pitchFamily="34" charset="0"/>
                <a:ea typeface="方正兰亭黑简体" panose="02000000000000000000" pitchFamily="2" charset="-122"/>
                <a:cs typeface="Huawei Sans" panose="020C0503030203020204" pitchFamily="34" charset="0"/>
              </a:defRPr>
            </a:lvl1pPr>
          </a:lstStyle>
          <a:p>
            <a:pPr marL="0" lvl="0" indent="0">
              <a:lnSpc>
                <a:spcPct val="100000"/>
              </a:lnSpc>
              <a:spcBef>
                <a:spcPts val="0"/>
              </a:spcBef>
            </a:pPr>
            <a:r>
              <a:rPr lang="en-US" altLang="zh-CN" dirty="0" smtClean="0"/>
              <a:t>Click to Edit Title</a:t>
            </a:r>
            <a:endParaRPr lang="en-US" dirty="0"/>
          </a:p>
        </p:txBody>
      </p:sp>
    </p:spTree>
    <p:extLst>
      <p:ext uri="{BB962C8B-B14F-4D97-AF65-F5344CB8AC3E}">
        <p14:creationId xmlns:p14="http://schemas.microsoft.com/office/powerpoint/2010/main" val="1063684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13#更多信息(可选)">
    <p:spTree>
      <p:nvGrpSpPr>
        <p:cNvPr id="1" name=""/>
        <p:cNvGrpSpPr/>
        <p:nvPr/>
      </p:nvGrpSpPr>
      <p:grpSpPr>
        <a:xfrm>
          <a:off x="0" y="0"/>
          <a:ext cx="0" cy="0"/>
          <a:chOff x="0" y="0"/>
          <a:chExt cx="0" cy="0"/>
        </a:xfrm>
      </p:grpSpPr>
      <p:sp>
        <p:nvSpPr>
          <p:cNvPr id="3" name="文本占位符 6"/>
          <p:cNvSpPr>
            <a:spLocks noGrp="1"/>
          </p:cNvSpPr>
          <p:nvPr>
            <p:ph type="body" sz="quarter" idx="10" hasCustomPrompt="1"/>
          </p:nvPr>
        </p:nvSpPr>
        <p:spPr>
          <a:xfrm>
            <a:off x="1019175" y="1844675"/>
            <a:ext cx="10153650" cy="4082880"/>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5pPr>
              <a:buNone/>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lang="en-US" altLang="zh-CN" dirty="0" smtClean="0"/>
              <a:t>More information for trainees</a:t>
            </a:r>
            <a:endParaRPr lang="zh-CN" altLang="en-US" dirty="0" smtClean="0"/>
          </a:p>
          <a:p>
            <a:endParaRPr lang="zh-CN" altLang="en-US" dirty="0"/>
          </a:p>
        </p:txBody>
      </p:sp>
      <p:cxnSp>
        <p:nvCxnSpPr>
          <p:cNvPr id="12"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10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3" name="文本框 16">
            <a:extLst>
              <a:ext uri="{FF2B5EF4-FFF2-40B4-BE49-F238E27FC236}">
                <a16:creationId xmlns:a16="http://schemas.microsoft.com/office/drawing/2014/main" xmlns="" id="{568EC886-2612-1F43-AB51-21A76A078357}"/>
              </a:ext>
            </a:extLst>
          </p:cNvPr>
          <p:cNvSpPr txBox="1"/>
          <p:nvPr userDrawn="1"/>
        </p:nvSpPr>
        <p:spPr>
          <a:xfrm>
            <a:off x="918916" y="630373"/>
            <a:ext cx="4357283"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More Information</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54239715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4#学习推荐(可选)">
    <p:spTree>
      <p:nvGrpSpPr>
        <p:cNvPr id="1" name=""/>
        <p:cNvGrpSpPr/>
        <p:nvPr/>
      </p:nvGrpSpPr>
      <p:grpSpPr>
        <a:xfrm>
          <a:off x="0" y="0"/>
          <a:ext cx="0" cy="0"/>
          <a:chOff x="0" y="0"/>
          <a:chExt cx="0" cy="0"/>
        </a:xfrm>
      </p:grpSpPr>
      <p:sp>
        <p:nvSpPr>
          <p:cNvPr id="3" name="文本占位符 6"/>
          <p:cNvSpPr>
            <a:spLocks noGrp="1"/>
          </p:cNvSpPr>
          <p:nvPr>
            <p:ph type="body" sz="quarter" idx="10"/>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endParaRPr lang="zh-CN" altLang="en-US"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24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5" name="文本框 16">
            <a:extLst>
              <a:ext uri="{FF2B5EF4-FFF2-40B4-BE49-F238E27FC236}">
                <a16:creationId xmlns:a16="http://schemas.microsoft.com/office/drawing/2014/main" xmlns="" id="{568EC886-2612-1F43-AB51-21A76A078357}"/>
              </a:ext>
            </a:extLst>
          </p:cNvPr>
          <p:cNvSpPr txBox="1"/>
          <p:nvPr userDrawn="1"/>
        </p:nvSpPr>
        <p:spPr>
          <a:xfrm>
            <a:off x="918916" y="630373"/>
            <a:ext cx="4509568"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Recommendations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483931085"/>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7#标题和内容（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3" y="1484312"/>
            <a:ext cx="11293476" cy="4443243"/>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37910387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935"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7*#标题和内容（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2" y="447468"/>
            <a:ext cx="11293475" cy="497095"/>
          </a:xfrm>
          <a:prstGeom prst="rect">
            <a:avLst/>
          </a:prstGeom>
        </p:spPr>
        <p:txBody>
          <a:bodyPr lIns="0" tIns="0" rIns="0" bIns="0" anchor="t">
            <a:normAutofit/>
          </a:bodyPr>
          <a:lstStyle>
            <a:lvl1pPr>
              <a:defRPr lang="zh-CN" altLang="en-US" baseline="0" dirty="0">
                <a:latin typeface="Huawei Sans" panose="020C0503030203020204" pitchFamily="34" charset="0"/>
                <a:ea typeface="方正兰亭黑简体" panose="02000000000000000000" pitchFamily="2" charset="-122"/>
              </a:defRPr>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
        <p:nvSpPr>
          <p:cNvPr id="9" name="文本占位符 6"/>
          <p:cNvSpPr>
            <a:spLocks noGrp="1"/>
          </p:cNvSpPr>
          <p:nvPr>
            <p:ph type="body" sz="quarter" idx="10" hasCustomPrompt="1"/>
          </p:nvPr>
        </p:nvSpPr>
        <p:spPr>
          <a:xfrm>
            <a:off x="455612" y="1052514"/>
            <a:ext cx="11293476" cy="4875042"/>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stStyle>
          <a:p>
            <a:r>
              <a:rPr lang="en-US" altLang="zh-CN" dirty="0" smtClean="0"/>
              <a:t>Click here to edit</a:t>
            </a:r>
            <a:endParaRPr lang="zh-CN" altLang="en-US" dirty="0"/>
          </a:p>
        </p:txBody>
      </p:sp>
    </p:spTree>
    <p:extLst>
      <p:ext uri="{BB962C8B-B14F-4D97-AF65-F5344CB8AC3E}">
        <p14:creationId xmlns:p14="http://schemas.microsoft.com/office/powerpoint/2010/main" val="178833010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guide id="0" orient="horz" pos="663"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8#仅标题（两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1001920"/>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699310209"/>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8*#仅标题（一行标题）">
    <p:spTree>
      <p:nvGrpSpPr>
        <p:cNvPr id="1" name=""/>
        <p:cNvGrpSpPr/>
        <p:nvPr/>
      </p:nvGrpSpPr>
      <p:grpSpPr>
        <a:xfrm>
          <a:off x="0" y="0"/>
          <a:ext cx="0" cy="0"/>
          <a:chOff x="0" y="0"/>
          <a:chExt cx="0" cy="0"/>
        </a:xfrm>
      </p:grpSpPr>
      <p:sp>
        <p:nvSpPr>
          <p:cNvPr id="3" name="标题 1"/>
          <p:cNvSpPr>
            <a:spLocks noGrp="1"/>
          </p:cNvSpPr>
          <p:nvPr>
            <p:ph type="title" hasCustomPrompt="1"/>
          </p:nvPr>
        </p:nvSpPr>
        <p:spPr>
          <a:xfrm>
            <a:off x="455613" y="447468"/>
            <a:ext cx="11293475" cy="497095"/>
          </a:xfrm>
          <a:prstGeom prst="rect">
            <a:avLst/>
          </a:prstGeom>
        </p:spPr>
        <p:txBody>
          <a:bodyPr lIns="0" tIns="0" rIns="0" bIns="0" anchor="t">
            <a:normAutofit/>
          </a:bodyPr>
          <a:lstStyle>
            <a:lvl1pPr>
              <a:defRPr lang="zh-CN" altLang="en-US" baseline="0" dirty="0"/>
            </a:lvl1pPr>
          </a:lstStyle>
          <a:p>
            <a:pPr marL="0" lvl="0" indent="0" defTabSz="1187798">
              <a:lnSpc>
                <a:spcPts val="3430"/>
              </a:lnSpc>
              <a:spcBef>
                <a:spcPts val="0"/>
              </a:spcBef>
              <a:buFont typeface="Arial" panose="020B0604020202020204" pitchFamily="34" charset="0"/>
            </a:pPr>
            <a:r>
              <a:rPr lang="en-US" altLang="zh-CN" dirty="0" smtClean="0"/>
              <a:t>Title</a:t>
            </a:r>
            <a:endParaRPr lang="zh-CN" altLang="en-US" dirty="0"/>
          </a:p>
        </p:txBody>
      </p:sp>
    </p:spTree>
    <p:extLst>
      <p:ext uri="{BB962C8B-B14F-4D97-AF65-F5344CB8AC3E}">
        <p14:creationId xmlns:p14="http://schemas.microsoft.com/office/powerpoint/2010/main" val="386053612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595"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9#全白背景">
    <p:spTree>
      <p:nvGrpSpPr>
        <p:cNvPr id="1" name=""/>
        <p:cNvGrpSpPr/>
        <p:nvPr/>
      </p:nvGrpSpPr>
      <p:grpSpPr>
        <a:xfrm>
          <a:off x="0" y="0"/>
          <a:ext cx="0" cy="0"/>
          <a:chOff x="0" y="0"/>
          <a:chExt cx="0" cy="0"/>
        </a:xfrm>
      </p:grpSpPr>
    </p:spTree>
    <p:extLst>
      <p:ext uri="{BB962C8B-B14F-4D97-AF65-F5344CB8AC3E}">
        <p14:creationId xmlns:p14="http://schemas.microsoft.com/office/powerpoint/2010/main" val="784229787"/>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15#谢谢">
    <p:bg>
      <p:bgPr>
        <a:solidFill>
          <a:srgbClr val="FFFFFF"/>
        </a:solidFill>
        <a:effectLst/>
      </p:bgPr>
    </p:bg>
    <p:spTree>
      <p:nvGrpSpPr>
        <p:cNvPr id="1" name=""/>
        <p:cNvGrpSpPr/>
        <p:nvPr/>
      </p:nvGrpSpPr>
      <p:grpSpPr>
        <a:xfrm>
          <a:off x="0" y="0"/>
          <a:ext cx="0" cy="0"/>
          <a:chOff x="0" y="0"/>
          <a:chExt cx="0" cy="0"/>
        </a:xfrm>
      </p:grpSpPr>
      <p:sp>
        <p:nvSpPr>
          <p:cNvPr id="3" name="TextBox 3">
            <a:extLst>
              <a:ext uri="{FF2B5EF4-FFF2-40B4-BE49-F238E27FC236}">
                <a16:creationId xmlns="" xmlns:a16="http://schemas.microsoft.com/office/drawing/2014/main" id="{42AF307D-40F4-EC4C-9108-79E948007529}"/>
              </a:ext>
            </a:extLst>
          </p:cNvPr>
          <p:cNvSpPr txBox="1"/>
          <p:nvPr userDrawn="1"/>
        </p:nvSpPr>
        <p:spPr>
          <a:xfrm>
            <a:off x="607486" y="1402064"/>
            <a:ext cx="3921034" cy="854717"/>
          </a:xfrm>
          <a:prstGeom prst="rect">
            <a:avLst/>
          </a:prstGeom>
          <a:noFill/>
        </p:spPr>
        <p:txBody>
          <a:bodyPr wrap="square" rtlCol="0">
            <a:spAutoFit/>
          </a:bodyPr>
          <a:lstStyle/>
          <a:p>
            <a:pPr algn="l"/>
            <a:r>
              <a:rPr lang="en-US" sz="4940" dirty="0">
                <a:solidFill>
                  <a:schemeClr val="tx1"/>
                </a:solidFill>
              </a:rPr>
              <a:t>Thank you.</a:t>
            </a:r>
          </a:p>
        </p:txBody>
      </p:sp>
    </p:spTree>
    <p:extLst>
      <p:ext uri="{BB962C8B-B14F-4D97-AF65-F5344CB8AC3E}">
        <p14:creationId xmlns:p14="http://schemas.microsoft.com/office/powerpoint/2010/main" val="13069791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159478977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1#修订记录">
    <p:spTree>
      <p:nvGrpSpPr>
        <p:cNvPr id="1" name=""/>
        <p:cNvGrpSpPr/>
        <p:nvPr/>
      </p:nvGrpSpPr>
      <p:grpSpPr>
        <a:xfrm>
          <a:off x="0" y="0"/>
          <a:ext cx="0" cy="0"/>
          <a:chOff x="0" y="0"/>
          <a:chExt cx="0" cy="0"/>
        </a:xfrm>
      </p:grpSpPr>
      <p:sp>
        <p:nvSpPr>
          <p:cNvPr id="31" name="Rectangle 2"/>
          <p:cNvSpPr>
            <a:spLocks noChangeArrowheads="1"/>
          </p:cNvSpPr>
          <p:nvPr userDrawn="1"/>
        </p:nvSpPr>
        <p:spPr bwMode="auto">
          <a:xfrm>
            <a:off x="952501" y="368660"/>
            <a:ext cx="3368597" cy="479425"/>
          </a:xfrm>
          <a:prstGeom prst="rect">
            <a:avLst/>
          </a:prstGeom>
          <a:noFill/>
          <a:ln w="9525">
            <a:noFill/>
            <a:miter lim="800000"/>
            <a:headEnd/>
            <a:tailEnd/>
          </a:ln>
        </p:spPr>
        <p:txBody>
          <a:bodyPr lIns="78258" tIns="39127" rIns="78258" bIns="39127" anchor="ctr"/>
          <a:lstStyle/>
          <a:p>
            <a:pPr marL="0" marR="0" lvl="0" indent="0" algn="l" defTabSz="1001624" rtl="0" eaLnBrk="0" fontAlgn="ctr" latinLnBrk="0" hangingPunct="0">
              <a:lnSpc>
                <a:spcPct val="100000"/>
              </a:lnSpc>
              <a:spcBef>
                <a:spcPct val="0"/>
              </a:spcBef>
              <a:spcAft>
                <a:spcPct val="0"/>
              </a:spcAft>
              <a:buClrTx/>
              <a:buSzTx/>
              <a:buFontTx/>
              <a:buNone/>
              <a:tabLst/>
              <a:defRPr/>
            </a:pPr>
            <a:r>
              <a:rPr lang="en-US" altLang="zh-CN" sz="3500" b="0" baseline="0" dirty="0" smtClean="0">
                <a:solidFill>
                  <a:srgbClr val="404040"/>
                </a:solidFill>
                <a:latin typeface="Huawei Sans" panose="020C0503030203020204" pitchFamily="34" charset="0"/>
                <a:ea typeface="方正兰亭黑简体" panose="02000000000000000000" pitchFamily="2" charset="-122"/>
              </a:rPr>
              <a:t>Revision Record</a:t>
            </a:r>
            <a:endParaRPr lang="zh-CN" altLang="en-US" sz="3500" b="0" baseline="0" dirty="0" smtClean="0">
              <a:solidFill>
                <a:srgbClr val="404040"/>
              </a:solidFill>
              <a:latin typeface="Huawei Sans" panose="020C0503030203020204" pitchFamily="34" charset="0"/>
              <a:ea typeface="方正兰亭黑简体" panose="02000000000000000000" pitchFamily="2" charset="-122"/>
            </a:endParaRPr>
          </a:p>
        </p:txBody>
      </p:sp>
      <p:sp>
        <p:nvSpPr>
          <p:cNvPr id="32" name="Text Box 58"/>
          <p:cNvSpPr txBox="1">
            <a:spLocks noChangeArrowheads="1"/>
          </p:cNvSpPr>
          <p:nvPr userDrawn="1"/>
        </p:nvSpPr>
        <p:spPr bwMode="auto">
          <a:xfrm>
            <a:off x="7487791" y="368660"/>
            <a:ext cx="3996445" cy="523220"/>
          </a:xfrm>
          <a:prstGeom prst="rect">
            <a:avLst/>
          </a:prstGeom>
          <a:noFill/>
          <a:ln w="9525" algn="ctr">
            <a:noFill/>
            <a:miter lim="800000"/>
            <a:headEnd/>
            <a:tailEnd/>
          </a:ln>
        </p:spPr>
        <p:txBody>
          <a:bodyPr wrap="square">
            <a:spAutoFit/>
          </a:bodyPr>
          <a:lstStyle/>
          <a:p>
            <a:pPr fontAlgn="ctr">
              <a:spcBef>
                <a:spcPct val="50000"/>
              </a:spcBef>
            </a:pPr>
            <a:r>
              <a:rPr lang="en-US" altLang="zh-CN" sz="2800" kern="1200" baseline="0" dirty="0" smtClean="0">
                <a:solidFill>
                  <a:srgbClr val="404040"/>
                </a:solidFill>
                <a:latin typeface="Huawei Sans" panose="020C0503030203020204" pitchFamily="34" charset="0"/>
                <a:ea typeface="方正兰亭黑简体" panose="02000000000000000000" pitchFamily="2" charset="-122"/>
                <a:cs typeface="+mn-cs"/>
              </a:rPr>
              <a:t>Do Not Print this Page</a:t>
            </a:r>
            <a:endParaRPr lang="zh-CN" altLang="en-US" sz="2800" kern="1200" baseline="0" dirty="0">
              <a:solidFill>
                <a:srgbClr val="404040"/>
              </a:solidFill>
              <a:latin typeface="Huawei Sans" panose="020C0503030203020204" pitchFamily="34" charset="0"/>
              <a:ea typeface="方正兰亭黑简体" panose="02000000000000000000" pitchFamily="2" charset="-122"/>
              <a:cs typeface="+mn-cs"/>
            </a:endParaRPr>
          </a:p>
        </p:txBody>
      </p:sp>
      <p:graphicFrame>
        <p:nvGraphicFramePr>
          <p:cNvPr id="33" name="Group 3"/>
          <p:cNvGraphicFramePr>
            <a:graphicFrameLocks noGrp="1"/>
          </p:cNvGraphicFramePr>
          <p:nvPr userDrawn="1">
            <p:extLst>
              <p:ext uri="{D42A27DB-BD31-4B8C-83A1-F6EECF244321}">
                <p14:modId xmlns:p14="http://schemas.microsoft.com/office/powerpoint/2010/main" val="3364682108"/>
              </p:ext>
            </p:extLst>
          </p:nvPr>
        </p:nvGraphicFramePr>
        <p:xfrm>
          <a:off x="1007534" y="1383305"/>
          <a:ext cx="10165988" cy="1082675"/>
        </p:xfrm>
        <a:graphic>
          <a:graphicData uri="http://schemas.openxmlformats.org/drawingml/2006/table">
            <a:tbl>
              <a:tblPr/>
              <a:tblGrid>
                <a:gridCol w="3059004">
                  <a:extLst>
                    <a:ext uri="{9D8B030D-6E8A-4147-A177-3AD203B41FA5}">
                      <a16:colId xmlns="" xmlns:a16="http://schemas.microsoft.com/office/drawing/2014/main" val="20000"/>
                    </a:ext>
                  </a:extLst>
                </a:gridCol>
                <a:gridCol w="2155444">
                  <a:extLst>
                    <a:ext uri="{9D8B030D-6E8A-4147-A177-3AD203B41FA5}">
                      <a16:colId xmlns="" xmlns:a16="http://schemas.microsoft.com/office/drawing/2014/main" val="20001"/>
                    </a:ext>
                  </a:extLst>
                </a:gridCol>
                <a:gridCol w="2873927">
                  <a:extLst>
                    <a:ext uri="{9D8B030D-6E8A-4147-A177-3AD203B41FA5}">
                      <a16:colId xmlns="" xmlns:a16="http://schemas.microsoft.com/office/drawing/2014/main" val="20002"/>
                    </a:ext>
                  </a:extLst>
                </a:gridCol>
                <a:gridCol w="2077613">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Code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Product Version</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8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Course Version</a:t>
                      </a: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bl>
          </a:graphicData>
        </a:graphic>
      </p:graphicFrame>
      <p:graphicFrame>
        <p:nvGraphicFramePr>
          <p:cNvPr id="34" name="Group 21"/>
          <p:cNvGraphicFramePr>
            <a:graphicFrameLocks noGrp="1"/>
          </p:cNvGraphicFramePr>
          <p:nvPr userDrawn="1">
            <p:extLst>
              <p:ext uri="{D42A27DB-BD31-4B8C-83A1-F6EECF244321}">
                <p14:modId xmlns:p14="http://schemas.microsoft.com/office/powerpoint/2010/main" val="305233041"/>
              </p:ext>
            </p:extLst>
          </p:nvPr>
        </p:nvGraphicFramePr>
        <p:xfrm>
          <a:off x="1007533" y="2680416"/>
          <a:ext cx="10177140" cy="3527425"/>
        </p:xfrm>
        <a:graphic>
          <a:graphicData uri="http://schemas.openxmlformats.org/drawingml/2006/table">
            <a:tbl>
              <a:tblPr/>
              <a:tblGrid>
                <a:gridCol w="3085809">
                  <a:extLst>
                    <a:ext uri="{9D8B030D-6E8A-4147-A177-3AD203B41FA5}">
                      <a16:colId xmlns="" xmlns:a16="http://schemas.microsoft.com/office/drawing/2014/main" val="20000"/>
                    </a:ext>
                  </a:extLst>
                </a:gridCol>
                <a:gridCol w="2155920">
                  <a:extLst>
                    <a:ext uri="{9D8B030D-6E8A-4147-A177-3AD203B41FA5}">
                      <a16:colId xmlns="" xmlns:a16="http://schemas.microsoft.com/office/drawing/2014/main" val="20001"/>
                    </a:ext>
                  </a:extLst>
                </a:gridCol>
                <a:gridCol w="2912127">
                  <a:extLst>
                    <a:ext uri="{9D8B030D-6E8A-4147-A177-3AD203B41FA5}">
                      <a16:colId xmlns="" xmlns:a16="http://schemas.microsoft.com/office/drawing/2014/main" val="20002"/>
                    </a:ext>
                  </a:extLst>
                </a:gridCol>
                <a:gridCol w="2023284">
                  <a:extLst>
                    <a:ext uri="{9D8B030D-6E8A-4147-A177-3AD203B41FA5}">
                      <a16:colId xmlns="" xmlns:a16="http://schemas.microsoft.com/office/drawing/2014/main" val="20003"/>
                    </a:ext>
                  </a:extLst>
                </a:gridCol>
              </a:tblGrid>
              <a:tr h="5778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Author/ID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Reviewer/ID</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New</a:t>
                      </a:r>
                      <a:r>
                        <a:rPr kumimoji="1" lang="zh-CN"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a:t>
                      </a:r>
                      <a:r>
                        <a:rPr kumimoji="1" lang="en-US" altLang="zh-CN"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rPr>
                        <a:t> Update</a:t>
                      </a:r>
                      <a:endParaRPr kumimoji="1" lang="zh-CN" altLang="en-US" sz="1600" b="1"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2699" marR="102699" marT="40053" marB="40053" anchor="ctr" anchorCtr="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04825">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en-US"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5"/>
                  </a:ext>
                </a:extLst>
              </a:tr>
              <a:tr h="488950">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40000"/>
                        </a:lnSpc>
                        <a:spcBef>
                          <a:spcPct val="30000"/>
                        </a:spcBef>
                        <a:spcAft>
                          <a:spcPct val="0"/>
                        </a:spcAft>
                        <a:buClr>
                          <a:srgbClr val="808080"/>
                        </a:buClr>
                        <a:buSzPct val="60000"/>
                        <a:buFont typeface="Wingdings" pitchFamily="2" charset="2"/>
                        <a:buNone/>
                        <a:tabLst/>
                      </a:pPr>
                      <a:endParaRPr kumimoji="0" lang="zh-CN" altLang="zh-CN" sz="1600" b="0" i="0" u="none" strike="noStrike" cap="none" normalizeH="0" baseline="0" dirty="0">
                        <a:ln>
                          <a:noFill/>
                        </a:ln>
                        <a:solidFill>
                          <a:schemeClr val="tx1"/>
                        </a:solidFill>
                        <a:effectLst/>
                        <a:latin typeface="方正兰亭黑简体" panose="02000000000000000000" pitchFamily="2" charset="-122"/>
                        <a:ea typeface="方正兰亭黑简体" panose="02000000000000000000" pitchFamily="2" charset="-122"/>
                      </a:endParaRPr>
                    </a:p>
                  </a:txBody>
                  <a:tcPr marL="104344" marR="104344" marT="39127" marB="39127"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2470491851"/>
                  </a:ext>
                </a:extLst>
              </a:tr>
            </a:tbl>
          </a:graphicData>
        </a:graphic>
      </p:graphicFrame>
      <p:sp>
        <p:nvSpPr>
          <p:cNvPr id="35" name="文本占位符 7"/>
          <p:cNvSpPr>
            <a:spLocks noGrp="1"/>
          </p:cNvSpPr>
          <p:nvPr>
            <p:ph type="body" sz="quarter" idx="17" hasCustomPrompt="1"/>
          </p:nvPr>
        </p:nvSpPr>
        <p:spPr>
          <a:xfrm>
            <a:off x="1007535" y="1954509"/>
            <a:ext cx="3024237"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Course Code</a:t>
            </a:r>
          </a:p>
        </p:txBody>
      </p:sp>
      <p:sp>
        <p:nvSpPr>
          <p:cNvPr id="36" name="文本占位符 7"/>
          <p:cNvSpPr>
            <a:spLocks noGrp="1"/>
          </p:cNvSpPr>
          <p:nvPr>
            <p:ph type="body" sz="quarter" idx="18" hasCustomPrompt="1"/>
          </p:nvPr>
        </p:nvSpPr>
        <p:spPr>
          <a:xfrm>
            <a:off x="4079776" y="1954509"/>
            <a:ext cx="21100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Product</a:t>
            </a:r>
          </a:p>
        </p:txBody>
      </p:sp>
      <p:sp>
        <p:nvSpPr>
          <p:cNvPr id="37" name="文本占位符 7"/>
          <p:cNvSpPr>
            <a:spLocks noGrp="1"/>
          </p:cNvSpPr>
          <p:nvPr>
            <p:ph type="body" sz="quarter" idx="19" hasCustomPrompt="1"/>
          </p:nvPr>
        </p:nvSpPr>
        <p:spPr>
          <a:xfrm>
            <a:off x="6239934" y="1954509"/>
            <a:ext cx="284439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8" name="文本占位符 7"/>
          <p:cNvSpPr>
            <a:spLocks noGrp="1"/>
          </p:cNvSpPr>
          <p:nvPr>
            <p:ph type="body" sz="quarter" idx="20" hasCustomPrompt="1"/>
          </p:nvPr>
        </p:nvSpPr>
        <p:spPr>
          <a:xfrm>
            <a:off x="9084333" y="1954509"/>
            <a:ext cx="2089190"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X.X</a:t>
            </a:r>
          </a:p>
        </p:txBody>
      </p:sp>
      <p:sp>
        <p:nvSpPr>
          <p:cNvPr id="39" name="文本占位符 7"/>
          <p:cNvSpPr>
            <a:spLocks noGrp="1"/>
          </p:cNvSpPr>
          <p:nvPr>
            <p:ph type="body" sz="quarter" idx="13" hasCustomPrompt="1"/>
          </p:nvPr>
        </p:nvSpPr>
        <p:spPr>
          <a:xfrm>
            <a:off x="1007533" y="3239574"/>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0" name="文本占位符 7"/>
          <p:cNvSpPr>
            <a:spLocks noGrp="1"/>
          </p:cNvSpPr>
          <p:nvPr>
            <p:ph type="body" sz="quarter" idx="14" hasCustomPrompt="1"/>
          </p:nvPr>
        </p:nvSpPr>
        <p:spPr>
          <a:xfrm>
            <a:off x="4079776" y="3239574"/>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1" name="文本占位符 7"/>
          <p:cNvSpPr>
            <a:spLocks noGrp="1"/>
          </p:cNvSpPr>
          <p:nvPr>
            <p:ph type="body" sz="quarter" idx="15" hasCustomPrompt="1"/>
          </p:nvPr>
        </p:nvSpPr>
        <p:spPr>
          <a:xfrm>
            <a:off x="6239933" y="3239574"/>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2" name="文本占位符 7"/>
          <p:cNvSpPr>
            <a:spLocks noGrp="1"/>
          </p:cNvSpPr>
          <p:nvPr>
            <p:ph type="body" sz="quarter" idx="16" hasCustomPrompt="1"/>
          </p:nvPr>
        </p:nvSpPr>
        <p:spPr>
          <a:xfrm>
            <a:off x="9168341" y="3239574"/>
            <a:ext cx="20107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3" name="文本占位符 7">
            <a:extLst>
              <a:ext uri="{FF2B5EF4-FFF2-40B4-BE49-F238E27FC236}">
                <a16:creationId xmlns="" xmlns:a16="http://schemas.microsoft.com/office/drawing/2014/main" id="{44F86C3E-C49E-485B-8EB0-960F41282238}"/>
              </a:ext>
            </a:extLst>
          </p:cNvPr>
          <p:cNvSpPr>
            <a:spLocks noGrp="1"/>
          </p:cNvSpPr>
          <p:nvPr>
            <p:ph type="body" sz="quarter" idx="21" hasCustomPrompt="1"/>
          </p:nvPr>
        </p:nvSpPr>
        <p:spPr>
          <a:xfrm>
            <a:off x="1019436" y="3758738"/>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4" name="文本占位符 7">
            <a:extLst>
              <a:ext uri="{FF2B5EF4-FFF2-40B4-BE49-F238E27FC236}">
                <a16:creationId xmlns="" xmlns:a16="http://schemas.microsoft.com/office/drawing/2014/main" id="{DB3D228B-4BFD-4782-B68D-12F66EA8C589}"/>
              </a:ext>
            </a:extLst>
          </p:cNvPr>
          <p:cNvSpPr>
            <a:spLocks noGrp="1"/>
          </p:cNvSpPr>
          <p:nvPr>
            <p:ph type="body" sz="quarter" idx="22" hasCustomPrompt="1"/>
          </p:nvPr>
        </p:nvSpPr>
        <p:spPr>
          <a:xfrm>
            <a:off x="4091679" y="3758738"/>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5" name="文本占位符 7">
            <a:extLst>
              <a:ext uri="{FF2B5EF4-FFF2-40B4-BE49-F238E27FC236}">
                <a16:creationId xmlns="" xmlns:a16="http://schemas.microsoft.com/office/drawing/2014/main" id="{FECCD724-6B1F-4104-8A9B-6B6764A3F859}"/>
              </a:ext>
            </a:extLst>
          </p:cNvPr>
          <p:cNvSpPr>
            <a:spLocks noGrp="1"/>
          </p:cNvSpPr>
          <p:nvPr>
            <p:ph type="body" sz="quarter" idx="23" hasCustomPrompt="1"/>
          </p:nvPr>
        </p:nvSpPr>
        <p:spPr>
          <a:xfrm>
            <a:off x="6251836" y="3758738"/>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46" name="文本占位符 7">
            <a:extLst>
              <a:ext uri="{FF2B5EF4-FFF2-40B4-BE49-F238E27FC236}">
                <a16:creationId xmlns="" xmlns:a16="http://schemas.microsoft.com/office/drawing/2014/main" id="{57E1C633-41F6-4A25-9DB3-D6799CE610DD}"/>
              </a:ext>
            </a:extLst>
          </p:cNvPr>
          <p:cNvSpPr>
            <a:spLocks noGrp="1"/>
          </p:cNvSpPr>
          <p:nvPr>
            <p:ph type="body" sz="quarter" idx="24" hasCustomPrompt="1"/>
          </p:nvPr>
        </p:nvSpPr>
        <p:spPr>
          <a:xfrm>
            <a:off x="9180244" y="3758738"/>
            <a:ext cx="201616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47" name="文本占位符 7">
            <a:extLst>
              <a:ext uri="{FF2B5EF4-FFF2-40B4-BE49-F238E27FC236}">
                <a16:creationId xmlns="" xmlns:a16="http://schemas.microsoft.com/office/drawing/2014/main" id="{C68CBD59-B896-4217-9781-389A1B11CE8D}"/>
              </a:ext>
            </a:extLst>
          </p:cNvPr>
          <p:cNvSpPr>
            <a:spLocks noGrp="1"/>
          </p:cNvSpPr>
          <p:nvPr>
            <p:ph type="body" sz="quarter" idx="25" hasCustomPrompt="1"/>
          </p:nvPr>
        </p:nvSpPr>
        <p:spPr>
          <a:xfrm>
            <a:off x="995796" y="4227621"/>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48" name="文本占位符 7">
            <a:extLst>
              <a:ext uri="{FF2B5EF4-FFF2-40B4-BE49-F238E27FC236}">
                <a16:creationId xmlns="" xmlns:a16="http://schemas.microsoft.com/office/drawing/2014/main" id="{791E82EE-AF55-486C-953D-3BD5CEE81CE4}"/>
              </a:ext>
            </a:extLst>
          </p:cNvPr>
          <p:cNvSpPr>
            <a:spLocks noGrp="1"/>
          </p:cNvSpPr>
          <p:nvPr>
            <p:ph type="body" sz="quarter" idx="26" hasCustomPrompt="1"/>
          </p:nvPr>
        </p:nvSpPr>
        <p:spPr>
          <a:xfrm>
            <a:off x="4068039" y="4227621"/>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49" name="文本占位符 7">
            <a:extLst>
              <a:ext uri="{FF2B5EF4-FFF2-40B4-BE49-F238E27FC236}">
                <a16:creationId xmlns="" xmlns:a16="http://schemas.microsoft.com/office/drawing/2014/main" id="{0F4FBCD0-2E04-4942-AFAF-B2774F425FB6}"/>
              </a:ext>
            </a:extLst>
          </p:cNvPr>
          <p:cNvSpPr>
            <a:spLocks noGrp="1"/>
          </p:cNvSpPr>
          <p:nvPr>
            <p:ph type="body" sz="quarter" idx="27" hasCustomPrompt="1"/>
          </p:nvPr>
        </p:nvSpPr>
        <p:spPr>
          <a:xfrm>
            <a:off x="6228196" y="4227621"/>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0" name="文本占位符 7">
            <a:extLst>
              <a:ext uri="{FF2B5EF4-FFF2-40B4-BE49-F238E27FC236}">
                <a16:creationId xmlns="" xmlns:a16="http://schemas.microsoft.com/office/drawing/2014/main" id="{701F8BDF-8D3E-4528-8B32-92CDA38CF25C}"/>
              </a:ext>
            </a:extLst>
          </p:cNvPr>
          <p:cNvSpPr>
            <a:spLocks noGrp="1"/>
          </p:cNvSpPr>
          <p:nvPr>
            <p:ph type="body" sz="quarter" idx="28" hasCustomPrompt="1"/>
          </p:nvPr>
        </p:nvSpPr>
        <p:spPr>
          <a:xfrm>
            <a:off x="9156604" y="4227621"/>
            <a:ext cx="2039806"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1" name="文本占位符 7">
            <a:extLst>
              <a:ext uri="{FF2B5EF4-FFF2-40B4-BE49-F238E27FC236}">
                <a16:creationId xmlns="" xmlns:a16="http://schemas.microsoft.com/office/drawing/2014/main" id="{2DAE044E-F1B2-424B-BDD0-3E92A10C4695}"/>
              </a:ext>
            </a:extLst>
          </p:cNvPr>
          <p:cNvSpPr>
            <a:spLocks noGrp="1"/>
          </p:cNvSpPr>
          <p:nvPr>
            <p:ph type="body" sz="quarter" idx="29" hasCustomPrompt="1"/>
          </p:nvPr>
        </p:nvSpPr>
        <p:spPr>
          <a:xfrm>
            <a:off x="1019436" y="4731677"/>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2" name="文本占位符 7">
            <a:extLst>
              <a:ext uri="{FF2B5EF4-FFF2-40B4-BE49-F238E27FC236}">
                <a16:creationId xmlns="" xmlns:a16="http://schemas.microsoft.com/office/drawing/2014/main" id="{19929436-360F-44DC-A864-1DA42B59198F}"/>
              </a:ext>
            </a:extLst>
          </p:cNvPr>
          <p:cNvSpPr>
            <a:spLocks noGrp="1"/>
          </p:cNvSpPr>
          <p:nvPr>
            <p:ph type="body" sz="quarter" idx="30" hasCustomPrompt="1"/>
          </p:nvPr>
        </p:nvSpPr>
        <p:spPr>
          <a:xfrm>
            <a:off x="4091679" y="4731677"/>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3" name="文本占位符 7">
            <a:extLst>
              <a:ext uri="{FF2B5EF4-FFF2-40B4-BE49-F238E27FC236}">
                <a16:creationId xmlns="" xmlns:a16="http://schemas.microsoft.com/office/drawing/2014/main" id="{E3F04EDE-0D87-45F2-9033-289878AAF2FA}"/>
              </a:ext>
            </a:extLst>
          </p:cNvPr>
          <p:cNvSpPr>
            <a:spLocks noGrp="1"/>
          </p:cNvSpPr>
          <p:nvPr>
            <p:ph type="body" sz="quarter" idx="31" hasCustomPrompt="1"/>
          </p:nvPr>
        </p:nvSpPr>
        <p:spPr>
          <a:xfrm>
            <a:off x="6251836" y="4731677"/>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4" name="文本占位符 7">
            <a:extLst>
              <a:ext uri="{FF2B5EF4-FFF2-40B4-BE49-F238E27FC236}">
                <a16:creationId xmlns="" xmlns:a16="http://schemas.microsoft.com/office/drawing/2014/main" id="{3F9FD2BB-87FB-42F0-8418-F87E96763F68}"/>
              </a:ext>
            </a:extLst>
          </p:cNvPr>
          <p:cNvSpPr>
            <a:spLocks noGrp="1"/>
          </p:cNvSpPr>
          <p:nvPr>
            <p:ph type="body" sz="quarter" idx="32" hasCustomPrompt="1"/>
          </p:nvPr>
        </p:nvSpPr>
        <p:spPr>
          <a:xfrm>
            <a:off x="9180244" y="4731677"/>
            <a:ext cx="200442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5" name="文本占位符 7">
            <a:extLst>
              <a:ext uri="{FF2B5EF4-FFF2-40B4-BE49-F238E27FC236}">
                <a16:creationId xmlns="" xmlns:a16="http://schemas.microsoft.com/office/drawing/2014/main" id="{450C36C1-EC46-4EAC-8A54-EFB2EF58F730}"/>
              </a:ext>
            </a:extLst>
          </p:cNvPr>
          <p:cNvSpPr>
            <a:spLocks noGrp="1"/>
          </p:cNvSpPr>
          <p:nvPr>
            <p:ph type="body" sz="quarter" idx="33" hasCustomPrompt="1"/>
          </p:nvPr>
        </p:nvSpPr>
        <p:spPr>
          <a:xfrm>
            <a:off x="995796" y="5199729"/>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56" name="文本占位符 7">
            <a:extLst>
              <a:ext uri="{FF2B5EF4-FFF2-40B4-BE49-F238E27FC236}">
                <a16:creationId xmlns="" xmlns:a16="http://schemas.microsoft.com/office/drawing/2014/main" id="{06E305FB-6351-4BDD-B27A-CA91C0B55424}"/>
              </a:ext>
            </a:extLst>
          </p:cNvPr>
          <p:cNvSpPr>
            <a:spLocks noGrp="1"/>
          </p:cNvSpPr>
          <p:nvPr>
            <p:ph type="body" sz="quarter" idx="34" hasCustomPrompt="1"/>
          </p:nvPr>
        </p:nvSpPr>
        <p:spPr>
          <a:xfrm>
            <a:off x="4068039" y="5199729"/>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57" name="文本占位符 7">
            <a:extLst>
              <a:ext uri="{FF2B5EF4-FFF2-40B4-BE49-F238E27FC236}">
                <a16:creationId xmlns="" xmlns:a16="http://schemas.microsoft.com/office/drawing/2014/main" id="{986CE630-9BBE-44AB-B3AC-29A48255E185}"/>
              </a:ext>
            </a:extLst>
          </p:cNvPr>
          <p:cNvSpPr>
            <a:spLocks noGrp="1"/>
          </p:cNvSpPr>
          <p:nvPr>
            <p:ph type="body" sz="quarter" idx="35" hasCustomPrompt="1"/>
          </p:nvPr>
        </p:nvSpPr>
        <p:spPr>
          <a:xfrm>
            <a:off x="6228196" y="5199729"/>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58" name="文本占位符 7">
            <a:extLst>
              <a:ext uri="{FF2B5EF4-FFF2-40B4-BE49-F238E27FC236}">
                <a16:creationId xmlns="" xmlns:a16="http://schemas.microsoft.com/office/drawing/2014/main" id="{4DDD786F-E21B-4BBC-A377-D2EC3EE50688}"/>
              </a:ext>
            </a:extLst>
          </p:cNvPr>
          <p:cNvSpPr>
            <a:spLocks noGrp="1"/>
          </p:cNvSpPr>
          <p:nvPr>
            <p:ph type="body" sz="quarter" idx="36" hasCustomPrompt="1"/>
          </p:nvPr>
        </p:nvSpPr>
        <p:spPr>
          <a:xfrm>
            <a:off x="9156604" y="5199729"/>
            <a:ext cx="2016221"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
        <p:nvSpPr>
          <p:cNvPr id="59" name="文本占位符 7">
            <a:extLst>
              <a:ext uri="{FF2B5EF4-FFF2-40B4-BE49-F238E27FC236}">
                <a16:creationId xmlns="" xmlns:a16="http://schemas.microsoft.com/office/drawing/2014/main" id="{EE728293-3BC5-4224-A4F0-27996EC76EA2}"/>
              </a:ext>
            </a:extLst>
          </p:cNvPr>
          <p:cNvSpPr>
            <a:spLocks noGrp="1"/>
          </p:cNvSpPr>
          <p:nvPr>
            <p:ph type="body" sz="quarter" idx="37" hasCustomPrompt="1"/>
          </p:nvPr>
        </p:nvSpPr>
        <p:spPr>
          <a:xfrm>
            <a:off x="1019436" y="5703785"/>
            <a:ext cx="3071784"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Author/ID</a:t>
            </a:r>
          </a:p>
        </p:txBody>
      </p:sp>
      <p:sp>
        <p:nvSpPr>
          <p:cNvPr id="60" name="文本占位符 7">
            <a:extLst>
              <a:ext uri="{FF2B5EF4-FFF2-40B4-BE49-F238E27FC236}">
                <a16:creationId xmlns="" xmlns:a16="http://schemas.microsoft.com/office/drawing/2014/main" id="{84C5C924-BCE5-46C8-9041-30EDC3D85E52}"/>
              </a:ext>
            </a:extLst>
          </p:cNvPr>
          <p:cNvSpPr>
            <a:spLocks noGrp="1"/>
          </p:cNvSpPr>
          <p:nvPr>
            <p:ph type="body" sz="quarter" idx="38" hasCustomPrompt="1"/>
          </p:nvPr>
        </p:nvSpPr>
        <p:spPr>
          <a:xfrm>
            <a:off x="4091679" y="5703785"/>
            <a:ext cx="2160157"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2015.01.25</a:t>
            </a:r>
            <a:endParaRPr lang="zh-CN" altLang="en-US" dirty="0"/>
          </a:p>
        </p:txBody>
      </p:sp>
      <p:sp>
        <p:nvSpPr>
          <p:cNvPr id="61" name="文本占位符 7">
            <a:extLst>
              <a:ext uri="{FF2B5EF4-FFF2-40B4-BE49-F238E27FC236}">
                <a16:creationId xmlns="" xmlns:a16="http://schemas.microsoft.com/office/drawing/2014/main" id="{1DBD4C29-C885-4339-873D-B55FBD81DDFE}"/>
              </a:ext>
            </a:extLst>
          </p:cNvPr>
          <p:cNvSpPr>
            <a:spLocks noGrp="1"/>
          </p:cNvSpPr>
          <p:nvPr>
            <p:ph type="body" sz="quarter" idx="39" hasCustomPrompt="1"/>
          </p:nvPr>
        </p:nvSpPr>
        <p:spPr>
          <a:xfrm>
            <a:off x="6251836" y="5703785"/>
            <a:ext cx="2928408" cy="504887"/>
          </a:xfrm>
          <a:prstGeom prst="rect">
            <a:avLst/>
          </a:prstGeom>
        </p:spPr>
        <p:txBody>
          <a:bodyPr anchor="ctr"/>
          <a:lstStyle>
            <a:lvl1pPr marL="0" marR="0" indent="0" algn="ctr" defTabSz="914377" rtl="0" eaLnBrk="1" fontAlgn="base" latinLnBrk="0" hangingPunct="1">
              <a:lnSpc>
                <a:spcPct val="100000"/>
              </a:lnSpc>
              <a:spcBef>
                <a:spcPct val="30000"/>
              </a:spcBef>
              <a:spcAft>
                <a:spcPct val="0"/>
              </a:spcAft>
              <a:buClr>
                <a:srgbClr val="808080"/>
              </a:buClr>
              <a:buSzPct val="60000"/>
              <a:buFont typeface="Wingdings" pitchFamily="2" charset="2"/>
              <a:buNone/>
              <a:tabLst/>
              <a:defRPr sz="1600" baseline="0">
                <a:latin typeface="Huawei Sans" panose="020C0503030203020204" pitchFamily="34" charset="0"/>
                <a:ea typeface="方正兰亭黑简体" panose="02000000000000000000" pitchFamily="2" charset="-122"/>
              </a:defRPr>
            </a:lvl1pPr>
          </a:lstStyle>
          <a:p>
            <a:pPr lvl="0"/>
            <a:r>
              <a:rPr lang="en-US" altLang="zh-CN" dirty="0"/>
              <a:t>Reviewer/ID</a:t>
            </a:r>
          </a:p>
        </p:txBody>
      </p:sp>
      <p:sp>
        <p:nvSpPr>
          <p:cNvPr id="62" name="文本占位符 7">
            <a:extLst>
              <a:ext uri="{FF2B5EF4-FFF2-40B4-BE49-F238E27FC236}">
                <a16:creationId xmlns="" xmlns:a16="http://schemas.microsoft.com/office/drawing/2014/main" id="{6D84506C-645A-472E-A06C-3A65A7744312}"/>
              </a:ext>
            </a:extLst>
          </p:cNvPr>
          <p:cNvSpPr>
            <a:spLocks noGrp="1"/>
          </p:cNvSpPr>
          <p:nvPr>
            <p:ph type="body" sz="quarter" idx="40" hasCustomPrompt="1"/>
          </p:nvPr>
        </p:nvSpPr>
        <p:spPr>
          <a:xfrm>
            <a:off x="9180244" y="5703785"/>
            <a:ext cx="1993279" cy="504887"/>
          </a:xfrm>
          <a:prstGeom prst="rect">
            <a:avLst/>
          </a:prstGeom>
        </p:spPr>
        <p:txBody>
          <a:bodyPr anchor="ctr"/>
          <a:lstStyle>
            <a:lvl1pPr algn="ctr">
              <a:lnSpc>
                <a:spcPct val="100000"/>
              </a:lnSpc>
              <a:buNone/>
              <a:defRPr sz="1600" baseline="0">
                <a:latin typeface="Huawei Sans" panose="020C0503030203020204" pitchFamily="34" charset="0"/>
                <a:ea typeface="方正兰亭黑简体" panose="02000000000000000000" pitchFamily="2" charset="-122"/>
              </a:defRPr>
            </a:lvl1pPr>
          </a:lstStyle>
          <a:p>
            <a:pPr lvl="0"/>
            <a:r>
              <a:rPr lang="en-US" altLang="zh-CN" dirty="0"/>
              <a:t>Type</a:t>
            </a:r>
            <a:endParaRPr lang="zh-CN" altLang="en-US" dirty="0"/>
          </a:p>
        </p:txBody>
      </p:sp>
    </p:spTree>
    <p:extLst>
      <p:ext uri="{BB962C8B-B14F-4D97-AF65-F5344CB8AC3E}">
        <p14:creationId xmlns:p14="http://schemas.microsoft.com/office/powerpoint/2010/main" val="28151966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3#前言">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302279" indent="-302279" algn="just" eaLnBrk="1" fontAlgn="ctr" hangingPunct="1">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eaLnBrk="1" hangingPunct="1"/>
            <a:r>
              <a:rPr lang="en-US" altLang="zh-CN" dirty="0" smtClean="0"/>
              <a:t>The chapter describes ...</a:t>
            </a:r>
            <a:endParaRPr lang="zh-CN" altLang="en-US" dirty="0" smtClean="0"/>
          </a:p>
          <a:p>
            <a:pPr lvl="1"/>
            <a:r>
              <a:rPr lang="zh-CN" altLang="en-US" dirty="0" smtClean="0"/>
              <a:t>第二级</a:t>
            </a:r>
            <a:endParaRPr lang="zh-CN" altLang="en-US" dirty="0"/>
          </a:p>
          <a:p>
            <a:pPr lvl="2"/>
            <a:r>
              <a:rPr lang="zh-CN" altLang="en-US" dirty="0"/>
              <a:t>第三级</a:t>
            </a:r>
          </a:p>
          <a:p>
            <a:pPr lvl="3"/>
            <a:r>
              <a:rPr lang="zh-CN" altLang="en-US" dirty="0"/>
              <a:t>第四级</a:t>
            </a:r>
          </a:p>
          <a:p>
            <a:pPr lvl="4"/>
            <a:r>
              <a:rPr lang="zh-CN" altLang="en-US" dirty="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6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398413" cy="707886"/>
          </a:xfrm>
          <a:prstGeom prst="rect">
            <a:avLst/>
          </a:prstGeom>
          <a:noFill/>
        </p:spPr>
        <p:txBody>
          <a:bodyPr wrap="none" rtlCol="0">
            <a:spAutoFit/>
          </a:bodyPr>
          <a:lstStyle/>
          <a:p>
            <a:pPr marL="0" marR="0" lvl="0" indent="0" algn="l" defTabSz="914478" rtl="0" eaLnBrk="1" fontAlgn="auto" latinLnBrk="0" hangingPunct="1">
              <a:lnSpc>
                <a:spcPct val="100000"/>
              </a:lnSpc>
              <a:spcBef>
                <a:spcPts val="0"/>
              </a:spcBef>
              <a:spcAft>
                <a:spcPts val="0"/>
              </a:spcAft>
              <a:buClrTx/>
              <a:buSzTx/>
              <a:buFontTx/>
              <a:buNone/>
              <a:tabLst/>
              <a:defRPr/>
            </a:pPr>
            <a:r>
              <a:rPr lang="en-US" altLang="zh-CN"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Foreword</a:t>
            </a:r>
            <a:endParaRPr lang="zh-CN" altLang="en-US" sz="4000" b="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63532537"/>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4#目标">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hasCustomPrompt="1"/>
          </p:nvPr>
        </p:nvSpPr>
        <p:spPr>
          <a:xfrm>
            <a:off x="1019174" y="1844675"/>
            <a:ext cx="10153651" cy="4082668"/>
          </a:xfrm>
          <a:prstGeom prst="rect">
            <a:avLst/>
          </a:prstGeom>
        </p:spPr>
        <p:txBody>
          <a:bodyPr/>
          <a:lstStyle>
            <a:lvl1pPr marL="0" marR="0" indent="0" algn="just" defTabSz="914034" rtl="0" eaLnBrk="1" fontAlgn="ctr" latinLnBrk="0" hangingPunct="1">
              <a:lnSpc>
                <a:spcPct val="140000"/>
              </a:lnSpc>
              <a:spcBef>
                <a:spcPts val="792"/>
              </a:spcBef>
              <a:spcAft>
                <a:spcPts val="0"/>
              </a:spcAft>
              <a:buClrTx/>
              <a:buSzPct val="50000"/>
              <a:buFont typeface="Wingdings" panose="05000000000000000000" pitchFamily="2" charset="2"/>
              <a:buNone/>
              <a:tabLst/>
              <a:defRPr kumimoji="0" lang="en-US" altLang="zh-CN" sz="2200" b="0" i="0" u="none" strike="noStrike" kern="0" cap="none" spc="0" normalizeH="0" baseline="0" noProof="0" smtClean="0">
                <a:ln>
                  <a:noFill/>
                </a:ln>
                <a:solidFill>
                  <a:srgbClr val="000000"/>
                </a:solidFill>
                <a:effectLst/>
                <a:uLnTx/>
                <a:uFillTx/>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marL="302279" marR="0" lvl="0" indent="-302279" algn="just" defTabSz="914034" rtl="0" eaLnBrk="1" fontAlgn="ctr" latinLnBrk="0" hangingPunct="1">
              <a:lnSpc>
                <a:spcPct val="140000"/>
              </a:lnSpc>
              <a:spcBef>
                <a:spcPts val="792"/>
              </a:spcBef>
              <a:spcAft>
                <a:spcPts val="0"/>
              </a:spcAft>
              <a:buClrTx/>
              <a:buSzPct val="50000"/>
              <a:buFont typeface="Wingdings" panose="05000000000000000000" pitchFamily="2" charset="2"/>
              <a:buChar char="l"/>
              <a:tabLst/>
              <a:defRPr/>
            </a:pPr>
            <a:r>
              <a:rPr kumimoji="0" lang="en-US" altLang="zh-CN" sz="2200" b="0" i="0" u="none" strike="noStrike" kern="0" cap="none" spc="0" normalizeH="0" baseline="0" noProof="0" dirty="0" smtClean="0">
                <a:ln>
                  <a:noFill/>
                </a:ln>
                <a:solidFill>
                  <a:srgbClr val="000000"/>
                </a:solidFill>
                <a:effectLst/>
                <a:uLnTx/>
                <a:uFillTx/>
                <a:latin typeface="+mn-lt"/>
                <a:ea typeface="+mn-ea"/>
                <a:cs typeface="+mn-cs"/>
              </a:rPr>
              <a:t>On completion of this course, you will be able to:</a:t>
            </a:r>
            <a:endParaRPr lang="en-US" altLang="zh-CN" dirty="0" smtClean="0"/>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340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2576346" cy="707886"/>
          </a:xfrm>
          <a:prstGeom prst="rect">
            <a:avLst/>
          </a:prstGeom>
          <a:noFill/>
        </p:spPr>
        <p:txBody>
          <a:bodyPr wrap="none" rtlCol="0">
            <a:spAutoFit/>
          </a:bodyPr>
          <a:lstStyle/>
          <a:p>
            <a:pPr lvl="0" fontAlgn="ctr"/>
            <a:r>
              <a:rPr lang="en-US" altLang="zh-CN" sz="400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Objectives</a:t>
            </a:r>
            <a:endParaRPr lang="en-US" altLang="zh-CN" sz="400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142003276"/>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5#目录">
    <p:bg>
      <p:bgPr>
        <a:solidFill>
          <a:srgbClr val="EBEBEB"/>
        </a:solidFill>
        <a:effectLst/>
      </p:bgPr>
    </p:bg>
    <p:spTree>
      <p:nvGrpSpPr>
        <p:cNvPr id="1" name=""/>
        <p:cNvGrpSpPr/>
        <p:nvPr/>
      </p:nvGrpSpPr>
      <p:grpSpPr>
        <a:xfrm>
          <a:off x="0" y="0"/>
          <a:ext cx="0" cy="0"/>
          <a:chOff x="0" y="0"/>
          <a:chExt cx="0" cy="0"/>
        </a:xfrm>
      </p:grpSpPr>
      <p:sp>
        <p:nvSpPr>
          <p:cNvPr id="29" name="文本占位符 6"/>
          <p:cNvSpPr>
            <a:spLocks noGrp="1"/>
          </p:cNvSpPr>
          <p:nvPr>
            <p:ph type="body" sz="quarter" idx="10" hasCustomPrompt="1"/>
          </p:nvPr>
        </p:nvSpPr>
        <p:spPr>
          <a:xfrm>
            <a:off x="1019175" y="1844675"/>
            <a:ext cx="10153650" cy="4068811"/>
          </a:xfrm>
          <a:prstGeom prst="rect">
            <a:avLst/>
          </a:prstGeom>
        </p:spPr>
        <p:txBody>
          <a:bodyPr/>
          <a:lstStyle>
            <a:lvl1pPr marL="457017" marR="0" indent="-457017" algn="just" defTabSz="801367" rtl="0" eaLnBrk="1" fontAlgn="ctr" latinLnBrk="0" hangingPunct="1">
              <a:lnSpc>
                <a:spcPct val="140000"/>
              </a:lnSpc>
              <a:spcBef>
                <a:spcPct val="30000"/>
              </a:spcBef>
              <a:spcAft>
                <a:spcPct val="0"/>
              </a:spcAft>
              <a:buClrTx/>
              <a:buSzPct val="100000"/>
              <a:buFont typeface="+mj-lt"/>
              <a:buAutoNum type="arabicPeriod"/>
              <a:tabLst/>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fontAlgn="ctr">
              <a:buClrTx/>
              <a:buSzPct val="100000"/>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2pPr>
            <a:lvl3pPr>
              <a:defRPr/>
            </a:lvl3pPr>
            <a:lvl5pPr>
              <a:buNone/>
              <a:defRPr/>
            </a:lvl5pPr>
          </a:lstStyle>
          <a:p>
            <a:pPr marL="457200" indent="-457200">
              <a:buSzPct val="100000"/>
              <a:buFont typeface="+mj-lt"/>
              <a:buAutoNum type="arabicPeriod"/>
            </a:pPr>
            <a:r>
              <a:rPr lang="zh-CN" altLang="en-US" dirty="0"/>
              <a:t>一级目录一</a:t>
            </a:r>
            <a:endParaRPr lang="en-US" altLang="zh-CN" dirty="0"/>
          </a:p>
          <a:p>
            <a:pPr marL="653788" lvl="1" indent="-457017">
              <a:buSzPct val="100000"/>
              <a:buFont typeface="+mj-lt"/>
              <a:buAutoNum type="arabicPeriod"/>
            </a:pPr>
            <a:endParaRPr lang="en-US" altLang="zh-CN" dirty="0"/>
          </a:p>
          <a:p>
            <a:pPr marL="457200" indent="-457200">
              <a:buSzPct val="100000"/>
              <a:buFont typeface="+mj-lt"/>
              <a:buAutoNum type="arabicPeriod"/>
            </a:pPr>
            <a:r>
              <a:rPr lang="zh-CN" altLang="en-US" dirty="0"/>
              <a:t>一级目录二</a:t>
            </a:r>
            <a:endParaRPr lang="en-US" altLang="zh-CN" dirty="0"/>
          </a:p>
          <a:p>
            <a:pPr marL="457200" indent="-457200">
              <a:buSzPct val="100000"/>
              <a:buFont typeface="+mj-lt"/>
              <a:buAutoNum type="arabicPeriod"/>
            </a:pPr>
            <a:r>
              <a:rPr lang="zh-CN" altLang="en-US" dirty="0"/>
              <a:t>一级目录三</a:t>
            </a:r>
            <a:endParaRPr lang="en-US" altLang="zh-CN" dirty="0"/>
          </a:p>
          <a:p>
            <a:pPr marL="457200" indent="-457200">
              <a:buSzPct val="100000"/>
              <a:buFont typeface="+mj-lt"/>
              <a:buAutoNum type="arabicPeriod"/>
            </a:pPr>
            <a:r>
              <a:rPr lang="zh-CN" altLang="en-US" dirty="0"/>
              <a:t>一级目录四</a:t>
            </a:r>
            <a:endParaRPr lang="en-US" altLang="zh-CN" dirty="0"/>
          </a:p>
          <a:p>
            <a:endParaRPr lang="zh-CN" altLang="en-US" dirty="0"/>
          </a:p>
        </p:txBody>
      </p:sp>
      <p:cxnSp>
        <p:nvCxnSpPr>
          <p:cNvPr id="28"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01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30" name="文本框 16">
            <a:extLst>
              <a:ext uri="{FF2B5EF4-FFF2-40B4-BE49-F238E27FC236}">
                <a16:creationId xmlns:a16="http://schemas.microsoft.com/office/drawing/2014/main" xmlns="" id="{568EC886-2612-1F43-AB51-21A76A078357}"/>
              </a:ext>
            </a:extLst>
          </p:cNvPr>
          <p:cNvSpPr txBox="1"/>
          <p:nvPr userDrawn="1"/>
        </p:nvSpPr>
        <p:spPr>
          <a:xfrm>
            <a:off x="918916" y="630373"/>
            <a:ext cx="2252540" cy="707886"/>
          </a:xfrm>
          <a:prstGeom prst="rect">
            <a:avLst/>
          </a:prstGeom>
          <a:noFill/>
        </p:spPr>
        <p:txBody>
          <a:bodyPr wrap="none" rtlCol="0">
            <a:spAutoFit/>
          </a:bodyPr>
          <a:lstStyle>
            <a:defPPr>
              <a:defRPr lang="en-US"/>
            </a:defPPr>
            <a:lvl1pPr defTabSz="1001223" eaLnBrk="0" fontAlgn="ctr" hangingPunct="0">
              <a:defRPr sz="3640" b="0" baseline="0">
                <a:solidFill>
                  <a:schemeClr val="tx1">
                    <a:lumMod val="75000"/>
                    <a:lumOff val="25000"/>
                  </a:schemeClr>
                </a:solidFill>
                <a:latin typeface="Huawei Sans" panose="020C0503030203020204" pitchFamily="34" charset="0"/>
                <a:ea typeface="方正兰亭黑简体" panose="02000000000000000000" pitchFamily="2" charset="-122"/>
                <a:cs typeface="Huawei Sans" panose="020C0503030203020204" pitchFamily="34" charset="0"/>
              </a:defRPr>
            </a:lvl1pPr>
          </a:lstStyle>
          <a:p>
            <a:pPr algn="l" defTabSz="1001624" eaLnBrk="0" fontAlgn="ctr" hangingPunct="0"/>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Contents</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927270648"/>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6#本节概述和学习目标(可选)">
    <p:bg>
      <p:bgPr>
        <a:solidFill>
          <a:srgbClr val="EBEBEB"/>
        </a:solidFill>
        <a:effectLst/>
      </p:bgPr>
    </p:bg>
    <p:spTree>
      <p:nvGrpSpPr>
        <p:cNvPr id="1" name=""/>
        <p:cNvGrpSpPr/>
        <p:nvPr/>
      </p:nvGrpSpPr>
      <p:grpSpPr>
        <a:xfrm>
          <a:off x="0" y="0"/>
          <a:ext cx="0" cy="0"/>
          <a:chOff x="0" y="0"/>
          <a:chExt cx="0" cy="0"/>
        </a:xfrm>
      </p:grpSpPr>
      <p:sp>
        <p:nvSpPr>
          <p:cNvPr id="15" name="文本占位符 6"/>
          <p:cNvSpPr>
            <a:spLocks noGrp="1"/>
          </p:cNvSpPr>
          <p:nvPr>
            <p:ph type="body" sz="quarter" idx="10"/>
          </p:nvPr>
        </p:nvSpPr>
        <p:spPr>
          <a:xfrm>
            <a:off x="1019174" y="1844675"/>
            <a:ext cx="10153651" cy="4082668"/>
          </a:xfrm>
          <a:prstGeom prst="rect">
            <a:avLst/>
          </a:prstGeom>
        </p:spPr>
        <p:txBody>
          <a:bodyPr/>
          <a:lstStyle>
            <a:lvl1pPr marL="302279" indent="-302279" algn="just" fontAlgn="ctr">
              <a:buClrTx/>
              <a:buSzPct val="50000"/>
              <a:buFont typeface="Wingdings" panose="05000000000000000000" pitchFamily="2" charset="2"/>
              <a:buChar char="l"/>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fontAlgn="ctr">
              <a:buClrTx/>
              <a:buSzPct val="50000"/>
              <a:buFont typeface="Wingdings" panose="05000000000000000000" pitchFamily="2" charset="2"/>
              <a:buChar char="p"/>
              <a:defRPr baseline="0">
                <a:solidFill>
                  <a:schemeClr val="tx1"/>
                </a:solidFill>
                <a:latin typeface="Huawei Sans" panose="020C0503030203020204" pitchFamily="34" charset="0"/>
                <a:ea typeface="方正兰亭黑简体" panose="02000000000000000000" pitchFamily="2" charset="-122"/>
              </a:defRPr>
            </a:lvl2pPr>
            <a:lvl3pPr marL="1003998" indent="-201519" fontAlgn="ctr">
              <a:buSzPct val="50000"/>
              <a:buFont typeface="Wingdings" panose="05000000000000000000" pitchFamily="2" charset="2"/>
              <a:buChar char="n"/>
              <a:defRPr lang="zh-CN" altLang="en-US" baseline="0" dirty="0" smtClean="0">
                <a:solidFill>
                  <a:schemeClr val="tx1"/>
                </a:solidFill>
                <a:latin typeface="Huawei Sans" panose="020C0503030203020204" pitchFamily="34" charset="0"/>
                <a:ea typeface="方正兰亭黑简体" panose="02000000000000000000" pitchFamily="2" charset="-122"/>
              </a:defRPr>
            </a:lvl3pPr>
            <a:lvl4pPr fontAlgn="ctr">
              <a:defRPr baseline="0">
                <a:latin typeface="Huawei Sans" panose="020C0503030203020204" pitchFamily="34" charset="0"/>
                <a:ea typeface="方正兰亭黑简体" panose="02000000000000000000" pitchFamily="2" charset="-122"/>
              </a:defRPr>
            </a:lvl4pPr>
            <a:lvl5pPr marL="1802879" indent="-201519" fontAlgn="ctr">
              <a:buClrTx/>
              <a:buFont typeface="Huawei Sans" panose="020C0503030203020204" pitchFamily="34" charset="0"/>
              <a:buChar char="~"/>
              <a:defRPr baseline="0">
                <a:latin typeface="Huawei Sans" panose="020C0503030203020204" pitchFamily="34" charset="0"/>
                <a:ea typeface="方正兰亭黑简体" panose="02000000000000000000" pitchFamily="2"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a:p>
            <a:pPr eaLnBrk="1" hangingPunct="1"/>
            <a:endParaRPr lang="en-US" altLang="zh-CN" dirty="0"/>
          </a:p>
        </p:txBody>
      </p:sp>
      <p:cxnSp>
        <p:nvCxnSpPr>
          <p:cNvPr id="14"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5688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27" name="文本框 16">
            <a:extLst>
              <a:ext uri="{FF2B5EF4-FFF2-40B4-BE49-F238E27FC236}">
                <a16:creationId xmlns:a16="http://schemas.microsoft.com/office/drawing/2014/main" xmlns="" id="{568EC886-2612-1F43-AB51-21A76A078357}"/>
              </a:ext>
            </a:extLst>
          </p:cNvPr>
          <p:cNvSpPr txBox="1"/>
          <p:nvPr userDrawn="1"/>
        </p:nvSpPr>
        <p:spPr>
          <a:xfrm>
            <a:off x="918916" y="630373"/>
            <a:ext cx="595066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Overview and Objectives</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7608820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pos="642">
          <p15:clr>
            <a:srgbClr val="FBAE40"/>
          </p15:clr>
        </p15:guide>
        <p15:guide id="2" pos="7038">
          <p15:clr>
            <a:srgbClr val="FBAE40"/>
          </p15:clr>
        </p15:guide>
        <p15:guide id="3" orient="horz" pos="116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10#思考题">
    <p:spTree>
      <p:nvGrpSpPr>
        <p:cNvPr id="1" name=""/>
        <p:cNvGrpSpPr/>
        <p:nvPr/>
      </p:nvGrpSpPr>
      <p:grpSpPr>
        <a:xfrm>
          <a:off x="0" y="0"/>
          <a:ext cx="0" cy="0"/>
          <a:chOff x="0" y="0"/>
          <a:chExt cx="0" cy="0"/>
        </a:xfrm>
      </p:grpSpPr>
      <p:sp>
        <p:nvSpPr>
          <p:cNvPr id="4" name="文本占位符 6"/>
          <p:cNvSpPr>
            <a:spLocks noGrp="1"/>
          </p:cNvSpPr>
          <p:nvPr>
            <p:ph type="body" sz="quarter" idx="10" hasCustomPrompt="1"/>
          </p:nvPr>
        </p:nvSpPr>
        <p:spPr>
          <a:xfrm>
            <a:off x="1019176" y="1844675"/>
            <a:ext cx="10153650" cy="4068812"/>
          </a:xfrm>
          <a:prstGeom prst="rect">
            <a:avLst/>
          </a:prstGeom>
        </p:spPr>
        <p:txBody>
          <a:bodyPr/>
          <a:lstStyle>
            <a:lvl1pPr marL="457200" marR="0" indent="-457200" algn="just" defTabSz="801688" rtl="0" eaLnBrk="1" fontAlgn="ctr" latinLnBrk="0" hangingPunct="1">
              <a:lnSpc>
                <a:spcPct val="140000"/>
              </a:lnSpc>
              <a:spcBef>
                <a:spcPct val="30000"/>
              </a:spcBef>
              <a:spcAft>
                <a:spcPct val="0"/>
              </a:spcAft>
              <a:buClr>
                <a:schemeClr val="tx1"/>
              </a:buClr>
              <a:buSzPct val="100000"/>
              <a:buFont typeface="+mj-lt"/>
              <a:buAutoNum type="arabicPeriod"/>
              <a:tabLst/>
              <a:defRPr sz="2000" baseline="0">
                <a:latin typeface="Huawei Sans" panose="020C0503030203020204" pitchFamily="34" charset="0"/>
                <a:ea typeface="方正兰亭黑简体" panose="02000000000000000000" pitchFamily="2" charset="-122"/>
                <a:cs typeface="Huawei Sans" panose="020C0503030203020204" pitchFamily="34" charset="0"/>
              </a:defRPr>
            </a:lvl1pPr>
            <a:lvl2pPr marL="744537" indent="-342900" algn="just" fontAlgn="ctr">
              <a:buSzPct val="100000"/>
              <a:buFont typeface="+mj-lt"/>
              <a:buAutoNum type="alphaUcPeriod"/>
              <a:defRPr sz="1800" baseline="0">
                <a:latin typeface="Huawei Sans" panose="020C0503030203020204" pitchFamily="34" charset="0"/>
              </a:defRPr>
            </a:lvl2pPr>
            <a:lvl3pPr>
              <a:defRPr/>
            </a:lvl3pPr>
            <a:lvl5pPr>
              <a:buNone/>
              <a:defRPr/>
            </a:lvl5pPr>
          </a:lstStyle>
          <a:p>
            <a:pPr marL="457200" marR="0" lvl="0" indent="-457200" algn="just" defTabSz="801688">
              <a:spcBef>
                <a:spcPct val="30000"/>
              </a:spcBef>
              <a:spcAft>
                <a:spcPct val="0"/>
              </a:spcAft>
              <a:buClr>
                <a:schemeClr val="tx1"/>
              </a:buClr>
              <a:buSzPct val="100000"/>
              <a:buFont typeface="+mj-lt"/>
              <a:buAutoNum type="arabicPeriod"/>
              <a:tabLst/>
            </a:pPr>
            <a:r>
              <a:rPr lang="en-US" altLang="zh-CN" dirty="0" smtClean="0"/>
              <a:t>Question description.</a:t>
            </a:r>
          </a:p>
          <a:p>
            <a:pPr lvl="1"/>
            <a:endParaRPr lang="en-US" altLang="zh-CN" dirty="0" smtClean="0"/>
          </a:p>
        </p:txBody>
      </p:sp>
      <p:cxnSp>
        <p:nvCxnSpPr>
          <p:cNvPr id="5"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1044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6" name="文本框 16">
            <a:extLst>
              <a:ext uri="{FF2B5EF4-FFF2-40B4-BE49-F238E27FC236}">
                <a16:creationId xmlns:a16="http://schemas.microsoft.com/office/drawing/2014/main" xmlns="" id="{568EC886-2612-1F43-AB51-21A76A078357}"/>
              </a:ext>
            </a:extLst>
          </p:cNvPr>
          <p:cNvSpPr txBox="1"/>
          <p:nvPr userDrawn="1"/>
        </p:nvSpPr>
        <p:spPr>
          <a:xfrm>
            <a:off x="918916" y="630373"/>
            <a:ext cx="1258678"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Quiz</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074443924"/>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1#本节小结（可选）">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r>
              <a:rPr lang="en-US" altLang="zh-CN" dirty="0" smtClean="0"/>
              <a:t>Click here to edit summary</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11"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4032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2" name="文本框 16">
            <a:extLst>
              <a:ext uri="{FF2B5EF4-FFF2-40B4-BE49-F238E27FC236}">
                <a16:creationId xmlns:a16="http://schemas.microsoft.com/office/drawing/2014/main" xmlns="" id="{568EC886-2612-1F43-AB51-21A76A078357}"/>
              </a:ext>
            </a:extLst>
          </p:cNvPr>
          <p:cNvSpPr txBox="1"/>
          <p:nvPr userDrawn="1"/>
        </p:nvSpPr>
        <p:spPr>
          <a:xfrm>
            <a:off x="918916" y="630373"/>
            <a:ext cx="4265911" cy="707886"/>
          </a:xfrm>
          <a:prstGeom prst="rect">
            <a:avLst/>
          </a:prstGeom>
          <a:noFill/>
        </p:spPr>
        <p:txBody>
          <a:bodyPr wrap="none" rtlCol="0">
            <a:spAutoFit/>
          </a:bodyPr>
          <a:lstStyle/>
          <a:p>
            <a:pPr lvl="0" fontAlgn="ctr"/>
            <a:r>
              <a:rPr lang="en-US" altLang="zh-CN" sz="40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Section Summary</a:t>
            </a:r>
            <a:endParaRPr lang="en-US" altLang="zh-CN" sz="40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22645594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12#本章总结">
    <p:spTree>
      <p:nvGrpSpPr>
        <p:cNvPr id="1" name=""/>
        <p:cNvGrpSpPr/>
        <p:nvPr/>
      </p:nvGrpSpPr>
      <p:grpSpPr>
        <a:xfrm>
          <a:off x="0" y="0"/>
          <a:ext cx="0" cy="0"/>
          <a:chOff x="0" y="0"/>
          <a:chExt cx="0" cy="0"/>
        </a:xfrm>
      </p:grpSpPr>
      <p:sp>
        <p:nvSpPr>
          <p:cNvPr id="10" name="内容占位符 6"/>
          <p:cNvSpPr>
            <a:spLocks noGrp="1"/>
          </p:cNvSpPr>
          <p:nvPr>
            <p:ph sz="quarter" idx="10" hasCustomPrompt="1"/>
          </p:nvPr>
        </p:nvSpPr>
        <p:spPr>
          <a:xfrm>
            <a:off x="1019175" y="1844675"/>
            <a:ext cx="10153650" cy="4082880"/>
          </a:xfrm>
          <a:prstGeom prst="rect">
            <a:avLst/>
          </a:prstGeom>
        </p:spPr>
        <p:txBody>
          <a:bodyPr/>
          <a:lstStyle>
            <a:lvl1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1pPr>
            <a:lvl2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2pPr>
            <a:lvl3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3pPr>
            <a:lvl4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4pPr>
            <a:lvl5pPr algn="just" fontAlgn="ctr">
              <a:buClrTx/>
              <a:defRPr baseline="0">
                <a:latin typeface="Huawei Sans" panose="020C0503030203020204" pitchFamily="34" charset="0"/>
                <a:ea typeface="方正兰亭黑简体" panose="02000000000000000000" pitchFamily="2" charset="-122"/>
                <a:cs typeface="Huawei Sans" panose="020C0503030203020204" pitchFamily="34" charset="0"/>
              </a:defRPr>
            </a:lvl5pPr>
          </a:lstStyle>
          <a:p>
            <a:pPr lvl="0"/>
            <a:r>
              <a:rPr lang="en-US" altLang="zh-CN" dirty="0" smtClean="0"/>
              <a:t>Click to edit</a:t>
            </a:r>
            <a:endParaRPr lang="zh-CN" altLang="en-US" dirty="0" smtClean="0"/>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cxnSp>
        <p:nvCxnSpPr>
          <p:cNvPr id="9"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9917" y="1349255"/>
            <a:ext cx="2196000"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11" name="文本框 16">
            <a:extLst>
              <a:ext uri="{FF2B5EF4-FFF2-40B4-BE49-F238E27FC236}">
                <a16:creationId xmlns:a16="http://schemas.microsoft.com/office/drawing/2014/main" xmlns="" id="{568EC886-2612-1F43-AB51-21A76A078357}"/>
              </a:ext>
            </a:extLst>
          </p:cNvPr>
          <p:cNvSpPr txBox="1"/>
          <p:nvPr userDrawn="1"/>
        </p:nvSpPr>
        <p:spPr>
          <a:xfrm>
            <a:off x="918916" y="630373"/>
            <a:ext cx="2417650" cy="707886"/>
          </a:xfrm>
          <a:prstGeom prst="rect">
            <a:avLst/>
          </a:prstGeom>
          <a:noFill/>
        </p:spPr>
        <p:txBody>
          <a:bodyPr wrap="none" rtlCol="0">
            <a:spAutoFit/>
          </a:bodyPr>
          <a:lstStyle/>
          <a:p>
            <a:pPr algn="l" defTabSz="1001624" rtl="0" eaLnBrk="0" fontAlgn="ctr" hangingPunct="0">
              <a:spcBef>
                <a:spcPct val="0"/>
              </a:spcBef>
              <a:spcAft>
                <a:spcPct val="0"/>
              </a:spcAft>
            </a:pPr>
            <a:r>
              <a:rPr lang="en-US" altLang="zh-CN" sz="4000" b="0" kern="1200" baseline="0" dirty="0" smtClean="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rPr>
              <a:t>Summary</a:t>
            </a:r>
            <a:endParaRPr lang="en-US" altLang="zh-CN" sz="4000" b="0" kern="1200" baseline="0" dirty="0">
              <a:solidFill>
                <a:srgbClr val="404040"/>
              </a:solidFill>
              <a:latin typeface="Huawei Sans" panose="020C0503030203020204" pitchFamily="34" charset="0"/>
              <a:ea typeface="方正兰亭黑简体" panose="02000000000000000000" pitchFamily="2" charset="-122"/>
              <a:cs typeface="Huawei Sans" panose="020C0503030203020204" pitchFamily="34" charset="0"/>
            </a:endParaRPr>
          </a:p>
        </p:txBody>
      </p:sp>
    </p:spTree>
    <p:extLst>
      <p:ext uri="{BB962C8B-B14F-4D97-AF65-F5344CB8AC3E}">
        <p14:creationId xmlns:p14="http://schemas.microsoft.com/office/powerpoint/2010/main" val="398952935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image" Target="../media/image3.pn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theme" Target="../theme/theme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3.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3.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ext Placeholder 14">
            <a:extLst>
              <a:ext uri="{FF2B5EF4-FFF2-40B4-BE49-F238E27FC236}">
                <a16:creationId xmlns:a16="http://schemas.microsoft.com/office/drawing/2014/main" xmlns="" id="{AF72FAD7-C8C3-754A-A498-D3A7EC29AB73}"/>
              </a:ext>
            </a:extLst>
          </p:cNvPr>
          <p:cNvSpPr>
            <a:spLocks noGrp="1"/>
          </p:cNvSpPr>
          <p:nvPr>
            <p:ph type="body" idx="1"/>
          </p:nvPr>
        </p:nvSpPr>
        <p:spPr>
          <a:xfrm>
            <a:off x="908954" y="6270652"/>
            <a:ext cx="1981542" cy="153611"/>
          </a:xfrm>
          <a:prstGeom prst="rect">
            <a:avLst/>
          </a:prstGeom>
        </p:spPr>
        <p:txBody>
          <a:bodyPr vert="horz" lIns="0" tIns="0" rIns="0" bIns="0" rtlCol="0">
            <a:noAutofit/>
          </a:bodyPr>
          <a:lstStyle/>
          <a:p>
            <a:pPr>
              <a:lnSpc>
                <a:spcPct val="100000"/>
              </a:lnSpc>
            </a:pPr>
            <a:r>
              <a:rPr kumimoji="1" lang="en-US" altLang="zh-CN" sz="1000" dirty="0"/>
              <a:t>Security Level:</a:t>
            </a:r>
            <a:endParaRPr lang="en-US" altLang="zh-CN" sz="1000" dirty="0"/>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203089" y="5976169"/>
            <a:ext cx="2257507" cy="482533"/>
          </a:xfrm>
          <a:prstGeom prst="rect">
            <a:avLst/>
          </a:prstGeom>
        </p:spPr>
      </p:pic>
      <p:grpSp>
        <p:nvGrpSpPr>
          <p:cNvPr id="30"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1"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2"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3"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4"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5"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6"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7"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8"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9"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40"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1"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2"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3"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4"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5"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6"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7"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8"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9"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50"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1"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2"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3"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4"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5"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6"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7"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8"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9"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60"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1"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2"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3"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4"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5"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6"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7"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8"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9"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70"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3376951090"/>
      </p:ext>
    </p:extLst>
  </p:cSld>
  <p:clrMap bg1="lt1" tx1="dk1" bg2="lt2" tx2="dk2" accent1="accent1" accent2="accent2" accent3="accent3" accent4="accent4" accent5="accent5" accent6="accent6" hlink="hlink" folHlink="folHlink"/>
  <p:sldLayoutIdLst>
    <p:sldLayoutId id="214748384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baseline="0">
          <a:solidFill>
            <a:schemeClr val="tx1"/>
          </a:solidFill>
          <a:latin typeface="Huawei Sans" panose="020C0503030203020204" pitchFamily="34" charset="0"/>
          <a:ea typeface="方正兰亭黑简体" panose="02000000000000000000" pitchFamily="2"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748">
          <p15:clr>
            <a:srgbClr val="F26B43"/>
          </p15:clr>
        </p15:guide>
        <p15:guide id="2" pos="574">
          <p15:clr>
            <a:srgbClr val="F26B43"/>
          </p15:clr>
        </p15:guide>
        <p15:guide id="3" orient="horz" pos="572">
          <p15:clr>
            <a:srgbClr val="F26B43"/>
          </p15:clr>
        </p15:guide>
        <p15:guide id="4" orient="horz" pos="1230">
          <p15:clr>
            <a:srgbClr val="F26B43"/>
          </p15:clr>
        </p15:guide>
        <p15:guide id="5" orient="horz" pos="2160">
          <p15:clr>
            <a:srgbClr val="F26B43"/>
          </p15:clr>
        </p15:guide>
        <p15:guide id="6"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EBEBEB"/>
        </a:solidFill>
        <a:effectLst/>
      </p:bgPr>
    </p:bg>
    <p:spTree>
      <p:nvGrpSpPr>
        <p:cNvPr id="1" name=""/>
        <p:cNvGrpSpPr/>
        <p:nvPr/>
      </p:nvGrpSpPr>
      <p:grpSpPr>
        <a:xfrm>
          <a:off x="0" y="0"/>
          <a:ext cx="0" cy="0"/>
          <a:chOff x="0" y="0"/>
          <a:chExt cx="0" cy="0"/>
        </a:xfrm>
      </p:grpSpPr>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7"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28"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29"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0"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1"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2"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3"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4"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5"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6"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7"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38"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39"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0"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1"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2"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3"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4"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5"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6"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7"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68"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69"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0"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1"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2"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3"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4"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5"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6"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7"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78"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79"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0"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1"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2"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3"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4"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5"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6"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7"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2516831641"/>
      </p:ext>
    </p:extLst>
  </p:cSld>
  <p:clrMap bg1="lt1" tx1="dk1" bg2="lt2" tx2="dk2" accent1="accent1" accent2="accent2" accent3="accent3" accent4="accent4" accent5="accent5" accent6="accent6" hlink="hlink" folHlink="folHlink"/>
  <p:sldLayoutIdLst>
    <p:sldLayoutId id="2147483875" r:id="rId1"/>
    <p:sldLayoutId id="2147483845" r:id="rId2"/>
    <p:sldLayoutId id="2147483846" r:id="rId3"/>
    <p:sldLayoutId id="2147483847" r:id="rId4"/>
    <p:sldLayoutId id="2147483848" r:id="rId5"/>
    <p:sldLayoutId id="2147483878" r:id="rId6"/>
    <p:sldLayoutId id="2147483850" r:id="rId7"/>
    <p:sldLayoutId id="2147483851" r:id="rId8"/>
    <p:sldLayoutId id="2147483852" r:id="rId9"/>
    <p:sldLayoutId id="2147483853" r:id="rId10"/>
  </p:sldLayoutIdLst>
  <p:timing>
    <p:tnLst>
      <p:par>
        <p:cTn id="1" dur="indefinite" restart="never" nodeType="tmRoot"/>
      </p:par>
    </p:tnLst>
  </p:timing>
  <p:txStyles>
    <p:titleStyle>
      <a:lvl1pPr algn="l" defTabSz="914034" rtl="0" eaLnBrk="1" fontAlgn="ctr"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642">
          <p15:clr>
            <a:srgbClr val="F26B43"/>
          </p15:clr>
        </p15:guide>
        <p15:guide id="2" pos="7038">
          <p15:clr>
            <a:srgbClr val="F26B43"/>
          </p15:clr>
        </p15:guide>
        <p15:guide id="3" orient="horz" pos="2341">
          <p15:clr>
            <a:srgbClr val="F26B43"/>
          </p15:clr>
        </p15:guide>
        <p15:guide id="4" orient="horz" pos="3906">
          <p15:clr>
            <a:srgbClr val="F26B43"/>
          </p15:clr>
        </p15:guide>
        <p15:guide id="5" orient="horz" pos="1162">
          <p15:clr>
            <a:srgbClr val="F26B43"/>
          </p15:clr>
        </p15:guide>
        <p15:guide id="6" pos="3840">
          <p15:clr>
            <a:srgbClr val="F26B43"/>
          </p15:clr>
        </p15:guide>
        <p15:guide id="7" orient="horz" pos="731">
          <p15:clr>
            <a:srgbClr val="F26B43"/>
          </p15:clr>
        </p15:guide>
        <p15:guide id="8" orient="horz" pos="867">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7" name="Rectangle 6"/>
          <p:cNvSpPr>
            <a:spLocks noGrp="1" noChangeArrowheads="1"/>
          </p:cNvSpPr>
          <p:nvPr>
            <p:ph type="title"/>
          </p:nvPr>
        </p:nvSpPr>
        <p:spPr bwMode="auto">
          <a:xfrm>
            <a:off x="457906" y="457499"/>
            <a:ext cx="11291182" cy="980113"/>
          </a:xfrm>
          <a:prstGeom prst="rect">
            <a:avLst/>
          </a:prstGeom>
        </p:spPr>
        <p:txBody>
          <a:bodyPr lIns="0" tIns="0" rIns="0" bIns="0" anchor="t">
            <a:normAutofit/>
          </a:bodyPr>
          <a:lstStyle/>
          <a:p>
            <a:pPr marL="0" lvl="0" indent="0" defTabSz="1187798">
              <a:lnSpc>
                <a:spcPts val="3430"/>
              </a:lnSpc>
              <a:spcBef>
                <a:spcPts val="0"/>
              </a:spcBef>
              <a:buFont typeface="Arial" panose="020B0604020202020204" pitchFamily="34" charset="0"/>
            </a:pPr>
            <a:r>
              <a:rPr lang="zh-CN" altLang="en-US" dirty="0" smtClean="0"/>
              <a:t>单击此处编辑母版标题样式</a:t>
            </a:r>
            <a:endParaRPr lang="zh-CN" altLang="en-US" dirty="0"/>
          </a:p>
        </p:txBody>
      </p:sp>
      <p:sp>
        <p:nvSpPr>
          <p:cNvPr id="28" name="Rectangle 57"/>
          <p:cNvSpPr>
            <a:spLocks noGrp="1" noChangeArrowheads="1"/>
          </p:cNvSpPr>
          <p:nvPr>
            <p:ph type="body" idx="1"/>
          </p:nvPr>
        </p:nvSpPr>
        <p:spPr bwMode="auto">
          <a:xfrm>
            <a:off x="455613" y="1484313"/>
            <a:ext cx="11293596" cy="44437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bodyPr>
          <a:lstStyle/>
          <a:p>
            <a:pPr lvl="0"/>
            <a:r>
              <a:rPr lang="zh-CN" altLang="en-US" dirty="0" smtClean="0"/>
              <a:t>单击此处编辑母版文本样式</a:t>
            </a:r>
          </a:p>
          <a:p>
            <a:pPr lvl="1"/>
            <a:r>
              <a:rPr lang="zh-CN" altLang="en-US" dirty="0" smtClean="0"/>
              <a:t>第二</a:t>
            </a:r>
            <a:r>
              <a:rPr lang="zh-CN" altLang="en-US" dirty="0"/>
              <a:t>级</a:t>
            </a:r>
          </a:p>
          <a:p>
            <a:pPr lvl="2"/>
            <a:r>
              <a:rPr lang="zh-CN" altLang="en-US" dirty="0"/>
              <a:t>第三级</a:t>
            </a:r>
          </a:p>
          <a:p>
            <a:pPr lvl="3"/>
            <a:r>
              <a:rPr lang="zh-CN" altLang="en-US" dirty="0"/>
              <a:t>第四级</a:t>
            </a:r>
          </a:p>
          <a:p>
            <a:pPr lvl="4"/>
            <a:r>
              <a:rPr lang="zh-CN" altLang="en-US" dirty="0"/>
              <a:t>第五级</a:t>
            </a:r>
          </a:p>
        </p:txBody>
      </p:sp>
      <p:sp>
        <p:nvSpPr>
          <p:cNvPr id="23" name="TextBox 2">
            <a:extLst>
              <a:ext uri="{FF2B5EF4-FFF2-40B4-BE49-F238E27FC236}">
                <a16:creationId xmlns:a16="http://schemas.microsoft.com/office/drawing/2014/main" xmlns="" id="{6785A3D6-1271-D247-9E96-1B376F4BE7BE}"/>
              </a:ext>
            </a:extLst>
          </p:cNvPr>
          <p:cNvSpPr txBox="1"/>
          <p:nvPr userDrawn="1"/>
        </p:nvSpPr>
        <p:spPr>
          <a:xfrm>
            <a:off x="1095467" y="6356939"/>
            <a:ext cx="1463467" cy="242864"/>
          </a:xfrm>
          <a:prstGeom prst="rect">
            <a:avLst/>
          </a:prstGeom>
          <a:noFill/>
        </p:spPr>
        <p:txBody>
          <a:bodyPr wrap="square" rtlCol="0">
            <a:spAutoFit/>
          </a:bodyPr>
          <a:lstStyle/>
          <a:p>
            <a:r>
              <a:rPr lang="en-US" sz="974" b="0"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t>Huawei Confidential</a:t>
            </a:r>
          </a:p>
        </p:txBody>
      </p:sp>
      <p:sp>
        <p:nvSpPr>
          <p:cNvPr id="2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50296"/>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74" baseline="0" smtClean="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74" baseline="0" dirty="0">
              <a:solidFill>
                <a:srgbClr val="1D1D1B"/>
              </a:solidFill>
              <a:latin typeface="Huawei Sans" panose="020C0503030203020204" pitchFamily="34" charset="0"/>
              <a:ea typeface="方正兰亭黑简体" panose="02000000000000000000" pitchFamily="2" charset="-122"/>
              <a:cs typeface="Huawei Sans" panose="020C0503030203020204" pitchFamily="34" charset="0"/>
            </a:endParaRPr>
          </a:p>
        </p:txBody>
      </p:sp>
      <p:pic>
        <p:nvPicPr>
          <p:cNvPr id="25" name="图片 24"/>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10195999" y="6319870"/>
            <a:ext cx="1269075" cy="271153"/>
          </a:xfrm>
          <a:prstGeom prst="rect">
            <a:avLst/>
          </a:prstGeom>
        </p:spPr>
      </p:pic>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6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6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6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6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6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7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7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7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7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7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7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7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7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7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7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8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8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8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8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8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8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8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8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8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8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Tree>
    <p:extLst>
      <p:ext uri="{BB962C8B-B14F-4D97-AF65-F5344CB8AC3E}">
        <p14:creationId xmlns:p14="http://schemas.microsoft.com/office/powerpoint/2010/main" val="4229503669"/>
      </p:ext>
    </p:extLst>
  </p:cSld>
  <p:clrMap bg1="lt1" tx1="dk1" bg2="lt2" tx2="dk2" accent1="accent1" accent2="accent2" accent3="accent3" accent4="accent4" accent5="accent5" accent6="accent6" hlink="hlink" folHlink="folHlink"/>
  <p:sldLayoutIdLst>
    <p:sldLayoutId id="2147483855" r:id="rId1"/>
    <p:sldLayoutId id="2147483876" r:id="rId2"/>
    <p:sldLayoutId id="2147483856" r:id="rId3"/>
    <p:sldLayoutId id="2147483877" r:id="rId4"/>
    <p:sldLayoutId id="2147483857" r:id="rId5"/>
  </p:sldLayoutIdLst>
  <p:timing>
    <p:tnLst>
      <p:par>
        <p:cTn id="1" dur="indefinite" restart="never" nodeType="tmRoot"/>
      </p:par>
    </p:tnLst>
  </p:timing>
  <p:txStyles>
    <p:titleStyle>
      <a:lvl1pPr algn="l" defTabSz="914034" rtl="0" eaLnBrk="1" fontAlgn="base" latinLnBrk="0" hangingPunct="1">
        <a:lnSpc>
          <a:spcPct val="90000"/>
        </a:lnSpc>
        <a:spcBef>
          <a:spcPct val="0"/>
        </a:spcBef>
        <a:buNone/>
        <a:defRPr lang="zh-CN" altLang="en-US" sz="3200" kern="1200" baseline="0" dirty="0">
          <a:solidFill>
            <a:schemeClr val="tx1"/>
          </a:solidFill>
          <a:latin typeface="Huawei Sans" panose="020C0503030203020204" pitchFamily="34" charset="0"/>
          <a:ea typeface="方正兰亭黑简体" panose="02000000000000000000" pitchFamily="2" charset="-122"/>
          <a:cs typeface="+mn-cs"/>
        </a:defRPr>
      </a:lvl1pPr>
    </p:titleStyle>
    <p:bodyStyle>
      <a:lvl1pPr marL="302279" indent="-302279" algn="l" defTabSz="914034" rtl="0" eaLnBrk="1" fontAlgn="ctr" latinLnBrk="0" hangingPunct="1">
        <a:lnSpc>
          <a:spcPct val="140000"/>
        </a:lnSpc>
        <a:spcBef>
          <a:spcPts val="792"/>
        </a:spcBef>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mn-cs"/>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baseline="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baseline="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baseline="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baseline="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p:bodyStyle>
    <p:otherStyle>
      <a:defPPr>
        <a:defRPr lang="zh-CN"/>
      </a:defPPr>
      <a:lvl1pPr marL="0" algn="l" defTabSz="914034" rtl="0" eaLnBrk="1" latinLnBrk="0" hangingPunct="1">
        <a:defRPr sz="1799" kern="1200">
          <a:solidFill>
            <a:schemeClr val="tx1"/>
          </a:solidFill>
          <a:latin typeface="+mn-lt"/>
          <a:ea typeface="+mn-ea"/>
          <a:cs typeface="+mn-cs"/>
        </a:defRPr>
      </a:lvl1pPr>
      <a:lvl2pPr marL="457017" algn="l" defTabSz="914034" rtl="0" eaLnBrk="1" latinLnBrk="0" hangingPunct="1">
        <a:defRPr sz="1799" kern="1200">
          <a:solidFill>
            <a:schemeClr val="tx1"/>
          </a:solidFill>
          <a:latin typeface="+mn-lt"/>
          <a:ea typeface="+mn-ea"/>
          <a:cs typeface="+mn-cs"/>
        </a:defRPr>
      </a:lvl2pPr>
      <a:lvl3pPr marL="914034" algn="l" defTabSz="914034" rtl="0" eaLnBrk="1" latinLnBrk="0" hangingPunct="1">
        <a:defRPr sz="1799" kern="1200">
          <a:solidFill>
            <a:schemeClr val="tx1"/>
          </a:solidFill>
          <a:latin typeface="+mn-lt"/>
          <a:ea typeface="+mn-ea"/>
          <a:cs typeface="+mn-cs"/>
        </a:defRPr>
      </a:lvl3pPr>
      <a:lvl4pPr marL="1371051" algn="l" defTabSz="914034" rtl="0" eaLnBrk="1" latinLnBrk="0" hangingPunct="1">
        <a:defRPr sz="1799" kern="1200">
          <a:solidFill>
            <a:schemeClr val="tx1"/>
          </a:solidFill>
          <a:latin typeface="+mn-lt"/>
          <a:ea typeface="+mn-ea"/>
          <a:cs typeface="+mn-cs"/>
        </a:defRPr>
      </a:lvl4pPr>
      <a:lvl5pPr marL="1828068" algn="l" defTabSz="914034" rtl="0" eaLnBrk="1" latinLnBrk="0" hangingPunct="1">
        <a:defRPr sz="1799" kern="1200">
          <a:solidFill>
            <a:schemeClr val="tx1"/>
          </a:solidFill>
          <a:latin typeface="+mn-lt"/>
          <a:ea typeface="+mn-ea"/>
          <a:cs typeface="+mn-cs"/>
        </a:defRPr>
      </a:lvl5pPr>
      <a:lvl6pPr marL="2285086" algn="l" defTabSz="914034" rtl="0" eaLnBrk="1" latinLnBrk="0" hangingPunct="1">
        <a:defRPr sz="1799" kern="1200">
          <a:solidFill>
            <a:schemeClr val="tx1"/>
          </a:solidFill>
          <a:latin typeface="+mn-lt"/>
          <a:ea typeface="+mn-ea"/>
          <a:cs typeface="+mn-cs"/>
        </a:defRPr>
      </a:lvl6pPr>
      <a:lvl7pPr marL="2742103" algn="l" defTabSz="914034" rtl="0" eaLnBrk="1" latinLnBrk="0" hangingPunct="1">
        <a:defRPr sz="1799" kern="1200">
          <a:solidFill>
            <a:schemeClr val="tx1"/>
          </a:solidFill>
          <a:latin typeface="+mn-lt"/>
          <a:ea typeface="+mn-ea"/>
          <a:cs typeface="+mn-cs"/>
        </a:defRPr>
      </a:lvl7pPr>
      <a:lvl8pPr marL="3199120" algn="l" defTabSz="914034" rtl="0" eaLnBrk="1" latinLnBrk="0" hangingPunct="1">
        <a:defRPr sz="1799" kern="1200">
          <a:solidFill>
            <a:schemeClr val="tx1"/>
          </a:solidFill>
          <a:latin typeface="+mn-lt"/>
          <a:ea typeface="+mn-ea"/>
          <a:cs typeface="+mn-cs"/>
        </a:defRPr>
      </a:lvl8pPr>
      <a:lvl9pPr marL="3656137" algn="l" defTabSz="914034" rtl="0" eaLnBrk="1" latinLnBrk="0" hangingPunct="1">
        <a:defRPr sz="1799"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279" userDrawn="1">
          <p15:clr>
            <a:srgbClr val="F26B43"/>
          </p15:clr>
        </p15:guide>
        <p15:guide id="2" pos="7401" userDrawn="1">
          <p15:clr>
            <a:srgbClr val="F26B43"/>
          </p15:clr>
        </p15:guide>
        <p15:guide id="3" orient="horz" pos="2341">
          <p15:clr>
            <a:srgbClr val="F26B43"/>
          </p15:clr>
        </p15:guide>
        <p15:guide id="4" orient="horz" pos="3906">
          <p15:clr>
            <a:srgbClr val="F26B43"/>
          </p15:clr>
        </p15:guide>
        <p15:guide id="6" pos="3840">
          <p15:clr>
            <a:srgbClr val="F26B43"/>
          </p15:clr>
        </p15:guide>
        <p15:guide id="7" orient="horz" pos="278">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grpSp>
        <p:nvGrpSpPr>
          <p:cNvPr id="29" name="Group 87">
            <a:extLst>
              <a:ext uri="{FF2B5EF4-FFF2-40B4-BE49-F238E27FC236}">
                <a16:creationId xmlns:a16="http://schemas.microsoft.com/office/drawing/2014/main" xmlns="" id="{37333705-F8D6-2847-B3CB-F2FAB51E2A3B}"/>
              </a:ext>
            </a:extLst>
          </p:cNvPr>
          <p:cNvGrpSpPr>
            <a:grpSpLocks noChangeAspect="1"/>
          </p:cNvGrpSpPr>
          <p:nvPr userDrawn="1"/>
        </p:nvGrpSpPr>
        <p:grpSpPr>
          <a:xfrm>
            <a:off x="12290471" y="2625389"/>
            <a:ext cx="1963323" cy="4233515"/>
            <a:chOff x="5343885" y="-48857"/>
            <a:chExt cx="3263586" cy="7037279"/>
          </a:xfrm>
        </p:grpSpPr>
        <p:sp>
          <p:nvSpPr>
            <p:cNvPr id="30" name="矩形 13">
              <a:extLst>
                <a:ext uri="{FF2B5EF4-FFF2-40B4-BE49-F238E27FC236}">
                  <a16:creationId xmlns:a16="http://schemas.microsoft.com/office/drawing/2014/main" xmlns=""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31" name="文本框 15">
              <a:extLst>
                <a:ext uri="{FF2B5EF4-FFF2-40B4-BE49-F238E27FC236}">
                  <a16:creationId xmlns:a16="http://schemas.microsoft.com/office/drawing/2014/main" xmlns=""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32" name="矩形 13">
              <a:extLst>
                <a:ext uri="{FF2B5EF4-FFF2-40B4-BE49-F238E27FC236}">
                  <a16:creationId xmlns:a16="http://schemas.microsoft.com/office/drawing/2014/main" xmlns=""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33" name="矩形 13">
              <a:extLst>
                <a:ext uri="{FF2B5EF4-FFF2-40B4-BE49-F238E27FC236}">
                  <a16:creationId xmlns:a16="http://schemas.microsoft.com/office/drawing/2014/main" xmlns=""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34" name="矩形 13">
              <a:extLst>
                <a:ext uri="{FF2B5EF4-FFF2-40B4-BE49-F238E27FC236}">
                  <a16:creationId xmlns:a16="http://schemas.microsoft.com/office/drawing/2014/main" xmlns=""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35" name="矩形 13">
              <a:extLst>
                <a:ext uri="{FF2B5EF4-FFF2-40B4-BE49-F238E27FC236}">
                  <a16:creationId xmlns:a16="http://schemas.microsoft.com/office/drawing/2014/main" xmlns=""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36" name="矩形 13">
              <a:extLst>
                <a:ext uri="{FF2B5EF4-FFF2-40B4-BE49-F238E27FC236}">
                  <a16:creationId xmlns:a16="http://schemas.microsoft.com/office/drawing/2014/main" xmlns=""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37" name="矩形 13">
              <a:extLst>
                <a:ext uri="{FF2B5EF4-FFF2-40B4-BE49-F238E27FC236}">
                  <a16:creationId xmlns:a16="http://schemas.microsoft.com/office/drawing/2014/main" xmlns=""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38" name="文本框 15">
              <a:extLst>
                <a:ext uri="{FF2B5EF4-FFF2-40B4-BE49-F238E27FC236}">
                  <a16:creationId xmlns:a16="http://schemas.microsoft.com/office/drawing/2014/main" xmlns=""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39" name="矩形 13">
              <a:extLst>
                <a:ext uri="{FF2B5EF4-FFF2-40B4-BE49-F238E27FC236}">
                  <a16:creationId xmlns:a16="http://schemas.microsoft.com/office/drawing/2014/main" xmlns=""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40" name="矩形 13">
              <a:extLst>
                <a:ext uri="{FF2B5EF4-FFF2-40B4-BE49-F238E27FC236}">
                  <a16:creationId xmlns:a16="http://schemas.microsoft.com/office/drawing/2014/main" xmlns=""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41" name="矩形 13">
              <a:extLst>
                <a:ext uri="{FF2B5EF4-FFF2-40B4-BE49-F238E27FC236}">
                  <a16:creationId xmlns:a16="http://schemas.microsoft.com/office/drawing/2014/main" xmlns=""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42" name="矩形 13">
              <a:extLst>
                <a:ext uri="{FF2B5EF4-FFF2-40B4-BE49-F238E27FC236}">
                  <a16:creationId xmlns:a16="http://schemas.microsoft.com/office/drawing/2014/main" xmlns=""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43" name="矩形 13">
              <a:extLst>
                <a:ext uri="{FF2B5EF4-FFF2-40B4-BE49-F238E27FC236}">
                  <a16:creationId xmlns:a16="http://schemas.microsoft.com/office/drawing/2014/main" xmlns="" id="{371A8520-F934-304C-B57F-B49F768694E2}"/>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44" name="矩形 13">
              <a:extLst>
                <a:ext uri="{FF2B5EF4-FFF2-40B4-BE49-F238E27FC236}">
                  <a16:creationId xmlns:a16="http://schemas.microsoft.com/office/drawing/2014/main" xmlns="" id="{B83004D7-279B-C14E-9FCF-870FA1B74FDF}"/>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45" name="矩形 13">
              <a:extLst>
                <a:ext uri="{FF2B5EF4-FFF2-40B4-BE49-F238E27FC236}">
                  <a16:creationId xmlns:a16="http://schemas.microsoft.com/office/drawing/2014/main" xmlns="" id="{99635968-4E69-CC41-9D78-6DF253FE3035}"/>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46" name="矩形 13">
              <a:extLst>
                <a:ext uri="{FF2B5EF4-FFF2-40B4-BE49-F238E27FC236}">
                  <a16:creationId xmlns:a16="http://schemas.microsoft.com/office/drawing/2014/main" xmlns=""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47" name="矩形 13">
              <a:extLst>
                <a:ext uri="{FF2B5EF4-FFF2-40B4-BE49-F238E27FC236}">
                  <a16:creationId xmlns:a16="http://schemas.microsoft.com/office/drawing/2014/main" xmlns=""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48" name="矩形 13">
              <a:extLst>
                <a:ext uri="{FF2B5EF4-FFF2-40B4-BE49-F238E27FC236}">
                  <a16:creationId xmlns:a16="http://schemas.microsoft.com/office/drawing/2014/main" xmlns=""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49" name="矩形 13">
              <a:extLst>
                <a:ext uri="{FF2B5EF4-FFF2-40B4-BE49-F238E27FC236}">
                  <a16:creationId xmlns:a16="http://schemas.microsoft.com/office/drawing/2014/main" xmlns=""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50" name="矩形 13">
              <a:extLst>
                <a:ext uri="{FF2B5EF4-FFF2-40B4-BE49-F238E27FC236}">
                  <a16:creationId xmlns:a16="http://schemas.microsoft.com/office/drawing/2014/main" xmlns=""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51" name="矩形 13">
              <a:extLst>
                <a:ext uri="{FF2B5EF4-FFF2-40B4-BE49-F238E27FC236}">
                  <a16:creationId xmlns:a16="http://schemas.microsoft.com/office/drawing/2014/main" xmlns=""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52" name="矩形 13">
              <a:extLst>
                <a:ext uri="{FF2B5EF4-FFF2-40B4-BE49-F238E27FC236}">
                  <a16:creationId xmlns:a16="http://schemas.microsoft.com/office/drawing/2014/main" xmlns=""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53" name="矩形 13">
              <a:extLst>
                <a:ext uri="{FF2B5EF4-FFF2-40B4-BE49-F238E27FC236}">
                  <a16:creationId xmlns:a16="http://schemas.microsoft.com/office/drawing/2014/main" xmlns=""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54" name="矩形 13">
              <a:extLst>
                <a:ext uri="{FF2B5EF4-FFF2-40B4-BE49-F238E27FC236}">
                  <a16:creationId xmlns:a16="http://schemas.microsoft.com/office/drawing/2014/main" xmlns=""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55" name="矩形 13">
              <a:extLst>
                <a:ext uri="{FF2B5EF4-FFF2-40B4-BE49-F238E27FC236}">
                  <a16:creationId xmlns:a16="http://schemas.microsoft.com/office/drawing/2014/main" xmlns=""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56" name="矩形 13">
              <a:extLst>
                <a:ext uri="{FF2B5EF4-FFF2-40B4-BE49-F238E27FC236}">
                  <a16:creationId xmlns:a16="http://schemas.microsoft.com/office/drawing/2014/main" xmlns=""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57" name="矩形 13">
              <a:extLst>
                <a:ext uri="{FF2B5EF4-FFF2-40B4-BE49-F238E27FC236}">
                  <a16:creationId xmlns:a16="http://schemas.microsoft.com/office/drawing/2014/main" xmlns=""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58" name="矩形 13">
              <a:extLst>
                <a:ext uri="{FF2B5EF4-FFF2-40B4-BE49-F238E27FC236}">
                  <a16:creationId xmlns:a16="http://schemas.microsoft.com/office/drawing/2014/main" xmlns="" id="{20725C9F-31AE-DB44-B70A-B4ECDEC0BC00}"/>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59" name="矩形 13">
              <a:extLst>
                <a:ext uri="{FF2B5EF4-FFF2-40B4-BE49-F238E27FC236}">
                  <a16:creationId xmlns:a16="http://schemas.microsoft.com/office/drawing/2014/main" xmlns="" id="{AC5BCC27-B68D-0743-8E0B-E25F8D01C3A4}"/>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60" name="矩形 13">
              <a:extLst>
                <a:ext uri="{FF2B5EF4-FFF2-40B4-BE49-F238E27FC236}">
                  <a16:creationId xmlns:a16="http://schemas.microsoft.com/office/drawing/2014/main" xmlns="" id="{51C2E83A-C975-6945-B2FD-5B22BBB53DB7}"/>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61" name="矩形 13">
              <a:extLst>
                <a:ext uri="{FF2B5EF4-FFF2-40B4-BE49-F238E27FC236}">
                  <a16:creationId xmlns:a16="http://schemas.microsoft.com/office/drawing/2014/main" xmlns="" id="{BEE9A95F-6965-354F-A2C7-2E8C81DDA52F}"/>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190/23/238</a:t>
              </a:r>
            </a:p>
          </p:txBody>
        </p:sp>
        <p:sp>
          <p:nvSpPr>
            <p:cNvPr id="62" name="矩形 13">
              <a:extLst>
                <a:ext uri="{FF2B5EF4-FFF2-40B4-BE49-F238E27FC236}">
                  <a16:creationId xmlns:a16="http://schemas.microsoft.com/office/drawing/2014/main" xmlns=""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63" name="矩形 13">
              <a:extLst>
                <a:ext uri="{FF2B5EF4-FFF2-40B4-BE49-F238E27FC236}">
                  <a16:creationId xmlns:a16="http://schemas.microsoft.com/office/drawing/2014/main" xmlns=""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64" name="矩形 13">
              <a:extLst>
                <a:ext uri="{FF2B5EF4-FFF2-40B4-BE49-F238E27FC236}">
                  <a16:creationId xmlns:a16="http://schemas.microsoft.com/office/drawing/2014/main" xmlns=""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35/24/21</a:t>
              </a:r>
            </a:p>
          </p:txBody>
        </p:sp>
        <p:sp>
          <p:nvSpPr>
            <p:cNvPr id="65" name="矩形 13">
              <a:extLst>
                <a:ext uri="{FF2B5EF4-FFF2-40B4-BE49-F238E27FC236}">
                  <a16:creationId xmlns:a16="http://schemas.microsoft.com/office/drawing/2014/main" xmlns=""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66" name="矩形 13">
              <a:extLst>
                <a:ext uri="{FF2B5EF4-FFF2-40B4-BE49-F238E27FC236}">
                  <a16:creationId xmlns:a16="http://schemas.microsoft.com/office/drawing/2014/main" xmlns="" id="{0B0545C9-147F-584F-80D2-EF13876D7D33}"/>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67" name="矩形 13">
              <a:extLst>
                <a:ext uri="{FF2B5EF4-FFF2-40B4-BE49-F238E27FC236}">
                  <a16:creationId xmlns:a16="http://schemas.microsoft.com/office/drawing/2014/main" xmlns="" id="{44FD0A0B-0D45-3340-A523-465AC24134BF}"/>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68" name="矩形 13">
              <a:extLst>
                <a:ext uri="{FF2B5EF4-FFF2-40B4-BE49-F238E27FC236}">
                  <a16:creationId xmlns:a16="http://schemas.microsoft.com/office/drawing/2014/main" xmlns="" id="{2C404A07-276B-3648-BB25-4EDB5905448C}"/>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69" name="矩形 13">
              <a:extLst>
                <a:ext uri="{FF2B5EF4-FFF2-40B4-BE49-F238E27FC236}">
                  <a16:creationId xmlns:a16="http://schemas.microsoft.com/office/drawing/2014/main" xmlns="" id="{72B0F29C-A346-8946-9B8E-8F1B9DFF7AD0}"/>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70" name="Title Placeholder 1">
            <a:extLst>
              <a:ext uri="{FF2B5EF4-FFF2-40B4-BE49-F238E27FC236}">
                <a16:creationId xmlns="" xmlns:a16="http://schemas.microsoft.com/office/drawing/2014/main" id="{145F1158-B1AA-8F41-AF0A-FEA0EC1874AC}"/>
              </a:ext>
            </a:extLst>
          </p:cNvPr>
          <p:cNvSpPr>
            <a:spLocks noGrp="1"/>
          </p:cNvSpPr>
          <p:nvPr>
            <p:ph type="title"/>
          </p:nvPr>
        </p:nvSpPr>
        <p:spPr>
          <a:xfrm>
            <a:off x="616573" y="1474269"/>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71" name="Text Placeholder 1">
            <a:extLst>
              <a:ext uri="{FF2B5EF4-FFF2-40B4-BE49-F238E27FC236}">
                <a16:creationId xmlns=""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smtClean="0">
                <a:solidFill>
                  <a:srgbClr val="1D1D1B"/>
                </a:solidFill>
                <a:latin typeface="+mj-lt"/>
              </a:rPr>
              <a:t>Copyright©2020 </a:t>
            </a:r>
            <a:r>
              <a:rPr kumimoji="1" lang="en-US" altLang="zh-CN" sz="850" b="1" baseline="0" dirty="0">
                <a:solidFill>
                  <a:srgbClr val="1D1D1B"/>
                </a:solidFill>
                <a:latin typeface="+mj-lt"/>
              </a:rPr>
              <a:t>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72" name="Subtitle 6">
            <a:extLst>
              <a:ext uri="{FF2B5EF4-FFF2-40B4-BE49-F238E27FC236}">
                <a16:creationId xmlns=""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r>
              <a:rPr kumimoji="1" lang="en-US" altLang="zh-CN" sz="1300" dirty="0">
                <a:solidFill>
                  <a:srgbClr val="1D1D1B"/>
                </a:solidFill>
                <a:latin typeface="Microsoft YaHei" charset="-122"/>
                <a:ea typeface="Microsoft YaHei" charset="-122"/>
                <a:cs typeface="Microsoft YaHei" charset="-122"/>
              </a:rPr>
              <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3" name="Subtitle 6">
            <a:extLst>
              <a:ext uri="{FF2B5EF4-FFF2-40B4-BE49-F238E27FC236}">
                <a16:creationId xmlns=""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74" name="图片 7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75497" y="5251150"/>
            <a:ext cx="1869596" cy="399462"/>
          </a:xfrm>
          <a:prstGeom prst="rect">
            <a:avLst/>
          </a:prstGeom>
        </p:spPr>
      </p:pic>
    </p:spTree>
    <p:extLst>
      <p:ext uri="{BB962C8B-B14F-4D97-AF65-F5344CB8AC3E}">
        <p14:creationId xmlns:p14="http://schemas.microsoft.com/office/powerpoint/2010/main" val="154100982"/>
      </p:ext>
    </p:extLst>
  </p:cSld>
  <p:clrMap bg1="lt1" tx1="dk1" bg2="lt2" tx2="dk2" accent1="accent1" accent2="accent2" accent3="accent3" accent4="accent4" accent5="accent5" accent6="accent6" hlink="hlink" folHlink="folHlink"/>
  <p:sldLayoutIdLst>
    <p:sldLayoutId id="2147483859" r:id="rId1"/>
    <p:sldLayoutId id="2147483879" r:id="rId2"/>
  </p:sldLayoutIdLst>
  <p:hf hdr="0" ftr="0" dt="0"/>
  <p:txStyles>
    <p:titleStyle>
      <a:lvl1pPr algn="l" defTabSz="1187323" rtl="0" eaLnBrk="1" latinLnBrk="0" hangingPunct="1">
        <a:lnSpc>
          <a:spcPct val="90000"/>
        </a:lnSpc>
        <a:spcBef>
          <a:spcPct val="0"/>
        </a:spcBef>
        <a:buNone/>
        <a:defRPr sz="4998" b="0" kern="120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p:titleStyle>
    <p:bodyStyle>
      <a:lvl1pPr marL="0" indent="0" algn="l" defTabSz="1187323" rtl="0" eaLnBrk="1" latinLnBrk="0" hangingPunct="1">
        <a:lnSpc>
          <a:spcPct val="90000"/>
        </a:lnSpc>
        <a:spcBef>
          <a:spcPts val="1298"/>
        </a:spcBef>
        <a:buFont typeface="Arial" panose="020B0604020202020204" pitchFamily="34" charset="0"/>
        <a:buNone/>
        <a:defRPr sz="1818" kern="1200">
          <a:solidFill>
            <a:srgbClr val="FFFFFF"/>
          </a:solidFill>
          <a:latin typeface="Microsoft YaHei" panose="020B0503020204020204" pitchFamily="34" charset="-122"/>
          <a:ea typeface="Microsoft YaHei" panose="020B0503020204020204" pitchFamily="34" charset="-122"/>
          <a:cs typeface="+mn-cs"/>
        </a:defRPr>
      </a:lvl1pPr>
      <a:lvl2pPr marL="593662" indent="0" algn="l" defTabSz="1187323" rtl="0" eaLnBrk="1" latinLnBrk="0" hangingPunct="1">
        <a:lnSpc>
          <a:spcPct val="90000"/>
        </a:lnSpc>
        <a:spcBef>
          <a:spcPts val="650"/>
        </a:spcBef>
        <a:buFont typeface="Arial" panose="020B0604020202020204" pitchFamily="34" charset="0"/>
        <a:buNone/>
        <a:defRPr sz="3117" kern="1200">
          <a:solidFill>
            <a:schemeClr val="tx1"/>
          </a:solidFill>
          <a:latin typeface="+mn-lt"/>
          <a:ea typeface="+mn-ea"/>
          <a:cs typeface="+mn-cs"/>
        </a:defRPr>
      </a:lvl2pPr>
      <a:lvl3pPr marL="1187323" indent="0" algn="l" defTabSz="1187323" rtl="0" eaLnBrk="1" latinLnBrk="0" hangingPunct="1">
        <a:lnSpc>
          <a:spcPct val="90000"/>
        </a:lnSpc>
        <a:spcBef>
          <a:spcPts val="650"/>
        </a:spcBef>
        <a:buFont typeface="Arial" panose="020B0604020202020204" pitchFamily="34" charset="0"/>
        <a:buNone/>
        <a:defRPr sz="2597" kern="1200">
          <a:solidFill>
            <a:schemeClr val="tx1"/>
          </a:solidFill>
          <a:latin typeface="+mn-lt"/>
          <a:ea typeface="+mn-ea"/>
          <a:cs typeface="+mn-cs"/>
        </a:defRPr>
      </a:lvl3pPr>
      <a:lvl4pPr marL="1780986"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4pPr>
      <a:lvl5pPr marL="2374648" indent="0" algn="l" defTabSz="1187323" rtl="0" eaLnBrk="1" latinLnBrk="0" hangingPunct="1">
        <a:lnSpc>
          <a:spcPct val="90000"/>
        </a:lnSpc>
        <a:spcBef>
          <a:spcPts val="650"/>
        </a:spcBef>
        <a:buFont typeface="Arial" panose="020B0604020202020204" pitchFamily="34" charset="0"/>
        <a:buNone/>
        <a:defRPr sz="2337" kern="1200">
          <a:solidFill>
            <a:schemeClr val="tx1"/>
          </a:solidFill>
          <a:latin typeface="+mn-lt"/>
          <a:ea typeface="+mn-ea"/>
          <a:cs typeface="+mn-cs"/>
        </a:defRPr>
      </a:lvl5pPr>
      <a:lvl6pPr marL="3265140"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6pPr>
      <a:lvl7pPr marL="3858802"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7pPr>
      <a:lvl8pPr marL="4452463"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8pPr>
      <a:lvl9pPr marL="5046125" indent="-296831" algn="l" defTabSz="1187323" rtl="0" eaLnBrk="1" latinLnBrk="0" hangingPunct="1">
        <a:lnSpc>
          <a:spcPct val="90000"/>
        </a:lnSpc>
        <a:spcBef>
          <a:spcPts val="650"/>
        </a:spcBef>
        <a:buFont typeface="Arial" panose="020B0604020202020204" pitchFamily="34" charset="0"/>
        <a:buChar char="•"/>
        <a:defRPr sz="2337" kern="1200">
          <a:solidFill>
            <a:schemeClr val="tx1"/>
          </a:solidFill>
          <a:latin typeface="+mn-lt"/>
          <a:ea typeface="+mn-ea"/>
          <a:cs typeface="+mn-cs"/>
        </a:defRPr>
      </a:lvl9pPr>
    </p:bodyStyle>
    <p:otherStyle>
      <a:defPPr>
        <a:defRPr lang="en-US"/>
      </a:defPPr>
      <a:lvl1pPr marL="0" algn="l" defTabSz="1187323" rtl="0" eaLnBrk="1" latinLnBrk="0" hangingPunct="1">
        <a:defRPr sz="2337" kern="1200">
          <a:solidFill>
            <a:schemeClr val="tx1"/>
          </a:solidFill>
          <a:latin typeface="+mn-lt"/>
          <a:ea typeface="+mn-ea"/>
          <a:cs typeface="+mn-cs"/>
        </a:defRPr>
      </a:lvl1pPr>
      <a:lvl2pPr marL="593662" algn="l" defTabSz="1187323" rtl="0" eaLnBrk="1" latinLnBrk="0" hangingPunct="1">
        <a:defRPr sz="2337" kern="1200">
          <a:solidFill>
            <a:schemeClr val="tx1"/>
          </a:solidFill>
          <a:latin typeface="+mn-lt"/>
          <a:ea typeface="+mn-ea"/>
          <a:cs typeface="+mn-cs"/>
        </a:defRPr>
      </a:lvl2pPr>
      <a:lvl3pPr marL="1187323" algn="l" defTabSz="1187323" rtl="0" eaLnBrk="1" latinLnBrk="0" hangingPunct="1">
        <a:defRPr sz="2337" kern="1200">
          <a:solidFill>
            <a:schemeClr val="tx1"/>
          </a:solidFill>
          <a:latin typeface="+mn-lt"/>
          <a:ea typeface="+mn-ea"/>
          <a:cs typeface="+mn-cs"/>
        </a:defRPr>
      </a:lvl3pPr>
      <a:lvl4pPr marL="1780986" algn="l" defTabSz="1187323" rtl="0" eaLnBrk="1" latinLnBrk="0" hangingPunct="1">
        <a:defRPr sz="2337" kern="1200">
          <a:solidFill>
            <a:schemeClr val="tx1"/>
          </a:solidFill>
          <a:latin typeface="+mn-lt"/>
          <a:ea typeface="+mn-ea"/>
          <a:cs typeface="+mn-cs"/>
        </a:defRPr>
      </a:lvl4pPr>
      <a:lvl5pPr marL="2374648" algn="l" defTabSz="1187323" rtl="0" eaLnBrk="1" latinLnBrk="0" hangingPunct="1">
        <a:defRPr sz="2337" kern="1200">
          <a:solidFill>
            <a:schemeClr val="tx1"/>
          </a:solidFill>
          <a:latin typeface="+mn-lt"/>
          <a:ea typeface="+mn-ea"/>
          <a:cs typeface="+mn-cs"/>
        </a:defRPr>
      </a:lvl5pPr>
      <a:lvl6pPr marL="2968309" algn="l" defTabSz="1187323" rtl="0" eaLnBrk="1" latinLnBrk="0" hangingPunct="1">
        <a:defRPr sz="2337" kern="1200">
          <a:solidFill>
            <a:schemeClr val="tx1"/>
          </a:solidFill>
          <a:latin typeface="+mn-lt"/>
          <a:ea typeface="+mn-ea"/>
          <a:cs typeface="+mn-cs"/>
        </a:defRPr>
      </a:lvl6pPr>
      <a:lvl7pPr marL="3561971" algn="l" defTabSz="1187323" rtl="0" eaLnBrk="1" latinLnBrk="0" hangingPunct="1">
        <a:defRPr sz="2337" kern="1200">
          <a:solidFill>
            <a:schemeClr val="tx1"/>
          </a:solidFill>
          <a:latin typeface="+mn-lt"/>
          <a:ea typeface="+mn-ea"/>
          <a:cs typeface="+mn-cs"/>
        </a:defRPr>
      </a:lvl7pPr>
      <a:lvl8pPr marL="4155634" algn="l" defTabSz="1187323" rtl="0" eaLnBrk="1" latinLnBrk="0" hangingPunct="1">
        <a:defRPr sz="2337" kern="1200">
          <a:solidFill>
            <a:schemeClr val="tx1"/>
          </a:solidFill>
          <a:latin typeface="+mn-lt"/>
          <a:ea typeface="+mn-ea"/>
          <a:cs typeface="+mn-cs"/>
        </a:defRPr>
      </a:lvl8pPr>
      <a:lvl9pPr marL="4749295" algn="l" defTabSz="1187323" rtl="0" eaLnBrk="1" latinLnBrk="0" hangingPunct="1">
        <a:defRPr sz="2337"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161">
          <p15:clr>
            <a:srgbClr val="F26B43"/>
          </p15:clr>
        </p15:guide>
        <p15:guide id="2" pos="3842">
          <p15:clr>
            <a:srgbClr val="F26B43"/>
          </p15:clr>
        </p15:guide>
        <p15:guide id="3" pos="370">
          <p15:clr>
            <a:srgbClr val="F26B43"/>
          </p15:clr>
        </p15:guide>
        <p15:guide id="4" pos="7197">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27.jpeg"/></Relationships>
</file>

<file path=ppt/slides/_rels/slide26.xml.rels><?xml version="1.0" encoding="UTF-8" standalone="yes"?>
<Relationships xmlns="http://schemas.openxmlformats.org/package/2006/relationships"><Relationship Id="rId3" Type="http://schemas.openxmlformats.org/officeDocument/2006/relationships/image" Target="../media/image28.tmp"/><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8.xml"/><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2.xml"/><Relationship Id="rId1" Type="http://schemas.openxmlformats.org/officeDocument/2006/relationships/slideLayout" Target="../slideLayouts/slideLayout13.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3.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5.xm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15.xml"/><Relationship Id="rId4" Type="http://schemas.openxmlformats.org/officeDocument/2006/relationships/image" Target="../media/image36.png"/></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8.xml"/><Relationship Id="rId1" Type="http://schemas.openxmlformats.org/officeDocument/2006/relationships/slideLayout" Target="../slideLayouts/slideLayout13.xml"/><Relationship Id="rId6" Type="http://schemas.openxmlformats.org/officeDocument/2006/relationships/image" Target="../media/image40.tmp"/><Relationship Id="rId5" Type="http://schemas.openxmlformats.org/officeDocument/2006/relationships/image" Target="../media/image39.png"/><Relationship Id="rId4" Type="http://schemas.openxmlformats.org/officeDocument/2006/relationships/image" Target="../media/image38.tmp"/></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39.xml"/><Relationship Id="rId1" Type="http://schemas.openxmlformats.org/officeDocument/2006/relationships/slideLayout" Target="../slideLayouts/slideLayout15.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5.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DtsShapeName" descr="8CE5295821885C70CB254E5500C4G505083E@F83E@PB26513!!!!!!BIHO@]b26513!!!!@5E19B011306188854E31!籽吓纪撑泞变/qqu!!!!!!!!!!!!!!!!!!!!!!!!!!!!!!!!!!!!!!!!!!!!!!!!!!!!!!!!!!!!!!!!!!!!!!!!!!!!!!!!!!!!!!!!!!!!!!!!!!!!!!!!!!!!!!!!!!!!!!!!!!!!!!!!!!!!!!!!!!!!!!!!!!!!!!!!!!!!!!!!!!!!!!!!!!!!!!!!!!!!!!!!!!!!!!!!!!!!!!!!!!!!!!!!!!!!!!!!!!!!!!!!!!!!!!!!!!!!!!!!!!!!!!!!!!!!!!!!!!!!!!!!!!!!!!!!!!!!!!!!!!!!!!!!!!!!!!!!!!!!!!!!!!!!!!!!!!!!!!!!!!!!!!!!!!!!!!!!!!!!!!!!!!!!!!!!!!!!!!!!!!!!!!!!!!!!!!!!!!!!!!!!!!!!!!!!!!!!!!!!!!!!!!!!!!!!!!!!!!!!!!!!!!!!!!!!!!!!!!!!!!!!!!!!!!!!!!!!!!!!!!!!!!!!!!!!!!!!!!!!!!!!!!!!!!!!!!!!!!!!!!!!!!!!!!!!!!!!!!!!!!!!!!!!!!!!!!!!!!!!!!!!!!!!!!!!!!!!!!!!!!!!!!!!!!!!!!!!!!!!!!!!!!!!!!!!!!!!!!!!!!!!!!!!!!!!!!!!!!!!!!!!!!!!!!!!!!!!!!!!!!!!!!!!!!!!!!!!!!!!!!!!!!!!!!!!!!!!!!!!!!!!!!!!!!!!!!!!!!!!!!!!!!!!!!!!!!!!!!!!!!!!!!!!!!!!!!!!!!!!!!!!!!!!!!!!!!!!!!!!!!!!!!!!!!!!!!!!!!!!!!!!!!!!!!!!!!!!!!!!!!!!!!!!!!!!!!!!!!!!!!!!!!!!!!!!!!!!!!!!!!!!!!!!!!!!!!!!!!!!!!!!!!!!!!!!!!!!!!!!!!!!!!!!!!!!!!!!!!!!!!!!!!!!!!!!!!!!!!!!!!!!!!!!!!!!!!!!!!!!!!!!!!!!!!!!!!!!!!!!!!!!!!!!!!!!!!!!!!!!!!!!!!!!!!!!!!!!!!!!!!!!!!!!!!!!!!!!!!!!!!!!!!!!!!!!!!!!!!!!!!!!!!!!!!!!!!!!!!!!!!!!!!!!!!!!!!!!!!!!!!!!!!!!!!!!!!!!!!!!!!!!!!!!!!!!!!!!!!!!!!!!!!!!!!!!!!!!!!!!!!!!!!!!!!!!!!!!!!!!!!!!!!!!!!!!!!!!!!!!!!!!!!!!!!!!!!!!!!!!!!!!!!!!!!!!!!!!!!!!!!!!!!!!!!!!!!!!!!!!!!!!!!!!!!!!!!!!!!!!!!!!!!!!!!!!!!!!!!!!!!!!!!!!!!!!!!!!!!!!!!!!!!!!!!!!!!!!!!!!!!!!!!!!!!!!!!!!!!!!!!!!!!!!!!!!!!!!!!!!!!!!!!!!!!!!!!!!!!!!!!!!!!!!!!!!!!!!!!!!!!!!!!!!!!!!!!!!!!!!!!!!!!!!!!!!!!!!!!!!!!!!!!!!!!!!!!!!!!!!!!!!!!!!!!!!!!!!!!!!!!!!!!!!!!!!!!!!!!!!!!!!!!!!!!!!!!!!!!!!!!!!!!!!!!!!!!!!!!!!!!!!!!!!!!!!!!!!!!!!!!!!!!!!!!!!!!!!!!!!!!!!!!!!!!!!!!!!!!!!!!!!!!!!!!!!!!!!!!!!!!!!!!!!!!!!!!!!!!!!!!!!!!!!!!!!!!!!!!!!!!!!!!!!!!!!!!!!!!!!!!!!!!!!!!!!!!!!!!!!!!!!!!!!!!!!!!!!!!!!!!!!!!!!!!!!!!!!!!!!!!!!!!!!!!!!!!!!!!!!!!!!!!!!!!!!!!!!!!!!!!!!!!!!!!!!!!!!!!!!!!!!!!!!!!!!!!!!!!!!!!!!!!!!!!!!!!!!!!!!!!!!!!!!!!!!!!!!!!!!!!!!!!!!!!!!!!!!!!!!!!!!!!!!!!!!!!!!!!!!!!!!!!!!!!!!!!!!!!!!!!!!!!!!!!!!!!!!!!!!!!!!!!!!!!!!!!!!!!!!!!!!!!!!!!!!!!!!!!!!!!!!!!!!!!!!!!!!!!!!!!!!!!!!!!!!!!!!!!!!!!!!!!!!!!!!!!!!!!!!!!!!!!!!!!!!!!!!!!!!!!!!!!!!!!!!!!!!!!!!!!!!!!!!!!!!!!!!!!!!!!!!!!!!!!!!!!!!!!!!!!!!!!!!!!!!!!!!!!!!!!!!!!!!!!!!!!!!!!!!!!!!!!!!!!!!!!!!!!!!!!!!!!!!!!!!!!!!!!!!!!!!!!!!!!!!!!!!!!!!!!!!!!!!!!!!!!!!!!!!!!!!!!!!!!!!!!!!!!!!!!!!!!!!!!!!!!!!!!!!!!!!!!!!!!!!!!!!!!!!!!!!!!!!!!!!!!!!!!!!!!!!!!!!!!!!!!!!!!!!!!!!1!1" hidden="1"/>
          <p:cNvSpPr>
            <a:spLocks noChangeArrowheads="1"/>
          </p:cNvSpPr>
          <p:nvPr/>
        </p:nvSpPr>
        <p:spPr bwMode="auto">
          <a:xfrm>
            <a:off x="1524000" y="0"/>
            <a:ext cx="1588" cy="1588"/>
          </a:xfrm>
          <a:custGeom>
            <a:avLst/>
            <a:gdLst>
              <a:gd name="T0" fmla="*/ 0 w 21600"/>
              <a:gd name="T1" fmla="*/ 0 h 21600"/>
              <a:gd name="T2" fmla="*/ 0 w 21600"/>
              <a:gd name="T3" fmla="*/ 0 h 21600"/>
              <a:gd name="T4" fmla="*/ 0 w 21600"/>
              <a:gd name="T5" fmla="*/ 0 h 21600"/>
              <a:gd name="T6" fmla="*/ 0 w 21600"/>
              <a:gd name="T7" fmla="*/ 0 h 21600"/>
              <a:gd name="T8" fmla="*/ 17694720 60000 65536"/>
              <a:gd name="T9" fmla="*/ 11796480 60000 65536"/>
              <a:gd name="T10" fmla="*/ 5898240 60000 65536"/>
              <a:gd name="T11" fmla="*/ 0 60000 65536"/>
              <a:gd name="T12" fmla="*/ 5033 w 21600"/>
              <a:gd name="T13" fmla="*/ 2272 h 21600"/>
              <a:gd name="T14" fmla="*/ 16554 w 21600"/>
              <a:gd name="T15" fmla="*/ 13684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9525" algn="ctr">
            <a:solidFill>
              <a:schemeClr val="tx1"/>
            </a:solidFill>
            <a:miter lim="800000"/>
            <a:headEnd/>
            <a:tailEnd/>
          </a:ln>
        </p:spPr>
        <p:txBody>
          <a:bodyPr wrap="none" anchor="ctr">
            <a:noAutofit/>
          </a:bodyPr>
          <a:lstStyle/>
          <a:p>
            <a:endParaRPr lang="zh-CN" altLang="en-US">
              <a:latin typeface="Huawei Sans" panose="020C0503030203020204" pitchFamily="34" charset="0"/>
              <a:ea typeface="+mn-ea"/>
              <a:cs typeface="+mn-ea"/>
              <a:sym typeface="+mn-lt"/>
            </a:endParaRPr>
          </a:p>
        </p:txBody>
      </p:sp>
      <p:sp>
        <p:nvSpPr>
          <p:cNvPr id="14" name="标题 13"/>
          <p:cNvSpPr>
            <a:spLocks noGrp="1"/>
          </p:cNvSpPr>
          <p:nvPr>
            <p:ph type="ctrTitle"/>
          </p:nvPr>
        </p:nvSpPr>
        <p:spPr/>
        <p:txBody>
          <a:bodyPr>
            <a:noAutofit/>
          </a:bodyPr>
          <a:lstStyle/>
          <a:p>
            <a:r>
              <a:rPr lang="en-US" dirty="0">
                <a:latin typeface="Huawei Sans" panose="020C0503030203020204" pitchFamily="34" charset="0"/>
              </a:rPr>
              <a:t>Data Center Chilled Water Air Conditioning System Configuration</a:t>
            </a:r>
          </a:p>
        </p:txBody>
      </p:sp>
      <p:sp>
        <p:nvSpPr>
          <p:cNvPr id="3" name="文本占位符 2"/>
          <p:cNvSpPr>
            <a:spLocks noGrp="1"/>
          </p:cNvSpPr>
          <p:nvPr>
            <p:ph type="body" sz="quarter" idx="10"/>
          </p:nvPr>
        </p:nvSpPr>
        <p:spPr/>
        <p:txBody>
          <a:bodyPr/>
          <a:lstStyle/>
          <a:p>
            <a:endParaRPr lang="zh-CN" altLang="en-US"/>
          </a:p>
        </p:txBody>
      </p:sp>
    </p:spTree>
    <p:extLst>
      <p:ext uri="{BB962C8B-B14F-4D97-AF65-F5344CB8AC3E}">
        <p14:creationId xmlns:p14="http://schemas.microsoft.com/office/powerpoint/2010/main" val="28799935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Chilled Water System Classification </a:t>
            </a:r>
            <a:r>
              <a:rPr lang="en-US" smtClean="0"/>
              <a:t>- </a:t>
            </a:r>
            <a:r>
              <a:rPr lang="en-US"/>
              <a:t>Two-Pipe, Three-Pipe, and Four-Pipe Systems</a:t>
            </a:r>
          </a:p>
        </p:txBody>
      </p:sp>
      <p:sp>
        <p:nvSpPr>
          <p:cNvPr id="3" name="文本占位符 2"/>
          <p:cNvSpPr>
            <a:spLocks noGrp="1"/>
          </p:cNvSpPr>
          <p:nvPr>
            <p:ph type="body" sz="quarter" idx="10"/>
          </p:nvPr>
        </p:nvSpPr>
        <p:spPr>
          <a:prstGeom prst="rect">
            <a:avLst/>
          </a:prstGeom>
        </p:spPr>
        <p:txBody>
          <a:bodyPr>
            <a:noAutofit/>
          </a:bodyPr>
          <a:lstStyle/>
          <a:p>
            <a:r>
              <a:rPr lang="en-US" sz="1800" dirty="0">
                <a:latin typeface="Huawei Sans" panose="020C0503030203020204" pitchFamily="34" charset="0"/>
              </a:rPr>
              <a:t>Two-pipe, three-pipe, and four-pipe systems</a:t>
            </a:r>
          </a:p>
          <a:p>
            <a:pPr lvl="1"/>
            <a:r>
              <a:rPr lang="en-US" sz="1600" dirty="0">
                <a:latin typeface="Huawei Sans" panose="020C0503030203020204" pitchFamily="34" charset="0"/>
              </a:rPr>
              <a:t>Two-pipe system: only has a water supply pipe and a water return pipe.</a:t>
            </a:r>
          </a:p>
          <a:p>
            <a:pPr lvl="1"/>
            <a:r>
              <a:rPr lang="en-US" sz="1600" dirty="0">
                <a:latin typeface="Huawei Sans" panose="020C0503030203020204" pitchFamily="34" charset="0"/>
              </a:rPr>
              <a:t>Three-pipe system: has a cold water supply pipe, a hot water supply pipe, and a water return pipe. </a:t>
            </a:r>
          </a:p>
          <a:p>
            <a:pPr lvl="1"/>
            <a:r>
              <a:rPr lang="en-US" sz="1600" dirty="0">
                <a:latin typeface="Huawei Sans" panose="020C0503030203020204" pitchFamily="34" charset="0"/>
              </a:rPr>
              <a:t>Four-pipe system: has cold and hot water supply and return pipes. </a:t>
            </a:r>
          </a:p>
        </p:txBody>
      </p:sp>
      <p:sp>
        <p:nvSpPr>
          <p:cNvPr id="17" name="文本框 16"/>
          <p:cNvSpPr txBox="1"/>
          <p:nvPr/>
        </p:nvSpPr>
        <p:spPr bwMode="auto">
          <a:xfrm>
            <a:off x="855586" y="5192245"/>
            <a:ext cx="2088232" cy="81653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lnSpc>
                <a:spcPct val="120000"/>
              </a:lnSpc>
            </a:pPr>
            <a:r>
              <a:rPr lang="en-US" sz="1200" dirty="0">
                <a:solidFill>
                  <a:srgbClr val="C00000"/>
                </a:solidFill>
                <a:latin typeface="Huawei Sans" panose="020C0503030203020204" pitchFamily="34" charset="0"/>
                <a:ea typeface="+mn-ea"/>
              </a:rPr>
              <a:t>One supply and one return, winter-summer switching</a:t>
            </a:r>
          </a:p>
          <a:p>
            <a:pPr algn="ctr">
              <a:lnSpc>
                <a:spcPct val="120000"/>
              </a:lnSpc>
            </a:pPr>
            <a:r>
              <a:rPr lang="en-US" sz="1200" dirty="0">
                <a:solidFill>
                  <a:srgbClr val="C00000"/>
                </a:solidFill>
                <a:latin typeface="Huawei Sans" panose="020C0503030203020204" pitchFamily="34" charset="0"/>
                <a:ea typeface="+mn-ea"/>
              </a:rPr>
              <a:t>Two-pipe system</a:t>
            </a:r>
          </a:p>
        </p:txBody>
      </p:sp>
      <p:sp>
        <p:nvSpPr>
          <p:cNvPr id="29" name="文本框 28"/>
          <p:cNvSpPr txBox="1"/>
          <p:nvPr/>
        </p:nvSpPr>
        <p:spPr bwMode="auto">
          <a:xfrm>
            <a:off x="3107891" y="5251352"/>
            <a:ext cx="2088232" cy="69832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lnSpc>
                <a:spcPct val="120000"/>
              </a:lnSpc>
            </a:pPr>
            <a:r>
              <a:rPr lang="en-US" sz="1200" dirty="0">
                <a:solidFill>
                  <a:srgbClr val="C00000"/>
                </a:solidFill>
                <a:latin typeface="Huawei Sans" panose="020C0503030203020204" pitchFamily="34" charset="0"/>
                <a:ea typeface="+mn-ea"/>
              </a:rPr>
              <a:t>Cold and hot water supply, one return</a:t>
            </a:r>
          </a:p>
          <a:p>
            <a:pPr algn="ctr">
              <a:lnSpc>
                <a:spcPct val="120000"/>
              </a:lnSpc>
            </a:pPr>
            <a:r>
              <a:rPr lang="en-US" sz="1200" dirty="0">
                <a:solidFill>
                  <a:srgbClr val="C00000"/>
                </a:solidFill>
                <a:latin typeface="Huawei Sans" panose="020C0503030203020204" pitchFamily="34" charset="0"/>
                <a:ea typeface="+mn-ea"/>
              </a:rPr>
              <a:t>Three-pipe system</a:t>
            </a:r>
          </a:p>
        </p:txBody>
      </p:sp>
      <p:sp>
        <p:nvSpPr>
          <p:cNvPr id="30" name="文本框 29"/>
          <p:cNvSpPr txBox="1"/>
          <p:nvPr/>
        </p:nvSpPr>
        <p:spPr bwMode="auto">
          <a:xfrm>
            <a:off x="5499050" y="5271788"/>
            <a:ext cx="2088232" cy="75719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lnSpc>
                <a:spcPct val="120000"/>
              </a:lnSpc>
            </a:pPr>
            <a:r>
              <a:rPr lang="en-US" sz="1200" dirty="0">
                <a:solidFill>
                  <a:srgbClr val="C00000"/>
                </a:solidFill>
                <a:latin typeface="Huawei Sans" panose="020C0503030203020204" pitchFamily="34" charset="0"/>
                <a:ea typeface="+mn-ea"/>
              </a:rPr>
              <a:t>Cold and hot water supply, cold and hot water return</a:t>
            </a:r>
          </a:p>
          <a:p>
            <a:pPr algn="ctr">
              <a:lnSpc>
                <a:spcPct val="120000"/>
              </a:lnSpc>
            </a:pPr>
            <a:r>
              <a:rPr lang="en-US" sz="1200" dirty="0">
                <a:solidFill>
                  <a:srgbClr val="C00000"/>
                </a:solidFill>
                <a:latin typeface="Huawei Sans" panose="020C0503030203020204" pitchFamily="34" charset="0"/>
                <a:ea typeface="+mn-ea"/>
              </a:rPr>
              <a:t>Four-pipe system</a:t>
            </a:r>
          </a:p>
        </p:txBody>
      </p:sp>
      <p:sp>
        <p:nvSpPr>
          <p:cNvPr id="31" name="文本框 30"/>
          <p:cNvSpPr txBox="1"/>
          <p:nvPr/>
        </p:nvSpPr>
        <p:spPr bwMode="auto">
          <a:xfrm>
            <a:off x="8552675" y="5271788"/>
            <a:ext cx="2255084" cy="8097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lnSpc>
                <a:spcPct val="120000"/>
              </a:lnSpc>
            </a:pPr>
            <a:r>
              <a:rPr lang="en-US" sz="1200">
                <a:solidFill>
                  <a:srgbClr val="C00000"/>
                </a:solidFill>
                <a:latin typeface="Huawei Sans" panose="020C0503030203020204" pitchFamily="34" charset="0"/>
                <a:ea typeface="+mn-ea"/>
              </a:rPr>
              <a:t>Cold and hot water supply, cold and hot water return</a:t>
            </a:r>
          </a:p>
          <a:p>
            <a:pPr algn="ctr">
              <a:lnSpc>
                <a:spcPct val="120000"/>
              </a:lnSpc>
            </a:pPr>
            <a:r>
              <a:rPr lang="en-US" sz="1200">
                <a:solidFill>
                  <a:srgbClr val="C00000"/>
                </a:solidFill>
                <a:latin typeface="Huawei Sans" panose="020C0503030203020204" pitchFamily="34" charset="0"/>
                <a:ea typeface="+mn-ea"/>
              </a:rPr>
              <a:t>Four-pipe system</a:t>
            </a:r>
          </a:p>
        </p:txBody>
      </p:sp>
      <p:pic>
        <p:nvPicPr>
          <p:cNvPr id="8" name="图片 7"/>
          <p:cNvPicPr>
            <a:picLocks noChangeAspect="1"/>
          </p:cNvPicPr>
          <p:nvPr/>
        </p:nvPicPr>
        <p:blipFill>
          <a:blip r:embed="rId3"/>
          <a:stretch>
            <a:fillRect/>
          </a:stretch>
        </p:blipFill>
        <p:spPr>
          <a:xfrm>
            <a:off x="883777" y="3228401"/>
            <a:ext cx="10771931" cy="1807291"/>
          </a:xfrm>
          <a:prstGeom prst="rect">
            <a:avLst/>
          </a:prstGeom>
        </p:spPr>
      </p:pic>
      <p:sp>
        <p:nvSpPr>
          <p:cNvPr id="47" name="文本框 46"/>
          <p:cNvSpPr txBox="1"/>
          <p:nvPr/>
        </p:nvSpPr>
        <p:spPr>
          <a:xfrm>
            <a:off x="8683869" y="4910890"/>
            <a:ext cx="2006128" cy="276999"/>
          </a:xfrm>
          <a:prstGeom prst="rect">
            <a:avLst/>
          </a:prstGeom>
          <a:noFill/>
        </p:spPr>
        <p:txBody>
          <a:bodyPr wrap="square" rtlCol="0">
            <a:spAutoFit/>
          </a:bodyPr>
          <a:lstStyle/>
          <a:p>
            <a:pPr algn="ctr"/>
            <a:r>
              <a:rPr lang="en-US" altLang="zh-CN" sz="1200" dirty="0"/>
              <a:t>Cold and hot water FCUs</a:t>
            </a:r>
            <a:endParaRPr lang="zh-CN" altLang="en-US" sz="1200" dirty="0"/>
          </a:p>
        </p:txBody>
      </p:sp>
      <p:sp>
        <p:nvSpPr>
          <p:cNvPr id="48" name="文本框 47"/>
          <p:cNvSpPr txBox="1"/>
          <p:nvPr/>
        </p:nvSpPr>
        <p:spPr>
          <a:xfrm>
            <a:off x="5676648" y="4910890"/>
            <a:ext cx="2007745" cy="276999"/>
          </a:xfrm>
          <a:prstGeom prst="rect">
            <a:avLst/>
          </a:prstGeom>
          <a:noFill/>
        </p:spPr>
        <p:txBody>
          <a:bodyPr wrap="square" rtlCol="0">
            <a:spAutoFit/>
          </a:bodyPr>
          <a:lstStyle/>
          <a:p>
            <a:pPr algn="ctr"/>
            <a:r>
              <a:rPr lang="en-US" altLang="zh-CN" sz="1200" dirty="0"/>
              <a:t>Mono fan coil unit (FCU)</a:t>
            </a:r>
            <a:endParaRPr lang="zh-CN" altLang="en-US" sz="1200" dirty="0"/>
          </a:p>
        </p:txBody>
      </p:sp>
    </p:spTree>
    <p:extLst>
      <p:ext uri="{BB962C8B-B14F-4D97-AF65-F5344CB8AC3E}">
        <p14:creationId xmlns:p14="http://schemas.microsoft.com/office/powerpoint/2010/main" val="11737101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58644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Chilled Water System Classification </a:t>
            </a:r>
            <a:r>
              <a:rPr lang="en-US" smtClean="0"/>
              <a:t>- </a:t>
            </a:r>
            <a:r>
              <a:rPr lang="en-US"/>
              <a:t>Reversed and Direct Return </a:t>
            </a:r>
            <a:r>
              <a:rPr lang="en-US" smtClean="0"/>
              <a:t>Systems (1)</a:t>
            </a:r>
            <a:endParaRPr lang="en-US"/>
          </a:p>
        </p:txBody>
      </p:sp>
      <p:sp>
        <p:nvSpPr>
          <p:cNvPr id="3" name="文本占位符 2"/>
          <p:cNvSpPr>
            <a:spLocks noGrp="1"/>
          </p:cNvSpPr>
          <p:nvPr>
            <p:ph type="body" sz="quarter" idx="10"/>
          </p:nvPr>
        </p:nvSpPr>
        <p:spPr>
          <a:prstGeom prst="rect">
            <a:avLst/>
          </a:prstGeom>
        </p:spPr>
        <p:txBody>
          <a:bodyPr>
            <a:noAutofit/>
          </a:bodyPr>
          <a:lstStyle/>
          <a:p>
            <a:r>
              <a:rPr lang="en-US" sz="1600" dirty="0">
                <a:latin typeface="Huawei Sans" panose="020C0503030203020204" pitchFamily="34" charset="0"/>
              </a:rPr>
              <a:t>Reversed and direct return systems</a:t>
            </a:r>
          </a:p>
          <a:p>
            <a:pPr lvl="1"/>
            <a:r>
              <a:rPr lang="en-US" sz="1400" dirty="0">
                <a:latin typeface="Huawei Sans" panose="020C0503030203020204" pitchFamily="34" charset="0"/>
              </a:rPr>
              <a:t>In the reversed return system, the pipe distance of the water flow passing through each parallel loop is basically the same, so the resistance loss of each pipe is nearly the same.</a:t>
            </a:r>
          </a:p>
          <a:p>
            <a:pPr marL="0" indent="0">
              <a:buNone/>
            </a:pPr>
            <a:endParaRPr lang="zh-CN" altLang="en-US" sz="1600" dirty="0">
              <a:latin typeface="Huawei Sans" panose="020C0503030203020204" pitchFamily="34" charset="0"/>
            </a:endParaRPr>
          </a:p>
        </p:txBody>
      </p:sp>
      <p:grpSp>
        <p:nvGrpSpPr>
          <p:cNvPr id="29" name="Group 120"/>
          <p:cNvGrpSpPr>
            <a:grpSpLocks/>
          </p:cNvGrpSpPr>
          <p:nvPr/>
        </p:nvGrpSpPr>
        <p:grpSpPr bwMode="auto">
          <a:xfrm>
            <a:off x="1476375" y="2400717"/>
            <a:ext cx="9147260" cy="3893564"/>
            <a:chOff x="896" y="2202"/>
            <a:chExt cx="4544" cy="1920"/>
          </a:xfrm>
        </p:grpSpPr>
        <p:grpSp>
          <p:nvGrpSpPr>
            <p:cNvPr id="30" name="Group 114"/>
            <p:cNvGrpSpPr>
              <a:grpSpLocks/>
            </p:cNvGrpSpPr>
            <p:nvPr/>
          </p:nvGrpSpPr>
          <p:grpSpPr bwMode="auto">
            <a:xfrm>
              <a:off x="896" y="2480"/>
              <a:ext cx="2109" cy="1642"/>
              <a:chOff x="896" y="2491"/>
              <a:chExt cx="2109" cy="1642"/>
            </a:xfrm>
          </p:grpSpPr>
          <p:pic>
            <p:nvPicPr>
              <p:cNvPr id="34" name="Picture 10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 y="2491"/>
                <a:ext cx="2087" cy="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Text Box 113"/>
              <p:cNvSpPr txBox="1">
                <a:spLocks noChangeArrowheads="1"/>
              </p:cNvSpPr>
              <p:nvPr/>
            </p:nvSpPr>
            <p:spPr bwMode="auto">
              <a:xfrm>
                <a:off x="1180" y="3845"/>
                <a:ext cx="1825" cy="288"/>
              </a:xfrm>
              <a:prstGeom prst="rect">
                <a:avLst/>
              </a:prstGeom>
              <a:noFill/>
              <a:ln>
                <a:noFill/>
              </a:ln>
              <a:effectLst/>
              <a:extLst>
                <a:ext uri="{909E8E84-426E-40DD-AFC4-6F175D3DCCD1}">
                  <a14:hiddenFill xmlns:a14="http://schemas.microsoft.com/office/drawing/2010/main">
                    <a:solidFill>
                      <a:srgbClr val="3399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ct val="50000"/>
                  </a:spcBef>
                </a:pPr>
                <a:r>
                  <a:rPr lang="en-US" sz="1200">
                    <a:solidFill>
                      <a:srgbClr val="990000"/>
                    </a:solidFill>
                    <a:latin typeface="Huawei Sans" panose="020C0503030203020204" pitchFamily="34" charset="0"/>
                    <a:ea typeface="+mn-ea"/>
                  </a:rPr>
                  <a:t>Two layout modes of main vertical pipes in the reversed return system  </a:t>
                </a:r>
              </a:p>
            </p:txBody>
          </p:sp>
        </p:grpSp>
        <p:grpSp>
          <p:nvGrpSpPr>
            <p:cNvPr id="31" name="Group 119"/>
            <p:cNvGrpSpPr>
              <a:grpSpLocks/>
            </p:cNvGrpSpPr>
            <p:nvPr/>
          </p:nvGrpSpPr>
          <p:grpSpPr bwMode="auto">
            <a:xfrm>
              <a:off x="3502" y="2202"/>
              <a:ext cx="1938" cy="1892"/>
              <a:chOff x="3502" y="2202"/>
              <a:chExt cx="1938" cy="1892"/>
            </a:xfrm>
          </p:grpSpPr>
          <p:sp>
            <p:nvSpPr>
              <p:cNvPr id="32" name="Text Box 115"/>
              <p:cNvSpPr txBox="1">
                <a:spLocks noChangeArrowheads="1"/>
              </p:cNvSpPr>
              <p:nvPr/>
            </p:nvSpPr>
            <p:spPr bwMode="auto">
              <a:xfrm>
                <a:off x="3621" y="3844"/>
                <a:ext cx="1819" cy="250"/>
              </a:xfrm>
              <a:prstGeom prst="rect">
                <a:avLst/>
              </a:prstGeom>
              <a:noFill/>
              <a:ln>
                <a:noFill/>
              </a:ln>
              <a:effectLst/>
              <a:extLst>
                <a:ext uri="{909E8E84-426E-40DD-AFC4-6F175D3DCCD1}">
                  <a14:hiddenFill xmlns:a14="http://schemas.microsoft.com/office/drawing/2010/main">
                    <a:solidFill>
                      <a:srgbClr val="3399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ct val="50000"/>
                  </a:spcBef>
                </a:pPr>
                <a:r>
                  <a:rPr lang="en-US" sz="1200" dirty="0">
                    <a:solidFill>
                      <a:srgbClr val="990000"/>
                    </a:solidFill>
                    <a:latin typeface="Huawei Sans" panose="020C0503030203020204" pitchFamily="34" charset="0"/>
                    <a:ea typeface="+mn-ea"/>
                  </a:rPr>
                  <a:t>Two layout modes of branch horizontal pipes in the reversed return system </a:t>
                </a:r>
              </a:p>
            </p:txBody>
          </p:sp>
          <p:pic>
            <p:nvPicPr>
              <p:cNvPr id="33" name="Picture 1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2" y="2202"/>
                <a:ext cx="1811" cy="1628"/>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 name="矩形 3"/>
          <p:cNvSpPr/>
          <p:nvPr/>
        </p:nvSpPr>
        <p:spPr>
          <a:xfrm>
            <a:off x="1529680" y="2964473"/>
            <a:ext cx="662626" cy="23804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455856" y="2945422"/>
            <a:ext cx="662626" cy="23804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589331" y="3418304"/>
            <a:ext cx="662626" cy="23804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032367" y="5164857"/>
            <a:ext cx="662626" cy="23804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833209" y="5126757"/>
            <a:ext cx="662626" cy="23804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170583" y="3513767"/>
            <a:ext cx="662626" cy="23804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029342" y="5145807"/>
            <a:ext cx="662626" cy="23804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746879" y="5122145"/>
            <a:ext cx="662626" cy="23804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737729" y="2396105"/>
            <a:ext cx="662626" cy="23804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461629" y="2394811"/>
            <a:ext cx="662626" cy="23804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9726465" y="2395995"/>
            <a:ext cx="662626" cy="23804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774483" y="3341651"/>
            <a:ext cx="400298" cy="23804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6774483" y="3804179"/>
            <a:ext cx="400298" cy="23804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6868781" y="5052144"/>
            <a:ext cx="400298" cy="23804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6868781" y="5457313"/>
            <a:ext cx="400298" cy="23804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7738583" y="4152411"/>
            <a:ext cx="2629395" cy="23804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411256" y="2831123"/>
            <a:ext cx="933450" cy="400110"/>
          </a:xfrm>
          <a:prstGeom prst="rect">
            <a:avLst/>
          </a:prstGeom>
          <a:noFill/>
        </p:spPr>
        <p:txBody>
          <a:bodyPr wrap="square" rtlCol="0">
            <a:spAutoFit/>
          </a:bodyPr>
          <a:lstStyle/>
          <a:p>
            <a:pPr algn="ctr"/>
            <a:r>
              <a:rPr lang="en-US" altLang="zh-CN" sz="1000" dirty="0"/>
              <a:t>Expansion water tank</a:t>
            </a:r>
            <a:endParaRPr lang="zh-CN" altLang="en-US" sz="1000" dirty="0"/>
          </a:p>
        </p:txBody>
      </p:sp>
      <p:sp>
        <p:nvSpPr>
          <p:cNvPr id="28" name="文本框 27"/>
          <p:cNvSpPr txBox="1"/>
          <p:nvPr/>
        </p:nvSpPr>
        <p:spPr>
          <a:xfrm>
            <a:off x="3307292" y="2802630"/>
            <a:ext cx="1091659" cy="400110"/>
          </a:xfrm>
          <a:prstGeom prst="rect">
            <a:avLst/>
          </a:prstGeom>
          <a:noFill/>
        </p:spPr>
        <p:txBody>
          <a:bodyPr wrap="square" rtlCol="0">
            <a:spAutoFit/>
          </a:bodyPr>
          <a:lstStyle/>
          <a:p>
            <a:pPr algn="ctr"/>
            <a:r>
              <a:rPr lang="en-US" altLang="zh-CN" sz="1000" dirty="0"/>
              <a:t>Expansion water tank</a:t>
            </a:r>
            <a:endParaRPr lang="zh-CN" altLang="en-US" sz="1000" dirty="0"/>
          </a:p>
        </p:txBody>
      </p:sp>
      <p:sp>
        <p:nvSpPr>
          <p:cNvPr id="36" name="文本框 35"/>
          <p:cNvSpPr txBox="1"/>
          <p:nvPr/>
        </p:nvSpPr>
        <p:spPr>
          <a:xfrm>
            <a:off x="1908682" y="3380614"/>
            <a:ext cx="1295400" cy="400110"/>
          </a:xfrm>
          <a:prstGeom prst="rect">
            <a:avLst/>
          </a:prstGeom>
          <a:noFill/>
        </p:spPr>
        <p:txBody>
          <a:bodyPr wrap="square" rtlCol="0">
            <a:spAutoFit/>
          </a:bodyPr>
          <a:lstStyle/>
          <a:p>
            <a:pPr algn="ctr"/>
            <a:r>
              <a:rPr lang="en-US" altLang="zh-CN" sz="1000" dirty="0"/>
              <a:t>Heat </a:t>
            </a:r>
            <a:endParaRPr lang="en-US" altLang="zh-CN" sz="1000" dirty="0" smtClean="0"/>
          </a:p>
          <a:p>
            <a:pPr algn="ctr"/>
            <a:r>
              <a:rPr lang="en-US" altLang="zh-CN" sz="1000" dirty="0" smtClean="0"/>
              <a:t>exchanger</a:t>
            </a:r>
            <a:endParaRPr lang="zh-CN" altLang="en-US" sz="1000" dirty="0"/>
          </a:p>
        </p:txBody>
      </p:sp>
      <p:sp>
        <p:nvSpPr>
          <p:cNvPr id="37" name="文本框 36"/>
          <p:cNvSpPr txBox="1"/>
          <p:nvPr/>
        </p:nvSpPr>
        <p:spPr>
          <a:xfrm>
            <a:off x="4284651" y="3245246"/>
            <a:ext cx="1295400" cy="400110"/>
          </a:xfrm>
          <a:prstGeom prst="rect">
            <a:avLst/>
          </a:prstGeom>
          <a:noFill/>
        </p:spPr>
        <p:txBody>
          <a:bodyPr wrap="square" rtlCol="0">
            <a:spAutoFit/>
          </a:bodyPr>
          <a:lstStyle/>
          <a:p>
            <a:pPr algn="ctr"/>
            <a:r>
              <a:rPr lang="en-US" altLang="zh-CN" sz="1000" dirty="0"/>
              <a:t>Heat </a:t>
            </a:r>
            <a:endParaRPr lang="en-US" altLang="zh-CN" sz="1000" dirty="0" smtClean="0"/>
          </a:p>
          <a:p>
            <a:pPr algn="ctr"/>
            <a:r>
              <a:rPr lang="en-US" altLang="zh-CN" sz="1000" dirty="0" smtClean="0"/>
              <a:t>exchanger</a:t>
            </a:r>
            <a:endParaRPr lang="zh-CN" altLang="en-US" sz="1000" dirty="0"/>
          </a:p>
        </p:txBody>
      </p:sp>
      <p:sp>
        <p:nvSpPr>
          <p:cNvPr id="38" name="文本框 37"/>
          <p:cNvSpPr txBox="1"/>
          <p:nvPr/>
        </p:nvSpPr>
        <p:spPr>
          <a:xfrm>
            <a:off x="7421342" y="2290742"/>
            <a:ext cx="1295400" cy="400110"/>
          </a:xfrm>
          <a:prstGeom prst="rect">
            <a:avLst/>
          </a:prstGeom>
          <a:noFill/>
        </p:spPr>
        <p:txBody>
          <a:bodyPr wrap="square" rtlCol="0">
            <a:spAutoFit/>
          </a:bodyPr>
          <a:lstStyle/>
          <a:p>
            <a:pPr algn="ctr"/>
            <a:r>
              <a:rPr lang="en-US" altLang="zh-CN" sz="1000" dirty="0"/>
              <a:t>Heat </a:t>
            </a:r>
            <a:endParaRPr lang="en-US" altLang="zh-CN" sz="1000" dirty="0" smtClean="0"/>
          </a:p>
          <a:p>
            <a:pPr algn="ctr"/>
            <a:r>
              <a:rPr lang="en-US" altLang="zh-CN" sz="1000" dirty="0" smtClean="0"/>
              <a:t>exchanger</a:t>
            </a:r>
            <a:endParaRPr lang="zh-CN" altLang="en-US" sz="1000" dirty="0"/>
          </a:p>
        </p:txBody>
      </p:sp>
      <p:sp>
        <p:nvSpPr>
          <p:cNvPr id="39" name="文本框 38"/>
          <p:cNvSpPr txBox="1"/>
          <p:nvPr/>
        </p:nvSpPr>
        <p:spPr>
          <a:xfrm>
            <a:off x="8227236" y="2290742"/>
            <a:ext cx="1295400" cy="400110"/>
          </a:xfrm>
          <a:prstGeom prst="rect">
            <a:avLst/>
          </a:prstGeom>
          <a:noFill/>
        </p:spPr>
        <p:txBody>
          <a:bodyPr wrap="square" rtlCol="0">
            <a:spAutoFit/>
          </a:bodyPr>
          <a:lstStyle/>
          <a:p>
            <a:pPr algn="ctr"/>
            <a:r>
              <a:rPr lang="en-US" altLang="zh-CN" sz="1000" dirty="0"/>
              <a:t>Heat </a:t>
            </a:r>
            <a:endParaRPr lang="en-US" altLang="zh-CN" sz="1000" dirty="0" smtClean="0"/>
          </a:p>
          <a:p>
            <a:pPr algn="ctr"/>
            <a:r>
              <a:rPr lang="en-US" altLang="zh-CN" sz="1000" dirty="0" smtClean="0"/>
              <a:t>exchanger</a:t>
            </a:r>
            <a:endParaRPr lang="zh-CN" altLang="en-US" sz="1000" dirty="0"/>
          </a:p>
        </p:txBody>
      </p:sp>
      <p:sp>
        <p:nvSpPr>
          <p:cNvPr id="40" name="文本框 39"/>
          <p:cNvSpPr txBox="1"/>
          <p:nvPr/>
        </p:nvSpPr>
        <p:spPr>
          <a:xfrm>
            <a:off x="9365922" y="2273662"/>
            <a:ext cx="1295400" cy="400110"/>
          </a:xfrm>
          <a:prstGeom prst="rect">
            <a:avLst/>
          </a:prstGeom>
          <a:noFill/>
        </p:spPr>
        <p:txBody>
          <a:bodyPr wrap="square" rtlCol="0">
            <a:spAutoFit/>
          </a:bodyPr>
          <a:lstStyle/>
          <a:p>
            <a:pPr algn="ctr"/>
            <a:r>
              <a:rPr lang="en-US" altLang="zh-CN" sz="1000" dirty="0"/>
              <a:t>Heat </a:t>
            </a:r>
            <a:endParaRPr lang="en-US" altLang="zh-CN" sz="1000" dirty="0" smtClean="0"/>
          </a:p>
          <a:p>
            <a:pPr algn="ctr"/>
            <a:r>
              <a:rPr lang="en-US" altLang="zh-CN" sz="1000" dirty="0" smtClean="0"/>
              <a:t>exchanger</a:t>
            </a:r>
            <a:endParaRPr lang="zh-CN" altLang="en-US" sz="1000" dirty="0"/>
          </a:p>
        </p:txBody>
      </p:sp>
      <p:sp>
        <p:nvSpPr>
          <p:cNvPr id="41" name="文本框 40"/>
          <p:cNvSpPr txBox="1"/>
          <p:nvPr/>
        </p:nvSpPr>
        <p:spPr>
          <a:xfrm>
            <a:off x="1826540" y="4958130"/>
            <a:ext cx="1118241" cy="400110"/>
          </a:xfrm>
          <a:prstGeom prst="rect">
            <a:avLst/>
          </a:prstGeom>
          <a:noFill/>
        </p:spPr>
        <p:txBody>
          <a:bodyPr wrap="square" rtlCol="0">
            <a:spAutoFit/>
          </a:bodyPr>
          <a:lstStyle/>
          <a:p>
            <a:pPr algn="ctr"/>
            <a:r>
              <a:rPr lang="en-US" altLang="zh-CN" sz="1000" dirty="0"/>
              <a:t>Circulating water pump</a:t>
            </a:r>
            <a:endParaRPr lang="zh-CN" altLang="en-US" sz="1000" dirty="0"/>
          </a:p>
        </p:txBody>
      </p:sp>
      <p:sp>
        <p:nvSpPr>
          <p:cNvPr id="42" name="文本框 41"/>
          <p:cNvSpPr txBox="1"/>
          <p:nvPr/>
        </p:nvSpPr>
        <p:spPr>
          <a:xfrm>
            <a:off x="2526411" y="5097843"/>
            <a:ext cx="1295400" cy="246221"/>
          </a:xfrm>
          <a:prstGeom prst="rect">
            <a:avLst/>
          </a:prstGeom>
          <a:noFill/>
        </p:spPr>
        <p:txBody>
          <a:bodyPr wrap="square" rtlCol="0">
            <a:spAutoFit/>
          </a:bodyPr>
          <a:lstStyle/>
          <a:p>
            <a:pPr algn="ctr"/>
            <a:r>
              <a:rPr lang="en-US" altLang="zh-CN" sz="1000" dirty="0"/>
              <a:t>Chiller</a:t>
            </a:r>
            <a:endParaRPr lang="zh-CN" altLang="en-US" sz="1000" dirty="0"/>
          </a:p>
        </p:txBody>
      </p:sp>
      <p:sp>
        <p:nvSpPr>
          <p:cNvPr id="43" name="文本框 42"/>
          <p:cNvSpPr txBox="1"/>
          <p:nvPr/>
        </p:nvSpPr>
        <p:spPr>
          <a:xfrm>
            <a:off x="3802665" y="5006094"/>
            <a:ext cx="1118241" cy="400110"/>
          </a:xfrm>
          <a:prstGeom prst="rect">
            <a:avLst/>
          </a:prstGeom>
          <a:noFill/>
        </p:spPr>
        <p:txBody>
          <a:bodyPr wrap="square" rtlCol="0">
            <a:spAutoFit/>
          </a:bodyPr>
          <a:lstStyle/>
          <a:p>
            <a:pPr algn="ctr"/>
            <a:r>
              <a:rPr lang="en-US" altLang="zh-CN" sz="1000" dirty="0"/>
              <a:t>Circulating water pump</a:t>
            </a:r>
            <a:endParaRPr lang="zh-CN" altLang="en-US" sz="1000" dirty="0"/>
          </a:p>
        </p:txBody>
      </p:sp>
      <p:sp>
        <p:nvSpPr>
          <p:cNvPr id="44" name="文本框 43"/>
          <p:cNvSpPr txBox="1"/>
          <p:nvPr/>
        </p:nvSpPr>
        <p:spPr>
          <a:xfrm>
            <a:off x="4502536" y="5145807"/>
            <a:ext cx="1295400" cy="246221"/>
          </a:xfrm>
          <a:prstGeom prst="rect">
            <a:avLst/>
          </a:prstGeom>
          <a:noFill/>
        </p:spPr>
        <p:txBody>
          <a:bodyPr wrap="square" rtlCol="0">
            <a:spAutoFit/>
          </a:bodyPr>
          <a:lstStyle/>
          <a:p>
            <a:pPr algn="ctr"/>
            <a:r>
              <a:rPr lang="en-US" altLang="zh-CN" sz="1000" dirty="0"/>
              <a:t>Chiller</a:t>
            </a:r>
            <a:endParaRPr lang="zh-CN" altLang="en-US" sz="1000" dirty="0"/>
          </a:p>
        </p:txBody>
      </p:sp>
      <p:sp>
        <p:nvSpPr>
          <p:cNvPr id="45" name="文本框 44"/>
          <p:cNvSpPr txBox="1"/>
          <p:nvPr/>
        </p:nvSpPr>
        <p:spPr>
          <a:xfrm>
            <a:off x="6069881" y="3312665"/>
            <a:ext cx="1295400" cy="246221"/>
          </a:xfrm>
          <a:prstGeom prst="rect">
            <a:avLst/>
          </a:prstGeom>
          <a:noFill/>
        </p:spPr>
        <p:txBody>
          <a:bodyPr wrap="square" rtlCol="0">
            <a:spAutoFit/>
          </a:bodyPr>
          <a:lstStyle/>
          <a:p>
            <a:pPr algn="ctr"/>
            <a:r>
              <a:rPr lang="en-US" altLang="zh-CN" sz="1000" dirty="0"/>
              <a:t>Return water</a:t>
            </a:r>
            <a:endParaRPr lang="zh-CN" altLang="en-US" sz="1000" dirty="0"/>
          </a:p>
        </p:txBody>
      </p:sp>
      <p:sp>
        <p:nvSpPr>
          <p:cNvPr id="46" name="文本框 45"/>
          <p:cNvSpPr txBox="1"/>
          <p:nvPr/>
        </p:nvSpPr>
        <p:spPr>
          <a:xfrm>
            <a:off x="6069881" y="3761335"/>
            <a:ext cx="1295400" cy="246221"/>
          </a:xfrm>
          <a:prstGeom prst="rect">
            <a:avLst/>
          </a:prstGeom>
          <a:noFill/>
        </p:spPr>
        <p:txBody>
          <a:bodyPr wrap="square" rtlCol="0">
            <a:spAutoFit/>
          </a:bodyPr>
          <a:lstStyle/>
          <a:p>
            <a:pPr algn="ctr"/>
            <a:r>
              <a:rPr lang="en-US" altLang="zh-CN" sz="1000" dirty="0"/>
              <a:t>Supply water</a:t>
            </a:r>
            <a:endParaRPr lang="zh-CN" altLang="en-US" sz="1000" dirty="0"/>
          </a:p>
        </p:txBody>
      </p:sp>
      <p:sp>
        <p:nvSpPr>
          <p:cNvPr id="47" name="文本框 46"/>
          <p:cNvSpPr txBox="1"/>
          <p:nvPr/>
        </p:nvSpPr>
        <p:spPr>
          <a:xfrm>
            <a:off x="6145221" y="5032994"/>
            <a:ext cx="1295400" cy="246221"/>
          </a:xfrm>
          <a:prstGeom prst="rect">
            <a:avLst/>
          </a:prstGeom>
          <a:noFill/>
        </p:spPr>
        <p:txBody>
          <a:bodyPr wrap="square" rtlCol="0">
            <a:spAutoFit/>
          </a:bodyPr>
          <a:lstStyle/>
          <a:p>
            <a:pPr algn="ctr"/>
            <a:r>
              <a:rPr lang="en-US" altLang="zh-CN" sz="1000" dirty="0"/>
              <a:t>Supply water</a:t>
            </a:r>
            <a:endParaRPr lang="zh-CN" altLang="en-US" sz="1000" dirty="0"/>
          </a:p>
        </p:txBody>
      </p:sp>
      <p:sp>
        <p:nvSpPr>
          <p:cNvPr id="48" name="文本框 47"/>
          <p:cNvSpPr txBox="1"/>
          <p:nvPr/>
        </p:nvSpPr>
        <p:spPr>
          <a:xfrm>
            <a:off x="6221081" y="5455914"/>
            <a:ext cx="1295400" cy="246221"/>
          </a:xfrm>
          <a:prstGeom prst="rect">
            <a:avLst/>
          </a:prstGeom>
          <a:noFill/>
        </p:spPr>
        <p:txBody>
          <a:bodyPr wrap="square" rtlCol="0">
            <a:spAutoFit/>
          </a:bodyPr>
          <a:lstStyle/>
          <a:p>
            <a:pPr algn="ctr"/>
            <a:r>
              <a:rPr lang="en-US" altLang="zh-CN" sz="1000" dirty="0"/>
              <a:t>Return water</a:t>
            </a:r>
            <a:endParaRPr lang="zh-CN" altLang="en-US" sz="1000" dirty="0"/>
          </a:p>
        </p:txBody>
      </p:sp>
      <p:sp>
        <p:nvSpPr>
          <p:cNvPr id="49" name="文本框 48"/>
          <p:cNvSpPr txBox="1"/>
          <p:nvPr/>
        </p:nvSpPr>
        <p:spPr>
          <a:xfrm>
            <a:off x="7421342" y="4041439"/>
            <a:ext cx="1295400" cy="400110"/>
          </a:xfrm>
          <a:prstGeom prst="rect">
            <a:avLst/>
          </a:prstGeom>
          <a:noFill/>
        </p:spPr>
        <p:txBody>
          <a:bodyPr wrap="square" rtlCol="0">
            <a:spAutoFit/>
          </a:bodyPr>
          <a:lstStyle/>
          <a:p>
            <a:pPr algn="ctr"/>
            <a:r>
              <a:rPr lang="en-US" altLang="zh-CN" sz="1000" dirty="0"/>
              <a:t>Heat </a:t>
            </a:r>
            <a:endParaRPr lang="en-US" altLang="zh-CN" sz="1000" dirty="0" smtClean="0"/>
          </a:p>
          <a:p>
            <a:pPr algn="ctr"/>
            <a:r>
              <a:rPr lang="en-US" altLang="zh-CN" sz="1000" dirty="0" smtClean="0"/>
              <a:t>exchanger</a:t>
            </a:r>
            <a:endParaRPr lang="zh-CN" altLang="en-US" sz="1000" dirty="0"/>
          </a:p>
        </p:txBody>
      </p:sp>
      <p:sp>
        <p:nvSpPr>
          <p:cNvPr id="50" name="文本框 49"/>
          <p:cNvSpPr txBox="1"/>
          <p:nvPr/>
        </p:nvSpPr>
        <p:spPr>
          <a:xfrm>
            <a:off x="8227236" y="4041439"/>
            <a:ext cx="1295400" cy="400110"/>
          </a:xfrm>
          <a:prstGeom prst="rect">
            <a:avLst/>
          </a:prstGeom>
          <a:noFill/>
        </p:spPr>
        <p:txBody>
          <a:bodyPr wrap="square" rtlCol="0">
            <a:spAutoFit/>
          </a:bodyPr>
          <a:lstStyle/>
          <a:p>
            <a:pPr algn="ctr"/>
            <a:r>
              <a:rPr lang="en-US" altLang="zh-CN" sz="1000" dirty="0"/>
              <a:t>Heat </a:t>
            </a:r>
            <a:endParaRPr lang="en-US" altLang="zh-CN" sz="1000" dirty="0" smtClean="0"/>
          </a:p>
          <a:p>
            <a:pPr algn="ctr"/>
            <a:r>
              <a:rPr lang="en-US" altLang="zh-CN" sz="1000" dirty="0" smtClean="0"/>
              <a:t>exchanger</a:t>
            </a:r>
            <a:endParaRPr lang="zh-CN" altLang="en-US" sz="1000" dirty="0"/>
          </a:p>
        </p:txBody>
      </p:sp>
      <p:sp>
        <p:nvSpPr>
          <p:cNvPr id="51" name="文本框 50"/>
          <p:cNvSpPr txBox="1"/>
          <p:nvPr/>
        </p:nvSpPr>
        <p:spPr>
          <a:xfrm>
            <a:off x="9365922" y="4024359"/>
            <a:ext cx="1295400" cy="400110"/>
          </a:xfrm>
          <a:prstGeom prst="rect">
            <a:avLst/>
          </a:prstGeom>
          <a:noFill/>
        </p:spPr>
        <p:txBody>
          <a:bodyPr wrap="square" rtlCol="0">
            <a:spAutoFit/>
          </a:bodyPr>
          <a:lstStyle/>
          <a:p>
            <a:pPr algn="ctr"/>
            <a:r>
              <a:rPr lang="en-US" altLang="zh-CN" sz="1000" dirty="0"/>
              <a:t>Heat </a:t>
            </a:r>
            <a:endParaRPr lang="en-US" altLang="zh-CN" sz="1000" dirty="0" smtClean="0"/>
          </a:p>
          <a:p>
            <a:pPr algn="ctr"/>
            <a:r>
              <a:rPr lang="en-US" altLang="zh-CN" sz="1000" dirty="0" smtClean="0"/>
              <a:t>exchanger</a:t>
            </a:r>
            <a:endParaRPr lang="zh-CN" altLang="en-US" sz="1000" dirty="0"/>
          </a:p>
        </p:txBody>
      </p:sp>
    </p:spTree>
    <p:extLst>
      <p:ext uri="{BB962C8B-B14F-4D97-AF65-F5344CB8AC3E}">
        <p14:creationId xmlns:p14="http://schemas.microsoft.com/office/powerpoint/2010/main" val="168760413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Chilled Water System Classification </a:t>
            </a:r>
            <a:r>
              <a:rPr lang="en-US" smtClean="0"/>
              <a:t>- </a:t>
            </a:r>
            <a:r>
              <a:rPr lang="en-US"/>
              <a:t>Reversed and Direct Return </a:t>
            </a:r>
            <a:r>
              <a:rPr lang="en-US" smtClean="0"/>
              <a:t>Systems (2)</a:t>
            </a:r>
            <a:endParaRPr lang="en-US"/>
          </a:p>
        </p:txBody>
      </p:sp>
      <p:sp>
        <p:nvSpPr>
          <p:cNvPr id="3" name="文本占位符 2"/>
          <p:cNvSpPr>
            <a:spLocks noGrp="1"/>
          </p:cNvSpPr>
          <p:nvPr>
            <p:ph type="body" sz="quarter" idx="10"/>
          </p:nvPr>
        </p:nvSpPr>
        <p:spPr>
          <a:prstGeom prst="rect">
            <a:avLst/>
          </a:prstGeom>
        </p:spPr>
        <p:txBody>
          <a:bodyPr>
            <a:noAutofit/>
          </a:bodyPr>
          <a:lstStyle/>
          <a:p>
            <a:r>
              <a:rPr lang="en-US" sz="1800" dirty="0">
                <a:latin typeface="Huawei Sans" panose="020C0503030203020204" pitchFamily="34" charset="0"/>
              </a:rPr>
              <a:t>Reversed and direct return systems</a:t>
            </a:r>
          </a:p>
          <a:p>
            <a:pPr lvl="1"/>
            <a:r>
              <a:rPr lang="en-US" sz="1600" dirty="0">
                <a:latin typeface="Huawei Sans" panose="020C0503030203020204" pitchFamily="34" charset="0"/>
              </a:rPr>
              <a:t>In the direct return system, the distance of the water flowing through the pipes in each parallel loop is unequal, so the resistance is unequal.</a:t>
            </a:r>
          </a:p>
        </p:txBody>
      </p:sp>
      <p:pic>
        <p:nvPicPr>
          <p:cNvPr id="37"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43510" y="2740432"/>
            <a:ext cx="2997351" cy="3222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Text Box 12"/>
          <p:cNvSpPr txBox="1">
            <a:spLocks noChangeArrowheads="1"/>
          </p:cNvSpPr>
          <p:nvPr/>
        </p:nvSpPr>
        <p:spPr bwMode="auto">
          <a:xfrm>
            <a:off x="1306530" y="5927555"/>
            <a:ext cx="4462601" cy="307777"/>
          </a:xfrm>
          <a:prstGeom prst="rect">
            <a:avLst/>
          </a:prstGeom>
          <a:noFill/>
          <a:ln>
            <a:noFill/>
          </a:ln>
          <a:effectLst/>
          <a:extLst>
            <a:ext uri="{909E8E84-426E-40DD-AFC4-6F175D3DCCD1}">
              <a14:hiddenFill xmlns:a14="http://schemas.microsoft.com/office/drawing/2010/main">
                <a:solidFill>
                  <a:srgbClr val="3399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en-US" sz="1400" dirty="0">
                <a:solidFill>
                  <a:srgbClr val="990000"/>
                </a:solidFill>
                <a:latin typeface="Huawei Sans" panose="020C0503030203020204" pitchFamily="34" charset="0"/>
                <a:ea typeface="+mn-ea"/>
              </a:rPr>
              <a:t>Main vertical pipes in the direct return system </a:t>
            </a:r>
          </a:p>
        </p:txBody>
      </p:sp>
      <p:pic>
        <p:nvPicPr>
          <p:cNvPr id="40" name="Picture 29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59439" y="3574377"/>
            <a:ext cx="4347521" cy="2190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Text Box 298"/>
          <p:cNvSpPr txBox="1">
            <a:spLocks noChangeArrowheads="1"/>
          </p:cNvSpPr>
          <p:nvPr/>
        </p:nvSpPr>
        <p:spPr bwMode="auto">
          <a:xfrm>
            <a:off x="6611159" y="5757281"/>
            <a:ext cx="4295902" cy="307777"/>
          </a:xfrm>
          <a:prstGeom prst="rect">
            <a:avLst/>
          </a:prstGeom>
          <a:noFill/>
          <a:ln>
            <a:noFill/>
          </a:ln>
          <a:effectLst/>
          <a:extLst>
            <a:ext uri="{909E8E84-426E-40DD-AFC4-6F175D3DCCD1}">
              <a14:hiddenFill xmlns:a14="http://schemas.microsoft.com/office/drawing/2010/main">
                <a:solidFill>
                  <a:srgbClr val="3399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400" dirty="0">
                <a:solidFill>
                  <a:srgbClr val="990000"/>
                </a:solidFill>
                <a:latin typeface="Huawei Sans" panose="020C0503030203020204" pitchFamily="34" charset="0"/>
                <a:ea typeface="+mn-ea"/>
              </a:rPr>
              <a:t>Branch horizontal pipes in the direct return system </a:t>
            </a:r>
          </a:p>
        </p:txBody>
      </p:sp>
      <p:sp>
        <p:nvSpPr>
          <p:cNvPr id="5" name="矩形 4"/>
          <p:cNvSpPr/>
          <p:nvPr/>
        </p:nvSpPr>
        <p:spPr>
          <a:xfrm>
            <a:off x="1843510" y="2740432"/>
            <a:ext cx="932347" cy="2493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82453" y="3421502"/>
            <a:ext cx="932347" cy="24930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361082" y="3630053"/>
            <a:ext cx="932347" cy="3611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881303" y="3670803"/>
            <a:ext cx="932347" cy="3611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877957" y="3667840"/>
            <a:ext cx="932347" cy="3611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0271432" y="4854383"/>
            <a:ext cx="590341" cy="67172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592112" y="5308388"/>
            <a:ext cx="902202" cy="27004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613808" y="5553808"/>
            <a:ext cx="902202" cy="365127"/>
          </a:xfrm>
          <a:prstGeom prst="rect">
            <a:avLst/>
          </a:prstGeom>
          <a:solidFill>
            <a:srgbClr val="FF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1200" dirty="0">
                <a:solidFill>
                  <a:schemeClr val="tx1"/>
                </a:solidFill>
              </a:rPr>
              <a:t>Chiller</a:t>
            </a:r>
            <a:endParaRPr lang="zh-CN" altLang="en-US" sz="1200" dirty="0">
              <a:solidFill>
                <a:schemeClr val="tx1"/>
              </a:solidFill>
            </a:endParaRPr>
          </a:p>
        </p:txBody>
      </p:sp>
      <p:sp>
        <p:nvSpPr>
          <p:cNvPr id="6" name="文本框 5"/>
          <p:cNvSpPr txBox="1"/>
          <p:nvPr/>
        </p:nvSpPr>
        <p:spPr>
          <a:xfrm>
            <a:off x="1212138" y="2713880"/>
            <a:ext cx="1966490" cy="276999"/>
          </a:xfrm>
          <a:prstGeom prst="rect">
            <a:avLst/>
          </a:prstGeom>
          <a:noFill/>
        </p:spPr>
        <p:txBody>
          <a:bodyPr wrap="square" rtlCol="0">
            <a:spAutoFit/>
          </a:bodyPr>
          <a:lstStyle/>
          <a:p>
            <a:pPr algn="ctr"/>
            <a:r>
              <a:rPr lang="en-US" altLang="zh-CN" sz="1200" dirty="0"/>
              <a:t>Expansion water tank</a:t>
            </a:r>
            <a:endParaRPr lang="zh-CN" altLang="en-US" sz="1200" dirty="0"/>
          </a:p>
        </p:txBody>
      </p:sp>
      <p:sp>
        <p:nvSpPr>
          <p:cNvPr id="20" name="文本框 19"/>
          <p:cNvSpPr txBox="1"/>
          <p:nvPr/>
        </p:nvSpPr>
        <p:spPr>
          <a:xfrm>
            <a:off x="2710541" y="3364152"/>
            <a:ext cx="1966490" cy="276999"/>
          </a:xfrm>
          <a:prstGeom prst="rect">
            <a:avLst/>
          </a:prstGeom>
          <a:noFill/>
        </p:spPr>
        <p:txBody>
          <a:bodyPr wrap="square" rtlCol="0">
            <a:spAutoFit/>
          </a:bodyPr>
          <a:lstStyle/>
          <a:p>
            <a:pPr algn="ctr"/>
            <a:r>
              <a:rPr lang="en-US" altLang="zh-CN" sz="1200" dirty="0"/>
              <a:t>Heat exchanger</a:t>
            </a:r>
            <a:endParaRPr lang="zh-CN" altLang="en-US" sz="1200" dirty="0"/>
          </a:p>
        </p:txBody>
      </p:sp>
      <p:sp>
        <p:nvSpPr>
          <p:cNvPr id="21" name="文本框 20"/>
          <p:cNvSpPr txBox="1"/>
          <p:nvPr/>
        </p:nvSpPr>
        <p:spPr>
          <a:xfrm>
            <a:off x="2091064" y="5117450"/>
            <a:ext cx="1966490" cy="461665"/>
          </a:xfrm>
          <a:prstGeom prst="rect">
            <a:avLst/>
          </a:prstGeom>
          <a:noFill/>
        </p:spPr>
        <p:txBody>
          <a:bodyPr wrap="square" rtlCol="0">
            <a:spAutoFit/>
          </a:bodyPr>
          <a:lstStyle/>
          <a:p>
            <a:pPr algn="ctr"/>
            <a:r>
              <a:rPr lang="en-US" altLang="zh-CN" sz="1200" dirty="0"/>
              <a:t>Circulating </a:t>
            </a:r>
            <a:endParaRPr lang="en-US" altLang="zh-CN" sz="1200" dirty="0" smtClean="0"/>
          </a:p>
          <a:p>
            <a:pPr algn="ctr"/>
            <a:r>
              <a:rPr lang="en-US" altLang="zh-CN" sz="1200" dirty="0" smtClean="0"/>
              <a:t>water </a:t>
            </a:r>
            <a:r>
              <a:rPr lang="en-US" altLang="zh-CN" sz="1200" dirty="0"/>
              <a:t>pump</a:t>
            </a:r>
            <a:endParaRPr lang="zh-CN" altLang="en-US" sz="1200" dirty="0"/>
          </a:p>
        </p:txBody>
      </p:sp>
      <p:sp>
        <p:nvSpPr>
          <p:cNvPr id="23" name="文本框 22"/>
          <p:cNvSpPr txBox="1"/>
          <p:nvPr/>
        </p:nvSpPr>
        <p:spPr>
          <a:xfrm>
            <a:off x="5982818" y="3617589"/>
            <a:ext cx="1966490" cy="461665"/>
          </a:xfrm>
          <a:prstGeom prst="rect">
            <a:avLst/>
          </a:prstGeom>
          <a:noFill/>
        </p:spPr>
        <p:txBody>
          <a:bodyPr wrap="square" rtlCol="0">
            <a:spAutoFit/>
          </a:bodyPr>
          <a:lstStyle/>
          <a:p>
            <a:pPr algn="ctr"/>
            <a:r>
              <a:rPr lang="en-US" altLang="zh-CN" sz="1200" dirty="0"/>
              <a:t>Heat </a:t>
            </a:r>
            <a:endParaRPr lang="en-US" altLang="zh-CN" sz="1200" dirty="0" smtClean="0"/>
          </a:p>
          <a:p>
            <a:pPr algn="ctr"/>
            <a:r>
              <a:rPr lang="en-US" altLang="zh-CN" sz="1200" dirty="0" smtClean="0"/>
              <a:t>exchanger</a:t>
            </a:r>
            <a:endParaRPr lang="zh-CN" altLang="en-US" sz="1200" dirty="0"/>
          </a:p>
        </p:txBody>
      </p:sp>
      <p:sp>
        <p:nvSpPr>
          <p:cNvPr id="24" name="文本框 23"/>
          <p:cNvSpPr txBox="1"/>
          <p:nvPr/>
        </p:nvSpPr>
        <p:spPr>
          <a:xfrm>
            <a:off x="7373137" y="3617589"/>
            <a:ext cx="1966490" cy="461665"/>
          </a:xfrm>
          <a:prstGeom prst="rect">
            <a:avLst/>
          </a:prstGeom>
          <a:noFill/>
        </p:spPr>
        <p:txBody>
          <a:bodyPr wrap="square" rtlCol="0">
            <a:spAutoFit/>
          </a:bodyPr>
          <a:lstStyle/>
          <a:p>
            <a:pPr algn="ctr"/>
            <a:r>
              <a:rPr lang="en-US" altLang="zh-CN" sz="1200" dirty="0"/>
              <a:t>Heat </a:t>
            </a:r>
            <a:endParaRPr lang="en-US" altLang="zh-CN" sz="1200" dirty="0" smtClean="0"/>
          </a:p>
          <a:p>
            <a:pPr algn="ctr"/>
            <a:r>
              <a:rPr lang="en-US" altLang="zh-CN" sz="1200" dirty="0" smtClean="0"/>
              <a:t>exchanger</a:t>
            </a:r>
            <a:endParaRPr lang="zh-CN" altLang="en-US" sz="1200" dirty="0"/>
          </a:p>
        </p:txBody>
      </p:sp>
      <p:sp>
        <p:nvSpPr>
          <p:cNvPr id="25" name="文本框 24"/>
          <p:cNvSpPr txBox="1"/>
          <p:nvPr/>
        </p:nvSpPr>
        <p:spPr>
          <a:xfrm>
            <a:off x="8313222" y="3628041"/>
            <a:ext cx="1966490" cy="461665"/>
          </a:xfrm>
          <a:prstGeom prst="rect">
            <a:avLst/>
          </a:prstGeom>
          <a:noFill/>
        </p:spPr>
        <p:txBody>
          <a:bodyPr wrap="square" rtlCol="0">
            <a:spAutoFit/>
          </a:bodyPr>
          <a:lstStyle/>
          <a:p>
            <a:pPr algn="ctr"/>
            <a:r>
              <a:rPr lang="en-US" altLang="zh-CN" sz="1200" dirty="0"/>
              <a:t>Heat </a:t>
            </a:r>
            <a:endParaRPr lang="en-US" altLang="zh-CN" sz="1200" dirty="0" smtClean="0"/>
          </a:p>
          <a:p>
            <a:pPr algn="ctr"/>
            <a:r>
              <a:rPr lang="en-US" altLang="zh-CN" sz="1200" dirty="0" smtClean="0"/>
              <a:t>exchanger</a:t>
            </a:r>
            <a:endParaRPr lang="zh-CN" altLang="en-US" sz="1200" dirty="0"/>
          </a:p>
        </p:txBody>
      </p:sp>
      <p:sp>
        <p:nvSpPr>
          <p:cNvPr id="26" name="文本框 25"/>
          <p:cNvSpPr txBox="1"/>
          <p:nvPr/>
        </p:nvSpPr>
        <p:spPr>
          <a:xfrm>
            <a:off x="9912574" y="4894666"/>
            <a:ext cx="1966490" cy="276999"/>
          </a:xfrm>
          <a:prstGeom prst="rect">
            <a:avLst/>
          </a:prstGeom>
          <a:noFill/>
        </p:spPr>
        <p:txBody>
          <a:bodyPr wrap="square" rtlCol="0">
            <a:spAutoFit/>
          </a:bodyPr>
          <a:lstStyle/>
          <a:p>
            <a:pPr algn="ctr"/>
            <a:r>
              <a:rPr lang="en-US" altLang="zh-CN" sz="1200" dirty="0"/>
              <a:t>Supply water</a:t>
            </a:r>
            <a:endParaRPr lang="zh-CN" altLang="en-US" sz="1200" dirty="0"/>
          </a:p>
        </p:txBody>
      </p:sp>
      <p:sp>
        <p:nvSpPr>
          <p:cNvPr id="27" name="文本框 26"/>
          <p:cNvSpPr txBox="1"/>
          <p:nvPr/>
        </p:nvSpPr>
        <p:spPr>
          <a:xfrm>
            <a:off x="9912574" y="5169673"/>
            <a:ext cx="1966490" cy="276999"/>
          </a:xfrm>
          <a:prstGeom prst="rect">
            <a:avLst/>
          </a:prstGeom>
          <a:noFill/>
        </p:spPr>
        <p:txBody>
          <a:bodyPr wrap="square" rtlCol="0">
            <a:spAutoFit/>
          </a:bodyPr>
          <a:lstStyle/>
          <a:p>
            <a:pPr algn="ctr"/>
            <a:r>
              <a:rPr lang="en-US" altLang="zh-CN" sz="1200" dirty="0"/>
              <a:t>Return water</a:t>
            </a:r>
            <a:endParaRPr lang="zh-CN" altLang="en-US" sz="1200" dirty="0"/>
          </a:p>
        </p:txBody>
      </p:sp>
    </p:spTree>
    <p:extLst>
      <p:ext uri="{BB962C8B-B14F-4D97-AF65-F5344CB8AC3E}">
        <p14:creationId xmlns:p14="http://schemas.microsoft.com/office/powerpoint/2010/main" val="14074156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Chilled Water System Classification </a:t>
            </a:r>
            <a:r>
              <a:rPr lang="en-US" smtClean="0"/>
              <a:t>- </a:t>
            </a:r>
            <a:r>
              <a:rPr lang="en-US"/>
              <a:t>Constant and Variable Flow Systems</a:t>
            </a:r>
          </a:p>
        </p:txBody>
      </p:sp>
      <p:sp>
        <p:nvSpPr>
          <p:cNvPr id="3" name="文本占位符 2"/>
          <p:cNvSpPr>
            <a:spLocks noGrp="1"/>
          </p:cNvSpPr>
          <p:nvPr>
            <p:ph type="body" sz="quarter" idx="10"/>
          </p:nvPr>
        </p:nvSpPr>
        <p:spPr>
          <a:prstGeom prst="rect">
            <a:avLst/>
          </a:prstGeom>
        </p:spPr>
        <p:txBody>
          <a:bodyPr>
            <a:noAutofit/>
          </a:bodyPr>
          <a:lstStyle/>
          <a:p>
            <a:r>
              <a:rPr lang="en-US" sz="1600" dirty="0">
                <a:latin typeface="Huawei Sans" panose="020C0503030203020204" pitchFamily="34" charset="0"/>
              </a:rPr>
              <a:t>Constant and variable flow systems</a:t>
            </a:r>
          </a:p>
          <a:p>
            <a:pPr lvl="1"/>
            <a:r>
              <a:rPr lang="en-US" sz="1400" dirty="0">
                <a:latin typeface="Huawei Sans" panose="020C0503030203020204" pitchFamily="34" charset="0"/>
              </a:rPr>
              <a:t>Constant flow system: The water flow is constant. The temperature difference between the supply and return water is changed to adapt to the change of the load. </a:t>
            </a:r>
          </a:p>
          <a:p>
            <a:pPr lvl="1"/>
            <a:r>
              <a:rPr lang="en-US" sz="1400" dirty="0">
                <a:latin typeface="Huawei Sans" panose="020C0503030203020204" pitchFamily="34" charset="0"/>
              </a:rPr>
              <a:t>Variable flow system: The temperature difference between the supply and return water remains unchanged. The water flow is changed to adapt to the change of the load of the air conditioner. The water flow varies with the load. </a:t>
            </a:r>
          </a:p>
        </p:txBody>
      </p:sp>
      <p:pic>
        <p:nvPicPr>
          <p:cNvPr id="10" name="Pictur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9974" y="3627747"/>
            <a:ext cx="4219153" cy="20863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2"/>
          <p:cNvSpPr txBox="1">
            <a:spLocks noChangeArrowheads="1"/>
          </p:cNvSpPr>
          <p:nvPr/>
        </p:nvSpPr>
        <p:spPr bwMode="auto">
          <a:xfrm>
            <a:off x="1923863" y="5689703"/>
            <a:ext cx="3691374" cy="338554"/>
          </a:xfrm>
          <a:prstGeom prst="rect">
            <a:avLst/>
          </a:prstGeom>
          <a:noFill/>
          <a:ln>
            <a:noFill/>
          </a:ln>
          <a:effectLst/>
          <a:extLst>
            <a:ext uri="{909E8E84-426E-40DD-AFC4-6F175D3DCCD1}">
              <a14:hiddenFill xmlns:a14="http://schemas.microsoft.com/office/drawing/2010/main">
                <a:solidFill>
                  <a:srgbClr val="3399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dirty="0">
                <a:solidFill>
                  <a:srgbClr val="990000"/>
                </a:solidFill>
                <a:latin typeface="Huawei Sans" panose="020C0503030203020204" pitchFamily="34" charset="0"/>
                <a:ea typeface="+mn-ea"/>
              </a:rPr>
              <a:t>Three-way valve adjustment diagram </a:t>
            </a:r>
          </a:p>
        </p:txBody>
      </p:sp>
      <p:pic>
        <p:nvPicPr>
          <p:cNvPr id="13" name="Picture 3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38460" y="3354794"/>
            <a:ext cx="4278652" cy="2178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33"/>
          <p:cNvSpPr txBox="1">
            <a:spLocks noChangeArrowheads="1"/>
          </p:cNvSpPr>
          <p:nvPr/>
        </p:nvSpPr>
        <p:spPr bwMode="auto">
          <a:xfrm>
            <a:off x="6795226" y="5708771"/>
            <a:ext cx="3565120" cy="338554"/>
          </a:xfrm>
          <a:prstGeom prst="rect">
            <a:avLst/>
          </a:prstGeom>
          <a:noFill/>
          <a:ln>
            <a:noFill/>
          </a:ln>
          <a:effectLst/>
          <a:extLst>
            <a:ext uri="{909E8E84-426E-40DD-AFC4-6F175D3DCCD1}">
              <a14:hiddenFill xmlns:a14="http://schemas.microsoft.com/office/drawing/2010/main">
                <a:solidFill>
                  <a:srgbClr val="3399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1600" dirty="0">
                <a:solidFill>
                  <a:srgbClr val="990000"/>
                </a:solidFill>
                <a:latin typeface="Huawei Sans" panose="020C0503030203020204" pitchFamily="34" charset="0"/>
                <a:ea typeface="+mn-ea"/>
              </a:rPr>
              <a:t>Two-way valve adjustment </a:t>
            </a:r>
            <a:r>
              <a:rPr lang="en-US" sz="1600">
                <a:solidFill>
                  <a:srgbClr val="990000"/>
                </a:solidFill>
                <a:latin typeface="Huawei Sans" panose="020C0503030203020204" pitchFamily="34" charset="0"/>
                <a:ea typeface="+mn-ea"/>
              </a:rPr>
              <a:t>diagram </a:t>
            </a:r>
            <a:r>
              <a:rPr lang="en-US" sz="1600" smtClean="0">
                <a:solidFill>
                  <a:srgbClr val="990000"/>
                </a:solidFill>
                <a:latin typeface="Huawei Sans" panose="020C0503030203020204" pitchFamily="34" charset="0"/>
                <a:ea typeface="+mn-ea"/>
              </a:rPr>
              <a:t> </a:t>
            </a:r>
            <a:endParaRPr lang="en-US" sz="1600" dirty="0">
              <a:solidFill>
                <a:srgbClr val="990000"/>
              </a:solidFill>
              <a:latin typeface="Huawei Sans" panose="020C0503030203020204" pitchFamily="34" charset="0"/>
              <a:ea typeface="+mn-ea"/>
            </a:endParaRPr>
          </a:p>
        </p:txBody>
      </p:sp>
      <p:sp>
        <p:nvSpPr>
          <p:cNvPr id="4" name="矩形 3"/>
          <p:cNvSpPr/>
          <p:nvPr/>
        </p:nvSpPr>
        <p:spPr>
          <a:xfrm>
            <a:off x="3178629" y="4151483"/>
            <a:ext cx="914400" cy="2612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矩形 14"/>
          <p:cNvSpPr/>
          <p:nvPr/>
        </p:nvSpPr>
        <p:spPr>
          <a:xfrm>
            <a:off x="4787194" y="3897257"/>
            <a:ext cx="914400" cy="2612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857751" y="4898743"/>
            <a:ext cx="914400" cy="26125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901265" y="4104085"/>
            <a:ext cx="1105082" cy="2896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9861727" y="3868909"/>
            <a:ext cx="653873" cy="2896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436100" y="4954759"/>
            <a:ext cx="752563" cy="28960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162300" y="4104085"/>
            <a:ext cx="988589" cy="276999"/>
          </a:xfrm>
          <a:prstGeom prst="rect">
            <a:avLst/>
          </a:prstGeom>
          <a:noFill/>
        </p:spPr>
        <p:txBody>
          <a:bodyPr wrap="square" rtlCol="0">
            <a:spAutoFit/>
          </a:bodyPr>
          <a:lstStyle/>
          <a:p>
            <a:r>
              <a:rPr lang="en-US" altLang="zh-CN" sz="1200" dirty="0"/>
              <a:t>Indoor unit</a:t>
            </a:r>
            <a:endParaRPr lang="zh-CN" altLang="en-US" sz="1200" dirty="0"/>
          </a:p>
        </p:txBody>
      </p:sp>
      <p:sp>
        <p:nvSpPr>
          <p:cNvPr id="20" name="文本框 19"/>
          <p:cNvSpPr txBox="1"/>
          <p:nvPr/>
        </p:nvSpPr>
        <p:spPr>
          <a:xfrm>
            <a:off x="4810126" y="3897257"/>
            <a:ext cx="1209674" cy="276999"/>
          </a:xfrm>
          <a:prstGeom prst="rect">
            <a:avLst/>
          </a:prstGeom>
          <a:noFill/>
        </p:spPr>
        <p:txBody>
          <a:bodyPr wrap="square" rtlCol="0">
            <a:spAutoFit/>
          </a:bodyPr>
          <a:lstStyle/>
          <a:p>
            <a:r>
              <a:rPr lang="en-US" altLang="zh-CN" sz="1200" dirty="0"/>
              <a:t>Heat sensor</a:t>
            </a:r>
            <a:endParaRPr lang="zh-CN" altLang="en-US" sz="1200" dirty="0"/>
          </a:p>
        </p:txBody>
      </p:sp>
      <p:sp>
        <p:nvSpPr>
          <p:cNvPr id="21" name="文本框 20"/>
          <p:cNvSpPr txBox="1"/>
          <p:nvPr/>
        </p:nvSpPr>
        <p:spPr>
          <a:xfrm>
            <a:off x="4738138" y="4939791"/>
            <a:ext cx="1547922" cy="276999"/>
          </a:xfrm>
          <a:prstGeom prst="rect">
            <a:avLst/>
          </a:prstGeom>
          <a:noFill/>
        </p:spPr>
        <p:txBody>
          <a:bodyPr wrap="square" rtlCol="0">
            <a:spAutoFit/>
          </a:bodyPr>
          <a:lstStyle/>
          <a:p>
            <a:r>
              <a:rPr lang="en-US" altLang="zh-CN" sz="1200" dirty="0"/>
              <a:t>Three-way valve</a:t>
            </a:r>
            <a:endParaRPr lang="zh-CN" altLang="en-US" sz="1200" dirty="0"/>
          </a:p>
        </p:txBody>
      </p:sp>
      <p:sp>
        <p:nvSpPr>
          <p:cNvPr id="22" name="文本框 21"/>
          <p:cNvSpPr txBox="1"/>
          <p:nvPr/>
        </p:nvSpPr>
        <p:spPr>
          <a:xfrm>
            <a:off x="9169190" y="5029371"/>
            <a:ext cx="1547922" cy="276999"/>
          </a:xfrm>
          <a:prstGeom prst="rect">
            <a:avLst/>
          </a:prstGeom>
          <a:noFill/>
        </p:spPr>
        <p:txBody>
          <a:bodyPr wrap="square" rtlCol="0">
            <a:spAutoFit/>
          </a:bodyPr>
          <a:lstStyle/>
          <a:p>
            <a:r>
              <a:rPr lang="en-US" altLang="zh-CN" sz="1200" dirty="0"/>
              <a:t>Two-way valve</a:t>
            </a:r>
            <a:endParaRPr lang="zh-CN" altLang="en-US" sz="1200" dirty="0"/>
          </a:p>
        </p:txBody>
      </p:sp>
      <p:sp>
        <p:nvSpPr>
          <p:cNvPr id="23" name="文本框 22"/>
          <p:cNvSpPr txBox="1"/>
          <p:nvPr/>
        </p:nvSpPr>
        <p:spPr>
          <a:xfrm>
            <a:off x="7955050" y="4142410"/>
            <a:ext cx="988589" cy="276999"/>
          </a:xfrm>
          <a:prstGeom prst="rect">
            <a:avLst/>
          </a:prstGeom>
          <a:noFill/>
        </p:spPr>
        <p:txBody>
          <a:bodyPr wrap="square" rtlCol="0">
            <a:spAutoFit/>
          </a:bodyPr>
          <a:lstStyle/>
          <a:p>
            <a:r>
              <a:rPr lang="en-US" altLang="zh-CN" sz="1200" dirty="0"/>
              <a:t>Indoor unit</a:t>
            </a:r>
            <a:endParaRPr lang="zh-CN" altLang="en-US" sz="1200" dirty="0"/>
          </a:p>
        </p:txBody>
      </p:sp>
      <p:sp>
        <p:nvSpPr>
          <p:cNvPr id="24" name="文本框 23"/>
          <p:cNvSpPr txBox="1"/>
          <p:nvPr/>
        </p:nvSpPr>
        <p:spPr>
          <a:xfrm>
            <a:off x="9879101" y="3887957"/>
            <a:ext cx="1209674" cy="276999"/>
          </a:xfrm>
          <a:prstGeom prst="rect">
            <a:avLst/>
          </a:prstGeom>
          <a:noFill/>
        </p:spPr>
        <p:txBody>
          <a:bodyPr wrap="square" rtlCol="0">
            <a:spAutoFit/>
          </a:bodyPr>
          <a:lstStyle/>
          <a:p>
            <a:r>
              <a:rPr lang="en-US" altLang="zh-CN" sz="1200" dirty="0"/>
              <a:t>Heat sensor</a:t>
            </a:r>
            <a:endParaRPr lang="zh-CN" altLang="en-US" sz="1200" dirty="0"/>
          </a:p>
        </p:txBody>
      </p:sp>
    </p:spTree>
    <p:extLst>
      <p:ext uri="{BB962C8B-B14F-4D97-AF65-F5344CB8AC3E}">
        <p14:creationId xmlns:p14="http://schemas.microsoft.com/office/powerpoint/2010/main" val="13802919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49233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Chilled Water System Classification </a:t>
            </a:r>
            <a:r>
              <a:rPr lang="en-US" smtClean="0"/>
              <a:t>- </a:t>
            </a:r>
            <a:r>
              <a:rPr lang="en-US"/>
              <a:t>Primary and Secondary Pump Systems</a:t>
            </a:r>
          </a:p>
        </p:txBody>
      </p:sp>
      <p:sp>
        <p:nvSpPr>
          <p:cNvPr id="3" name="文本占位符 2"/>
          <p:cNvSpPr>
            <a:spLocks noGrp="1"/>
          </p:cNvSpPr>
          <p:nvPr>
            <p:ph type="body" sz="quarter" idx="10"/>
          </p:nvPr>
        </p:nvSpPr>
        <p:spPr>
          <a:xfrm>
            <a:off x="455613" y="1484312"/>
            <a:ext cx="6524164" cy="4443243"/>
          </a:xfrm>
          <a:prstGeom prst="rect">
            <a:avLst/>
          </a:prstGeom>
        </p:spPr>
        <p:txBody>
          <a:bodyPr>
            <a:noAutofit/>
          </a:bodyPr>
          <a:lstStyle/>
          <a:p>
            <a:r>
              <a:rPr lang="en-US" dirty="0">
                <a:latin typeface="Huawei Sans" panose="020C0503030203020204" pitchFamily="34" charset="0"/>
              </a:rPr>
              <a:t>Primary and secondary pump systems</a:t>
            </a:r>
          </a:p>
          <a:p>
            <a:pPr lvl="1"/>
            <a:r>
              <a:rPr lang="en-US" dirty="0">
                <a:latin typeface="Huawei Sans" panose="020C0503030203020204" pitchFamily="34" charset="0"/>
              </a:rPr>
              <a:t>Primary pump system: In the system, the cooling source side and the load side share a group of circulating water pumps.</a:t>
            </a:r>
          </a:p>
        </p:txBody>
      </p:sp>
      <p:grpSp>
        <p:nvGrpSpPr>
          <p:cNvPr id="15" name="Group 37"/>
          <p:cNvGrpSpPr>
            <a:grpSpLocks/>
          </p:cNvGrpSpPr>
          <p:nvPr/>
        </p:nvGrpSpPr>
        <p:grpSpPr bwMode="auto">
          <a:xfrm>
            <a:off x="7239553" y="1620240"/>
            <a:ext cx="3714551" cy="4511691"/>
            <a:chOff x="3969" y="1842"/>
            <a:chExt cx="1511" cy="2091"/>
          </a:xfrm>
        </p:grpSpPr>
        <p:sp>
          <p:nvSpPr>
            <p:cNvPr id="16" name="Text Box 33"/>
            <p:cNvSpPr txBox="1">
              <a:spLocks noChangeArrowheads="1"/>
            </p:cNvSpPr>
            <p:nvPr/>
          </p:nvSpPr>
          <p:spPr bwMode="auto">
            <a:xfrm>
              <a:off x="4179" y="3788"/>
              <a:ext cx="1259" cy="145"/>
            </a:xfrm>
            <a:prstGeom prst="rect">
              <a:avLst/>
            </a:prstGeom>
            <a:noFill/>
            <a:ln>
              <a:noFill/>
            </a:ln>
            <a:effectLst/>
            <a:extLst>
              <a:ext uri="{909E8E84-426E-40DD-AFC4-6F175D3DCCD1}">
                <a14:hiddenFill xmlns:a14="http://schemas.microsoft.com/office/drawing/2010/main">
                  <a:solidFill>
                    <a:srgbClr val="3399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lgn="ctr">
                <a:spcBef>
                  <a:spcPct val="50000"/>
                </a:spcBef>
              </a:pPr>
              <a:r>
                <a:rPr lang="en-US" sz="1200" dirty="0">
                  <a:solidFill>
                    <a:srgbClr val="990000"/>
                  </a:solidFill>
                  <a:latin typeface="Huawei Sans" panose="020C0503030203020204" pitchFamily="34" charset="0"/>
                  <a:ea typeface="+mn-ea"/>
                </a:rPr>
                <a:t>Primary pump system diagram </a:t>
              </a:r>
            </a:p>
          </p:txBody>
        </p:sp>
        <p:pic>
          <p:nvPicPr>
            <p:cNvPr id="17" name="Picture 3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9" y="1842"/>
              <a:ext cx="1511" cy="1937"/>
            </a:xfrm>
            <a:prstGeom prst="rect">
              <a:avLst/>
            </a:prstGeom>
            <a:noFill/>
            <a:extLst>
              <a:ext uri="{909E8E84-426E-40DD-AFC4-6F175D3DCCD1}">
                <a14:hiddenFill xmlns:a14="http://schemas.microsoft.com/office/drawing/2010/main">
                  <a:solidFill>
                    <a:srgbClr val="FFFFFF"/>
                  </a:solidFill>
                </a14:hiddenFill>
              </a:ext>
            </a:extLst>
          </p:spPr>
        </p:pic>
      </p:grpSp>
      <p:sp>
        <p:nvSpPr>
          <p:cNvPr id="34" name="云形 33"/>
          <p:cNvSpPr/>
          <p:nvPr/>
        </p:nvSpPr>
        <p:spPr>
          <a:xfrm>
            <a:off x="3125925" y="3886122"/>
            <a:ext cx="2970075" cy="1282723"/>
          </a:xfrm>
          <a:prstGeom prst="cloud">
            <a:avLst/>
          </a:prstGeom>
          <a:solidFill>
            <a:srgbClr val="82C1C0"/>
          </a:solidFill>
          <a:ln>
            <a:solidFill>
              <a:srgbClr val="0070C0"/>
            </a:solidFill>
          </a:ln>
          <a:effectLst/>
        </p:spPr>
        <p:style>
          <a:lnRef idx="2">
            <a:schemeClr val="accent6">
              <a:shade val="50000"/>
            </a:schemeClr>
          </a:lnRef>
          <a:fillRef idx="1">
            <a:schemeClr val="accent6"/>
          </a:fillRef>
          <a:effectRef idx="0">
            <a:schemeClr val="accent6"/>
          </a:effectRef>
          <a:fontRef idx="minor">
            <a:schemeClr val="lt1"/>
          </a:fontRef>
        </p:style>
        <p:txBody>
          <a:bodyPr rtlCol="0" anchor="ctr">
            <a:noAutofit/>
          </a:bodyPr>
          <a:lstStyle/>
          <a:p>
            <a:pPr algn="ctr"/>
            <a:r>
              <a:rPr lang="en-US" sz="1800">
                <a:latin typeface="Huawei Sans" panose="020C0503030203020204" pitchFamily="34" charset="0"/>
              </a:rPr>
              <a:t>Primary pump? Secondary pump?</a:t>
            </a:r>
          </a:p>
        </p:txBody>
      </p:sp>
      <p:pic>
        <p:nvPicPr>
          <p:cNvPr id="35" name="Picture 2"/>
          <p:cNvPicPr>
            <a:picLocks noChangeAspect="1" noChangeArrowheads="1"/>
          </p:cNvPicPr>
          <p:nvPr/>
        </p:nvPicPr>
        <p:blipFill>
          <a:blip r:embed="rId4" cstate="print"/>
          <a:srcRect/>
          <a:stretch>
            <a:fillRect/>
          </a:stretch>
        </p:blipFill>
        <p:spPr bwMode="auto">
          <a:xfrm>
            <a:off x="1472139" y="3688384"/>
            <a:ext cx="1293746" cy="1480462"/>
          </a:xfrm>
          <a:prstGeom prst="rect">
            <a:avLst/>
          </a:prstGeom>
          <a:noFill/>
          <a:ln w="9525">
            <a:noFill/>
            <a:miter lim="800000"/>
            <a:headEnd/>
            <a:tailEnd/>
          </a:ln>
        </p:spPr>
      </p:pic>
      <p:sp>
        <p:nvSpPr>
          <p:cNvPr id="4" name="矩形 3"/>
          <p:cNvSpPr/>
          <p:nvPr/>
        </p:nvSpPr>
        <p:spPr>
          <a:xfrm>
            <a:off x="7155875" y="1620240"/>
            <a:ext cx="957942" cy="211177"/>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0" name="矩形 9"/>
          <p:cNvSpPr/>
          <p:nvPr/>
        </p:nvSpPr>
        <p:spPr>
          <a:xfrm>
            <a:off x="8260565" y="2120983"/>
            <a:ext cx="957942" cy="211177"/>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1" name="矩形 10"/>
          <p:cNvSpPr/>
          <p:nvPr/>
        </p:nvSpPr>
        <p:spPr>
          <a:xfrm>
            <a:off x="9302178" y="2226571"/>
            <a:ext cx="1136828" cy="211177"/>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2" name="矩形 11"/>
          <p:cNvSpPr/>
          <p:nvPr/>
        </p:nvSpPr>
        <p:spPr>
          <a:xfrm>
            <a:off x="8771649" y="3895276"/>
            <a:ext cx="1136828" cy="211177"/>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3" name="矩形 12"/>
          <p:cNvSpPr/>
          <p:nvPr/>
        </p:nvSpPr>
        <p:spPr>
          <a:xfrm>
            <a:off x="9755745" y="4385931"/>
            <a:ext cx="740195" cy="25995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4" name="矩形 13"/>
          <p:cNvSpPr/>
          <p:nvPr/>
        </p:nvSpPr>
        <p:spPr>
          <a:xfrm>
            <a:off x="8299906" y="4385930"/>
            <a:ext cx="740195" cy="25995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8" name="矩形 17"/>
          <p:cNvSpPr/>
          <p:nvPr/>
        </p:nvSpPr>
        <p:spPr>
          <a:xfrm>
            <a:off x="8492917" y="4674809"/>
            <a:ext cx="809261" cy="25995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9" name="矩形 18"/>
          <p:cNvSpPr/>
          <p:nvPr/>
        </p:nvSpPr>
        <p:spPr>
          <a:xfrm>
            <a:off x="9385849" y="4693098"/>
            <a:ext cx="809261" cy="259953"/>
          </a:xfrm>
          <a:prstGeom prst="rect">
            <a:avLst/>
          </a:prstGeom>
          <a:solidFill>
            <a:srgbClr val="FFFFF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 name="文本框 4"/>
          <p:cNvSpPr txBox="1"/>
          <p:nvPr/>
        </p:nvSpPr>
        <p:spPr>
          <a:xfrm>
            <a:off x="6872567" y="1579926"/>
            <a:ext cx="1620350" cy="246221"/>
          </a:xfrm>
          <a:prstGeom prst="rect">
            <a:avLst/>
          </a:prstGeom>
          <a:noFill/>
        </p:spPr>
        <p:txBody>
          <a:bodyPr wrap="square" rtlCol="0">
            <a:spAutoFit/>
          </a:bodyPr>
          <a:lstStyle/>
          <a:p>
            <a:pPr algn="ctr"/>
            <a:r>
              <a:rPr lang="en-US" altLang="zh-CN" sz="1000" dirty="0"/>
              <a:t>Expansion water tank</a:t>
            </a:r>
            <a:endParaRPr lang="zh-CN" altLang="en-US" sz="1000" dirty="0"/>
          </a:p>
        </p:txBody>
      </p:sp>
      <p:sp>
        <p:nvSpPr>
          <p:cNvPr id="20" name="文本框 19"/>
          <p:cNvSpPr txBox="1"/>
          <p:nvPr/>
        </p:nvSpPr>
        <p:spPr>
          <a:xfrm>
            <a:off x="8182145" y="2153654"/>
            <a:ext cx="1158133" cy="246221"/>
          </a:xfrm>
          <a:prstGeom prst="rect">
            <a:avLst/>
          </a:prstGeom>
          <a:noFill/>
        </p:spPr>
        <p:txBody>
          <a:bodyPr wrap="square" rtlCol="0">
            <a:spAutoFit/>
          </a:bodyPr>
          <a:lstStyle/>
          <a:p>
            <a:pPr algn="ctr"/>
            <a:r>
              <a:rPr lang="en-US" altLang="zh-CN" sz="1000" dirty="0"/>
              <a:t>Two-way valve</a:t>
            </a:r>
            <a:endParaRPr lang="zh-CN" altLang="en-US" sz="1000" dirty="0"/>
          </a:p>
        </p:txBody>
      </p:sp>
      <p:sp>
        <p:nvSpPr>
          <p:cNvPr id="21" name="文本框 20"/>
          <p:cNvSpPr txBox="1"/>
          <p:nvPr/>
        </p:nvSpPr>
        <p:spPr>
          <a:xfrm>
            <a:off x="9322140" y="2102184"/>
            <a:ext cx="1158133" cy="400110"/>
          </a:xfrm>
          <a:prstGeom prst="rect">
            <a:avLst/>
          </a:prstGeom>
          <a:noFill/>
        </p:spPr>
        <p:txBody>
          <a:bodyPr wrap="square" rtlCol="0">
            <a:spAutoFit/>
          </a:bodyPr>
          <a:lstStyle/>
          <a:p>
            <a:pPr algn="ctr"/>
            <a:r>
              <a:rPr lang="en-US" altLang="zh-CN" sz="1000" dirty="0"/>
              <a:t>Terminal heat exchanger</a:t>
            </a:r>
            <a:endParaRPr lang="zh-CN" altLang="en-US" sz="1000" dirty="0"/>
          </a:p>
        </p:txBody>
      </p:sp>
      <p:sp>
        <p:nvSpPr>
          <p:cNvPr id="22" name="文本框 21"/>
          <p:cNvSpPr txBox="1"/>
          <p:nvPr/>
        </p:nvSpPr>
        <p:spPr>
          <a:xfrm>
            <a:off x="8819542" y="3643322"/>
            <a:ext cx="1158133" cy="246221"/>
          </a:xfrm>
          <a:prstGeom prst="rect">
            <a:avLst/>
          </a:prstGeom>
          <a:noFill/>
        </p:spPr>
        <p:txBody>
          <a:bodyPr wrap="square" rtlCol="0">
            <a:spAutoFit/>
          </a:bodyPr>
          <a:lstStyle/>
          <a:p>
            <a:pPr algn="ctr"/>
            <a:r>
              <a:rPr lang="en-US" altLang="zh-CN" sz="1000" dirty="0"/>
              <a:t>Bypass valve</a:t>
            </a:r>
            <a:endParaRPr lang="zh-CN" altLang="en-US" sz="1000" dirty="0"/>
          </a:p>
        </p:txBody>
      </p:sp>
      <p:sp>
        <p:nvSpPr>
          <p:cNvPr id="23" name="文本框 22"/>
          <p:cNvSpPr txBox="1"/>
          <p:nvPr/>
        </p:nvSpPr>
        <p:spPr>
          <a:xfrm>
            <a:off x="8252861" y="4356813"/>
            <a:ext cx="965691" cy="400110"/>
          </a:xfrm>
          <a:prstGeom prst="rect">
            <a:avLst/>
          </a:prstGeom>
          <a:noFill/>
        </p:spPr>
        <p:txBody>
          <a:bodyPr wrap="square" rtlCol="0">
            <a:spAutoFit/>
          </a:bodyPr>
          <a:lstStyle/>
          <a:p>
            <a:pPr algn="ctr"/>
            <a:r>
              <a:rPr lang="en-US" altLang="zh-CN" sz="1000" dirty="0"/>
              <a:t>Main water supply pipe</a:t>
            </a:r>
            <a:endParaRPr lang="zh-CN" altLang="en-US" sz="1000" dirty="0"/>
          </a:p>
        </p:txBody>
      </p:sp>
      <p:sp>
        <p:nvSpPr>
          <p:cNvPr id="24" name="文本框 23"/>
          <p:cNvSpPr txBox="1"/>
          <p:nvPr/>
        </p:nvSpPr>
        <p:spPr>
          <a:xfrm>
            <a:off x="9626320" y="4335838"/>
            <a:ext cx="959904" cy="400110"/>
          </a:xfrm>
          <a:prstGeom prst="rect">
            <a:avLst/>
          </a:prstGeom>
          <a:noFill/>
        </p:spPr>
        <p:txBody>
          <a:bodyPr wrap="square" rtlCol="0">
            <a:spAutoFit/>
          </a:bodyPr>
          <a:lstStyle/>
          <a:p>
            <a:pPr algn="ctr"/>
            <a:r>
              <a:rPr lang="en-US" altLang="zh-CN" sz="1000" dirty="0"/>
              <a:t>Main water return pip</a:t>
            </a:r>
            <a:endParaRPr lang="zh-CN" altLang="en-US" sz="1000" dirty="0"/>
          </a:p>
        </p:txBody>
      </p:sp>
      <p:sp>
        <p:nvSpPr>
          <p:cNvPr id="25" name="文本框 24"/>
          <p:cNvSpPr txBox="1"/>
          <p:nvPr/>
        </p:nvSpPr>
        <p:spPr>
          <a:xfrm>
            <a:off x="8172269" y="4719183"/>
            <a:ext cx="1449222" cy="246221"/>
          </a:xfrm>
          <a:prstGeom prst="rect">
            <a:avLst/>
          </a:prstGeom>
          <a:noFill/>
        </p:spPr>
        <p:txBody>
          <a:bodyPr wrap="square" rtlCol="0">
            <a:spAutoFit/>
          </a:bodyPr>
          <a:lstStyle/>
          <a:p>
            <a:pPr algn="ctr"/>
            <a:r>
              <a:rPr lang="en-US" altLang="zh-CN" sz="1000" dirty="0"/>
              <a:t>Chilled water </a:t>
            </a:r>
            <a:r>
              <a:rPr lang="en-US" altLang="zh-CN" sz="1000" dirty="0" smtClean="0"/>
              <a:t>pump</a:t>
            </a:r>
            <a:endParaRPr lang="zh-CN" altLang="en-US" sz="1000" dirty="0"/>
          </a:p>
        </p:txBody>
      </p:sp>
      <p:sp>
        <p:nvSpPr>
          <p:cNvPr id="26" name="文本框 25"/>
          <p:cNvSpPr txBox="1"/>
          <p:nvPr/>
        </p:nvSpPr>
        <p:spPr>
          <a:xfrm>
            <a:off x="9194099" y="4741534"/>
            <a:ext cx="1158133" cy="246221"/>
          </a:xfrm>
          <a:prstGeom prst="rect">
            <a:avLst/>
          </a:prstGeom>
          <a:noFill/>
        </p:spPr>
        <p:txBody>
          <a:bodyPr wrap="square" rtlCol="0">
            <a:spAutoFit/>
          </a:bodyPr>
          <a:lstStyle/>
          <a:p>
            <a:pPr algn="ctr"/>
            <a:r>
              <a:rPr lang="en-US" altLang="zh-CN" sz="1000" dirty="0"/>
              <a:t>Chiller</a:t>
            </a:r>
            <a:endParaRPr lang="zh-CN" altLang="en-US" sz="1000" dirty="0"/>
          </a:p>
        </p:txBody>
      </p:sp>
    </p:spTree>
    <p:extLst>
      <p:ext uri="{BB962C8B-B14F-4D97-AF65-F5344CB8AC3E}">
        <p14:creationId xmlns:p14="http://schemas.microsoft.com/office/powerpoint/2010/main" val="1340966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Chilled Water System Classification </a:t>
            </a:r>
            <a:r>
              <a:rPr lang="en-US" smtClean="0"/>
              <a:t>- </a:t>
            </a:r>
            <a:r>
              <a:rPr lang="en-US"/>
              <a:t>Primary and Secondary Pump Systems</a:t>
            </a:r>
          </a:p>
        </p:txBody>
      </p:sp>
      <p:sp>
        <p:nvSpPr>
          <p:cNvPr id="3" name="文本占位符 2"/>
          <p:cNvSpPr>
            <a:spLocks noGrp="1"/>
          </p:cNvSpPr>
          <p:nvPr>
            <p:ph type="body" sz="quarter" idx="10"/>
          </p:nvPr>
        </p:nvSpPr>
        <p:spPr>
          <a:xfrm>
            <a:off x="455613" y="1484312"/>
            <a:ext cx="5584167" cy="4443243"/>
          </a:xfrm>
          <a:prstGeom prst="rect">
            <a:avLst/>
          </a:prstGeom>
        </p:spPr>
        <p:txBody>
          <a:bodyPr>
            <a:noAutofit/>
          </a:bodyPr>
          <a:lstStyle/>
          <a:p>
            <a:r>
              <a:rPr lang="en-US" sz="1600" dirty="0">
                <a:latin typeface="Huawei Sans" panose="020C0503030203020204" pitchFamily="34" charset="0"/>
              </a:rPr>
              <a:t>Primary and secondary pump systems</a:t>
            </a:r>
          </a:p>
          <a:p>
            <a:pPr lvl="1"/>
            <a:r>
              <a:rPr lang="en-US" sz="1400" dirty="0">
                <a:latin typeface="Huawei Sans" panose="020C0503030203020204" pitchFamily="34" charset="0"/>
              </a:rPr>
              <a:t>Secondary pump: In the secondary pump system, circulating water pumps are configured on the cooling source side and load side.</a:t>
            </a:r>
          </a:p>
          <a:p>
            <a:r>
              <a:rPr lang="en-US" sz="1600" dirty="0">
                <a:latin typeface="Huawei Sans" panose="020C0503030203020204" pitchFamily="34" charset="0"/>
              </a:rPr>
              <a:t>The secondary pump system consists of two loops:</a:t>
            </a:r>
          </a:p>
          <a:p>
            <a:pPr lvl="1"/>
            <a:r>
              <a:rPr lang="en-US" sz="1400" dirty="0">
                <a:latin typeface="Huawei Sans" panose="020C0503030203020204" pitchFamily="34" charset="0"/>
              </a:rPr>
              <a:t>Primary loop: main water return pipe → primary pump → chiller → main water supply pipe. The primary loop is responsible for the preparation of chilled water.</a:t>
            </a:r>
          </a:p>
          <a:p>
            <a:pPr lvl="1"/>
            <a:r>
              <a:rPr lang="en-US" sz="1400" dirty="0">
                <a:latin typeface="Huawei Sans" panose="020C0503030203020204" pitchFamily="34" charset="0"/>
              </a:rPr>
              <a:t>Secondary loop: main water supply pipe → secondary pump → indoor unit → main water return pipe. The secondary loop is responsible for the transmission and distribution of chilled water.</a:t>
            </a:r>
          </a:p>
        </p:txBody>
      </p:sp>
      <p:grpSp>
        <p:nvGrpSpPr>
          <p:cNvPr id="9" name="Group 34"/>
          <p:cNvGrpSpPr>
            <a:grpSpLocks/>
          </p:cNvGrpSpPr>
          <p:nvPr/>
        </p:nvGrpSpPr>
        <p:grpSpPr bwMode="auto">
          <a:xfrm>
            <a:off x="6503657" y="1461197"/>
            <a:ext cx="4682328" cy="4762862"/>
            <a:chOff x="3651" y="1752"/>
            <a:chExt cx="2109" cy="2154"/>
          </a:xfrm>
        </p:grpSpPr>
        <p:pic>
          <p:nvPicPr>
            <p:cNvPr id="10" name="Picture 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 y="1752"/>
              <a:ext cx="2109" cy="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 Box 33"/>
            <p:cNvSpPr txBox="1">
              <a:spLocks noChangeArrowheads="1"/>
            </p:cNvSpPr>
            <p:nvPr/>
          </p:nvSpPr>
          <p:spPr bwMode="auto">
            <a:xfrm>
              <a:off x="4053" y="3761"/>
              <a:ext cx="1482" cy="145"/>
            </a:xfrm>
            <a:prstGeom prst="rect">
              <a:avLst/>
            </a:prstGeom>
            <a:noFill/>
            <a:ln>
              <a:noFill/>
            </a:ln>
            <a:effectLst/>
            <a:extLst>
              <a:ext uri="{909E8E84-426E-40DD-AFC4-6F175D3DCCD1}">
                <a14:hiddenFill xmlns:a14="http://schemas.microsoft.com/office/drawing/2010/main">
                  <a:solidFill>
                    <a:srgbClr val="3399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ct val="50000"/>
                </a:spcBef>
              </a:pPr>
              <a:r>
                <a:rPr lang="en-US" sz="1400" dirty="0">
                  <a:solidFill>
                    <a:srgbClr val="990000"/>
                  </a:solidFill>
                  <a:latin typeface="Huawei Sans" panose="020C0503030203020204" pitchFamily="34" charset="0"/>
                  <a:ea typeface="+mn-ea"/>
                </a:rPr>
                <a:t>Secondary pump system diagram</a:t>
              </a:r>
            </a:p>
          </p:txBody>
        </p:sp>
      </p:grpSp>
      <p:sp>
        <p:nvSpPr>
          <p:cNvPr id="4" name="矩形 3"/>
          <p:cNvSpPr/>
          <p:nvPr/>
        </p:nvSpPr>
        <p:spPr>
          <a:xfrm>
            <a:off x="6635553" y="1465761"/>
            <a:ext cx="850900" cy="2891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8" name="矩形 7"/>
          <p:cNvSpPr/>
          <p:nvPr/>
        </p:nvSpPr>
        <p:spPr>
          <a:xfrm>
            <a:off x="7993921" y="1754905"/>
            <a:ext cx="850900" cy="2891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2" name="矩形 11"/>
          <p:cNvSpPr/>
          <p:nvPr/>
        </p:nvSpPr>
        <p:spPr>
          <a:xfrm>
            <a:off x="8782597" y="1830085"/>
            <a:ext cx="850900" cy="2891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3" name="矩形 12"/>
          <p:cNvSpPr/>
          <p:nvPr/>
        </p:nvSpPr>
        <p:spPr>
          <a:xfrm>
            <a:off x="7112438" y="4381424"/>
            <a:ext cx="603812" cy="2891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4" name="矩形 13"/>
          <p:cNvSpPr/>
          <p:nvPr/>
        </p:nvSpPr>
        <p:spPr>
          <a:xfrm>
            <a:off x="8619475" y="4379519"/>
            <a:ext cx="603812" cy="2891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5" name="矩形 14"/>
          <p:cNvSpPr/>
          <p:nvPr/>
        </p:nvSpPr>
        <p:spPr>
          <a:xfrm>
            <a:off x="10716980" y="3668259"/>
            <a:ext cx="603812" cy="2891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6" name="矩形 15"/>
          <p:cNvSpPr/>
          <p:nvPr/>
        </p:nvSpPr>
        <p:spPr>
          <a:xfrm>
            <a:off x="8988785" y="4139051"/>
            <a:ext cx="603812" cy="24046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7" name="矩形 16"/>
          <p:cNvSpPr/>
          <p:nvPr/>
        </p:nvSpPr>
        <p:spPr>
          <a:xfrm>
            <a:off x="10214713" y="4379519"/>
            <a:ext cx="603812" cy="24046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8" name="矩形 17"/>
          <p:cNvSpPr/>
          <p:nvPr/>
        </p:nvSpPr>
        <p:spPr>
          <a:xfrm>
            <a:off x="8162315" y="4860455"/>
            <a:ext cx="603812" cy="24046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9" name="矩形 18"/>
          <p:cNvSpPr/>
          <p:nvPr/>
        </p:nvSpPr>
        <p:spPr>
          <a:xfrm>
            <a:off x="9144344" y="5225434"/>
            <a:ext cx="603812" cy="16484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0" name="矩形 19"/>
          <p:cNvSpPr/>
          <p:nvPr/>
        </p:nvSpPr>
        <p:spPr>
          <a:xfrm>
            <a:off x="9144344" y="5677873"/>
            <a:ext cx="603812" cy="16484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 name="文本框 4"/>
          <p:cNvSpPr txBox="1"/>
          <p:nvPr/>
        </p:nvSpPr>
        <p:spPr>
          <a:xfrm>
            <a:off x="6412845" y="1508684"/>
            <a:ext cx="1451070" cy="246221"/>
          </a:xfrm>
          <a:prstGeom prst="rect">
            <a:avLst/>
          </a:prstGeom>
          <a:noFill/>
        </p:spPr>
        <p:txBody>
          <a:bodyPr wrap="square" rtlCol="0">
            <a:spAutoFit/>
          </a:bodyPr>
          <a:lstStyle/>
          <a:p>
            <a:pPr algn="ctr"/>
            <a:r>
              <a:rPr lang="en-US" altLang="zh-CN" sz="1000" dirty="0"/>
              <a:t>Expansion water tank</a:t>
            </a:r>
            <a:endParaRPr lang="zh-CN" altLang="en-US" sz="1000" dirty="0"/>
          </a:p>
        </p:txBody>
      </p:sp>
      <p:sp>
        <p:nvSpPr>
          <p:cNvPr id="21" name="文本框 20"/>
          <p:cNvSpPr txBox="1"/>
          <p:nvPr/>
        </p:nvSpPr>
        <p:spPr>
          <a:xfrm>
            <a:off x="7988660" y="1737277"/>
            <a:ext cx="1000125" cy="400110"/>
          </a:xfrm>
          <a:prstGeom prst="rect">
            <a:avLst/>
          </a:prstGeom>
          <a:noFill/>
        </p:spPr>
        <p:txBody>
          <a:bodyPr wrap="square" rtlCol="0">
            <a:spAutoFit/>
          </a:bodyPr>
          <a:lstStyle/>
          <a:p>
            <a:pPr algn="ctr"/>
            <a:r>
              <a:rPr lang="en-US" altLang="zh-CN" sz="1000" dirty="0"/>
              <a:t>Two-way </a:t>
            </a:r>
            <a:endParaRPr lang="en-US" altLang="zh-CN" sz="1000" dirty="0" smtClean="0"/>
          </a:p>
          <a:p>
            <a:pPr algn="ctr"/>
            <a:r>
              <a:rPr lang="en-US" altLang="zh-CN" sz="1000" dirty="0" smtClean="0"/>
              <a:t>valve</a:t>
            </a:r>
            <a:endParaRPr lang="zh-CN" altLang="en-US" sz="1000" dirty="0"/>
          </a:p>
        </p:txBody>
      </p:sp>
      <p:sp>
        <p:nvSpPr>
          <p:cNvPr id="22" name="文本框 21"/>
          <p:cNvSpPr txBox="1"/>
          <p:nvPr/>
        </p:nvSpPr>
        <p:spPr>
          <a:xfrm>
            <a:off x="8803748" y="1801393"/>
            <a:ext cx="1000125" cy="400110"/>
          </a:xfrm>
          <a:prstGeom prst="rect">
            <a:avLst/>
          </a:prstGeom>
          <a:noFill/>
        </p:spPr>
        <p:txBody>
          <a:bodyPr wrap="square" rtlCol="0">
            <a:spAutoFit/>
          </a:bodyPr>
          <a:lstStyle/>
          <a:p>
            <a:pPr algn="ctr"/>
            <a:r>
              <a:rPr lang="en-US" altLang="zh-CN" sz="1000" dirty="0"/>
              <a:t>Terminal heat exchanger</a:t>
            </a:r>
            <a:endParaRPr lang="zh-CN" altLang="en-US" sz="1000" dirty="0"/>
          </a:p>
        </p:txBody>
      </p:sp>
      <p:sp>
        <p:nvSpPr>
          <p:cNvPr id="23" name="文本框 22"/>
          <p:cNvSpPr txBox="1"/>
          <p:nvPr/>
        </p:nvSpPr>
        <p:spPr>
          <a:xfrm>
            <a:off x="10545628" y="3699071"/>
            <a:ext cx="1000125" cy="246221"/>
          </a:xfrm>
          <a:prstGeom prst="rect">
            <a:avLst/>
          </a:prstGeom>
          <a:noFill/>
        </p:spPr>
        <p:txBody>
          <a:bodyPr wrap="square" rtlCol="0">
            <a:spAutoFit/>
          </a:bodyPr>
          <a:lstStyle/>
          <a:p>
            <a:pPr algn="ctr"/>
            <a:r>
              <a:rPr lang="en-US" altLang="zh-CN" sz="1000" dirty="0"/>
              <a:t>Bypass valve</a:t>
            </a:r>
            <a:endParaRPr lang="zh-CN" altLang="en-US" sz="1000" dirty="0"/>
          </a:p>
        </p:txBody>
      </p:sp>
      <p:sp>
        <p:nvSpPr>
          <p:cNvPr id="24" name="文本框 23"/>
          <p:cNvSpPr txBox="1"/>
          <p:nvPr/>
        </p:nvSpPr>
        <p:spPr>
          <a:xfrm>
            <a:off x="10065013" y="4381424"/>
            <a:ext cx="1000125" cy="400110"/>
          </a:xfrm>
          <a:prstGeom prst="rect">
            <a:avLst/>
          </a:prstGeom>
          <a:noFill/>
        </p:spPr>
        <p:txBody>
          <a:bodyPr wrap="square" rtlCol="0">
            <a:spAutoFit/>
          </a:bodyPr>
          <a:lstStyle/>
          <a:p>
            <a:pPr algn="ctr"/>
            <a:r>
              <a:rPr lang="en-US" altLang="zh-CN" sz="1000" dirty="0"/>
              <a:t>Main water return pipe</a:t>
            </a:r>
            <a:endParaRPr lang="zh-CN" altLang="en-US" sz="1000" dirty="0"/>
          </a:p>
        </p:txBody>
      </p:sp>
      <p:sp>
        <p:nvSpPr>
          <p:cNvPr id="25" name="文本框 24"/>
          <p:cNvSpPr txBox="1"/>
          <p:nvPr/>
        </p:nvSpPr>
        <p:spPr>
          <a:xfrm>
            <a:off x="8707984" y="3949385"/>
            <a:ext cx="1000125" cy="400110"/>
          </a:xfrm>
          <a:prstGeom prst="rect">
            <a:avLst/>
          </a:prstGeom>
          <a:noFill/>
        </p:spPr>
        <p:txBody>
          <a:bodyPr wrap="square" rtlCol="0">
            <a:spAutoFit/>
          </a:bodyPr>
          <a:lstStyle/>
          <a:p>
            <a:pPr algn="ctr"/>
            <a:r>
              <a:rPr lang="en-US" altLang="zh-CN" sz="1000" dirty="0"/>
              <a:t>Secondary pump</a:t>
            </a:r>
            <a:endParaRPr lang="zh-CN" altLang="en-US" sz="1000" dirty="0"/>
          </a:p>
        </p:txBody>
      </p:sp>
      <p:sp>
        <p:nvSpPr>
          <p:cNvPr id="26" name="文本框 25"/>
          <p:cNvSpPr txBox="1"/>
          <p:nvPr/>
        </p:nvSpPr>
        <p:spPr>
          <a:xfrm>
            <a:off x="8487794" y="4360945"/>
            <a:ext cx="1000125" cy="246221"/>
          </a:xfrm>
          <a:prstGeom prst="rect">
            <a:avLst/>
          </a:prstGeom>
          <a:noFill/>
        </p:spPr>
        <p:txBody>
          <a:bodyPr wrap="square" rtlCol="0">
            <a:spAutoFit/>
          </a:bodyPr>
          <a:lstStyle/>
          <a:p>
            <a:pPr algn="ctr"/>
            <a:r>
              <a:rPr lang="en-US" altLang="zh-CN" sz="1000" dirty="0"/>
              <a:t>Balance pipe</a:t>
            </a:r>
            <a:endParaRPr lang="zh-CN" altLang="en-US" sz="1000" dirty="0"/>
          </a:p>
        </p:txBody>
      </p:sp>
      <p:sp>
        <p:nvSpPr>
          <p:cNvPr id="27" name="文本框 26"/>
          <p:cNvSpPr txBox="1"/>
          <p:nvPr/>
        </p:nvSpPr>
        <p:spPr>
          <a:xfrm>
            <a:off x="6895411" y="4354173"/>
            <a:ext cx="1000125" cy="400110"/>
          </a:xfrm>
          <a:prstGeom prst="rect">
            <a:avLst/>
          </a:prstGeom>
          <a:noFill/>
        </p:spPr>
        <p:txBody>
          <a:bodyPr wrap="square" rtlCol="0">
            <a:spAutoFit/>
          </a:bodyPr>
          <a:lstStyle/>
          <a:p>
            <a:pPr algn="ctr"/>
            <a:r>
              <a:rPr lang="en-US" altLang="zh-CN" sz="1000" dirty="0"/>
              <a:t>Main water supply pipe</a:t>
            </a:r>
            <a:endParaRPr lang="zh-CN" altLang="en-US" sz="1000" dirty="0"/>
          </a:p>
        </p:txBody>
      </p:sp>
      <p:sp>
        <p:nvSpPr>
          <p:cNvPr id="28" name="文本框 27"/>
          <p:cNvSpPr txBox="1"/>
          <p:nvPr/>
        </p:nvSpPr>
        <p:spPr>
          <a:xfrm>
            <a:off x="7886522" y="4809027"/>
            <a:ext cx="1000125" cy="400110"/>
          </a:xfrm>
          <a:prstGeom prst="rect">
            <a:avLst/>
          </a:prstGeom>
          <a:noFill/>
        </p:spPr>
        <p:txBody>
          <a:bodyPr wrap="square" rtlCol="0">
            <a:spAutoFit/>
          </a:bodyPr>
          <a:lstStyle/>
          <a:p>
            <a:pPr algn="ctr"/>
            <a:r>
              <a:rPr lang="en-US" altLang="zh-CN" sz="1000" dirty="0"/>
              <a:t>Primary pump</a:t>
            </a:r>
            <a:endParaRPr lang="zh-CN" altLang="en-US" sz="1000" dirty="0"/>
          </a:p>
        </p:txBody>
      </p:sp>
      <p:sp>
        <p:nvSpPr>
          <p:cNvPr id="29" name="文本框 28"/>
          <p:cNvSpPr txBox="1"/>
          <p:nvPr/>
        </p:nvSpPr>
        <p:spPr>
          <a:xfrm>
            <a:off x="8931650" y="5188896"/>
            <a:ext cx="1000125" cy="246221"/>
          </a:xfrm>
          <a:prstGeom prst="rect">
            <a:avLst/>
          </a:prstGeom>
          <a:noFill/>
        </p:spPr>
        <p:txBody>
          <a:bodyPr wrap="square" rtlCol="0">
            <a:spAutoFit/>
          </a:bodyPr>
          <a:lstStyle/>
          <a:p>
            <a:pPr algn="ctr"/>
            <a:r>
              <a:rPr lang="en-US" altLang="zh-CN" sz="1000" dirty="0"/>
              <a:t>Chiller</a:t>
            </a:r>
            <a:endParaRPr lang="zh-CN" altLang="en-US" sz="1000" dirty="0"/>
          </a:p>
        </p:txBody>
      </p:sp>
      <p:sp>
        <p:nvSpPr>
          <p:cNvPr id="30" name="文本框 29"/>
          <p:cNvSpPr txBox="1"/>
          <p:nvPr/>
        </p:nvSpPr>
        <p:spPr>
          <a:xfrm>
            <a:off x="8946187" y="5654258"/>
            <a:ext cx="1000125" cy="246221"/>
          </a:xfrm>
          <a:prstGeom prst="rect">
            <a:avLst/>
          </a:prstGeom>
          <a:noFill/>
        </p:spPr>
        <p:txBody>
          <a:bodyPr wrap="square" rtlCol="0">
            <a:spAutoFit/>
          </a:bodyPr>
          <a:lstStyle/>
          <a:p>
            <a:pPr algn="ctr"/>
            <a:r>
              <a:rPr lang="en-US" altLang="zh-CN" sz="1000" dirty="0"/>
              <a:t>Chiller</a:t>
            </a:r>
            <a:endParaRPr lang="zh-CN" altLang="en-US" sz="1000" dirty="0"/>
          </a:p>
        </p:txBody>
      </p:sp>
    </p:spTree>
    <p:extLst>
      <p:ext uri="{BB962C8B-B14F-4D97-AF65-F5344CB8AC3E}">
        <p14:creationId xmlns:p14="http://schemas.microsoft.com/office/powerpoint/2010/main" val="424031397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Chilled Water System Classification </a:t>
            </a:r>
            <a:r>
              <a:rPr lang="en-US" smtClean="0"/>
              <a:t>- </a:t>
            </a:r>
            <a:r>
              <a:rPr lang="en-US"/>
              <a:t>Primary and Secondary Pump Systems</a:t>
            </a:r>
          </a:p>
        </p:txBody>
      </p:sp>
      <p:sp>
        <p:nvSpPr>
          <p:cNvPr id="3" name="文本占位符 2"/>
          <p:cNvSpPr>
            <a:spLocks noGrp="1"/>
          </p:cNvSpPr>
          <p:nvPr>
            <p:ph type="body" sz="quarter" idx="10"/>
          </p:nvPr>
        </p:nvSpPr>
        <p:spPr>
          <a:xfrm>
            <a:off x="455613" y="1484312"/>
            <a:ext cx="5196500" cy="4443243"/>
          </a:xfrm>
          <a:prstGeom prst="rect">
            <a:avLst/>
          </a:prstGeom>
        </p:spPr>
        <p:txBody>
          <a:bodyPr>
            <a:noAutofit/>
          </a:bodyPr>
          <a:lstStyle/>
          <a:p>
            <a:r>
              <a:rPr lang="en-US" sz="2000" dirty="0">
                <a:latin typeface="Huawei Sans" panose="020C0503030203020204" pitchFamily="34" charset="0"/>
              </a:rPr>
              <a:t>Hybrid system of primary and secondary pumps</a:t>
            </a:r>
          </a:p>
          <a:p>
            <a:pPr lvl="1" algn="just"/>
            <a:r>
              <a:rPr lang="en-US" sz="1800" dirty="0">
                <a:latin typeface="Huawei Sans" panose="020C0503030203020204" pitchFamily="34" charset="0"/>
              </a:rPr>
              <a:t>In the transmission and distribution loop of the chilled water, the loop with short pipes and small pressure loss is directly supplied by the primary pump, and the loop with large pressure loss is supplied by the secondary pump. In this way, a hybrid system of the primary and secondary pumps is formed.</a:t>
            </a:r>
          </a:p>
        </p:txBody>
      </p:sp>
      <p:pic>
        <p:nvPicPr>
          <p:cNvPr id="7"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95327" y="1321965"/>
            <a:ext cx="4625960" cy="4909906"/>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6652473" y="1283143"/>
            <a:ext cx="850900" cy="2891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9" name="矩形 8"/>
          <p:cNvSpPr/>
          <p:nvPr/>
        </p:nvSpPr>
        <p:spPr>
          <a:xfrm>
            <a:off x="11604030" y="4425815"/>
            <a:ext cx="603812" cy="2891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7" name="文本框 16"/>
          <p:cNvSpPr txBox="1"/>
          <p:nvPr/>
        </p:nvSpPr>
        <p:spPr>
          <a:xfrm>
            <a:off x="6012591" y="1916656"/>
            <a:ext cx="1045209" cy="400110"/>
          </a:xfrm>
          <a:prstGeom prst="rect">
            <a:avLst/>
          </a:prstGeom>
          <a:noFill/>
        </p:spPr>
        <p:txBody>
          <a:bodyPr wrap="square" rtlCol="0">
            <a:spAutoFit/>
          </a:bodyPr>
          <a:lstStyle/>
          <a:p>
            <a:pPr algn="ctr"/>
            <a:r>
              <a:rPr lang="en-US" altLang="zh-CN" sz="1000" dirty="0"/>
              <a:t>Expansion water tank</a:t>
            </a:r>
            <a:endParaRPr lang="zh-CN" altLang="en-US" sz="1000" dirty="0"/>
          </a:p>
        </p:txBody>
      </p:sp>
      <p:sp>
        <p:nvSpPr>
          <p:cNvPr id="29" name="矩形 28"/>
          <p:cNvSpPr/>
          <p:nvPr/>
        </p:nvSpPr>
        <p:spPr>
          <a:xfrm>
            <a:off x="8084989" y="1556640"/>
            <a:ext cx="850900" cy="2891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0" name="矩形 29"/>
          <p:cNvSpPr/>
          <p:nvPr/>
        </p:nvSpPr>
        <p:spPr>
          <a:xfrm>
            <a:off x="8943625" y="1686256"/>
            <a:ext cx="850900" cy="2891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1" name="矩形 30"/>
          <p:cNvSpPr/>
          <p:nvPr/>
        </p:nvSpPr>
        <p:spPr>
          <a:xfrm>
            <a:off x="10830484" y="3901527"/>
            <a:ext cx="850900" cy="2891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3" name="矩形 32"/>
          <p:cNvSpPr/>
          <p:nvPr/>
        </p:nvSpPr>
        <p:spPr>
          <a:xfrm>
            <a:off x="7124055" y="4410328"/>
            <a:ext cx="601432" cy="2891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4" name="矩形 33"/>
          <p:cNvSpPr/>
          <p:nvPr/>
        </p:nvSpPr>
        <p:spPr>
          <a:xfrm>
            <a:off x="8743932" y="4410328"/>
            <a:ext cx="601432" cy="2891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矩形 34"/>
          <p:cNvSpPr/>
          <p:nvPr/>
        </p:nvSpPr>
        <p:spPr>
          <a:xfrm>
            <a:off x="8209723" y="4983891"/>
            <a:ext cx="601432" cy="22361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矩形 35"/>
          <p:cNvSpPr/>
          <p:nvPr/>
        </p:nvSpPr>
        <p:spPr>
          <a:xfrm>
            <a:off x="9284143" y="5352311"/>
            <a:ext cx="659596" cy="16518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7" name="矩形 36"/>
          <p:cNvSpPr/>
          <p:nvPr/>
        </p:nvSpPr>
        <p:spPr>
          <a:xfrm>
            <a:off x="9284143" y="5827059"/>
            <a:ext cx="659596" cy="20726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8" name="文本框 17"/>
          <p:cNvSpPr txBox="1"/>
          <p:nvPr/>
        </p:nvSpPr>
        <p:spPr>
          <a:xfrm>
            <a:off x="8102011" y="1516546"/>
            <a:ext cx="1000125" cy="400110"/>
          </a:xfrm>
          <a:prstGeom prst="rect">
            <a:avLst/>
          </a:prstGeom>
          <a:noFill/>
        </p:spPr>
        <p:txBody>
          <a:bodyPr wrap="square" rtlCol="0">
            <a:spAutoFit/>
          </a:bodyPr>
          <a:lstStyle/>
          <a:p>
            <a:pPr algn="ctr"/>
            <a:r>
              <a:rPr lang="en-US" altLang="zh-CN" sz="1000" dirty="0"/>
              <a:t>Two-way </a:t>
            </a:r>
            <a:endParaRPr lang="en-US" altLang="zh-CN" sz="1000" dirty="0" smtClean="0"/>
          </a:p>
          <a:p>
            <a:pPr algn="ctr"/>
            <a:r>
              <a:rPr lang="en-US" altLang="zh-CN" sz="1000" dirty="0" smtClean="0"/>
              <a:t>valve</a:t>
            </a:r>
            <a:endParaRPr lang="zh-CN" altLang="en-US" sz="1000" dirty="0"/>
          </a:p>
        </p:txBody>
      </p:sp>
      <p:sp>
        <p:nvSpPr>
          <p:cNvPr id="19" name="文本框 18"/>
          <p:cNvSpPr txBox="1"/>
          <p:nvPr/>
        </p:nvSpPr>
        <p:spPr>
          <a:xfrm>
            <a:off x="8965134" y="1646162"/>
            <a:ext cx="1000125" cy="400110"/>
          </a:xfrm>
          <a:prstGeom prst="rect">
            <a:avLst/>
          </a:prstGeom>
          <a:noFill/>
        </p:spPr>
        <p:txBody>
          <a:bodyPr wrap="square" rtlCol="0">
            <a:spAutoFit/>
          </a:bodyPr>
          <a:lstStyle/>
          <a:p>
            <a:pPr algn="ctr"/>
            <a:r>
              <a:rPr lang="en-US" altLang="zh-CN" sz="1000" dirty="0"/>
              <a:t>Terminal heat exchanger</a:t>
            </a:r>
            <a:endParaRPr lang="zh-CN" altLang="en-US" sz="1000" dirty="0"/>
          </a:p>
        </p:txBody>
      </p:sp>
      <p:sp>
        <p:nvSpPr>
          <p:cNvPr id="24" name="文本框 23"/>
          <p:cNvSpPr txBox="1"/>
          <p:nvPr/>
        </p:nvSpPr>
        <p:spPr>
          <a:xfrm>
            <a:off x="6910726" y="4438658"/>
            <a:ext cx="1000125" cy="400110"/>
          </a:xfrm>
          <a:prstGeom prst="rect">
            <a:avLst/>
          </a:prstGeom>
          <a:noFill/>
        </p:spPr>
        <p:txBody>
          <a:bodyPr wrap="square" rtlCol="0">
            <a:spAutoFit/>
          </a:bodyPr>
          <a:lstStyle/>
          <a:p>
            <a:pPr algn="ctr"/>
            <a:r>
              <a:rPr lang="en-US" altLang="zh-CN" sz="1000" dirty="0"/>
              <a:t>Main water supply pipe</a:t>
            </a:r>
            <a:endParaRPr lang="zh-CN" altLang="en-US" sz="1000" dirty="0"/>
          </a:p>
        </p:txBody>
      </p:sp>
      <p:sp>
        <p:nvSpPr>
          <p:cNvPr id="32" name="矩形 31"/>
          <p:cNvSpPr/>
          <p:nvPr/>
        </p:nvSpPr>
        <p:spPr>
          <a:xfrm>
            <a:off x="10496992" y="4478752"/>
            <a:ext cx="850900" cy="2891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1" name="文本框 20"/>
          <p:cNvSpPr txBox="1"/>
          <p:nvPr/>
        </p:nvSpPr>
        <p:spPr>
          <a:xfrm>
            <a:off x="10303104" y="4450177"/>
            <a:ext cx="1000125" cy="400110"/>
          </a:xfrm>
          <a:prstGeom prst="rect">
            <a:avLst/>
          </a:prstGeom>
          <a:noFill/>
        </p:spPr>
        <p:txBody>
          <a:bodyPr wrap="square" rtlCol="0">
            <a:spAutoFit/>
          </a:bodyPr>
          <a:lstStyle/>
          <a:p>
            <a:pPr algn="ctr"/>
            <a:r>
              <a:rPr lang="en-US" altLang="zh-CN" sz="1000" dirty="0"/>
              <a:t>Main water return pipe</a:t>
            </a:r>
            <a:endParaRPr lang="zh-CN" altLang="en-US" sz="1000" dirty="0"/>
          </a:p>
        </p:txBody>
      </p:sp>
      <p:sp>
        <p:nvSpPr>
          <p:cNvPr id="27" name="文本框 26"/>
          <p:cNvSpPr txBox="1"/>
          <p:nvPr/>
        </p:nvSpPr>
        <p:spPr>
          <a:xfrm>
            <a:off x="9113682" y="5833218"/>
            <a:ext cx="1000125" cy="246221"/>
          </a:xfrm>
          <a:prstGeom prst="rect">
            <a:avLst/>
          </a:prstGeom>
          <a:noFill/>
        </p:spPr>
        <p:txBody>
          <a:bodyPr wrap="square" rtlCol="0">
            <a:spAutoFit/>
          </a:bodyPr>
          <a:lstStyle/>
          <a:p>
            <a:pPr algn="ctr"/>
            <a:r>
              <a:rPr lang="en-US" altLang="zh-CN" sz="1000" dirty="0"/>
              <a:t>Chiller</a:t>
            </a:r>
            <a:endParaRPr lang="zh-CN" altLang="en-US" sz="1000" dirty="0"/>
          </a:p>
        </p:txBody>
      </p:sp>
      <p:sp>
        <p:nvSpPr>
          <p:cNvPr id="38" name="文本框 37"/>
          <p:cNvSpPr txBox="1"/>
          <p:nvPr/>
        </p:nvSpPr>
        <p:spPr>
          <a:xfrm>
            <a:off x="9113682" y="5313426"/>
            <a:ext cx="1000125" cy="246221"/>
          </a:xfrm>
          <a:prstGeom prst="rect">
            <a:avLst/>
          </a:prstGeom>
          <a:noFill/>
        </p:spPr>
        <p:txBody>
          <a:bodyPr wrap="square" rtlCol="0">
            <a:spAutoFit/>
          </a:bodyPr>
          <a:lstStyle/>
          <a:p>
            <a:pPr algn="ctr"/>
            <a:r>
              <a:rPr lang="en-US" altLang="zh-CN" sz="1000" dirty="0"/>
              <a:t>Chiller</a:t>
            </a:r>
            <a:endParaRPr lang="zh-CN" altLang="en-US" sz="1000" dirty="0"/>
          </a:p>
        </p:txBody>
      </p:sp>
      <p:sp>
        <p:nvSpPr>
          <p:cNvPr id="23" name="文本框 22"/>
          <p:cNvSpPr txBox="1"/>
          <p:nvPr/>
        </p:nvSpPr>
        <p:spPr>
          <a:xfrm>
            <a:off x="8540641" y="4513346"/>
            <a:ext cx="1000125" cy="246221"/>
          </a:xfrm>
          <a:prstGeom prst="rect">
            <a:avLst/>
          </a:prstGeom>
          <a:noFill/>
        </p:spPr>
        <p:txBody>
          <a:bodyPr wrap="square" rtlCol="0">
            <a:spAutoFit/>
          </a:bodyPr>
          <a:lstStyle/>
          <a:p>
            <a:pPr algn="ctr"/>
            <a:r>
              <a:rPr lang="en-US" altLang="zh-CN" sz="1000" dirty="0"/>
              <a:t>Balance pipe</a:t>
            </a:r>
            <a:endParaRPr lang="zh-CN" altLang="en-US" sz="1000" dirty="0"/>
          </a:p>
        </p:txBody>
      </p:sp>
      <p:sp>
        <p:nvSpPr>
          <p:cNvPr id="22" name="文本框 21"/>
          <p:cNvSpPr txBox="1"/>
          <p:nvPr/>
        </p:nvSpPr>
        <p:spPr>
          <a:xfrm>
            <a:off x="10740911" y="3899098"/>
            <a:ext cx="1000125" cy="400110"/>
          </a:xfrm>
          <a:prstGeom prst="rect">
            <a:avLst/>
          </a:prstGeom>
          <a:noFill/>
        </p:spPr>
        <p:txBody>
          <a:bodyPr wrap="square" rtlCol="0">
            <a:spAutoFit/>
          </a:bodyPr>
          <a:lstStyle/>
          <a:p>
            <a:pPr algn="ctr"/>
            <a:r>
              <a:rPr lang="en-US" altLang="zh-CN" sz="1000" dirty="0"/>
              <a:t>Secondary pump</a:t>
            </a:r>
            <a:endParaRPr lang="zh-CN" altLang="en-US" sz="1000" dirty="0"/>
          </a:p>
        </p:txBody>
      </p:sp>
      <p:sp>
        <p:nvSpPr>
          <p:cNvPr id="41" name="文本框 40"/>
          <p:cNvSpPr txBox="1"/>
          <p:nvPr/>
        </p:nvSpPr>
        <p:spPr>
          <a:xfrm>
            <a:off x="7845291" y="4983891"/>
            <a:ext cx="1330295" cy="246221"/>
          </a:xfrm>
          <a:prstGeom prst="rect">
            <a:avLst/>
          </a:prstGeom>
          <a:noFill/>
        </p:spPr>
        <p:txBody>
          <a:bodyPr wrap="square" rtlCol="0">
            <a:spAutoFit/>
          </a:bodyPr>
          <a:lstStyle/>
          <a:p>
            <a:pPr algn="ctr"/>
            <a:r>
              <a:rPr lang="en-US" altLang="zh-CN" sz="1000" dirty="0"/>
              <a:t>Primary pump</a:t>
            </a:r>
            <a:endParaRPr lang="zh-CN" altLang="en-US" sz="1000" dirty="0"/>
          </a:p>
        </p:txBody>
      </p:sp>
    </p:spTree>
    <p:extLst>
      <p:ext uri="{BB962C8B-B14F-4D97-AF65-F5344CB8AC3E}">
        <p14:creationId xmlns:p14="http://schemas.microsoft.com/office/powerpoint/2010/main" val="364808526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Chilled Water System Classification Basis and Key Design Points</a:t>
            </a:r>
          </a:p>
        </p:txBody>
      </p:sp>
      <p:graphicFrame>
        <p:nvGraphicFramePr>
          <p:cNvPr id="5" name="表格 4"/>
          <p:cNvGraphicFramePr>
            <a:graphicFrameLocks noGrp="1"/>
          </p:cNvGraphicFramePr>
          <p:nvPr>
            <p:extLst>
              <p:ext uri="{D42A27DB-BD31-4B8C-83A1-F6EECF244321}">
                <p14:modId xmlns:p14="http://schemas.microsoft.com/office/powerpoint/2010/main" val="796408547"/>
              </p:ext>
            </p:extLst>
          </p:nvPr>
        </p:nvGraphicFramePr>
        <p:xfrm>
          <a:off x="673014" y="1567202"/>
          <a:ext cx="10635452" cy="4061715"/>
        </p:xfrm>
        <a:graphic>
          <a:graphicData uri="http://schemas.openxmlformats.org/drawingml/2006/table">
            <a:tbl>
              <a:tblPr firstRow="1" bandRow="1">
                <a:tableStyleId>{5C22544A-7EE6-4342-B048-85BDC9FD1C3A}</a:tableStyleId>
              </a:tblPr>
              <a:tblGrid>
                <a:gridCol w="2169130"/>
                <a:gridCol w="2956772"/>
                <a:gridCol w="5509550"/>
              </a:tblGrid>
              <a:tr h="556650">
                <a:tc>
                  <a:txBody>
                    <a:bodyPr/>
                    <a:lstStyle/>
                    <a:p>
                      <a:pPr algn="ctr"/>
                      <a:r>
                        <a:rPr lang="en-US" sz="1600" dirty="0">
                          <a:solidFill>
                            <a:schemeClr val="tx1"/>
                          </a:solidFill>
                          <a:latin typeface="Huawei Sans" panose="020C0503030203020204" pitchFamily="34" charset="0"/>
                        </a:rPr>
                        <a:t>Classification Basis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600" dirty="0">
                          <a:solidFill>
                            <a:schemeClr val="tx1"/>
                          </a:solidFill>
                          <a:latin typeface="Huawei Sans" panose="020C0503030203020204" pitchFamily="34" charset="0"/>
                        </a:rPr>
                        <a:t>Water System Types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600">
                          <a:solidFill>
                            <a:schemeClr val="tx1"/>
                          </a:solidFill>
                          <a:latin typeface="Huawei Sans" panose="020C0503030203020204" pitchFamily="34" charset="0"/>
                        </a:rPr>
                        <a:t>Key Design Points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56650">
                <a:tc rowSpan="2">
                  <a:txBody>
                    <a:bodyPr/>
                    <a:lstStyle/>
                    <a:p>
                      <a:r>
                        <a:rPr lang="en-US" sz="1600">
                          <a:solidFill>
                            <a:schemeClr val="tx1"/>
                          </a:solidFill>
                          <a:latin typeface="Huawei Sans" panose="020C0503030203020204" pitchFamily="34" charset="0"/>
                        </a:rPr>
                        <a:t>Circulation mode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a:solidFill>
                            <a:schemeClr val="tx1"/>
                          </a:solidFill>
                          <a:latin typeface="Huawei Sans" panose="020C0503030203020204" pitchFamily="34" charset="0"/>
                        </a:rPr>
                        <a:t>Open circulation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342900" indent="-342900">
                        <a:buFont typeface="+mj-lt"/>
                        <a:buAutoNum type="arabicPeriod"/>
                      </a:pPr>
                      <a:r>
                        <a:rPr lang="en-US" sz="1600" dirty="0" smtClean="0">
                          <a:solidFill>
                            <a:schemeClr val="tx1"/>
                          </a:solidFill>
                          <a:latin typeface="Huawei Sans" panose="020C0503030203020204" pitchFamily="34" charset="0"/>
                        </a:rPr>
                        <a:t>The </a:t>
                      </a:r>
                      <a:r>
                        <a:rPr lang="en-US" sz="1600" dirty="0">
                          <a:solidFill>
                            <a:schemeClr val="tx1"/>
                          </a:solidFill>
                          <a:latin typeface="Huawei Sans" panose="020C0503030203020204" pitchFamily="34" charset="0"/>
                        </a:rPr>
                        <a:t>pump lift of the open system is high. </a:t>
                      </a:r>
                      <a:endParaRPr lang="en-US" sz="1600" dirty="0" smtClean="0">
                        <a:solidFill>
                          <a:schemeClr val="tx1"/>
                        </a:solidFill>
                        <a:latin typeface="Huawei Sans" panose="020C0503030203020204" pitchFamily="34" charset="0"/>
                      </a:endParaRPr>
                    </a:p>
                    <a:p>
                      <a:pPr marL="342900" indent="-342900">
                        <a:buFont typeface="+mj-lt"/>
                        <a:buAutoNum type="arabicPeriod"/>
                      </a:pPr>
                      <a:r>
                        <a:rPr lang="en-US" sz="1600" dirty="0" smtClean="0">
                          <a:solidFill>
                            <a:schemeClr val="tx1"/>
                          </a:solidFill>
                          <a:latin typeface="Huawei Sans" panose="020C0503030203020204" pitchFamily="34" charset="0"/>
                        </a:rPr>
                        <a:t>An </a:t>
                      </a:r>
                      <a:r>
                        <a:rPr lang="en-US" sz="1600" dirty="0">
                          <a:solidFill>
                            <a:schemeClr val="tx1"/>
                          </a:solidFill>
                          <a:latin typeface="Huawei Sans" panose="020C0503030203020204" pitchFamily="34" charset="0"/>
                        </a:rPr>
                        <a:t>open system must be configured with a chilled water storage tank. </a:t>
                      </a:r>
                      <a:endParaRPr lang="en-US" sz="1600" dirty="0" smtClean="0">
                        <a:solidFill>
                          <a:schemeClr val="tx1"/>
                        </a:solidFill>
                        <a:latin typeface="Huawei Sans" panose="020C0503030203020204" pitchFamily="34" charset="0"/>
                      </a:endParaRPr>
                    </a:p>
                    <a:p>
                      <a:pPr marL="342900" indent="-342900">
                        <a:buFont typeface="+mj-lt"/>
                        <a:buAutoNum type="arabicPeriod"/>
                      </a:pPr>
                      <a:r>
                        <a:rPr lang="en-US" sz="1600" dirty="0" smtClean="0">
                          <a:solidFill>
                            <a:schemeClr val="tx1"/>
                          </a:solidFill>
                          <a:latin typeface="Huawei Sans" panose="020C0503030203020204" pitchFamily="34" charset="0"/>
                        </a:rPr>
                        <a:t>A </a:t>
                      </a:r>
                      <a:r>
                        <a:rPr lang="en-US" sz="1600" dirty="0">
                          <a:solidFill>
                            <a:schemeClr val="tx1"/>
                          </a:solidFill>
                          <a:latin typeface="Huawei Sans" panose="020C0503030203020204" pitchFamily="34" charset="0"/>
                        </a:rPr>
                        <a:t>closed system must be configured with an expansion water tank.</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715645">
                <a:tc vMerge="1">
                  <a:txBody>
                    <a:bodyPr/>
                    <a:lstStyle/>
                    <a:p>
                      <a:endParaRPr lang="zh-CN" altLang="en-US"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latin typeface="Huawei Sans" panose="020C0503030203020204" pitchFamily="34" charset="0"/>
                        </a:rPr>
                        <a:t>Closed circulation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45925">
                <a:tc rowSpan="4">
                  <a:txBody>
                    <a:bodyPr/>
                    <a:lstStyle/>
                    <a:p>
                      <a:r>
                        <a:rPr lang="en-US" sz="1600">
                          <a:solidFill>
                            <a:schemeClr val="tx1"/>
                          </a:solidFill>
                          <a:latin typeface="Huawei Sans" panose="020C0503030203020204" pitchFamily="34" charset="0"/>
                        </a:rPr>
                        <a:t>Water supply and return mode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sz="1600">
                          <a:solidFill>
                            <a:schemeClr val="tx1"/>
                          </a:solidFill>
                          <a:latin typeface="Huawei Sans" panose="020C0503030203020204" pitchFamily="34" charset="0"/>
                        </a:rPr>
                        <a:t>Two-pipe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4">
                  <a:txBody>
                    <a:bodyPr/>
                    <a:lstStyle/>
                    <a:p>
                      <a:pPr marL="342900" indent="-342900">
                        <a:buFont typeface="+mj-lt"/>
                        <a:buAutoNum type="arabicPeriod"/>
                      </a:pPr>
                      <a:r>
                        <a:rPr lang="en-US" sz="1600" dirty="0" smtClean="0">
                          <a:solidFill>
                            <a:schemeClr val="tx1"/>
                          </a:solidFill>
                          <a:latin typeface="Huawei Sans" panose="020C0503030203020204" pitchFamily="34" charset="0"/>
                        </a:rPr>
                        <a:t>The </a:t>
                      </a:r>
                      <a:r>
                        <a:rPr lang="en-US" sz="1600" dirty="0">
                          <a:solidFill>
                            <a:schemeClr val="tx1"/>
                          </a:solidFill>
                          <a:latin typeface="Huawei Sans" panose="020C0503030203020204" pitchFamily="34" charset="0"/>
                        </a:rPr>
                        <a:t>number of water system equipment suites to be configured varies with the water supply and return modes. </a:t>
                      </a:r>
                      <a:endParaRPr lang="en-US" sz="1600" dirty="0" smtClean="0">
                        <a:solidFill>
                          <a:schemeClr val="tx1"/>
                        </a:solidFill>
                        <a:latin typeface="Huawei Sans" panose="020C0503030203020204" pitchFamily="34" charset="0"/>
                      </a:endParaRPr>
                    </a:p>
                    <a:p>
                      <a:pPr marL="342900" indent="-342900">
                        <a:buFont typeface="+mj-lt"/>
                        <a:buAutoNum type="arabicPeriod"/>
                      </a:pPr>
                      <a:r>
                        <a:rPr lang="en-US" sz="1600" dirty="0" smtClean="0">
                          <a:solidFill>
                            <a:schemeClr val="tx1"/>
                          </a:solidFill>
                          <a:latin typeface="Huawei Sans" panose="020C0503030203020204" pitchFamily="34" charset="0"/>
                        </a:rPr>
                        <a:t>The </a:t>
                      </a:r>
                      <a:r>
                        <a:rPr lang="en-US" sz="1600" dirty="0">
                          <a:solidFill>
                            <a:schemeClr val="tx1"/>
                          </a:solidFill>
                          <a:latin typeface="Huawei Sans" panose="020C0503030203020204" pitchFamily="34" charset="0"/>
                        </a:rPr>
                        <a:t>more the number of pipes, the more complex the layout of the pipes in design.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545925">
                <a:tc vMerge="1">
                  <a:txBody>
                    <a:bodyPr/>
                    <a:lstStyle/>
                    <a:p>
                      <a:endParaRPr lang="zh-CN" altLang="en-US"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a:solidFill>
                            <a:schemeClr val="tx1"/>
                          </a:solidFill>
                          <a:latin typeface="Huawei Sans" panose="020C0503030203020204" pitchFamily="34" charset="0"/>
                        </a:rPr>
                        <a:t>Three-pipe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45925">
                <a:tc vMerge="1">
                  <a:txBody>
                    <a:bodyPr/>
                    <a:lstStyle/>
                    <a:p>
                      <a:endParaRPr lang="zh-CN" altLang="en-US"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a:solidFill>
                            <a:schemeClr val="tx1"/>
                          </a:solidFill>
                          <a:latin typeface="Huawei Sans" panose="020C0503030203020204" pitchFamily="34" charset="0"/>
                        </a:rPr>
                        <a:t>Four-pipe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56650">
                <a:tc vMerge="1">
                  <a:txBody>
                    <a:bodyPr/>
                    <a:lstStyle/>
                    <a:p>
                      <a:endParaRPr lang="zh-CN" altLang="en-US"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dirty="0">
                          <a:solidFill>
                            <a:schemeClr val="tx1"/>
                          </a:solidFill>
                          <a:latin typeface="Huawei Sans" panose="020C0503030203020204" pitchFamily="34" charset="0"/>
                        </a:rPr>
                        <a:t>Zone-based two-pipe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40684207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sz="quarter" idx="10"/>
          </p:nvPr>
        </p:nvSpPr>
        <p:spPr/>
        <p:txBody>
          <a:bodyPr>
            <a:noAutofit/>
          </a:bodyPr>
          <a:lstStyle/>
          <a:p>
            <a:r>
              <a:rPr lang="en-US">
                <a:latin typeface="Huawei Sans" panose="020C0503030203020204" pitchFamily="34" charset="0"/>
              </a:rPr>
              <a:t>This course introduces components, configuration principles and methods, and energy saving configuration methods of the chilled water air conditioning system in a data center.</a:t>
            </a:r>
          </a:p>
        </p:txBody>
      </p:sp>
    </p:spTree>
    <p:extLst>
      <p:ext uri="{BB962C8B-B14F-4D97-AF65-F5344CB8AC3E}">
        <p14:creationId xmlns:p14="http://schemas.microsoft.com/office/powerpoint/2010/main" val="22003773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Chilled Water System Classification Basis and Key Design Points</a:t>
            </a:r>
          </a:p>
        </p:txBody>
      </p:sp>
      <p:graphicFrame>
        <p:nvGraphicFramePr>
          <p:cNvPr id="5" name="表格 4"/>
          <p:cNvGraphicFramePr>
            <a:graphicFrameLocks noGrp="1"/>
          </p:cNvGraphicFramePr>
          <p:nvPr>
            <p:extLst>
              <p:ext uri="{D42A27DB-BD31-4B8C-83A1-F6EECF244321}">
                <p14:modId xmlns:p14="http://schemas.microsoft.com/office/powerpoint/2010/main" val="934815333"/>
              </p:ext>
            </p:extLst>
          </p:nvPr>
        </p:nvGraphicFramePr>
        <p:xfrm>
          <a:off x="601885" y="1506538"/>
          <a:ext cx="10671857" cy="4419600"/>
        </p:xfrm>
        <a:graphic>
          <a:graphicData uri="http://schemas.openxmlformats.org/drawingml/2006/table">
            <a:tbl>
              <a:tblPr firstRow="1" bandRow="1">
                <a:tableStyleId>{5C22544A-7EE6-4342-B048-85BDC9FD1C3A}</a:tableStyleId>
              </a:tblPr>
              <a:tblGrid>
                <a:gridCol w="2176555"/>
                <a:gridCol w="2297726"/>
                <a:gridCol w="6197576"/>
              </a:tblGrid>
              <a:tr h="0">
                <a:tc>
                  <a:txBody>
                    <a:bodyPr/>
                    <a:lstStyle/>
                    <a:p>
                      <a:pPr algn="ctr"/>
                      <a:r>
                        <a:rPr lang="en-US" sz="1400" dirty="0">
                          <a:solidFill>
                            <a:schemeClr val="tx1"/>
                          </a:solidFill>
                          <a:latin typeface="Huawei Sans" panose="020C0503030203020204" pitchFamily="34" charset="0"/>
                        </a:rPr>
                        <a:t>Classification Basis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a:solidFill>
                            <a:schemeClr val="tx1"/>
                          </a:solidFill>
                          <a:latin typeface="Huawei Sans" panose="020C0503030203020204" pitchFamily="34" charset="0"/>
                        </a:rPr>
                        <a:t>Water System Types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a:solidFill>
                            <a:schemeClr val="tx1"/>
                          </a:solidFill>
                          <a:latin typeface="Huawei Sans" panose="020C0503030203020204" pitchFamily="34" charset="0"/>
                        </a:rPr>
                        <a:t>Key Design Points Comparison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0">
                <a:tc rowSpan="2">
                  <a:txBody>
                    <a:bodyPr/>
                    <a:lstStyle/>
                    <a:p>
                      <a:r>
                        <a:rPr lang="en-US" sz="1400">
                          <a:solidFill>
                            <a:schemeClr val="tx1"/>
                          </a:solidFill>
                          <a:latin typeface="Huawei Sans" panose="020C0503030203020204" pitchFamily="34" charset="0"/>
                        </a:rPr>
                        <a:t>Water supply and return pipe layout</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dirty="0">
                          <a:solidFill>
                            <a:schemeClr val="tx1"/>
                          </a:solidFill>
                          <a:latin typeface="Huawei Sans" panose="020C0503030203020204" pitchFamily="34" charset="0"/>
                        </a:rPr>
                        <a:t>Reversed return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342900" indent="-342900">
                        <a:buFont typeface="+mj-lt"/>
                        <a:buAutoNum type="arabicPeriod"/>
                      </a:pPr>
                      <a:r>
                        <a:rPr lang="en-US" sz="1400" dirty="0" smtClean="0">
                          <a:solidFill>
                            <a:schemeClr val="tx1"/>
                          </a:solidFill>
                          <a:latin typeface="Huawei Sans" panose="020C0503030203020204" pitchFamily="34" charset="0"/>
                        </a:rPr>
                        <a:t>The </a:t>
                      </a:r>
                      <a:r>
                        <a:rPr lang="en-US" sz="1400" dirty="0">
                          <a:solidFill>
                            <a:schemeClr val="tx1"/>
                          </a:solidFill>
                          <a:latin typeface="Huawei Sans" panose="020C0503030203020204" pitchFamily="34" charset="0"/>
                        </a:rPr>
                        <a:t>pipes of the reversed return system are long and the layout is complex. </a:t>
                      </a:r>
                      <a:endParaRPr lang="en-US" sz="1400" dirty="0" smtClean="0">
                        <a:solidFill>
                          <a:schemeClr val="tx1"/>
                        </a:solidFill>
                        <a:latin typeface="Huawei Sans" panose="020C0503030203020204" pitchFamily="34" charset="0"/>
                      </a:endParaRPr>
                    </a:p>
                    <a:p>
                      <a:pPr marL="342900" indent="-342900">
                        <a:buFont typeface="+mj-lt"/>
                        <a:buAutoNum type="arabicPeriod"/>
                      </a:pPr>
                      <a:r>
                        <a:rPr lang="en-US" sz="1400" dirty="0" smtClean="0">
                          <a:solidFill>
                            <a:schemeClr val="tx1"/>
                          </a:solidFill>
                          <a:latin typeface="Huawei Sans" panose="020C0503030203020204" pitchFamily="34" charset="0"/>
                        </a:rPr>
                        <a:t>The </a:t>
                      </a:r>
                      <a:r>
                        <a:rPr lang="en-US" sz="1400" dirty="0">
                          <a:solidFill>
                            <a:schemeClr val="tx1"/>
                          </a:solidFill>
                          <a:latin typeface="Huawei Sans" panose="020C0503030203020204" pitchFamily="34" charset="0"/>
                        </a:rPr>
                        <a:t>reversed return system needs to be configured with a higher water pump lift. </a:t>
                      </a:r>
                      <a:endParaRPr lang="en-US" sz="1400" dirty="0" smtClean="0">
                        <a:solidFill>
                          <a:schemeClr val="tx1"/>
                        </a:solidFill>
                        <a:latin typeface="Huawei Sans" panose="020C0503030203020204" pitchFamily="34" charset="0"/>
                      </a:endParaRPr>
                    </a:p>
                    <a:p>
                      <a:pPr marL="342900" indent="-342900">
                        <a:buFont typeface="+mj-lt"/>
                        <a:buAutoNum type="arabicPeriod"/>
                      </a:pPr>
                      <a:r>
                        <a:rPr lang="en-US" sz="1400" dirty="0" smtClean="0">
                          <a:solidFill>
                            <a:schemeClr val="tx1"/>
                          </a:solidFill>
                          <a:latin typeface="Huawei Sans" panose="020C0503030203020204" pitchFamily="34" charset="0"/>
                        </a:rPr>
                        <a:t>The </a:t>
                      </a:r>
                      <a:r>
                        <a:rPr lang="en-US" sz="1400" dirty="0">
                          <a:solidFill>
                            <a:schemeClr val="tx1"/>
                          </a:solidFill>
                          <a:latin typeface="Huawei Sans" panose="020C0503030203020204" pitchFamily="34" charset="0"/>
                        </a:rPr>
                        <a:t>resistance balance of the parallel pipes should be taken into account during the design of the direct return system.</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solidFill>
                            <a:schemeClr val="tx1"/>
                          </a:solidFill>
                          <a:latin typeface="Huawei Sans" panose="020C0503030203020204" pitchFamily="34" charset="0"/>
                        </a:rPr>
                        <a:t>Direct return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zh-CN" altLang="en-US" dirty="0" smtClean="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rowSpan="2">
                  <a:txBody>
                    <a:bodyPr/>
                    <a:lstStyle/>
                    <a:p>
                      <a:r>
                        <a:rPr lang="en-US" sz="1400">
                          <a:solidFill>
                            <a:schemeClr val="tx1"/>
                          </a:solidFill>
                          <a:latin typeface="Huawei Sans" panose="020C0503030203020204" pitchFamily="34" charset="0"/>
                        </a:rPr>
                        <a:t>Operation adjustment mode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solidFill>
                            <a:schemeClr val="tx1"/>
                          </a:solidFill>
                          <a:latin typeface="Huawei Sans" panose="020C0503030203020204" pitchFamily="34" charset="0"/>
                        </a:rPr>
                        <a:t>Constant flow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342900" indent="-342900">
                        <a:buFont typeface="+mj-lt"/>
                        <a:buAutoNum type="arabicPeriod"/>
                      </a:pPr>
                      <a:r>
                        <a:rPr lang="en-US" sz="1400" dirty="0" smtClean="0">
                          <a:solidFill>
                            <a:schemeClr val="tx1"/>
                          </a:solidFill>
                          <a:latin typeface="Huawei Sans" panose="020C0503030203020204" pitchFamily="34" charset="0"/>
                        </a:rPr>
                        <a:t>The </a:t>
                      </a:r>
                      <a:r>
                        <a:rPr lang="en-US" sz="1400" dirty="0">
                          <a:solidFill>
                            <a:schemeClr val="tx1"/>
                          </a:solidFill>
                          <a:latin typeface="Huawei Sans" panose="020C0503030203020204" pitchFamily="34" charset="0"/>
                        </a:rPr>
                        <a:t>constant flow system can be configured with constant frequency pumps. </a:t>
                      </a:r>
                      <a:endParaRPr lang="en-US" sz="1400" dirty="0" smtClean="0">
                        <a:solidFill>
                          <a:schemeClr val="tx1"/>
                        </a:solidFill>
                        <a:latin typeface="Huawei Sans" panose="020C0503030203020204" pitchFamily="34" charset="0"/>
                      </a:endParaRPr>
                    </a:p>
                    <a:p>
                      <a:pPr marL="342900" indent="-342900">
                        <a:buFont typeface="+mj-lt"/>
                        <a:buAutoNum type="arabicPeriod"/>
                      </a:pPr>
                      <a:r>
                        <a:rPr lang="en-US" sz="1400" dirty="0" smtClean="0">
                          <a:solidFill>
                            <a:schemeClr val="tx1"/>
                          </a:solidFill>
                          <a:latin typeface="Huawei Sans" panose="020C0503030203020204" pitchFamily="34" charset="0"/>
                        </a:rPr>
                        <a:t>The </a:t>
                      </a:r>
                      <a:r>
                        <a:rPr lang="en-US" sz="1400" dirty="0">
                          <a:solidFill>
                            <a:schemeClr val="tx1"/>
                          </a:solidFill>
                          <a:latin typeface="Huawei Sans" panose="020C0503030203020204" pitchFamily="34" charset="0"/>
                        </a:rPr>
                        <a:t>variable flow system must be configured with variable frequency pumps. </a:t>
                      </a:r>
                      <a:endParaRPr lang="en-US" sz="1400" dirty="0" smtClean="0">
                        <a:solidFill>
                          <a:schemeClr val="tx1"/>
                        </a:solidFill>
                        <a:latin typeface="Huawei Sans" panose="020C0503030203020204" pitchFamily="34" charset="0"/>
                      </a:endParaRPr>
                    </a:p>
                    <a:p>
                      <a:pPr marL="342900" indent="-342900">
                        <a:buFont typeface="+mj-lt"/>
                        <a:buAutoNum type="arabicPeriod"/>
                      </a:pPr>
                      <a:r>
                        <a:rPr lang="en-US" sz="1400" dirty="0" smtClean="0">
                          <a:solidFill>
                            <a:schemeClr val="tx1"/>
                          </a:solidFill>
                          <a:latin typeface="Huawei Sans" panose="020C0503030203020204" pitchFamily="34" charset="0"/>
                        </a:rPr>
                        <a:t>Chillers </a:t>
                      </a:r>
                      <a:r>
                        <a:rPr lang="en-US" sz="1400" dirty="0">
                          <a:solidFill>
                            <a:schemeClr val="tx1"/>
                          </a:solidFill>
                          <a:latin typeface="Huawei Sans" panose="020C0503030203020204" pitchFamily="34" charset="0"/>
                        </a:rPr>
                        <a:t>with strong adaptability to flow change should be selected for the variable flow </a:t>
                      </a:r>
                      <a:r>
                        <a:rPr lang="en-US" sz="1400" dirty="0" smtClean="0">
                          <a:solidFill>
                            <a:schemeClr val="tx1"/>
                          </a:solidFill>
                          <a:latin typeface="Huawei Sans" panose="020C0503030203020204" pitchFamily="34" charset="0"/>
                        </a:rPr>
                        <a:t>system.</a:t>
                      </a:r>
                    </a:p>
                    <a:p>
                      <a:pPr marL="342900" indent="-342900">
                        <a:buFont typeface="+mj-lt"/>
                        <a:buAutoNum type="arabicPeriod"/>
                      </a:pPr>
                      <a:r>
                        <a:rPr lang="en-US" sz="1400" dirty="0" smtClean="0">
                          <a:solidFill>
                            <a:schemeClr val="tx1"/>
                          </a:solidFill>
                          <a:latin typeface="Huawei Sans" panose="020C0503030203020204" pitchFamily="34" charset="0"/>
                        </a:rPr>
                        <a:t>The </a:t>
                      </a:r>
                      <a:r>
                        <a:rPr lang="en-US" sz="1400" dirty="0">
                          <a:solidFill>
                            <a:schemeClr val="tx1"/>
                          </a:solidFill>
                          <a:latin typeface="Huawei Sans" panose="020C0503030203020204" pitchFamily="34" charset="0"/>
                        </a:rPr>
                        <a:t>variable flow system needs to be equipped with a complex control system.</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39664">
                <a:tc vMerge="1">
                  <a:txBody>
                    <a:bodyPr/>
                    <a:lstStyle/>
                    <a:p>
                      <a:endParaRPr lang="zh-CN" altLang="en-US"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400">
                          <a:solidFill>
                            <a:schemeClr val="tx1"/>
                          </a:solidFill>
                          <a:latin typeface="Huawei Sans" panose="020C0503030203020204" pitchFamily="34" charset="0"/>
                        </a:rPr>
                        <a:t>Variable flow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0">
                <a:tc rowSpan="2">
                  <a:txBody>
                    <a:bodyPr/>
                    <a:lstStyle/>
                    <a:p>
                      <a:r>
                        <a:rPr lang="en-US" sz="1400">
                          <a:solidFill>
                            <a:schemeClr val="tx1"/>
                          </a:solidFill>
                          <a:latin typeface="Huawei Sans" panose="020C0503030203020204" pitchFamily="34" charset="0"/>
                        </a:rPr>
                        <a:t>Circulating pump configuration mode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sz="1400">
                          <a:solidFill>
                            <a:schemeClr val="tx1"/>
                          </a:solidFill>
                          <a:latin typeface="Huawei Sans" panose="020C0503030203020204" pitchFamily="34" charset="0"/>
                        </a:rPr>
                        <a:t>Primary pump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rowSpan="2">
                  <a:txBody>
                    <a:bodyPr/>
                    <a:lstStyle/>
                    <a:p>
                      <a:pPr marL="342900" indent="-342900">
                        <a:buFont typeface="+mj-lt"/>
                        <a:buAutoNum type="arabicPeriod"/>
                      </a:pPr>
                      <a:r>
                        <a:rPr lang="en-US" sz="1400" dirty="0" smtClean="0">
                          <a:solidFill>
                            <a:schemeClr val="tx1"/>
                          </a:solidFill>
                          <a:latin typeface="Huawei Sans" panose="020C0503030203020204" pitchFamily="34" charset="0"/>
                        </a:rPr>
                        <a:t>The </a:t>
                      </a:r>
                      <a:r>
                        <a:rPr lang="en-US" sz="1400" dirty="0">
                          <a:solidFill>
                            <a:schemeClr val="tx1"/>
                          </a:solidFill>
                          <a:latin typeface="Huawei Sans" panose="020C0503030203020204" pitchFamily="34" charset="0"/>
                        </a:rPr>
                        <a:t>primary pump system needs to be equipped with water pumps only on the cooling source side. </a:t>
                      </a:r>
                      <a:endParaRPr lang="en-US" sz="1400" dirty="0" smtClean="0">
                        <a:solidFill>
                          <a:schemeClr val="tx1"/>
                        </a:solidFill>
                        <a:latin typeface="Huawei Sans" panose="020C0503030203020204" pitchFamily="34" charset="0"/>
                      </a:endParaRPr>
                    </a:p>
                    <a:p>
                      <a:pPr marL="342900" indent="-342900">
                        <a:buFont typeface="+mj-lt"/>
                        <a:buAutoNum type="arabicPeriod"/>
                      </a:pPr>
                      <a:r>
                        <a:rPr lang="en-US" sz="1400" dirty="0" smtClean="0">
                          <a:solidFill>
                            <a:schemeClr val="tx1"/>
                          </a:solidFill>
                          <a:latin typeface="Huawei Sans" panose="020C0503030203020204" pitchFamily="34" charset="0"/>
                        </a:rPr>
                        <a:t>The </a:t>
                      </a:r>
                      <a:r>
                        <a:rPr lang="en-US" sz="1400" dirty="0">
                          <a:solidFill>
                            <a:schemeClr val="tx1"/>
                          </a:solidFill>
                          <a:latin typeface="Huawei Sans" panose="020C0503030203020204" pitchFamily="34" charset="0"/>
                        </a:rPr>
                        <a:t>secondary pump system needs to be equipped with pumps on both the cooling source side and the user side.</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r h="0">
                <a:tc vMerge="1">
                  <a:txBody>
                    <a:bodyPr/>
                    <a:lstStyle/>
                    <a:p>
                      <a:endParaRPr lang="zh-CN" altLang="en-US" dirty="0">
                        <a:solidFill>
                          <a:schemeClr val="tx1"/>
                        </a:solidFill>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sz="1400" dirty="0">
                          <a:solidFill>
                            <a:schemeClr val="tx1"/>
                          </a:solidFill>
                          <a:latin typeface="Huawei Sans" panose="020C0503030203020204" pitchFamily="34" charset="0"/>
                        </a:rPr>
                        <a:t>Secondary pump system</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vMerge="1">
                  <a:txBody>
                    <a:bodyPr/>
                    <a:lstStyle/>
                    <a:p>
                      <a:endParaRPr lang="zh-CN" altLang="en-US" dirty="0">
                        <a:solidFill>
                          <a:schemeClr val="tx1"/>
                        </a:solidFill>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40927545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r>
              <a:rPr lang="en-US" dirty="0">
                <a:solidFill>
                  <a:schemeClr val="bg1">
                    <a:lumMod val="50000"/>
                  </a:schemeClr>
                </a:solidFill>
                <a:latin typeface="Huawei Sans" panose="020C0503030203020204" pitchFamily="34" charset="0"/>
              </a:rPr>
              <a:t>Chilled Water Air Conditioner Design Overview</a:t>
            </a:r>
          </a:p>
          <a:p>
            <a:r>
              <a:rPr lang="en-US" b="1" dirty="0">
                <a:latin typeface="Huawei Sans" panose="020C0503030203020204" pitchFamily="34" charset="0"/>
              </a:rPr>
              <a:t>Chilled Water System Configuration</a:t>
            </a:r>
          </a:p>
          <a:p>
            <a:pPr lvl="1"/>
            <a:r>
              <a:rPr lang="en-US" dirty="0">
                <a:solidFill>
                  <a:schemeClr val="bg1">
                    <a:lumMod val="50000"/>
                  </a:schemeClr>
                </a:solidFill>
                <a:latin typeface="Huawei Sans" panose="020C0503030203020204" pitchFamily="34" charset="0"/>
              </a:rPr>
              <a:t>Air Conditioner Chilled Water System Classification</a:t>
            </a:r>
          </a:p>
          <a:p>
            <a:pPr lvl="1">
              <a:buSzPct val="60000"/>
              <a:buFont typeface="Wingdings" panose="05000000000000000000" pitchFamily="2" charset="2"/>
              <a:buChar char="n"/>
            </a:pPr>
            <a:r>
              <a:rPr lang="en-US" dirty="0"/>
              <a:t>Chiller Configuration and Selection</a:t>
            </a:r>
          </a:p>
          <a:p>
            <a:pPr lvl="1"/>
            <a:r>
              <a:rPr lang="en-US" dirty="0">
                <a:solidFill>
                  <a:schemeClr val="bg1">
                    <a:lumMod val="50000"/>
                  </a:schemeClr>
                </a:solidFill>
                <a:latin typeface="Huawei Sans" panose="020C0503030203020204" pitchFamily="34" charset="0"/>
              </a:rPr>
              <a:t>Chilled Water Pump Configuration </a:t>
            </a:r>
            <a:r>
              <a:rPr lang="en-US" dirty="0" smtClean="0">
                <a:solidFill>
                  <a:schemeClr val="bg1">
                    <a:lumMod val="50000"/>
                  </a:schemeClr>
                </a:solidFill>
                <a:latin typeface="Huawei Sans" panose="020C0503030203020204" pitchFamily="34" charset="0"/>
              </a:rPr>
              <a:t>and Selection</a:t>
            </a:r>
            <a:endParaRPr lang="en-US" dirty="0">
              <a:solidFill>
                <a:schemeClr val="bg1">
                  <a:lumMod val="50000"/>
                </a:schemeClr>
              </a:solidFill>
              <a:latin typeface="Huawei Sans" panose="020C0503030203020204" pitchFamily="34" charset="0"/>
            </a:endParaRPr>
          </a:p>
          <a:p>
            <a:pPr lvl="1"/>
            <a:r>
              <a:rPr lang="en-US" dirty="0">
                <a:solidFill>
                  <a:schemeClr val="bg1">
                    <a:lumMod val="50000"/>
                  </a:schemeClr>
                </a:solidFill>
                <a:latin typeface="Huawei Sans" panose="020C0503030203020204" pitchFamily="34" charset="0"/>
              </a:rPr>
              <a:t>Data Center Air Conditioner Water System Configuration</a:t>
            </a:r>
          </a:p>
          <a:p>
            <a:r>
              <a:rPr lang="en-US" dirty="0">
                <a:solidFill>
                  <a:schemeClr val="bg1">
                    <a:lumMod val="50000"/>
                  </a:schemeClr>
                </a:solidFill>
                <a:latin typeface="Huawei Sans" panose="020C0503030203020204" pitchFamily="34" charset="0"/>
              </a:rPr>
              <a:t>Cooling Water System Configuration</a:t>
            </a:r>
          </a:p>
        </p:txBody>
      </p:sp>
    </p:spTree>
    <p:extLst>
      <p:ext uri="{BB962C8B-B14F-4D97-AF65-F5344CB8AC3E}">
        <p14:creationId xmlns:p14="http://schemas.microsoft.com/office/powerpoint/2010/main" val="32188530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Chiller Type Selection</a:t>
            </a:r>
          </a:p>
        </p:txBody>
      </p:sp>
      <p:sp>
        <p:nvSpPr>
          <p:cNvPr id="3" name="文本占位符 2"/>
          <p:cNvSpPr>
            <a:spLocks noGrp="1"/>
          </p:cNvSpPr>
          <p:nvPr>
            <p:ph type="body" sz="quarter" idx="10"/>
          </p:nvPr>
        </p:nvSpPr>
        <p:spPr/>
        <p:txBody>
          <a:bodyPr>
            <a:noAutofit/>
          </a:bodyPr>
          <a:lstStyle/>
          <a:p>
            <a:pPr>
              <a:lnSpc>
                <a:spcPct val="130000"/>
              </a:lnSpc>
            </a:pPr>
            <a:r>
              <a:rPr lang="en-US" sz="1600" dirty="0">
                <a:latin typeface="Huawei Sans" panose="020C0503030203020204" pitchFamily="34" charset="0"/>
              </a:rPr>
              <a:t>Piston chiller</a:t>
            </a:r>
          </a:p>
          <a:p>
            <a:pPr>
              <a:lnSpc>
                <a:spcPct val="130000"/>
              </a:lnSpc>
            </a:pPr>
            <a:r>
              <a:rPr lang="en-US" sz="1600" dirty="0">
                <a:latin typeface="Huawei Sans" panose="020C0503030203020204" pitchFamily="34" charset="0"/>
              </a:rPr>
              <a:t>Screw chiller</a:t>
            </a:r>
          </a:p>
          <a:p>
            <a:pPr>
              <a:lnSpc>
                <a:spcPct val="130000"/>
              </a:lnSpc>
            </a:pPr>
            <a:r>
              <a:rPr lang="en-US" sz="1600" dirty="0">
                <a:latin typeface="Huawei Sans" panose="020C0503030203020204" pitchFamily="34" charset="0"/>
              </a:rPr>
              <a:t>Centrifugal chiller</a:t>
            </a:r>
          </a:p>
          <a:p>
            <a:pPr>
              <a:lnSpc>
                <a:spcPct val="130000"/>
              </a:lnSpc>
            </a:pPr>
            <a:r>
              <a:rPr lang="en-US" sz="1600" dirty="0">
                <a:latin typeface="Huawei Sans" panose="020C0503030203020204" pitchFamily="34" charset="0"/>
              </a:rPr>
              <a:t>Steam lithium bromide absorption chiller</a:t>
            </a:r>
          </a:p>
          <a:p>
            <a:pPr>
              <a:lnSpc>
                <a:spcPct val="130000"/>
              </a:lnSpc>
            </a:pPr>
            <a:r>
              <a:rPr lang="en-US" sz="1600" dirty="0">
                <a:latin typeface="Huawei Sans" panose="020C0503030203020204" pitchFamily="34" charset="0"/>
              </a:rPr>
              <a:t>Direct-fired lithium bromide absorption chiller</a:t>
            </a:r>
          </a:p>
          <a:p>
            <a:pPr>
              <a:lnSpc>
                <a:spcPct val="130000"/>
              </a:lnSpc>
            </a:pPr>
            <a:r>
              <a:rPr lang="en-US" sz="1600" dirty="0">
                <a:latin typeface="Huawei Sans" panose="020C0503030203020204" pitchFamily="34" charset="0"/>
              </a:rPr>
              <a:t>Heat pump chiller for both cooling and heating</a:t>
            </a:r>
          </a:p>
        </p:txBody>
      </p:sp>
      <p:pic>
        <p:nvPicPr>
          <p:cNvPr id="4" name="图片 3"/>
          <p:cNvPicPr>
            <a:picLocks noChangeAspect="1"/>
          </p:cNvPicPr>
          <p:nvPr/>
        </p:nvPicPr>
        <p:blipFill>
          <a:blip r:embed="rId3" cstate="print"/>
          <a:stretch>
            <a:fillRect/>
          </a:stretch>
        </p:blipFill>
        <p:spPr>
          <a:xfrm>
            <a:off x="5656860" y="1407434"/>
            <a:ext cx="2448272" cy="1683934"/>
          </a:xfrm>
          <a:prstGeom prst="rect">
            <a:avLst/>
          </a:prstGeom>
        </p:spPr>
      </p:pic>
      <p:pic>
        <p:nvPicPr>
          <p:cNvPr id="5" name="图片 4"/>
          <p:cNvPicPr>
            <a:picLocks noChangeAspect="1"/>
          </p:cNvPicPr>
          <p:nvPr/>
        </p:nvPicPr>
        <p:blipFill>
          <a:blip r:embed="rId4" cstate="print"/>
          <a:stretch>
            <a:fillRect/>
          </a:stretch>
        </p:blipFill>
        <p:spPr>
          <a:xfrm>
            <a:off x="1241817" y="3842740"/>
            <a:ext cx="2271440" cy="1596755"/>
          </a:xfrm>
          <a:prstGeom prst="rect">
            <a:avLst/>
          </a:prstGeom>
        </p:spPr>
      </p:pic>
      <p:pic>
        <p:nvPicPr>
          <p:cNvPr id="6" name="图片 5"/>
          <p:cNvPicPr>
            <a:picLocks noChangeAspect="1"/>
          </p:cNvPicPr>
          <p:nvPr/>
        </p:nvPicPr>
        <p:blipFill>
          <a:blip r:embed="rId5" cstate="print"/>
          <a:stretch>
            <a:fillRect/>
          </a:stretch>
        </p:blipFill>
        <p:spPr>
          <a:xfrm>
            <a:off x="8825768" y="1373519"/>
            <a:ext cx="1966726" cy="1562749"/>
          </a:xfrm>
          <a:prstGeom prst="rect">
            <a:avLst/>
          </a:prstGeom>
        </p:spPr>
      </p:pic>
      <p:sp>
        <p:nvSpPr>
          <p:cNvPr id="10" name="矩形 9"/>
          <p:cNvSpPr/>
          <p:nvPr/>
        </p:nvSpPr>
        <p:spPr>
          <a:xfrm>
            <a:off x="5925027" y="3204156"/>
            <a:ext cx="1944216" cy="369332"/>
          </a:xfrm>
          <a:prstGeom prst="rect">
            <a:avLst/>
          </a:prstGeom>
        </p:spPr>
        <p:txBody>
          <a:bodyPr wrap="square">
            <a:noAutofit/>
          </a:bodyPr>
          <a:lstStyle/>
          <a:p>
            <a:pPr algn="ctr"/>
            <a:r>
              <a:rPr lang="en-US" sz="1600">
                <a:latin typeface="Huawei Sans" panose="020C0503030203020204" pitchFamily="34" charset="0"/>
                <a:ea typeface="+mn-ea"/>
              </a:rPr>
              <a:t>Piston chiller</a:t>
            </a:r>
          </a:p>
        </p:txBody>
      </p:sp>
      <p:sp>
        <p:nvSpPr>
          <p:cNvPr id="11" name="矩形 10"/>
          <p:cNvSpPr/>
          <p:nvPr/>
        </p:nvSpPr>
        <p:spPr>
          <a:xfrm>
            <a:off x="1475314" y="5479373"/>
            <a:ext cx="1944216" cy="369332"/>
          </a:xfrm>
          <a:prstGeom prst="rect">
            <a:avLst/>
          </a:prstGeom>
        </p:spPr>
        <p:txBody>
          <a:bodyPr wrap="square">
            <a:noAutofit/>
          </a:bodyPr>
          <a:lstStyle/>
          <a:p>
            <a:r>
              <a:rPr lang="en-US" sz="1600">
                <a:latin typeface="Huawei Sans" panose="020C0503030203020204" pitchFamily="34" charset="0"/>
                <a:ea typeface="+mn-ea"/>
              </a:rPr>
              <a:t>Screw chiller</a:t>
            </a:r>
          </a:p>
        </p:txBody>
      </p:sp>
      <p:sp>
        <p:nvSpPr>
          <p:cNvPr id="12" name="矩形 11"/>
          <p:cNvSpPr/>
          <p:nvPr/>
        </p:nvSpPr>
        <p:spPr>
          <a:xfrm>
            <a:off x="8848278" y="3156375"/>
            <a:ext cx="1944216" cy="646331"/>
          </a:xfrm>
          <a:prstGeom prst="rect">
            <a:avLst/>
          </a:prstGeom>
        </p:spPr>
        <p:txBody>
          <a:bodyPr wrap="square">
            <a:noAutofit/>
          </a:bodyPr>
          <a:lstStyle/>
          <a:p>
            <a:pPr algn="ctr"/>
            <a:r>
              <a:rPr lang="en-US" sz="1600" dirty="0">
                <a:latin typeface="Huawei Sans" panose="020C0503030203020204" pitchFamily="34" charset="0"/>
                <a:ea typeface="+mn-ea"/>
              </a:rPr>
              <a:t>Centrifugal chiller</a:t>
            </a:r>
          </a:p>
        </p:txBody>
      </p:sp>
      <p:pic>
        <p:nvPicPr>
          <p:cNvPr id="13" name="图片 12"/>
          <p:cNvPicPr>
            <a:picLocks noChangeAspect="1"/>
          </p:cNvPicPr>
          <p:nvPr/>
        </p:nvPicPr>
        <p:blipFill>
          <a:blip r:embed="rId6"/>
          <a:stretch>
            <a:fillRect/>
          </a:stretch>
        </p:blipFill>
        <p:spPr>
          <a:xfrm>
            <a:off x="3984919" y="3900209"/>
            <a:ext cx="2043227" cy="1454435"/>
          </a:xfrm>
          <a:prstGeom prst="rect">
            <a:avLst/>
          </a:prstGeom>
        </p:spPr>
      </p:pic>
      <p:sp>
        <p:nvSpPr>
          <p:cNvPr id="14" name="矩形 13"/>
          <p:cNvSpPr/>
          <p:nvPr/>
        </p:nvSpPr>
        <p:spPr>
          <a:xfrm>
            <a:off x="3685555" y="5521081"/>
            <a:ext cx="2691299" cy="646331"/>
          </a:xfrm>
          <a:prstGeom prst="rect">
            <a:avLst/>
          </a:prstGeom>
        </p:spPr>
        <p:txBody>
          <a:bodyPr wrap="square">
            <a:noAutofit/>
          </a:bodyPr>
          <a:lstStyle/>
          <a:p>
            <a:pPr algn="ctr"/>
            <a:r>
              <a:rPr lang="en-US" sz="1600" dirty="0">
                <a:latin typeface="Huawei Sans" panose="020C0503030203020204" pitchFamily="34" charset="0"/>
                <a:ea typeface="+mn-ea"/>
              </a:rPr>
              <a:t>Lithium bromide absorption chiller</a:t>
            </a:r>
          </a:p>
        </p:txBody>
      </p:sp>
      <p:pic>
        <p:nvPicPr>
          <p:cNvPr id="15" name="图片 14"/>
          <p:cNvPicPr>
            <a:picLocks noChangeAspect="1"/>
          </p:cNvPicPr>
          <p:nvPr/>
        </p:nvPicPr>
        <p:blipFill>
          <a:blip r:embed="rId7"/>
          <a:stretch>
            <a:fillRect/>
          </a:stretch>
        </p:blipFill>
        <p:spPr>
          <a:xfrm>
            <a:off x="6518984" y="3810936"/>
            <a:ext cx="2423218" cy="1563990"/>
          </a:xfrm>
          <a:prstGeom prst="rect">
            <a:avLst/>
          </a:prstGeom>
        </p:spPr>
      </p:pic>
      <p:sp>
        <p:nvSpPr>
          <p:cNvPr id="16" name="矩形 15"/>
          <p:cNvSpPr/>
          <p:nvPr/>
        </p:nvSpPr>
        <p:spPr>
          <a:xfrm>
            <a:off x="7083263" y="5465891"/>
            <a:ext cx="1571960" cy="923330"/>
          </a:xfrm>
          <a:prstGeom prst="rect">
            <a:avLst/>
          </a:prstGeom>
        </p:spPr>
        <p:txBody>
          <a:bodyPr wrap="square">
            <a:noAutofit/>
          </a:bodyPr>
          <a:lstStyle/>
          <a:p>
            <a:pPr algn="ctr"/>
            <a:r>
              <a:rPr lang="en-US" sz="1600" dirty="0">
                <a:latin typeface="Huawei Sans" panose="020C0503030203020204" pitchFamily="34" charset="0"/>
                <a:ea typeface="+mn-ea"/>
              </a:rPr>
              <a:t>Water source heat pump</a:t>
            </a:r>
          </a:p>
        </p:txBody>
      </p:sp>
      <p:pic>
        <p:nvPicPr>
          <p:cNvPr id="17" name="图片 4"/>
          <p:cNvPicPr>
            <a:picLocks noChangeAspect="1" noChangeArrowheads="1"/>
          </p:cNvPicPr>
          <p:nvPr/>
        </p:nvPicPr>
        <p:blipFill>
          <a:blip r:embed="rId8" cstate="print"/>
          <a:srcRect l="6291" r="5461"/>
          <a:stretch>
            <a:fillRect/>
          </a:stretch>
        </p:blipFill>
        <p:spPr bwMode="auto">
          <a:xfrm>
            <a:off x="9626278" y="3838006"/>
            <a:ext cx="1107715" cy="1368354"/>
          </a:xfrm>
          <a:prstGeom prst="rect">
            <a:avLst/>
          </a:prstGeom>
          <a:noFill/>
        </p:spPr>
      </p:pic>
      <p:sp>
        <p:nvSpPr>
          <p:cNvPr id="18" name="矩形 17"/>
          <p:cNvSpPr/>
          <p:nvPr/>
        </p:nvSpPr>
        <p:spPr>
          <a:xfrm>
            <a:off x="9658066" y="5439495"/>
            <a:ext cx="1349596" cy="646331"/>
          </a:xfrm>
          <a:prstGeom prst="rect">
            <a:avLst/>
          </a:prstGeom>
        </p:spPr>
        <p:txBody>
          <a:bodyPr wrap="square">
            <a:noAutofit/>
          </a:bodyPr>
          <a:lstStyle/>
          <a:p>
            <a:r>
              <a:rPr lang="en-US" sz="1600" dirty="0">
                <a:latin typeface="Huawei Sans" panose="020C0503030203020204" pitchFamily="34" charset="0"/>
                <a:ea typeface="+mn-ea"/>
              </a:rPr>
              <a:t>Air-cooled heat pump</a:t>
            </a:r>
          </a:p>
        </p:txBody>
      </p:sp>
    </p:spTree>
    <p:extLst>
      <p:ext uri="{BB962C8B-B14F-4D97-AF65-F5344CB8AC3E}">
        <p14:creationId xmlns:p14="http://schemas.microsoft.com/office/powerpoint/2010/main" val="17748695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r>
              <a:rPr lang="en-US">
                <a:solidFill>
                  <a:schemeClr val="bg1">
                    <a:lumMod val="50000"/>
                  </a:schemeClr>
                </a:solidFill>
                <a:latin typeface="Huawei Sans" panose="020C0503030203020204" pitchFamily="34" charset="0"/>
              </a:rPr>
              <a:t>Chilled Water Air Conditioner Design Overview</a:t>
            </a:r>
          </a:p>
          <a:p>
            <a:r>
              <a:rPr lang="en-US" b="1">
                <a:latin typeface="Huawei Sans" panose="020C0503030203020204" pitchFamily="34" charset="0"/>
              </a:rPr>
              <a:t>Chilled Water System Configuration</a:t>
            </a:r>
          </a:p>
          <a:p>
            <a:pPr lvl="1"/>
            <a:r>
              <a:rPr lang="en-US">
                <a:solidFill>
                  <a:schemeClr val="bg1">
                    <a:lumMod val="50000"/>
                  </a:schemeClr>
                </a:solidFill>
                <a:latin typeface="Huawei Sans" panose="020C0503030203020204" pitchFamily="34" charset="0"/>
              </a:rPr>
              <a:t>Air Conditioner Chilled Water System Classification</a:t>
            </a:r>
          </a:p>
          <a:p>
            <a:pPr lvl="1"/>
            <a:r>
              <a:rPr lang="en-US">
                <a:solidFill>
                  <a:schemeClr val="bg1">
                    <a:lumMod val="50000"/>
                  </a:schemeClr>
                </a:solidFill>
                <a:latin typeface="Huawei Sans" panose="020C0503030203020204" pitchFamily="34" charset="0"/>
              </a:rPr>
              <a:t>Chiller Calculation and Selection</a:t>
            </a:r>
          </a:p>
          <a:p>
            <a:pPr lvl="1">
              <a:buSzPct val="60000"/>
              <a:buFont typeface="Wingdings" panose="05000000000000000000" pitchFamily="2" charset="2"/>
              <a:buChar char="n"/>
            </a:pPr>
            <a:r>
              <a:rPr lang="en-US">
                <a:latin typeface="Huawei Sans" panose="020C0503030203020204" pitchFamily="34" charset="0"/>
              </a:rPr>
              <a:t>Chilled Water Pump Calculation and Selection</a:t>
            </a:r>
          </a:p>
          <a:p>
            <a:pPr lvl="1"/>
            <a:r>
              <a:rPr lang="en-US">
                <a:solidFill>
                  <a:schemeClr val="bg1">
                    <a:lumMod val="50000"/>
                  </a:schemeClr>
                </a:solidFill>
                <a:latin typeface="Huawei Sans" panose="020C0503030203020204" pitchFamily="34" charset="0"/>
              </a:rPr>
              <a:t>Data Center Air Conditioner Water System Configuration</a:t>
            </a:r>
          </a:p>
          <a:p>
            <a:r>
              <a:rPr lang="en-US">
                <a:solidFill>
                  <a:schemeClr val="bg1">
                    <a:lumMod val="50000"/>
                  </a:schemeClr>
                </a:solidFill>
                <a:latin typeface="Huawei Sans" panose="020C0503030203020204" pitchFamily="34" charset="0"/>
              </a:rPr>
              <a:t>Cooling Water System Configuration</a:t>
            </a:r>
          </a:p>
        </p:txBody>
      </p:sp>
    </p:spTree>
    <p:extLst>
      <p:ext uri="{BB962C8B-B14F-4D97-AF65-F5344CB8AC3E}">
        <p14:creationId xmlns:p14="http://schemas.microsoft.com/office/powerpoint/2010/main" val="34887536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Chilled Water Pump and Chiller Configuration Mode</a:t>
            </a:r>
          </a:p>
        </p:txBody>
      </p:sp>
      <p:sp>
        <p:nvSpPr>
          <p:cNvPr id="6" name="文本占位符 5"/>
          <p:cNvSpPr>
            <a:spLocks noGrp="1"/>
          </p:cNvSpPr>
          <p:nvPr>
            <p:ph type="body" sz="quarter" idx="10"/>
          </p:nvPr>
        </p:nvSpPr>
        <p:spPr/>
        <p:txBody>
          <a:bodyPr>
            <a:noAutofit/>
          </a:bodyPr>
          <a:lstStyle/>
          <a:p>
            <a:pPr>
              <a:lnSpc>
                <a:spcPct val="130000"/>
              </a:lnSpc>
            </a:pPr>
            <a:r>
              <a:rPr lang="en-US" sz="1400" dirty="0">
                <a:latin typeface="Huawei Sans" panose="020C0503030203020204" pitchFamily="34" charset="0"/>
              </a:rPr>
              <a:t>One-to-one mapping between primary pumps and chillers</a:t>
            </a:r>
          </a:p>
          <a:p>
            <a:pPr>
              <a:lnSpc>
                <a:spcPct val="130000"/>
              </a:lnSpc>
            </a:pPr>
            <a:endParaRPr lang="en-US" altLang="zh-CN" sz="1400" dirty="0">
              <a:latin typeface="Huawei Sans" panose="020C0503030203020204" pitchFamily="34" charset="0"/>
            </a:endParaRPr>
          </a:p>
          <a:p>
            <a:pPr>
              <a:lnSpc>
                <a:spcPct val="130000"/>
              </a:lnSpc>
            </a:pPr>
            <a:endParaRPr lang="en-US" altLang="zh-CN" sz="1400" dirty="0" smtClean="0">
              <a:latin typeface="Huawei Sans" panose="020C0503030203020204" pitchFamily="34" charset="0"/>
            </a:endParaRPr>
          </a:p>
          <a:p>
            <a:pPr>
              <a:lnSpc>
                <a:spcPct val="130000"/>
              </a:lnSpc>
            </a:pPr>
            <a:endParaRPr lang="en-US" altLang="zh-CN" sz="1400" smtClean="0">
              <a:latin typeface="Huawei Sans" panose="020C0503030203020204" pitchFamily="34" charset="0"/>
            </a:endParaRPr>
          </a:p>
          <a:p>
            <a:pPr>
              <a:lnSpc>
                <a:spcPct val="130000"/>
              </a:lnSpc>
            </a:pPr>
            <a:endParaRPr lang="en-US" altLang="zh-CN" sz="1400" dirty="0">
              <a:latin typeface="Huawei Sans" panose="020C0503030203020204" pitchFamily="34" charset="0"/>
            </a:endParaRPr>
          </a:p>
          <a:p>
            <a:pPr>
              <a:lnSpc>
                <a:spcPct val="130000"/>
              </a:lnSpc>
            </a:pPr>
            <a:endParaRPr lang="en-US" altLang="zh-CN" sz="1400" dirty="0" smtClean="0">
              <a:latin typeface="Huawei Sans" panose="020C0503030203020204" pitchFamily="34" charset="0"/>
            </a:endParaRPr>
          </a:p>
          <a:p>
            <a:pPr>
              <a:lnSpc>
                <a:spcPct val="130000"/>
              </a:lnSpc>
            </a:pPr>
            <a:endParaRPr lang="en-US" altLang="zh-CN" sz="1400" dirty="0">
              <a:latin typeface="Huawei Sans" panose="020C0503030203020204" pitchFamily="34" charset="0"/>
            </a:endParaRPr>
          </a:p>
          <a:p>
            <a:pPr>
              <a:lnSpc>
                <a:spcPct val="130000"/>
              </a:lnSpc>
            </a:pPr>
            <a:r>
              <a:rPr lang="en-US" sz="1400" dirty="0">
                <a:latin typeface="Huawei Sans" panose="020C0503030203020204" pitchFamily="34" charset="0"/>
              </a:rPr>
              <a:t>Parallel mapping between primary pumps and chillers</a:t>
            </a:r>
          </a:p>
        </p:txBody>
      </p:sp>
      <p:pic>
        <p:nvPicPr>
          <p:cNvPr id="9" name="图片 8"/>
          <p:cNvPicPr>
            <a:picLocks noChangeAspect="1"/>
          </p:cNvPicPr>
          <p:nvPr/>
        </p:nvPicPr>
        <p:blipFill rotWithShape="1">
          <a:blip r:embed="rId3"/>
          <a:srcRect l="1767" t="6155" r="51226" b="65428"/>
          <a:stretch/>
        </p:blipFill>
        <p:spPr>
          <a:xfrm>
            <a:off x="1319578" y="1671887"/>
            <a:ext cx="3795347" cy="1317125"/>
          </a:xfrm>
          <a:prstGeom prst="rect">
            <a:avLst/>
          </a:prstGeom>
        </p:spPr>
      </p:pic>
      <p:sp>
        <p:nvSpPr>
          <p:cNvPr id="10" name="文本框 9"/>
          <p:cNvSpPr txBox="1"/>
          <p:nvPr/>
        </p:nvSpPr>
        <p:spPr bwMode="auto">
          <a:xfrm>
            <a:off x="1461439" y="1298462"/>
            <a:ext cx="1855717"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200" dirty="0">
                <a:latin typeface="Huawei Sans" panose="020C0503030203020204" pitchFamily="34" charset="0"/>
                <a:ea typeface="+mn-ea"/>
              </a:rPr>
              <a:t>Circulating water pump</a:t>
            </a:r>
          </a:p>
        </p:txBody>
      </p:sp>
      <p:sp>
        <p:nvSpPr>
          <p:cNvPr id="11" name="文本框 10"/>
          <p:cNvSpPr txBox="1"/>
          <p:nvPr/>
        </p:nvSpPr>
        <p:spPr bwMode="auto">
          <a:xfrm>
            <a:off x="3469502" y="1409095"/>
            <a:ext cx="80722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200" dirty="0">
                <a:latin typeface="Huawei Sans" panose="020C0503030203020204" pitchFamily="34" charset="0"/>
                <a:ea typeface="+mn-ea"/>
              </a:rPr>
              <a:t>Chiller</a:t>
            </a:r>
          </a:p>
        </p:txBody>
      </p:sp>
      <p:sp>
        <p:nvSpPr>
          <p:cNvPr id="12" name="文本框 11"/>
          <p:cNvSpPr txBox="1"/>
          <p:nvPr/>
        </p:nvSpPr>
        <p:spPr bwMode="auto">
          <a:xfrm>
            <a:off x="1050691" y="2922900"/>
            <a:ext cx="4339221" cy="63300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lnSpc>
                <a:spcPct val="120000"/>
              </a:lnSpc>
            </a:pPr>
            <a:r>
              <a:rPr lang="en-US" sz="1200" dirty="0">
                <a:solidFill>
                  <a:srgbClr val="C00000"/>
                </a:solidFill>
                <a:latin typeface="Huawei Sans" panose="020C0503030203020204" pitchFamily="34" charset="0"/>
                <a:ea typeface="+mn-ea"/>
              </a:rPr>
              <a:t>One chiller to one pump, no standby pump, the chillers are connected first in series and then in parallel</a:t>
            </a:r>
          </a:p>
        </p:txBody>
      </p:sp>
      <p:sp>
        <p:nvSpPr>
          <p:cNvPr id="13" name="文本框 12"/>
          <p:cNvSpPr txBox="1"/>
          <p:nvPr/>
        </p:nvSpPr>
        <p:spPr bwMode="auto">
          <a:xfrm>
            <a:off x="6764213" y="3013721"/>
            <a:ext cx="4169630" cy="55219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lnSpc>
                <a:spcPct val="120000"/>
              </a:lnSpc>
            </a:pPr>
            <a:r>
              <a:rPr lang="en-US" sz="1200">
                <a:solidFill>
                  <a:srgbClr val="C00000"/>
                </a:solidFill>
                <a:latin typeface="Huawei Sans" panose="020C0503030203020204" pitchFamily="34" charset="0"/>
                <a:ea typeface="+mn-ea"/>
              </a:rPr>
              <a:t>One chiller to one pump, standby pumps are set, the chillers are connected first in series and then in parallel</a:t>
            </a:r>
          </a:p>
        </p:txBody>
      </p:sp>
      <p:pic>
        <p:nvPicPr>
          <p:cNvPr id="14" name="图片 13"/>
          <p:cNvPicPr>
            <a:picLocks noChangeAspect="1"/>
          </p:cNvPicPr>
          <p:nvPr/>
        </p:nvPicPr>
        <p:blipFill rotWithShape="1">
          <a:blip r:embed="rId3"/>
          <a:srcRect l="51146" t="6630" r="2890" b="64919"/>
          <a:stretch/>
        </p:blipFill>
        <p:spPr>
          <a:xfrm>
            <a:off x="6764213" y="1634346"/>
            <a:ext cx="4084762" cy="1451495"/>
          </a:xfrm>
          <a:prstGeom prst="rect">
            <a:avLst/>
          </a:prstGeom>
        </p:spPr>
      </p:pic>
      <p:sp>
        <p:nvSpPr>
          <p:cNvPr id="15" name="文本框 14"/>
          <p:cNvSpPr txBox="1"/>
          <p:nvPr/>
        </p:nvSpPr>
        <p:spPr bwMode="auto">
          <a:xfrm>
            <a:off x="6926138" y="1167545"/>
            <a:ext cx="1900670"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200" dirty="0">
                <a:latin typeface="Huawei Sans" panose="020C0503030203020204" pitchFamily="34" charset="0"/>
                <a:ea typeface="+mn-ea"/>
              </a:rPr>
              <a:t>Circulating water pump</a:t>
            </a:r>
          </a:p>
        </p:txBody>
      </p:sp>
      <p:sp>
        <p:nvSpPr>
          <p:cNvPr id="16" name="文本框 15"/>
          <p:cNvSpPr txBox="1"/>
          <p:nvPr/>
        </p:nvSpPr>
        <p:spPr bwMode="auto">
          <a:xfrm>
            <a:off x="9125948" y="1373883"/>
            <a:ext cx="807223"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200">
                <a:latin typeface="Huawei Sans" panose="020C0503030203020204" pitchFamily="34" charset="0"/>
                <a:ea typeface="+mn-ea"/>
              </a:rPr>
              <a:t>Chiller</a:t>
            </a:r>
          </a:p>
        </p:txBody>
      </p:sp>
      <p:pic>
        <p:nvPicPr>
          <p:cNvPr id="22" name="图片 21"/>
          <p:cNvPicPr>
            <a:picLocks noChangeAspect="1"/>
          </p:cNvPicPr>
          <p:nvPr/>
        </p:nvPicPr>
        <p:blipFill>
          <a:blip r:embed="rId4"/>
          <a:stretch>
            <a:fillRect/>
          </a:stretch>
        </p:blipFill>
        <p:spPr>
          <a:xfrm>
            <a:off x="3372216" y="4414868"/>
            <a:ext cx="5222731" cy="1456480"/>
          </a:xfrm>
          <a:prstGeom prst="rect">
            <a:avLst/>
          </a:prstGeom>
        </p:spPr>
      </p:pic>
      <p:sp>
        <p:nvSpPr>
          <p:cNvPr id="23" name="文本框 22"/>
          <p:cNvSpPr txBox="1"/>
          <p:nvPr/>
        </p:nvSpPr>
        <p:spPr bwMode="auto">
          <a:xfrm>
            <a:off x="3990975" y="4038667"/>
            <a:ext cx="1123950" cy="64265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200" dirty="0">
                <a:latin typeface="Huawei Sans" panose="020C0503030203020204" pitchFamily="34" charset="0"/>
                <a:ea typeface="+mn-ea"/>
              </a:rPr>
              <a:t>Circulating water pump</a:t>
            </a:r>
          </a:p>
        </p:txBody>
      </p:sp>
      <p:sp>
        <p:nvSpPr>
          <p:cNvPr id="24" name="文本框 23"/>
          <p:cNvSpPr txBox="1"/>
          <p:nvPr/>
        </p:nvSpPr>
        <p:spPr bwMode="auto">
          <a:xfrm>
            <a:off x="6895888" y="4179244"/>
            <a:ext cx="1260140" cy="273325"/>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200" dirty="0">
                <a:latin typeface="Huawei Sans" panose="020C0503030203020204" pitchFamily="34" charset="0"/>
                <a:ea typeface="+mn-ea"/>
              </a:rPr>
              <a:t>Chiller</a:t>
            </a:r>
          </a:p>
        </p:txBody>
      </p:sp>
      <p:sp>
        <p:nvSpPr>
          <p:cNvPr id="25" name="文本框 24"/>
          <p:cNvSpPr txBox="1"/>
          <p:nvPr/>
        </p:nvSpPr>
        <p:spPr bwMode="auto">
          <a:xfrm>
            <a:off x="5239212" y="4632997"/>
            <a:ext cx="1260140" cy="45799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r>
              <a:rPr lang="en-US" sz="1200" dirty="0">
                <a:latin typeface="Huawei Sans" panose="020C0503030203020204" pitchFamily="34" charset="0"/>
                <a:ea typeface="+mn-ea"/>
              </a:rPr>
              <a:t>Shared manifold</a:t>
            </a:r>
          </a:p>
        </p:txBody>
      </p:sp>
      <p:sp>
        <p:nvSpPr>
          <p:cNvPr id="26" name="文本框 25"/>
          <p:cNvSpPr txBox="1"/>
          <p:nvPr/>
        </p:nvSpPr>
        <p:spPr bwMode="auto">
          <a:xfrm>
            <a:off x="3817684" y="5504505"/>
            <a:ext cx="4103195" cy="919656"/>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pPr algn="ctr">
              <a:lnSpc>
                <a:spcPct val="120000"/>
              </a:lnSpc>
            </a:pPr>
            <a:r>
              <a:rPr lang="en-US" sz="1200" dirty="0">
                <a:solidFill>
                  <a:srgbClr val="C00000"/>
                </a:solidFill>
                <a:latin typeface="Huawei Sans" panose="020C0503030203020204" pitchFamily="34" charset="0"/>
                <a:ea typeface="+mn-ea"/>
              </a:rPr>
              <a:t>One chiller to one pump, no standby pump, the chillers are connected first in parallel and then in series</a:t>
            </a:r>
          </a:p>
        </p:txBody>
      </p:sp>
      <p:sp>
        <p:nvSpPr>
          <p:cNvPr id="3" name="矩形 2"/>
          <p:cNvSpPr/>
          <p:nvPr/>
        </p:nvSpPr>
        <p:spPr>
          <a:xfrm>
            <a:off x="2019300" y="2100012"/>
            <a:ext cx="1003300" cy="2159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8929871" y="2199971"/>
            <a:ext cx="1169804" cy="2159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8929870" y="2083094"/>
            <a:ext cx="1442853" cy="553998"/>
          </a:xfrm>
          <a:prstGeom prst="rect">
            <a:avLst/>
          </a:prstGeom>
          <a:noFill/>
        </p:spPr>
        <p:txBody>
          <a:bodyPr wrap="square" rtlCol="0">
            <a:spAutoFit/>
          </a:bodyPr>
          <a:lstStyle/>
          <a:p>
            <a:r>
              <a:rPr lang="en-US" altLang="zh-CN" sz="1000" dirty="0"/>
              <a:t>Normally closed manual change-over valve</a:t>
            </a:r>
            <a:endParaRPr lang="zh-CN" altLang="en-US" sz="1000" dirty="0"/>
          </a:p>
        </p:txBody>
      </p:sp>
      <p:sp>
        <p:nvSpPr>
          <p:cNvPr id="20" name="文本框 19"/>
          <p:cNvSpPr txBox="1"/>
          <p:nvPr/>
        </p:nvSpPr>
        <p:spPr>
          <a:xfrm>
            <a:off x="1810656" y="1957852"/>
            <a:ext cx="2007028" cy="400110"/>
          </a:xfrm>
          <a:prstGeom prst="rect">
            <a:avLst/>
          </a:prstGeom>
          <a:noFill/>
        </p:spPr>
        <p:txBody>
          <a:bodyPr wrap="square" rtlCol="0">
            <a:spAutoFit/>
          </a:bodyPr>
          <a:lstStyle/>
          <a:p>
            <a:r>
              <a:rPr lang="en-US" altLang="zh-CN" sz="1000" dirty="0"/>
              <a:t>Normally closed manual change-over valve</a:t>
            </a:r>
            <a:endParaRPr lang="zh-CN" altLang="en-US" sz="1000" dirty="0"/>
          </a:p>
        </p:txBody>
      </p:sp>
    </p:spTree>
    <p:extLst>
      <p:ext uri="{BB962C8B-B14F-4D97-AF65-F5344CB8AC3E}">
        <p14:creationId xmlns:p14="http://schemas.microsoft.com/office/powerpoint/2010/main" val="187018795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Chilled Water Circulating Pump Flow Calculation</a:t>
            </a:r>
          </a:p>
        </p:txBody>
      </p:sp>
      <p:sp>
        <p:nvSpPr>
          <p:cNvPr id="6" name="文本占位符 5"/>
          <p:cNvSpPr>
            <a:spLocks noGrp="1"/>
          </p:cNvSpPr>
          <p:nvPr>
            <p:ph type="body" sz="quarter" idx="10"/>
          </p:nvPr>
        </p:nvSpPr>
        <p:spPr>
          <a:xfrm>
            <a:off x="455612" y="1052514"/>
            <a:ext cx="6060935" cy="4875042"/>
          </a:xfrm>
          <a:prstGeom prst="rect">
            <a:avLst/>
          </a:prstGeom>
        </p:spPr>
        <p:txBody>
          <a:bodyPr>
            <a:noAutofit/>
          </a:bodyPr>
          <a:lstStyle/>
          <a:p>
            <a:r>
              <a:rPr lang="en-US" sz="1600" dirty="0">
                <a:latin typeface="Huawei Sans" panose="020C0503030203020204" pitchFamily="34" charset="0"/>
              </a:rPr>
              <a:t>Calculate the flow of the circulating water pump as follows:</a:t>
            </a:r>
          </a:p>
          <a:p>
            <a:pPr lvl="1"/>
            <a:r>
              <a:rPr lang="en-US" sz="1400" dirty="0">
                <a:latin typeface="Huawei Sans" panose="020C0503030203020204" pitchFamily="34" charset="0"/>
              </a:rPr>
              <a:t>Types: Horizontal double suction pump or horizontal end suction pump</a:t>
            </a:r>
          </a:p>
          <a:p>
            <a:pPr lvl="1"/>
            <a:r>
              <a:rPr lang="en-US" sz="1400" dirty="0">
                <a:latin typeface="Huawei Sans" panose="020C0503030203020204" pitchFamily="34" charset="0"/>
              </a:rPr>
              <a:t>System type: Primary or secondary chilled water pump system</a:t>
            </a:r>
          </a:p>
          <a:p>
            <a:pPr lvl="1"/>
            <a:r>
              <a:rPr lang="en-US" sz="1400" dirty="0">
                <a:latin typeface="Huawei Sans" panose="020C0503030203020204" pitchFamily="34" charset="0"/>
              </a:rPr>
              <a:t>The formula for calculating the flow of a circulating water pump is as follows:</a:t>
            </a:r>
          </a:p>
          <a:p>
            <a:pPr marL="401638" lvl="1" indent="317500">
              <a:buNone/>
            </a:pPr>
            <a:r>
              <a:rPr lang="en-US" sz="1400" dirty="0">
                <a:solidFill>
                  <a:srgbClr val="C00000"/>
                </a:solidFill>
                <a:latin typeface="Huawei Sans" panose="020C0503030203020204" pitchFamily="34" charset="0"/>
              </a:rPr>
              <a:t>G = K * Q/ (1.163Δt) = 0.86 * K * Q/</a:t>
            </a:r>
            <a:r>
              <a:rPr lang="en-US" sz="1400" dirty="0" err="1">
                <a:solidFill>
                  <a:srgbClr val="C00000"/>
                </a:solidFill>
                <a:latin typeface="Huawei Sans" panose="020C0503030203020204" pitchFamily="34" charset="0"/>
              </a:rPr>
              <a:t>Δt</a:t>
            </a:r>
            <a:endParaRPr lang="en-US" sz="1400" dirty="0">
              <a:solidFill>
                <a:srgbClr val="C00000"/>
              </a:solidFill>
              <a:latin typeface="Huawei Sans" panose="020C0503030203020204" pitchFamily="34" charset="0"/>
            </a:endParaRPr>
          </a:p>
          <a:p>
            <a:pPr lvl="1"/>
            <a:r>
              <a:rPr lang="en-US" sz="1400" dirty="0">
                <a:latin typeface="Huawei Sans" panose="020C0503030203020204" pitchFamily="34" charset="0"/>
              </a:rPr>
              <a:t>G: pump flow (m</a:t>
            </a:r>
            <a:r>
              <a:rPr lang="en-US" sz="1400" baseline="30000" dirty="0">
                <a:latin typeface="Huawei Sans" panose="020C0503030203020204" pitchFamily="34" charset="0"/>
              </a:rPr>
              <a:t>3</a:t>
            </a:r>
            <a:r>
              <a:rPr lang="en-US" sz="1400" dirty="0">
                <a:latin typeface="Huawei Sans" panose="020C0503030203020204" pitchFamily="34" charset="0"/>
              </a:rPr>
              <a:t>/h)</a:t>
            </a:r>
          </a:p>
          <a:p>
            <a:pPr lvl="1"/>
            <a:r>
              <a:rPr lang="en-US" sz="1400" dirty="0">
                <a:latin typeface="Huawei Sans" panose="020C0503030203020204" pitchFamily="34" charset="0"/>
              </a:rPr>
              <a:t>Q: cooling (heating) load (kW) of the pump</a:t>
            </a:r>
          </a:p>
          <a:p>
            <a:pPr lvl="1"/>
            <a:r>
              <a:rPr lang="en-US" sz="1400" dirty="0">
                <a:latin typeface="Huawei Sans" panose="020C0503030203020204" pitchFamily="34" charset="0"/>
              </a:rPr>
              <a:t>K: additional flow coefficient of the pump. The value ranges from 1.05 to 1.1.</a:t>
            </a:r>
          </a:p>
          <a:p>
            <a:pPr lvl="1"/>
            <a:r>
              <a:rPr lang="en-US" sz="1400" dirty="0" err="1">
                <a:latin typeface="Huawei Sans" panose="020C0503030203020204" pitchFamily="34" charset="0"/>
              </a:rPr>
              <a:t>Δt</a:t>
            </a:r>
            <a:r>
              <a:rPr lang="en-US" sz="1400" dirty="0">
                <a:latin typeface="Huawei Sans" panose="020C0503030203020204" pitchFamily="34" charset="0"/>
              </a:rPr>
              <a:t>: temperature difference between supply and return water (</a:t>
            </a:r>
            <a:r>
              <a:rPr lang="en-US" sz="1400" dirty="0">
                <a:latin typeface="+mj-lt"/>
                <a:ea typeface="Arial Unicode MS" panose="020B0604020202020204" pitchFamily="34" charset="-122"/>
                <a:cs typeface="Arial Unicode MS" panose="020B0604020202020204" pitchFamily="34" charset="-122"/>
              </a:rPr>
              <a:t>°C</a:t>
            </a:r>
            <a:r>
              <a:rPr lang="en-US" sz="1400" dirty="0">
                <a:latin typeface="Huawei Sans" panose="020C0503030203020204" pitchFamily="34" charset="0"/>
              </a:rPr>
              <a:t>)</a:t>
            </a:r>
          </a:p>
        </p:txBody>
      </p:sp>
      <p:pic>
        <p:nvPicPr>
          <p:cNvPr id="8" name="Picture 7" descr="卧式离心泵"/>
          <p:cNvPicPr>
            <a:picLocks noChangeAspect="1" noChangeArrowheads="1"/>
          </p:cNvPicPr>
          <p:nvPr/>
        </p:nvPicPr>
        <p:blipFill>
          <a:blip r:embed="rId3" cstate="print">
            <a:lum bright="12000"/>
          </a:blip>
          <a:srcRect t="18167" r="-854" b="43970"/>
          <a:stretch>
            <a:fillRect/>
          </a:stretch>
        </p:blipFill>
        <p:spPr bwMode="auto">
          <a:xfrm>
            <a:off x="6800118" y="1485248"/>
            <a:ext cx="2788989" cy="1439478"/>
          </a:xfrm>
          <a:prstGeom prst="rect">
            <a:avLst/>
          </a:prstGeom>
          <a:noFill/>
          <a:ln w="9525">
            <a:noFill/>
            <a:miter lim="800000"/>
            <a:headEnd/>
            <a:tailEnd/>
          </a:ln>
        </p:spPr>
      </p:pic>
      <p:pic>
        <p:nvPicPr>
          <p:cNvPr id="9" name="Picture 12" descr="立式离心泵"/>
          <p:cNvPicPr>
            <a:picLocks noChangeAspect="1" noChangeArrowheads="1"/>
          </p:cNvPicPr>
          <p:nvPr/>
        </p:nvPicPr>
        <p:blipFill>
          <a:blip r:embed="rId4" cstate="print">
            <a:lum bright="6000"/>
          </a:blip>
          <a:srcRect l="25641" t="6107" r="23077" b="35268"/>
          <a:stretch>
            <a:fillRect/>
          </a:stretch>
        </p:blipFill>
        <p:spPr bwMode="auto">
          <a:xfrm>
            <a:off x="7520198" y="3637636"/>
            <a:ext cx="1511666" cy="1836439"/>
          </a:xfrm>
          <a:prstGeom prst="rect">
            <a:avLst/>
          </a:prstGeom>
          <a:noFill/>
          <a:ln w="9525">
            <a:noFill/>
            <a:miter lim="800000"/>
            <a:headEnd/>
            <a:tailEnd/>
          </a:ln>
        </p:spPr>
      </p:pic>
      <p:sp>
        <p:nvSpPr>
          <p:cNvPr id="10" name="TextBox 8"/>
          <p:cNvSpPr txBox="1"/>
          <p:nvPr/>
        </p:nvSpPr>
        <p:spPr>
          <a:xfrm>
            <a:off x="10040478" y="2020321"/>
            <a:ext cx="1510597" cy="923330"/>
          </a:xfrm>
          <a:prstGeom prst="rect">
            <a:avLst/>
          </a:prstGeom>
          <a:scene3d>
            <a:camera prst="orthographicFront"/>
            <a:lightRig rig="threePt" dir="t"/>
          </a:scene3d>
          <a:sp3d>
            <a:bevelT w="152400" h="50800" prst="softRound"/>
            <a:bevelB w="152400" h="50800" prst="softRound"/>
          </a:sp3d>
        </p:spPr>
        <p:style>
          <a:lnRef idx="2">
            <a:schemeClr val="accent6">
              <a:shade val="50000"/>
            </a:schemeClr>
          </a:lnRef>
          <a:fillRef idx="1002">
            <a:schemeClr val="dk2"/>
          </a:fillRef>
          <a:effectRef idx="0">
            <a:schemeClr val="accent6"/>
          </a:effectRef>
          <a:fontRef idx="minor">
            <a:schemeClr val="lt1"/>
          </a:fontRef>
        </p:style>
        <p:txBody>
          <a:bodyPr wrap="square" rtlCol="0">
            <a:noAutofit/>
          </a:bodyPr>
          <a:lstStyle/>
          <a:p>
            <a:pPr algn="ctr"/>
            <a:r>
              <a:rPr lang="en-US" sz="1800">
                <a:latin typeface="Huawei Sans" panose="020C0503030203020204" pitchFamily="34" charset="0"/>
                <a:cs typeface="Arial" pitchFamily="34" charset="0"/>
              </a:rPr>
              <a:t>Horizontal centrifugal pump</a:t>
            </a:r>
          </a:p>
        </p:txBody>
      </p:sp>
      <p:sp>
        <p:nvSpPr>
          <p:cNvPr id="11" name="TextBox 9"/>
          <p:cNvSpPr txBox="1"/>
          <p:nvPr/>
        </p:nvSpPr>
        <p:spPr>
          <a:xfrm>
            <a:off x="9547993" y="4371189"/>
            <a:ext cx="1512168" cy="923330"/>
          </a:xfrm>
          <a:prstGeom prst="rect">
            <a:avLst/>
          </a:prstGeom>
          <a:scene3d>
            <a:camera prst="orthographicFront"/>
            <a:lightRig rig="threePt" dir="t"/>
          </a:scene3d>
          <a:sp3d>
            <a:bevelT w="152400" h="50800" prst="softRound"/>
            <a:bevelB w="152400" h="50800" prst="softRound"/>
          </a:sp3d>
        </p:spPr>
        <p:style>
          <a:lnRef idx="2">
            <a:schemeClr val="accent6">
              <a:shade val="50000"/>
            </a:schemeClr>
          </a:lnRef>
          <a:fillRef idx="1002">
            <a:schemeClr val="dk2"/>
          </a:fillRef>
          <a:effectRef idx="0">
            <a:schemeClr val="accent6"/>
          </a:effectRef>
          <a:fontRef idx="minor">
            <a:schemeClr val="lt1"/>
          </a:fontRef>
        </p:style>
        <p:txBody>
          <a:bodyPr wrap="square" rtlCol="0">
            <a:noAutofit/>
          </a:bodyPr>
          <a:lstStyle/>
          <a:p>
            <a:pPr algn="ctr"/>
            <a:r>
              <a:rPr lang="en-US" sz="1800">
                <a:latin typeface="Huawei Sans" panose="020C0503030203020204" pitchFamily="34" charset="0"/>
                <a:cs typeface="Arial" pitchFamily="34" charset="0"/>
              </a:rPr>
              <a:t>Vertical centrifugal pump</a:t>
            </a:r>
          </a:p>
        </p:txBody>
      </p:sp>
    </p:spTree>
    <p:extLst>
      <p:ext uri="{BB962C8B-B14F-4D97-AF65-F5344CB8AC3E}">
        <p14:creationId xmlns:p14="http://schemas.microsoft.com/office/powerpoint/2010/main" val="3046222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Chilled Water Circulating Pump Lift Calculation</a:t>
            </a:r>
          </a:p>
        </p:txBody>
      </p:sp>
      <p:sp>
        <p:nvSpPr>
          <p:cNvPr id="6" name="文本占位符 5"/>
          <p:cNvSpPr>
            <a:spLocks noGrp="1"/>
          </p:cNvSpPr>
          <p:nvPr>
            <p:ph type="body" sz="quarter" idx="10"/>
          </p:nvPr>
        </p:nvSpPr>
        <p:spPr>
          <a:xfrm>
            <a:off x="455612" y="1052514"/>
            <a:ext cx="7415173" cy="4875042"/>
          </a:xfrm>
          <a:prstGeom prst="rect">
            <a:avLst/>
          </a:prstGeom>
        </p:spPr>
        <p:txBody>
          <a:bodyPr>
            <a:noAutofit/>
          </a:bodyPr>
          <a:lstStyle/>
          <a:p>
            <a:r>
              <a:rPr lang="en-US" sz="1600" dirty="0">
                <a:latin typeface="Huawei Sans" panose="020C0503030203020204" pitchFamily="34" charset="0"/>
              </a:rPr>
              <a:t>The lift of a circulating water pump should be calculated as follows:</a:t>
            </a:r>
          </a:p>
          <a:p>
            <a:pPr lvl="1"/>
            <a:r>
              <a:rPr lang="en-US" sz="1400" dirty="0">
                <a:latin typeface="Huawei Sans" panose="020C0503030203020204" pitchFamily="34" charset="0"/>
              </a:rPr>
              <a:t>The calculation method of an open system is different from that of a closed system. Using the closed system as an example, the lift calculation formula is as follows:</a:t>
            </a:r>
          </a:p>
          <a:p>
            <a:pPr marL="401638" lvl="1" indent="219075">
              <a:buNone/>
            </a:pPr>
            <a:r>
              <a:rPr lang="en-US" sz="1400" dirty="0">
                <a:solidFill>
                  <a:srgbClr val="C00000"/>
                </a:solidFill>
                <a:latin typeface="Huawei Sans" panose="020C0503030203020204" pitchFamily="34" charset="0"/>
              </a:rPr>
              <a:t>H = K * ∑△h</a:t>
            </a:r>
          </a:p>
          <a:p>
            <a:pPr lvl="1"/>
            <a:r>
              <a:rPr lang="en-US" sz="1400" dirty="0">
                <a:latin typeface="Huawei Sans" panose="020C0503030203020204" pitchFamily="34" charset="0"/>
              </a:rPr>
              <a:t>K: additional safety factor, ranging from 1.05 to 1.1</a:t>
            </a:r>
          </a:p>
          <a:p>
            <a:pPr lvl="1"/>
            <a:r>
              <a:rPr lang="en-US" sz="1400" dirty="0" smtClean="0">
                <a:latin typeface="Huawei Sans" panose="020C0503030203020204" pitchFamily="34" charset="0"/>
              </a:rPr>
              <a:t>∑△h: </a:t>
            </a:r>
            <a:r>
              <a:rPr lang="en-US" sz="1400" dirty="0">
                <a:latin typeface="Huawei Sans" panose="020C0503030203020204" pitchFamily="34" charset="0"/>
              </a:rPr>
              <a:t>total pipe resistance loss</a:t>
            </a:r>
          </a:p>
          <a:p>
            <a:r>
              <a:rPr lang="en-US" sz="1600" dirty="0">
                <a:latin typeface="Huawei Sans" panose="020C0503030203020204" pitchFamily="34" charset="0"/>
              </a:rPr>
              <a:t>For a closed water system:</a:t>
            </a:r>
          </a:p>
          <a:p>
            <a:pPr marL="401638" lvl="1" indent="219075">
              <a:buNone/>
            </a:pPr>
            <a:r>
              <a:rPr lang="en-US" sz="1400" dirty="0">
                <a:solidFill>
                  <a:srgbClr val="C00000"/>
                </a:solidFill>
                <a:latin typeface="Huawei Sans" panose="020C0503030203020204" pitchFamily="34" charset="0"/>
              </a:rPr>
              <a:t>∑△h = </a:t>
            </a:r>
            <a:r>
              <a:rPr lang="en-US" sz="1400" dirty="0" err="1">
                <a:solidFill>
                  <a:srgbClr val="C00000"/>
                </a:solidFill>
                <a:latin typeface="Huawei Sans" panose="020C0503030203020204" pitchFamily="34" charset="0"/>
              </a:rPr>
              <a:t>Hf</a:t>
            </a:r>
            <a:r>
              <a:rPr lang="en-US" sz="1400" dirty="0">
                <a:solidFill>
                  <a:srgbClr val="C00000"/>
                </a:solidFill>
                <a:latin typeface="Huawei Sans" panose="020C0503030203020204" pitchFamily="34" charset="0"/>
              </a:rPr>
              <a:t> + </a:t>
            </a:r>
            <a:r>
              <a:rPr lang="en-US" sz="1400" dirty="0" err="1">
                <a:solidFill>
                  <a:srgbClr val="C00000"/>
                </a:solidFill>
                <a:latin typeface="Huawei Sans" panose="020C0503030203020204" pitchFamily="34" charset="0"/>
              </a:rPr>
              <a:t>Hd</a:t>
            </a:r>
            <a:r>
              <a:rPr lang="en-US" sz="1400" dirty="0">
                <a:solidFill>
                  <a:srgbClr val="C00000"/>
                </a:solidFill>
                <a:latin typeface="Huawei Sans" panose="020C0503030203020204" pitchFamily="34" charset="0"/>
              </a:rPr>
              <a:t> + Hm.</a:t>
            </a:r>
          </a:p>
          <a:p>
            <a:pPr lvl="1"/>
            <a:r>
              <a:rPr lang="en-US" sz="1400" dirty="0" err="1">
                <a:latin typeface="Huawei Sans" panose="020C0503030203020204" pitchFamily="34" charset="0"/>
              </a:rPr>
              <a:t>Hf</a:t>
            </a:r>
            <a:r>
              <a:rPr lang="en-US" sz="1400" dirty="0">
                <a:latin typeface="Huawei Sans" panose="020C0503030203020204" pitchFamily="34" charset="0"/>
              </a:rPr>
              <a:t> and </a:t>
            </a:r>
            <a:r>
              <a:rPr lang="en-US" sz="1400" dirty="0" err="1">
                <a:latin typeface="Huawei Sans" panose="020C0503030203020204" pitchFamily="34" charset="0"/>
              </a:rPr>
              <a:t>Hd</a:t>
            </a:r>
            <a:r>
              <a:rPr lang="en-US" sz="1400" dirty="0">
                <a:latin typeface="Huawei Sans" panose="020C0503030203020204" pitchFamily="34" charset="0"/>
              </a:rPr>
              <a:t>: the loss due to frictional resistance and local resistance of the water system respectively (Pa)</a:t>
            </a:r>
          </a:p>
          <a:p>
            <a:pPr lvl="1"/>
            <a:r>
              <a:rPr lang="en-US" sz="1400" dirty="0" err="1">
                <a:latin typeface="Huawei Sans" panose="020C0503030203020204" pitchFamily="34" charset="0"/>
              </a:rPr>
              <a:t>Hm</a:t>
            </a:r>
            <a:r>
              <a:rPr lang="en-US" sz="1400" dirty="0">
                <a:latin typeface="Huawei Sans" panose="020C0503030203020204" pitchFamily="34" charset="0"/>
              </a:rPr>
              <a:t>: equipment resistance loss (Pa)</a:t>
            </a:r>
          </a:p>
          <a:p>
            <a:r>
              <a:rPr lang="en-US" sz="1600" b="1" dirty="0">
                <a:solidFill>
                  <a:srgbClr val="C00000"/>
                </a:solidFill>
                <a:latin typeface="Huawei Sans" panose="020C0503030203020204" pitchFamily="34" charset="0"/>
              </a:rPr>
              <a:t>Note: Detailed hydraulic calculation is required.</a:t>
            </a:r>
          </a:p>
        </p:txBody>
      </p:sp>
      <p:pic>
        <p:nvPicPr>
          <p:cNvPr id="4" name="图片 3" descr="屏幕剪辑"/>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02513" y="2388307"/>
            <a:ext cx="2706343" cy="1916993"/>
          </a:xfrm>
          <a:prstGeom prst="rect">
            <a:avLst/>
          </a:prstGeom>
        </p:spPr>
      </p:pic>
    </p:spTree>
    <p:extLst>
      <p:ext uri="{BB962C8B-B14F-4D97-AF65-F5344CB8AC3E}">
        <p14:creationId xmlns:p14="http://schemas.microsoft.com/office/powerpoint/2010/main" val="38715655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21247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Chilled Water Circulating Pump Lift Estimation</a:t>
            </a:r>
          </a:p>
        </p:txBody>
      </p:sp>
      <p:sp>
        <p:nvSpPr>
          <p:cNvPr id="6" name="文本占位符 5"/>
          <p:cNvSpPr>
            <a:spLocks noGrp="1"/>
          </p:cNvSpPr>
          <p:nvPr>
            <p:ph type="body" sz="quarter" idx="10"/>
          </p:nvPr>
        </p:nvSpPr>
        <p:spPr>
          <a:xfrm>
            <a:off x="455612" y="1052514"/>
            <a:ext cx="6631377" cy="4875042"/>
          </a:xfrm>
          <a:prstGeom prst="rect">
            <a:avLst/>
          </a:prstGeom>
        </p:spPr>
        <p:txBody>
          <a:bodyPr>
            <a:noAutofit/>
          </a:bodyPr>
          <a:lstStyle/>
          <a:p>
            <a:r>
              <a:rPr lang="en-US" sz="1400" dirty="0">
                <a:latin typeface="Huawei Sans" panose="020C0503030203020204" pitchFamily="34" charset="0"/>
              </a:rPr>
              <a:t>Chilled water pump lift components (can be used for drawing or equipment reviewing)</a:t>
            </a:r>
          </a:p>
          <a:p>
            <a:pPr lvl="1"/>
            <a:r>
              <a:rPr lang="en-US" sz="1200" dirty="0">
                <a:latin typeface="Huawei Sans" panose="020C0503030203020204" pitchFamily="34" charset="0"/>
              </a:rPr>
              <a:t>Water resistance of the chiller evaporator: generally 5 to 7 mH</a:t>
            </a:r>
            <a:r>
              <a:rPr lang="en-US" sz="1200" baseline="-25000" dirty="0">
                <a:latin typeface="Huawei Sans" panose="020C0503030203020204" pitchFamily="34" charset="0"/>
              </a:rPr>
              <a:t>2</a:t>
            </a:r>
            <a:r>
              <a:rPr lang="en-US" sz="1200" dirty="0">
                <a:latin typeface="Huawei Sans" panose="020C0503030203020204" pitchFamily="34" charset="0"/>
              </a:rPr>
              <a:t>O (For details, see the product sample.)</a:t>
            </a:r>
          </a:p>
          <a:p>
            <a:pPr lvl="1"/>
            <a:r>
              <a:rPr lang="en-US" sz="1200" dirty="0">
                <a:latin typeface="Huawei Sans" panose="020C0503030203020204" pitchFamily="34" charset="0"/>
              </a:rPr>
              <a:t>Water resistance of the surface cooler or evaporator of the indoor unit (such as precision air conditioner or FCU): generally 5 to 7 mH</a:t>
            </a:r>
            <a:r>
              <a:rPr lang="en-US" sz="1200" baseline="-25000" dirty="0">
                <a:latin typeface="Huawei Sans" panose="020C0503030203020204" pitchFamily="34" charset="0"/>
              </a:rPr>
              <a:t>2</a:t>
            </a:r>
            <a:r>
              <a:rPr lang="en-US" sz="1200" dirty="0">
                <a:latin typeface="Huawei Sans" panose="020C0503030203020204" pitchFamily="34" charset="0"/>
              </a:rPr>
              <a:t>O (For details, see the product sample.)</a:t>
            </a:r>
          </a:p>
          <a:p>
            <a:pPr lvl="1"/>
            <a:r>
              <a:rPr lang="en-US" sz="1200" dirty="0">
                <a:latin typeface="Huawei Sans" panose="020C0503030203020204" pitchFamily="34" charset="0"/>
              </a:rPr>
              <a:t>Resistance of the return water filter: generally 3 to 5 mH</a:t>
            </a:r>
            <a:r>
              <a:rPr lang="en-US" sz="1200" baseline="-25000" dirty="0">
                <a:latin typeface="Huawei Sans" panose="020C0503030203020204" pitchFamily="34" charset="0"/>
              </a:rPr>
              <a:t>2</a:t>
            </a:r>
            <a:r>
              <a:rPr lang="en-US" sz="1200" dirty="0">
                <a:latin typeface="Huawei Sans" panose="020C0503030203020204" pitchFamily="34" charset="0"/>
              </a:rPr>
              <a:t>O</a:t>
            </a:r>
          </a:p>
          <a:p>
            <a:pPr lvl="1"/>
            <a:r>
              <a:rPr lang="en-US" sz="1200" dirty="0">
                <a:latin typeface="Huawei Sans" panose="020C0503030203020204" pitchFamily="34" charset="0"/>
              </a:rPr>
              <a:t>Water resistance of water distributors and collectors: generally 3 mH</a:t>
            </a:r>
            <a:r>
              <a:rPr lang="en-US" sz="1200" baseline="-25000" dirty="0">
                <a:latin typeface="Huawei Sans" panose="020C0503030203020204" pitchFamily="34" charset="0"/>
              </a:rPr>
              <a:t>2</a:t>
            </a:r>
            <a:r>
              <a:rPr lang="en-US" sz="1200" dirty="0">
                <a:latin typeface="Huawei Sans" panose="020C0503030203020204" pitchFamily="34" charset="0"/>
              </a:rPr>
              <a:t>O</a:t>
            </a:r>
          </a:p>
          <a:p>
            <a:pPr lvl="1"/>
            <a:r>
              <a:rPr lang="en-US" sz="1200" dirty="0">
                <a:latin typeface="Huawei Sans" panose="020C0503030203020204" pitchFamily="34" charset="0"/>
              </a:rPr>
              <a:t>Loss due to water pipe friction resistance and local resistance loss of the cooling system: generally 7 to 10 mH</a:t>
            </a:r>
            <a:r>
              <a:rPr lang="en-US" sz="1200" baseline="-25000" dirty="0">
                <a:latin typeface="Huawei Sans" panose="020C0503030203020204" pitchFamily="34" charset="0"/>
              </a:rPr>
              <a:t>2</a:t>
            </a:r>
            <a:r>
              <a:rPr lang="en-US" sz="1200" dirty="0">
                <a:latin typeface="Huawei Sans" panose="020C0503030203020204" pitchFamily="34" charset="0"/>
              </a:rPr>
              <a:t>O</a:t>
            </a:r>
          </a:p>
          <a:p>
            <a:r>
              <a:rPr lang="en-US" sz="1400" dirty="0">
                <a:latin typeface="Huawei Sans" panose="020C0503030203020204" pitchFamily="34" charset="0"/>
              </a:rPr>
              <a:t>To sum up, the lift of the chilled water pump ranges from 26 to 35 mH</a:t>
            </a:r>
            <a:r>
              <a:rPr lang="en-US" sz="1400" baseline="-25000" dirty="0">
                <a:latin typeface="Huawei Sans" panose="020C0503030203020204" pitchFamily="34" charset="0"/>
              </a:rPr>
              <a:t>2</a:t>
            </a:r>
            <a:r>
              <a:rPr lang="en-US" sz="1400" dirty="0">
                <a:latin typeface="Huawei Sans" panose="020C0503030203020204" pitchFamily="34" charset="0"/>
              </a:rPr>
              <a:t>O. Generally, the lift ranges from 32 to 36 mH</a:t>
            </a:r>
            <a:r>
              <a:rPr lang="en-US" sz="1400" baseline="-25000" dirty="0">
                <a:latin typeface="Huawei Sans" panose="020C0503030203020204" pitchFamily="34" charset="0"/>
              </a:rPr>
              <a:t>2</a:t>
            </a:r>
            <a:r>
              <a:rPr lang="en-US" sz="1400" dirty="0">
                <a:latin typeface="Huawei Sans" panose="020C0503030203020204" pitchFamily="34" charset="0"/>
              </a:rPr>
              <a:t>O.</a:t>
            </a:r>
          </a:p>
          <a:p>
            <a:r>
              <a:rPr lang="en-US" sz="1400" dirty="0">
                <a:solidFill>
                  <a:srgbClr val="C00000"/>
                </a:solidFill>
                <a:latin typeface="Huawei Sans" panose="020C0503030203020204" pitchFamily="34" charset="0"/>
              </a:rPr>
              <a:t>Note: In the specific design phase, the lift must be calculated based on the actual situation of the cooling system. Do not copy the empirical value.</a:t>
            </a:r>
          </a:p>
        </p:txBody>
      </p:sp>
      <p:pic>
        <p:nvPicPr>
          <p:cNvPr id="23" name="图片 22"/>
          <p:cNvPicPr>
            <a:picLocks noChangeAspect="1"/>
          </p:cNvPicPr>
          <p:nvPr/>
        </p:nvPicPr>
        <p:blipFill>
          <a:blip r:embed="rId3"/>
          <a:stretch>
            <a:fillRect/>
          </a:stretch>
        </p:blipFill>
        <p:spPr>
          <a:xfrm>
            <a:off x="7409849" y="1199105"/>
            <a:ext cx="3874128" cy="4537150"/>
          </a:xfrm>
          <a:prstGeom prst="rect">
            <a:avLst/>
          </a:prstGeom>
        </p:spPr>
      </p:pic>
      <p:sp>
        <p:nvSpPr>
          <p:cNvPr id="24" name="矩形 23"/>
          <p:cNvSpPr/>
          <p:nvPr/>
        </p:nvSpPr>
        <p:spPr>
          <a:xfrm>
            <a:off x="8027210" y="4670559"/>
            <a:ext cx="1208985" cy="338554"/>
          </a:xfrm>
          <a:prstGeom prst="rect">
            <a:avLst/>
          </a:prstGeom>
        </p:spPr>
        <p:txBody>
          <a:bodyPr wrap="none">
            <a:noAutofit/>
          </a:bodyPr>
          <a:lstStyle/>
          <a:p>
            <a:r>
              <a:rPr lang="en-US" sz="1200" dirty="0">
                <a:solidFill>
                  <a:srgbClr val="990000"/>
                </a:solidFill>
                <a:latin typeface="Huawei Sans" panose="020C0503030203020204" pitchFamily="34" charset="0"/>
                <a:ea typeface="+mn-ea"/>
              </a:rPr>
              <a:t>Evaporator</a:t>
            </a:r>
          </a:p>
        </p:txBody>
      </p:sp>
      <p:sp>
        <p:nvSpPr>
          <p:cNvPr id="25" name="矩形 24"/>
          <p:cNvSpPr/>
          <p:nvPr/>
        </p:nvSpPr>
        <p:spPr>
          <a:xfrm>
            <a:off x="9087065" y="1475079"/>
            <a:ext cx="1228221" cy="338554"/>
          </a:xfrm>
          <a:prstGeom prst="rect">
            <a:avLst/>
          </a:prstGeom>
        </p:spPr>
        <p:txBody>
          <a:bodyPr wrap="none">
            <a:noAutofit/>
          </a:bodyPr>
          <a:lstStyle/>
          <a:p>
            <a:r>
              <a:rPr lang="en-US" sz="1400" dirty="0">
                <a:solidFill>
                  <a:srgbClr val="990000"/>
                </a:solidFill>
                <a:latin typeface="Huawei Sans" panose="020C0503030203020204" pitchFamily="34" charset="0"/>
                <a:ea typeface="+mn-ea"/>
              </a:rPr>
              <a:t>Indoor unit</a:t>
            </a:r>
          </a:p>
        </p:txBody>
      </p:sp>
      <p:sp>
        <p:nvSpPr>
          <p:cNvPr id="26" name="矩形 25"/>
          <p:cNvSpPr/>
          <p:nvPr/>
        </p:nvSpPr>
        <p:spPr>
          <a:xfrm>
            <a:off x="8741619" y="5650163"/>
            <a:ext cx="1919115" cy="338554"/>
          </a:xfrm>
          <a:prstGeom prst="rect">
            <a:avLst/>
          </a:prstGeom>
        </p:spPr>
        <p:txBody>
          <a:bodyPr wrap="none">
            <a:noAutofit/>
          </a:bodyPr>
          <a:lstStyle/>
          <a:p>
            <a:r>
              <a:rPr lang="en-US" sz="1400" dirty="0">
                <a:solidFill>
                  <a:srgbClr val="990000"/>
                </a:solidFill>
                <a:latin typeface="Huawei Sans" panose="020C0503030203020204" pitchFamily="34" charset="0"/>
                <a:ea typeface="+mn-ea"/>
              </a:rPr>
              <a:t>Return water filter</a:t>
            </a:r>
          </a:p>
        </p:txBody>
      </p:sp>
    </p:spTree>
    <p:extLst>
      <p:ext uri="{BB962C8B-B14F-4D97-AF65-F5344CB8AC3E}">
        <p14:creationId xmlns:p14="http://schemas.microsoft.com/office/powerpoint/2010/main" val="340809824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r>
              <a:rPr lang="en-US">
                <a:solidFill>
                  <a:schemeClr val="bg1">
                    <a:lumMod val="50000"/>
                  </a:schemeClr>
                </a:solidFill>
                <a:latin typeface="Huawei Sans" panose="020C0503030203020204" pitchFamily="34" charset="0"/>
              </a:rPr>
              <a:t>Chilled Water Air Conditioner Design Overview</a:t>
            </a:r>
          </a:p>
          <a:p>
            <a:r>
              <a:rPr lang="en-US" b="1">
                <a:latin typeface="Huawei Sans" panose="020C0503030203020204" pitchFamily="34" charset="0"/>
              </a:rPr>
              <a:t>Chilled Water System Configuration</a:t>
            </a:r>
          </a:p>
          <a:p>
            <a:pPr lvl="1"/>
            <a:r>
              <a:rPr lang="en-US">
                <a:solidFill>
                  <a:schemeClr val="bg1">
                    <a:lumMod val="50000"/>
                  </a:schemeClr>
                </a:solidFill>
                <a:latin typeface="Huawei Sans" panose="020C0503030203020204" pitchFamily="34" charset="0"/>
              </a:rPr>
              <a:t>Air Conditioner Chilled Water System Classification</a:t>
            </a:r>
          </a:p>
          <a:p>
            <a:pPr lvl="1"/>
            <a:r>
              <a:rPr lang="en-US">
                <a:solidFill>
                  <a:schemeClr val="bg1">
                    <a:lumMod val="50000"/>
                  </a:schemeClr>
                </a:solidFill>
                <a:latin typeface="Huawei Sans" panose="020C0503030203020204" pitchFamily="34" charset="0"/>
              </a:rPr>
              <a:t>Chiller Calculation and Selection</a:t>
            </a:r>
          </a:p>
          <a:p>
            <a:pPr lvl="1"/>
            <a:r>
              <a:rPr lang="en-US">
                <a:solidFill>
                  <a:schemeClr val="bg1">
                    <a:lumMod val="50000"/>
                  </a:schemeClr>
                </a:solidFill>
                <a:latin typeface="Huawei Sans" panose="020C0503030203020204" pitchFamily="34" charset="0"/>
              </a:rPr>
              <a:t>Chilled Water Pump Calculation and Selection</a:t>
            </a:r>
          </a:p>
          <a:p>
            <a:pPr lvl="1">
              <a:buSzPct val="60000"/>
              <a:buFont typeface="Wingdings" panose="05000000000000000000" pitchFamily="2" charset="2"/>
              <a:buChar char="n"/>
            </a:pPr>
            <a:r>
              <a:rPr lang="en-US">
                <a:latin typeface="Huawei Sans" panose="020C0503030203020204" pitchFamily="34" charset="0"/>
              </a:rPr>
              <a:t>Data Center Air Conditioner Water System Configuration</a:t>
            </a:r>
          </a:p>
          <a:p>
            <a:r>
              <a:rPr lang="en-US">
                <a:solidFill>
                  <a:schemeClr val="bg1">
                    <a:lumMod val="50000"/>
                  </a:schemeClr>
                </a:solidFill>
                <a:latin typeface="Huawei Sans" panose="020C0503030203020204" pitchFamily="34" charset="0"/>
              </a:rPr>
              <a:t>Cooling Water System Configuration</a:t>
            </a:r>
          </a:p>
        </p:txBody>
      </p:sp>
    </p:spTree>
    <p:extLst>
      <p:ext uri="{BB962C8B-B14F-4D97-AF65-F5344CB8AC3E}">
        <p14:creationId xmlns:p14="http://schemas.microsoft.com/office/powerpoint/2010/main" val="24626232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type="body" sz="quarter" idx="10"/>
          </p:nvPr>
        </p:nvSpPr>
        <p:spPr>
          <a:prstGeom prst="rect">
            <a:avLst/>
          </a:prstGeom>
        </p:spPr>
        <p:txBody>
          <a:bodyPr>
            <a:noAutofit/>
          </a:bodyPr>
          <a:lstStyle/>
          <a:p>
            <a:r>
              <a:rPr lang="en-US">
                <a:latin typeface="Huawei Sans" panose="020C0503030203020204" pitchFamily="34" charset="0"/>
              </a:rPr>
              <a:t>On completion of this course, you will be able to:</a:t>
            </a:r>
          </a:p>
          <a:p>
            <a:pPr lvl="1"/>
            <a:r>
              <a:rPr lang="en-US">
                <a:latin typeface="Huawei Sans" panose="020C0503030203020204" pitchFamily="34" charset="0"/>
              </a:rPr>
              <a:t>Get familiar with the configuration methods of chilled water air conditioners in a data center.</a:t>
            </a:r>
          </a:p>
          <a:p>
            <a:pPr lvl="1"/>
            <a:r>
              <a:rPr lang="en-US">
                <a:latin typeface="Huawei Sans" panose="020C0503030203020204" pitchFamily="34" charset="0"/>
              </a:rPr>
              <a:t>Understand the air conditioner water system types and their application scenarios.</a:t>
            </a:r>
          </a:p>
          <a:p>
            <a:pPr lvl="1"/>
            <a:r>
              <a:rPr lang="en-US">
                <a:latin typeface="Huawei Sans" panose="020C0503030203020204" pitchFamily="34" charset="0"/>
              </a:rPr>
              <a:t>Calculate the air conditioner configuration based on actual projects.</a:t>
            </a:r>
          </a:p>
          <a:p>
            <a:pPr lvl="1"/>
            <a:r>
              <a:rPr lang="en-US">
                <a:latin typeface="Huawei Sans" panose="020C0503030203020204" pitchFamily="34" charset="0"/>
              </a:rPr>
              <a:t>Study the feasibility of the chilled water air conditioning system.</a:t>
            </a:r>
          </a:p>
        </p:txBody>
      </p:sp>
    </p:spTree>
    <p:extLst>
      <p:ext uri="{BB962C8B-B14F-4D97-AF65-F5344CB8AC3E}">
        <p14:creationId xmlns:p14="http://schemas.microsoft.com/office/powerpoint/2010/main" val="210523468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r>
              <a:rPr lang="en-US">
                <a:solidFill>
                  <a:schemeClr val="bg1">
                    <a:lumMod val="50000"/>
                  </a:schemeClr>
                </a:solidFill>
                <a:latin typeface="Huawei Sans" panose="020C0503030203020204" pitchFamily="34" charset="0"/>
              </a:rPr>
              <a:t>Chilled Water Air Conditioner Design Overview</a:t>
            </a:r>
          </a:p>
          <a:p>
            <a:r>
              <a:rPr lang="en-US">
                <a:solidFill>
                  <a:schemeClr val="bg1">
                    <a:lumMod val="50000"/>
                  </a:schemeClr>
                </a:solidFill>
                <a:latin typeface="Huawei Sans" panose="020C0503030203020204" pitchFamily="34" charset="0"/>
              </a:rPr>
              <a:t>Chilled Water System Configuration</a:t>
            </a:r>
          </a:p>
          <a:p>
            <a:r>
              <a:rPr lang="en-US" b="1">
                <a:latin typeface="Huawei Sans" panose="020C0503030203020204" pitchFamily="34" charset="0"/>
              </a:rPr>
              <a:t>Cooling Water System Configuration</a:t>
            </a:r>
          </a:p>
          <a:p>
            <a:pPr lvl="1">
              <a:buSzPct val="60000"/>
              <a:buFont typeface="Wingdings" panose="05000000000000000000" pitchFamily="2" charset="2"/>
              <a:buChar char="n"/>
            </a:pPr>
            <a:r>
              <a:rPr lang="en-US">
                <a:latin typeface="Huawei Sans" panose="020C0503030203020204" pitchFamily="34" charset="0"/>
              </a:rPr>
              <a:t>Cooling Water System Overview</a:t>
            </a:r>
          </a:p>
          <a:p>
            <a:pPr lvl="1"/>
            <a:r>
              <a:rPr lang="en-US">
                <a:solidFill>
                  <a:schemeClr val="bg1">
                    <a:lumMod val="50000"/>
                  </a:schemeClr>
                </a:solidFill>
                <a:latin typeface="Huawei Sans" panose="020C0503030203020204" pitchFamily="34" charset="0"/>
              </a:rPr>
              <a:t>Cooling Tower Configuration and Selection</a:t>
            </a:r>
          </a:p>
          <a:p>
            <a:pPr lvl="1"/>
            <a:r>
              <a:rPr lang="en-US">
                <a:solidFill>
                  <a:schemeClr val="bg1">
                    <a:lumMod val="50000"/>
                  </a:schemeClr>
                </a:solidFill>
                <a:latin typeface="Huawei Sans" panose="020C0503030203020204" pitchFamily="34" charset="0"/>
              </a:rPr>
              <a:t>Cooling Water Pump Configuration and Selection</a:t>
            </a:r>
          </a:p>
        </p:txBody>
      </p:sp>
    </p:spTree>
    <p:extLst>
      <p:ext uri="{BB962C8B-B14F-4D97-AF65-F5344CB8AC3E}">
        <p14:creationId xmlns:p14="http://schemas.microsoft.com/office/powerpoint/2010/main" val="402497237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标题 73"/>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Cooling Water System Concept</a:t>
            </a:r>
          </a:p>
        </p:txBody>
      </p:sp>
      <p:sp>
        <p:nvSpPr>
          <p:cNvPr id="3" name="文本占位符 2"/>
          <p:cNvSpPr>
            <a:spLocks noGrp="1"/>
          </p:cNvSpPr>
          <p:nvPr>
            <p:ph type="body" sz="quarter" idx="10"/>
          </p:nvPr>
        </p:nvSpPr>
        <p:spPr/>
        <p:txBody>
          <a:bodyPr>
            <a:noAutofit/>
          </a:bodyPr>
          <a:lstStyle/>
          <a:p>
            <a:r>
              <a:rPr lang="en-US" sz="1600" dirty="0">
                <a:latin typeface="Huawei Sans" panose="020C0503030203020204" pitchFamily="34" charset="0"/>
              </a:rPr>
              <a:t>The cooling water system uses a cooling tower to supply circulating cooling water to the condenser of a chiller. The system consists of the cooling tower, cooling water tank, cooling water pump, condenser, and connection pipes.</a:t>
            </a:r>
          </a:p>
        </p:txBody>
      </p:sp>
      <p:pic>
        <p:nvPicPr>
          <p:cNvPr id="4" name="图片 3"/>
          <p:cNvPicPr>
            <a:picLocks noChangeAspect="1"/>
          </p:cNvPicPr>
          <p:nvPr/>
        </p:nvPicPr>
        <p:blipFill>
          <a:blip r:embed="rId3"/>
          <a:stretch>
            <a:fillRect/>
          </a:stretch>
        </p:blipFill>
        <p:spPr>
          <a:xfrm>
            <a:off x="2779620" y="1955999"/>
            <a:ext cx="6534150" cy="4267200"/>
          </a:xfrm>
          <a:prstGeom prst="rect">
            <a:avLst/>
          </a:prstGeom>
        </p:spPr>
      </p:pic>
      <p:sp>
        <p:nvSpPr>
          <p:cNvPr id="31" name="文本框 30"/>
          <p:cNvSpPr txBox="1"/>
          <p:nvPr/>
        </p:nvSpPr>
        <p:spPr bwMode="auto">
          <a:xfrm>
            <a:off x="5242660" y="2069345"/>
            <a:ext cx="1738765"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200" dirty="0">
                <a:latin typeface="Huawei Sans" panose="020C0503030203020204" pitchFamily="34" charset="0"/>
                <a:ea typeface="+mn-ea"/>
              </a:rPr>
              <a:t>Cooling tower</a:t>
            </a:r>
          </a:p>
        </p:txBody>
      </p:sp>
      <p:sp>
        <p:nvSpPr>
          <p:cNvPr id="32" name="文本框 31"/>
          <p:cNvSpPr txBox="1"/>
          <p:nvPr/>
        </p:nvSpPr>
        <p:spPr bwMode="auto">
          <a:xfrm>
            <a:off x="5500756" y="3123475"/>
            <a:ext cx="1480670"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200" dirty="0">
                <a:latin typeface="Huawei Sans" panose="020C0503030203020204" pitchFamily="34" charset="0"/>
                <a:ea typeface="+mn-ea"/>
              </a:rPr>
              <a:t>Refill water</a:t>
            </a:r>
          </a:p>
        </p:txBody>
      </p:sp>
      <p:sp>
        <p:nvSpPr>
          <p:cNvPr id="33" name="文本框 32"/>
          <p:cNvSpPr txBox="1"/>
          <p:nvPr/>
        </p:nvSpPr>
        <p:spPr bwMode="auto">
          <a:xfrm>
            <a:off x="3363408" y="4187562"/>
            <a:ext cx="1076591" cy="107354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200" dirty="0">
                <a:latin typeface="Huawei Sans" panose="020C0503030203020204" pitchFamily="34" charset="0"/>
                <a:ea typeface="+mn-ea"/>
              </a:rPr>
              <a:t>Dosing device</a:t>
            </a:r>
          </a:p>
        </p:txBody>
      </p:sp>
      <p:sp>
        <p:nvSpPr>
          <p:cNvPr id="34" name="文本框 33"/>
          <p:cNvSpPr txBox="1"/>
          <p:nvPr/>
        </p:nvSpPr>
        <p:spPr bwMode="auto">
          <a:xfrm>
            <a:off x="5202686" y="4804026"/>
            <a:ext cx="1467448" cy="82732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200" dirty="0">
                <a:latin typeface="Huawei Sans" panose="020C0503030203020204" pitchFamily="34" charset="0"/>
                <a:ea typeface="+mn-ea"/>
              </a:rPr>
              <a:t>Cooling water pump</a:t>
            </a:r>
          </a:p>
        </p:txBody>
      </p:sp>
      <p:sp>
        <p:nvSpPr>
          <p:cNvPr id="35" name="文本框 34"/>
          <p:cNvSpPr txBox="1"/>
          <p:nvPr/>
        </p:nvSpPr>
        <p:spPr bwMode="auto">
          <a:xfrm>
            <a:off x="7155479" y="3417284"/>
            <a:ext cx="756084"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200">
                <a:latin typeface="Huawei Sans" panose="020C0503030203020204" pitchFamily="34" charset="0"/>
                <a:ea typeface="+mn-ea"/>
              </a:rPr>
              <a:t>Rooftop</a:t>
            </a:r>
          </a:p>
        </p:txBody>
      </p:sp>
      <p:sp>
        <p:nvSpPr>
          <p:cNvPr id="36" name="文本框 35"/>
          <p:cNvSpPr txBox="1"/>
          <p:nvPr/>
        </p:nvSpPr>
        <p:spPr bwMode="auto">
          <a:xfrm>
            <a:off x="6981426" y="4920906"/>
            <a:ext cx="1104189" cy="33488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200" dirty="0">
                <a:latin typeface="Huawei Sans" panose="020C0503030203020204" pitchFamily="34" charset="0"/>
                <a:ea typeface="+mn-ea"/>
              </a:rPr>
              <a:t>Chiller</a:t>
            </a:r>
          </a:p>
        </p:txBody>
      </p:sp>
      <p:sp>
        <p:nvSpPr>
          <p:cNvPr id="37" name="文本框 36"/>
          <p:cNvSpPr txBox="1"/>
          <p:nvPr/>
        </p:nvSpPr>
        <p:spPr bwMode="auto">
          <a:xfrm>
            <a:off x="4468575" y="4885393"/>
            <a:ext cx="1060756" cy="82732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200" dirty="0">
                <a:latin typeface="Huawei Sans" panose="020C0503030203020204" pitchFamily="34" charset="0"/>
                <a:ea typeface="+mn-ea"/>
              </a:rPr>
              <a:t>Dirt remover</a:t>
            </a:r>
          </a:p>
        </p:txBody>
      </p:sp>
    </p:spTree>
    <p:extLst>
      <p:ext uri="{BB962C8B-B14F-4D97-AF65-F5344CB8AC3E}">
        <p14:creationId xmlns:p14="http://schemas.microsoft.com/office/powerpoint/2010/main" val="9021267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Cooling Water System Types</a:t>
            </a:r>
          </a:p>
        </p:txBody>
      </p:sp>
      <p:sp>
        <p:nvSpPr>
          <p:cNvPr id="42" name="文本占位符 41"/>
          <p:cNvSpPr>
            <a:spLocks noGrp="1"/>
          </p:cNvSpPr>
          <p:nvPr>
            <p:ph type="body" sz="quarter" idx="10"/>
          </p:nvPr>
        </p:nvSpPr>
        <p:spPr>
          <a:xfrm>
            <a:off x="455612" y="1052514"/>
            <a:ext cx="5640388" cy="4875042"/>
          </a:xfrm>
          <a:prstGeom prst="rect">
            <a:avLst/>
          </a:prstGeom>
        </p:spPr>
        <p:txBody>
          <a:bodyPr>
            <a:noAutofit/>
          </a:bodyPr>
          <a:lstStyle/>
          <a:p>
            <a:pPr>
              <a:lnSpc>
                <a:spcPct val="100000"/>
              </a:lnSpc>
            </a:pPr>
            <a:r>
              <a:rPr lang="en-US" sz="1400" dirty="0">
                <a:latin typeface="Huawei Sans" panose="020C0503030203020204" pitchFamily="34" charset="0"/>
              </a:rPr>
              <a:t>One-to-one configuration of pumps, chillers, and cooling towers</a:t>
            </a:r>
          </a:p>
          <a:p>
            <a:pPr lvl="1">
              <a:lnSpc>
                <a:spcPct val="100000"/>
              </a:lnSpc>
            </a:pPr>
            <a:r>
              <a:rPr lang="en-US" sz="1200" dirty="0">
                <a:solidFill>
                  <a:srgbClr val="C00000"/>
                </a:solidFill>
                <a:latin typeface="Huawei Sans" panose="020C0503030203020204" pitchFamily="34" charset="0"/>
              </a:rPr>
              <a:t>Advantages:</a:t>
            </a:r>
            <a:r>
              <a:rPr lang="en-US" sz="1200" dirty="0">
                <a:latin typeface="Huawei Sans" panose="020C0503030203020204" pitchFamily="34" charset="0"/>
              </a:rPr>
              <a:t> The cooling water system of each chiller is independent of each other. The systems are subject to coordinated control for flow matching. Balance pipes are not required between cooling towers.</a:t>
            </a:r>
          </a:p>
          <a:p>
            <a:pPr lvl="1">
              <a:lnSpc>
                <a:spcPct val="100000"/>
              </a:lnSpc>
            </a:pPr>
            <a:r>
              <a:rPr lang="en-US" sz="1200" dirty="0">
                <a:solidFill>
                  <a:srgbClr val="C00000"/>
                </a:solidFill>
                <a:latin typeface="Huawei Sans" panose="020C0503030203020204" pitchFamily="34" charset="0"/>
              </a:rPr>
              <a:t>Disadvantages</a:t>
            </a:r>
            <a:r>
              <a:rPr lang="en-US" sz="1200" dirty="0">
                <a:latin typeface="Huawei Sans" panose="020C0503030203020204" pitchFamily="34" charset="0"/>
              </a:rPr>
              <a:t>: The pipeline layout is complex, the number of pipes and the space they occupy are large. Therefore, pipes cannot back up each other.</a:t>
            </a:r>
          </a:p>
        </p:txBody>
      </p:sp>
      <p:grpSp>
        <p:nvGrpSpPr>
          <p:cNvPr id="43" name="Group 10"/>
          <p:cNvGrpSpPr>
            <a:grpSpLocks/>
          </p:cNvGrpSpPr>
          <p:nvPr/>
        </p:nvGrpSpPr>
        <p:grpSpPr bwMode="auto">
          <a:xfrm>
            <a:off x="841175" y="3028230"/>
            <a:ext cx="5197049" cy="3131922"/>
            <a:chOff x="2678" y="1096"/>
            <a:chExt cx="3090" cy="2024"/>
          </a:xfrm>
        </p:grpSpPr>
        <p:pic>
          <p:nvPicPr>
            <p:cNvPr id="44"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8" y="1096"/>
              <a:ext cx="3090" cy="1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Box 9"/>
            <p:cNvSpPr txBox="1">
              <a:spLocks noChangeArrowheads="1"/>
            </p:cNvSpPr>
            <p:nvPr/>
          </p:nvSpPr>
          <p:spPr bwMode="auto">
            <a:xfrm>
              <a:off x="2950" y="2950"/>
              <a:ext cx="2570" cy="170"/>
            </a:xfrm>
            <a:prstGeom prst="rect">
              <a:avLst/>
            </a:prstGeom>
            <a:noFill/>
            <a:ln>
              <a:noFill/>
            </a:ln>
            <a:effectLst/>
            <a:extLst>
              <a:ext uri="{909E8E84-426E-40DD-AFC4-6F175D3DCCD1}">
                <a14:hiddenFill xmlns:a14="http://schemas.microsoft.com/office/drawing/2010/main">
                  <a:solidFill>
                    <a:srgbClr val="3399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lgn="ctr">
                <a:spcBef>
                  <a:spcPct val="50000"/>
                </a:spcBef>
              </a:pPr>
              <a:r>
                <a:rPr lang="en-US" sz="1200" dirty="0">
                  <a:solidFill>
                    <a:srgbClr val="C00000"/>
                  </a:solidFill>
                  <a:latin typeface="Huawei Sans" panose="020C0503030203020204" pitchFamily="34" charset="0"/>
                  <a:ea typeface="+mn-ea"/>
                </a:rPr>
                <a:t>Pump, chiller, and cooling tower configurations</a:t>
              </a:r>
            </a:p>
          </p:txBody>
        </p:sp>
      </p:grpSp>
      <p:sp>
        <p:nvSpPr>
          <p:cNvPr id="9" name="文本占位符 3"/>
          <p:cNvSpPr txBox="1">
            <a:spLocks/>
          </p:cNvSpPr>
          <p:nvPr/>
        </p:nvSpPr>
        <p:spPr bwMode="auto">
          <a:xfrm>
            <a:off x="6095999" y="1064957"/>
            <a:ext cx="5656203" cy="4862599"/>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2279" indent="-302279" algn="just" defTabSz="914034" rtl="0" eaLnBrk="1" fontAlgn="ctr" latinLnBrk="0" hangingPunct="1">
              <a:lnSpc>
                <a:spcPct val="140000"/>
              </a:lnSpc>
              <a:spcBef>
                <a:spcPts val="792"/>
              </a:spcBef>
              <a:buClrTx/>
              <a:buSzPct val="50000"/>
              <a:buFont typeface="Wingdings" panose="05000000000000000000" pitchFamily="2" charset="2"/>
              <a:buChar char="l"/>
              <a:defRPr sz="2199" kern="1200" baseline="0">
                <a:solidFill>
                  <a:schemeClr val="tx1"/>
                </a:solidFill>
                <a:latin typeface="Huawei Sans" panose="020C0503030203020204" pitchFamily="34" charset="0"/>
                <a:ea typeface="方正兰亭黑简体" panose="02000000000000000000" pitchFamily="2" charset="-122"/>
                <a:cs typeface="Huawei Sans" panose="020C0503030203020204" pitchFamily="34" charset="0"/>
              </a:defRPr>
            </a:lvl1pPr>
            <a:lvl2pPr marL="654938" indent="-251899" algn="l" defTabSz="914034" rtl="0" eaLnBrk="1" fontAlgn="ctr" latinLnBrk="0" hangingPunct="1">
              <a:lnSpc>
                <a:spcPct val="140000"/>
              </a:lnSpc>
              <a:spcBef>
                <a:spcPts val="720"/>
              </a:spcBef>
              <a:buClrTx/>
              <a:buSzPct val="50000"/>
              <a:buFont typeface="Wingdings" panose="05000000000000000000" pitchFamily="2" charset="2"/>
              <a:buChar char="p"/>
              <a:defRPr sz="1999" kern="1200">
                <a:solidFill>
                  <a:schemeClr val="tx1"/>
                </a:solidFill>
                <a:latin typeface="Huawei Sans" panose="020C0503030203020204" pitchFamily="34" charset="0"/>
                <a:ea typeface="方正兰亭黑简体" panose="02000000000000000000" pitchFamily="2" charset="-122"/>
                <a:cs typeface="+mn-cs"/>
              </a:defRPr>
            </a:lvl2pPr>
            <a:lvl3pPr marL="1003998" indent="-201519" algn="l" defTabSz="914034" rtl="0" eaLnBrk="1" fontAlgn="ctr" latinLnBrk="0" hangingPunct="1">
              <a:lnSpc>
                <a:spcPct val="140000"/>
              </a:lnSpc>
              <a:spcBef>
                <a:spcPts val="648"/>
              </a:spcBef>
              <a:buClrTx/>
              <a:buSzPct val="50000"/>
              <a:buFont typeface="Wingdings" panose="05000000000000000000" pitchFamily="2" charset="2"/>
              <a:buChar char="n"/>
              <a:defRPr sz="1799" kern="1200">
                <a:solidFill>
                  <a:schemeClr val="tx1"/>
                </a:solidFill>
                <a:latin typeface="Huawei Sans" panose="020C0503030203020204" pitchFamily="34" charset="0"/>
                <a:ea typeface="方正兰亭黑简体" panose="02000000000000000000" pitchFamily="2" charset="-122"/>
                <a:cs typeface="+mn-cs"/>
              </a:defRPr>
            </a:lvl3pPr>
            <a:lvl4pPr marL="1399840" indent="-197921" algn="l" defTabSz="914034" rtl="0" eaLnBrk="1" fontAlgn="ctr" latinLnBrk="0" hangingPunct="1">
              <a:lnSpc>
                <a:spcPct val="140000"/>
              </a:lnSpc>
              <a:spcBef>
                <a:spcPts val="576"/>
              </a:spcBef>
              <a:buFont typeface="Huawei Sans" panose="020C0503030203020204" pitchFamily="34" charset="0"/>
              <a:buChar char="−"/>
              <a:defRPr sz="1599" kern="1200">
                <a:solidFill>
                  <a:schemeClr val="tx1"/>
                </a:solidFill>
                <a:latin typeface="Huawei Sans" panose="020C0503030203020204" pitchFamily="34" charset="0"/>
                <a:ea typeface="方正兰亭黑简体" panose="02000000000000000000" pitchFamily="2" charset="-122"/>
                <a:cs typeface="+mn-cs"/>
              </a:defRPr>
            </a:lvl4pPr>
            <a:lvl5pPr marL="1802879" indent="-201519" algn="l" defTabSz="914034" rtl="0" eaLnBrk="1" fontAlgn="ctr" latinLnBrk="0" hangingPunct="1">
              <a:lnSpc>
                <a:spcPct val="140000"/>
              </a:lnSpc>
              <a:spcBef>
                <a:spcPts val="576"/>
              </a:spcBef>
              <a:buFont typeface="Huawei Sans" panose="020C0503030203020204" pitchFamily="34" charset="0"/>
              <a:buChar char="~"/>
              <a:defRPr sz="1399" kern="1200">
                <a:solidFill>
                  <a:schemeClr val="tx1"/>
                </a:solidFill>
                <a:latin typeface="Huawei Sans" panose="020C0503030203020204" pitchFamily="34" charset="0"/>
                <a:ea typeface="方正兰亭黑简体" panose="02000000000000000000" pitchFamily="2" charset="-122"/>
                <a:cs typeface="+mn-cs"/>
              </a:defRPr>
            </a:lvl5pPr>
            <a:lvl6pPr marL="2513594"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6pPr>
            <a:lvl7pPr marL="2970611"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7pPr>
            <a:lvl8pPr marL="3427628"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8pPr>
            <a:lvl9pPr marL="3884646" indent="-228509" algn="l" defTabSz="914034" rtl="0" eaLnBrk="1" latinLnBrk="0" hangingPunct="1">
              <a:lnSpc>
                <a:spcPct val="90000"/>
              </a:lnSpc>
              <a:spcBef>
                <a:spcPts val="500"/>
              </a:spcBef>
              <a:buFont typeface="Arial" panose="020B0604020202020204" pitchFamily="34" charset="0"/>
              <a:buChar char="•"/>
              <a:defRPr sz="1799" kern="1200">
                <a:solidFill>
                  <a:schemeClr val="tx1"/>
                </a:solidFill>
                <a:latin typeface="+mn-lt"/>
                <a:ea typeface="+mn-ea"/>
                <a:cs typeface="+mn-cs"/>
              </a:defRPr>
            </a:lvl9pPr>
          </a:lstStyle>
          <a:p>
            <a:pPr>
              <a:lnSpc>
                <a:spcPct val="110000"/>
              </a:lnSpc>
            </a:pPr>
            <a:r>
              <a:rPr lang="en-US" sz="1400" dirty="0">
                <a:latin typeface="Huawei Sans" panose="020C0503030203020204" pitchFamily="34" charset="0"/>
              </a:rPr>
              <a:t>Cooling water pipe configuration where pumps, chillers, and cooling towers are connected in parallel respectively </a:t>
            </a:r>
          </a:p>
          <a:p>
            <a:pPr lvl="1">
              <a:lnSpc>
                <a:spcPct val="110000"/>
              </a:lnSpc>
            </a:pPr>
            <a:r>
              <a:rPr lang="en-US" sz="1200" dirty="0">
                <a:solidFill>
                  <a:srgbClr val="990000"/>
                </a:solidFill>
                <a:latin typeface="Huawei Sans" panose="020C0503030203020204" pitchFamily="34" charset="0"/>
              </a:rPr>
              <a:t>Advantages: </a:t>
            </a:r>
            <a:r>
              <a:rPr lang="en-US" sz="1200" dirty="0">
                <a:latin typeface="Huawei Sans" panose="020C0503030203020204" pitchFamily="34" charset="0"/>
              </a:rPr>
              <a:t>No standby device is required. Few pipes are used and the investment is small.</a:t>
            </a:r>
          </a:p>
          <a:p>
            <a:pPr lvl="1">
              <a:lnSpc>
                <a:spcPct val="110000"/>
              </a:lnSpc>
            </a:pPr>
            <a:r>
              <a:rPr lang="en-US" sz="1200" dirty="0">
                <a:solidFill>
                  <a:srgbClr val="990000"/>
                </a:solidFill>
                <a:latin typeface="Huawei Sans" panose="020C0503030203020204" pitchFamily="34" charset="0"/>
              </a:rPr>
              <a:t>Disadvantages: </a:t>
            </a:r>
            <a:r>
              <a:rPr lang="en-US" sz="1200" dirty="0">
                <a:latin typeface="Huawei Sans" panose="020C0503030203020204" pitchFamily="34" charset="0"/>
              </a:rPr>
              <a:t>When the sizes of chillers (condensers) are different, it is difficult to match the cooling water flow between equipment</a:t>
            </a:r>
            <a:r>
              <a:rPr lang="en-US" sz="1200">
                <a:latin typeface="Huawei Sans" panose="020C0503030203020204" pitchFamily="34" charset="0"/>
              </a:rPr>
              <a:t>. </a:t>
            </a:r>
            <a:endParaRPr lang="en-US" sz="1200" dirty="0">
              <a:latin typeface="Huawei Sans" panose="020C0503030203020204" pitchFamily="34" charset="0"/>
            </a:endParaRPr>
          </a:p>
        </p:txBody>
      </p:sp>
      <p:grpSp>
        <p:nvGrpSpPr>
          <p:cNvPr id="10" name="Group 9"/>
          <p:cNvGrpSpPr>
            <a:grpSpLocks/>
          </p:cNvGrpSpPr>
          <p:nvPr/>
        </p:nvGrpSpPr>
        <p:grpSpPr bwMode="auto">
          <a:xfrm>
            <a:off x="6578817" y="2637902"/>
            <a:ext cx="5089166" cy="3545302"/>
            <a:chOff x="2494" y="1616"/>
            <a:chExt cx="3244" cy="2219"/>
          </a:xfrm>
        </p:grpSpPr>
        <p:pic>
          <p:nvPicPr>
            <p:cNvPr id="11" name="Picture 7"/>
            <p:cNvPicPr>
              <a:picLocks noChangeAspect="1" noChangeArrowheads="1"/>
            </p:cNvPicPr>
            <p:nvPr/>
          </p:nvPicPr>
          <p:blipFill>
            <a:blip r:embed="rId4">
              <a:extLst>
                <a:ext uri="{28A0092B-C50C-407E-A947-70E740481C1C}">
                  <a14:useLocalDpi xmlns:a14="http://schemas.microsoft.com/office/drawing/2010/main" val="0"/>
                </a:ext>
              </a:extLst>
            </a:blip>
            <a:srcRect t="2695"/>
            <a:stretch>
              <a:fillRect/>
            </a:stretch>
          </p:blipFill>
          <p:spPr bwMode="auto">
            <a:xfrm>
              <a:off x="2494" y="1616"/>
              <a:ext cx="3130" cy="1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8"/>
            <p:cNvSpPr txBox="1">
              <a:spLocks noChangeArrowheads="1"/>
            </p:cNvSpPr>
            <p:nvPr/>
          </p:nvSpPr>
          <p:spPr bwMode="auto">
            <a:xfrm>
              <a:off x="2563" y="3561"/>
              <a:ext cx="3175" cy="274"/>
            </a:xfrm>
            <a:prstGeom prst="rect">
              <a:avLst/>
            </a:prstGeom>
            <a:noFill/>
            <a:ln>
              <a:noFill/>
            </a:ln>
            <a:effectLst/>
            <a:extLst>
              <a:ext uri="{909E8E84-426E-40DD-AFC4-6F175D3DCCD1}">
                <a14:hiddenFill xmlns:a14="http://schemas.microsoft.com/office/drawing/2010/main">
                  <a:solidFill>
                    <a:srgbClr val="3399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oAutofit/>
            </a:bodyPr>
            <a:lstStyle/>
            <a:p>
              <a:pPr>
                <a:spcBef>
                  <a:spcPct val="50000"/>
                </a:spcBef>
              </a:pPr>
              <a:r>
                <a:rPr lang="en-US" sz="1200" dirty="0">
                  <a:solidFill>
                    <a:srgbClr val="C00000"/>
                  </a:solidFill>
                  <a:latin typeface="Huawei Sans" panose="020C0503030203020204" pitchFamily="34" charset="0"/>
                  <a:ea typeface="+mn-ea"/>
                </a:rPr>
                <a:t>Pipe configuration where water pumps, chillers, and cooling towers are connected in parallel respectively</a:t>
              </a:r>
            </a:p>
          </p:txBody>
        </p:sp>
      </p:grpSp>
      <p:sp>
        <p:nvSpPr>
          <p:cNvPr id="3" name="矩形 2"/>
          <p:cNvSpPr/>
          <p:nvPr/>
        </p:nvSpPr>
        <p:spPr>
          <a:xfrm>
            <a:off x="2824607" y="3285406"/>
            <a:ext cx="352425" cy="152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4" name="矩形 3"/>
          <p:cNvSpPr/>
          <p:nvPr/>
        </p:nvSpPr>
        <p:spPr>
          <a:xfrm>
            <a:off x="2738883" y="3616060"/>
            <a:ext cx="438150" cy="1632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3" name="矩形 12"/>
          <p:cNvSpPr/>
          <p:nvPr/>
        </p:nvSpPr>
        <p:spPr>
          <a:xfrm>
            <a:off x="4020253" y="3616059"/>
            <a:ext cx="438150" cy="1632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4" name="矩形 13"/>
          <p:cNvSpPr/>
          <p:nvPr/>
        </p:nvSpPr>
        <p:spPr>
          <a:xfrm>
            <a:off x="5277553" y="3616058"/>
            <a:ext cx="438150" cy="16328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5" name="矩形 14"/>
          <p:cNvSpPr/>
          <p:nvPr/>
        </p:nvSpPr>
        <p:spPr>
          <a:xfrm>
            <a:off x="4037007" y="3285406"/>
            <a:ext cx="438150" cy="1508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6" name="矩形 15"/>
          <p:cNvSpPr/>
          <p:nvPr/>
        </p:nvSpPr>
        <p:spPr>
          <a:xfrm>
            <a:off x="5335132" y="3285406"/>
            <a:ext cx="438150" cy="15083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7" name="矩形 16"/>
          <p:cNvSpPr/>
          <p:nvPr/>
        </p:nvSpPr>
        <p:spPr>
          <a:xfrm>
            <a:off x="2696019" y="4817042"/>
            <a:ext cx="481014" cy="152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8" name="矩形 17"/>
          <p:cNvSpPr/>
          <p:nvPr/>
        </p:nvSpPr>
        <p:spPr>
          <a:xfrm>
            <a:off x="1381569" y="4740842"/>
            <a:ext cx="481014" cy="152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9" name="矩形 18"/>
          <p:cNvSpPr/>
          <p:nvPr/>
        </p:nvSpPr>
        <p:spPr>
          <a:xfrm>
            <a:off x="1381569" y="5181373"/>
            <a:ext cx="481014" cy="152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0" name="矩形 19"/>
          <p:cNvSpPr/>
          <p:nvPr/>
        </p:nvSpPr>
        <p:spPr>
          <a:xfrm>
            <a:off x="2257869" y="5332706"/>
            <a:ext cx="481014" cy="1196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1" name="矩形 20"/>
          <p:cNvSpPr/>
          <p:nvPr/>
        </p:nvSpPr>
        <p:spPr>
          <a:xfrm>
            <a:off x="3539239" y="5274987"/>
            <a:ext cx="481014" cy="11963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2" name="矩形 21"/>
          <p:cNvSpPr/>
          <p:nvPr/>
        </p:nvSpPr>
        <p:spPr>
          <a:xfrm>
            <a:off x="1381569" y="5654146"/>
            <a:ext cx="481014" cy="152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3" name="矩形 22"/>
          <p:cNvSpPr/>
          <p:nvPr/>
        </p:nvSpPr>
        <p:spPr>
          <a:xfrm>
            <a:off x="2824607" y="5784550"/>
            <a:ext cx="481014" cy="152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4" name="矩形 23"/>
          <p:cNvSpPr/>
          <p:nvPr/>
        </p:nvSpPr>
        <p:spPr>
          <a:xfrm>
            <a:off x="4305745" y="5730346"/>
            <a:ext cx="481014" cy="152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5" name="矩形 24"/>
          <p:cNvSpPr/>
          <p:nvPr/>
        </p:nvSpPr>
        <p:spPr>
          <a:xfrm>
            <a:off x="6911653" y="4115468"/>
            <a:ext cx="365233" cy="1524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6" name="矩形 25"/>
          <p:cNvSpPr/>
          <p:nvPr/>
        </p:nvSpPr>
        <p:spPr>
          <a:xfrm>
            <a:off x="6911654" y="3724122"/>
            <a:ext cx="365233" cy="1049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7" name="矩形 26"/>
          <p:cNvSpPr/>
          <p:nvPr/>
        </p:nvSpPr>
        <p:spPr>
          <a:xfrm>
            <a:off x="6878629" y="3300917"/>
            <a:ext cx="365233" cy="10496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8" name="矩形 27"/>
          <p:cNvSpPr/>
          <p:nvPr/>
        </p:nvSpPr>
        <p:spPr>
          <a:xfrm>
            <a:off x="7459579" y="3154758"/>
            <a:ext cx="428626" cy="1429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29" name="矩形 28"/>
          <p:cNvSpPr/>
          <p:nvPr/>
        </p:nvSpPr>
        <p:spPr>
          <a:xfrm>
            <a:off x="7464380" y="3561507"/>
            <a:ext cx="428626" cy="1429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0" name="矩形 29"/>
          <p:cNvSpPr/>
          <p:nvPr/>
        </p:nvSpPr>
        <p:spPr>
          <a:xfrm>
            <a:off x="7476652" y="3980609"/>
            <a:ext cx="428626" cy="1429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1" name="矩形 30"/>
          <p:cNvSpPr/>
          <p:nvPr/>
        </p:nvSpPr>
        <p:spPr>
          <a:xfrm>
            <a:off x="8483581" y="4983595"/>
            <a:ext cx="925513" cy="1429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2" name="矩形 31"/>
          <p:cNvSpPr/>
          <p:nvPr/>
        </p:nvSpPr>
        <p:spPr>
          <a:xfrm>
            <a:off x="8445481" y="5315780"/>
            <a:ext cx="925513" cy="1429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3" name="矩形 32"/>
          <p:cNvSpPr/>
          <p:nvPr/>
        </p:nvSpPr>
        <p:spPr>
          <a:xfrm>
            <a:off x="8496609" y="5667642"/>
            <a:ext cx="925513" cy="1429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4" name="矩形 33"/>
          <p:cNvSpPr/>
          <p:nvPr/>
        </p:nvSpPr>
        <p:spPr>
          <a:xfrm>
            <a:off x="9088847" y="3594823"/>
            <a:ext cx="320247" cy="1429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矩形 34"/>
          <p:cNvSpPr/>
          <p:nvPr/>
        </p:nvSpPr>
        <p:spPr>
          <a:xfrm>
            <a:off x="10031822" y="3572651"/>
            <a:ext cx="320247" cy="1429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矩形 35"/>
          <p:cNvSpPr/>
          <p:nvPr/>
        </p:nvSpPr>
        <p:spPr>
          <a:xfrm>
            <a:off x="10943841" y="3594823"/>
            <a:ext cx="320247" cy="1429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7" name="矩形 36"/>
          <p:cNvSpPr/>
          <p:nvPr/>
        </p:nvSpPr>
        <p:spPr>
          <a:xfrm>
            <a:off x="10893835" y="3906925"/>
            <a:ext cx="370253" cy="1429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8" name="矩形 37"/>
          <p:cNvSpPr/>
          <p:nvPr/>
        </p:nvSpPr>
        <p:spPr>
          <a:xfrm>
            <a:off x="9981816" y="3899684"/>
            <a:ext cx="370253" cy="1429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9" name="矩形 38"/>
          <p:cNvSpPr/>
          <p:nvPr/>
        </p:nvSpPr>
        <p:spPr>
          <a:xfrm>
            <a:off x="9063843" y="3919768"/>
            <a:ext cx="370253" cy="1429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40" name="矩形 39"/>
          <p:cNvSpPr/>
          <p:nvPr/>
        </p:nvSpPr>
        <p:spPr>
          <a:xfrm>
            <a:off x="8576084" y="3108557"/>
            <a:ext cx="158089" cy="32672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41" name="矩形 40"/>
          <p:cNvSpPr/>
          <p:nvPr/>
        </p:nvSpPr>
        <p:spPr>
          <a:xfrm>
            <a:off x="9483340" y="3126469"/>
            <a:ext cx="158089" cy="32672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46" name="矩形 45"/>
          <p:cNvSpPr/>
          <p:nvPr/>
        </p:nvSpPr>
        <p:spPr>
          <a:xfrm>
            <a:off x="10442984" y="3109162"/>
            <a:ext cx="158089" cy="32672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 name="文本框 4"/>
          <p:cNvSpPr txBox="1"/>
          <p:nvPr/>
        </p:nvSpPr>
        <p:spPr>
          <a:xfrm>
            <a:off x="1259839" y="4687168"/>
            <a:ext cx="726571" cy="246221"/>
          </a:xfrm>
          <a:prstGeom prst="rect">
            <a:avLst/>
          </a:prstGeom>
          <a:noFill/>
        </p:spPr>
        <p:txBody>
          <a:bodyPr wrap="square" rtlCol="0">
            <a:spAutoFit/>
          </a:bodyPr>
          <a:lstStyle/>
          <a:p>
            <a:pPr algn="ctr"/>
            <a:r>
              <a:rPr lang="en-US" altLang="zh-CN" sz="1000" dirty="0"/>
              <a:t>Chiller</a:t>
            </a:r>
            <a:endParaRPr lang="zh-CN" altLang="en-US" sz="1000" dirty="0"/>
          </a:p>
        </p:txBody>
      </p:sp>
      <p:sp>
        <p:nvSpPr>
          <p:cNvPr id="47" name="矩形 46"/>
          <p:cNvSpPr/>
          <p:nvPr/>
        </p:nvSpPr>
        <p:spPr>
          <a:xfrm>
            <a:off x="2096619" y="4881336"/>
            <a:ext cx="306358" cy="129113"/>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48" name="文本框 47"/>
          <p:cNvSpPr txBox="1"/>
          <p:nvPr/>
        </p:nvSpPr>
        <p:spPr>
          <a:xfrm>
            <a:off x="1254438" y="5146628"/>
            <a:ext cx="726571" cy="246221"/>
          </a:xfrm>
          <a:prstGeom prst="rect">
            <a:avLst/>
          </a:prstGeom>
          <a:noFill/>
        </p:spPr>
        <p:txBody>
          <a:bodyPr wrap="square" rtlCol="0">
            <a:spAutoFit/>
          </a:bodyPr>
          <a:lstStyle/>
          <a:p>
            <a:pPr algn="ctr"/>
            <a:r>
              <a:rPr lang="en-US" altLang="zh-CN" sz="1000" dirty="0"/>
              <a:t>Chiller</a:t>
            </a:r>
            <a:endParaRPr lang="zh-CN" altLang="en-US" sz="1000" dirty="0"/>
          </a:p>
        </p:txBody>
      </p:sp>
      <p:sp>
        <p:nvSpPr>
          <p:cNvPr id="49" name="文本框 48"/>
          <p:cNvSpPr txBox="1"/>
          <p:nvPr/>
        </p:nvSpPr>
        <p:spPr>
          <a:xfrm>
            <a:off x="1244911" y="5607235"/>
            <a:ext cx="726571" cy="246221"/>
          </a:xfrm>
          <a:prstGeom prst="rect">
            <a:avLst/>
          </a:prstGeom>
          <a:noFill/>
        </p:spPr>
        <p:txBody>
          <a:bodyPr wrap="square" rtlCol="0">
            <a:spAutoFit/>
          </a:bodyPr>
          <a:lstStyle/>
          <a:p>
            <a:pPr algn="ctr"/>
            <a:r>
              <a:rPr lang="en-US" altLang="zh-CN" sz="1000" dirty="0"/>
              <a:t>Chiller</a:t>
            </a:r>
            <a:endParaRPr lang="zh-CN" altLang="en-US" sz="1000" dirty="0"/>
          </a:p>
        </p:txBody>
      </p:sp>
      <p:sp>
        <p:nvSpPr>
          <p:cNvPr id="50" name="文本框 49"/>
          <p:cNvSpPr txBox="1"/>
          <p:nvPr/>
        </p:nvSpPr>
        <p:spPr>
          <a:xfrm>
            <a:off x="1875957" y="4831516"/>
            <a:ext cx="726571" cy="246221"/>
          </a:xfrm>
          <a:prstGeom prst="rect">
            <a:avLst/>
          </a:prstGeom>
          <a:noFill/>
        </p:spPr>
        <p:txBody>
          <a:bodyPr wrap="square" rtlCol="0">
            <a:spAutoFit/>
          </a:bodyPr>
          <a:lstStyle/>
          <a:p>
            <a:pPr algn="ctr"/>
            <a:r>
              <a:rPr lang="en-US" altLang="zh-CN" sz="1000" dirty="0"/>
              <a:t>Valve</a:t>
            </a:r>
            <a:endParaRPr lang="zh-CN" altLang="en-US" sz="1000" dirty="0"/>
          </a:p>
        </p:txBody>
      </p:sp>
      <p:sp>
        <p:nvSpPr>
          <p:cNvPr id="51" name="文本框 50"/>
          <p:cNvSpPr txBox="1"/>
          <p:nvPr/>
        </p:nvSpPr>
        <p:spPr>
          <a:xfrm>
            <a:off x="2091001" y="5274093"/>
            <a:ext cx="726571" cy="246221"/>
          </a:xfrm>
          <a:prstGeom prst="rect">
            <a:avLst/>
          </a:prstGeom>
          <a:noFill/>
        </p:spPr>
        <p:txBody>
          <a:bodyPr wrap="square" rtlCol="0">
            <a:spAutoFit/>
          </a:bodyPr>
          <a:lstStyle/>
          <a:p>
            <a:pPr algn="ctr"/>
            <a:r>
              <a:rPr lang="en-US" altLang="zh-CN" sz="1000" dirty="0"/>
              <a:t>Valve</a:t>
            </a:r>
            <a:endParaRPr lang="zh-CN" altLang="en-US" sz="1000" dirty="0"/>
          </a:p>
        </p:txBody>
      </p:sp>
      <p:sp>
        <p:nvSpPr>
          <p:cNvPr id="52" name="文本框 51"/>
          <p:cNvSpPr txBox="1"/>
          <p:nvPr/>
        </p:nvSpPr>
        <p:spPr>
          <a:xfrm>
            <a:off x="2620278" y="5751637"/>
            <a:ext cx="726571" cy="246221"/>
          </a:xfrm>
          <a:prstGeom prst="rect">
            <a:avLst/>
          </a:prstGeom>
          <a:noFill/>
        </p:spPr>
        <p:txBody>
          <a:bodyPr wrap="square" rtlCol="0">
            <a:spAutoFit/>
          </a:bodyPr>
          <a:lstStyle/>
          <a:p>
            <a:pPr algn="ctr"/>
            <a:r>
              <a:rPr lang="en-US" altLang="zh-CN" sz="1000" dirty="0"/>
              <a:t>Valve</a:t>
            </a:r>
            <a:endParaRPr lang="zh-CN" altLang="en-US" sz="1000" dirty="0"/>
          </a:p>
        </p:txBody>
      </p:sp>
      <p:sp>
        <p:nvSpPr>
          <p:cNvPr id="53" name="文本框 52"/>
          <p:cNvSpPr txBox="1"/>
          <p:nvPr/>
        </p:nvSpPr>
        <p:spPr>
          <a:xfrm>
            <a:off x="2824607" y="4984983"/>
            <a:ext cx="1514770" cy="246221"/>
          </a:xfrm>
          <a:prstGeom prst="rect">
            <a:avLst/>
          </a:prstGeom>
          <a:noFill/>
        </p:spPr>
        <p:txBody>
          <a:bodyPr wrap="square" rtlCol="0">
            <a:spAutoFit/>
          </a:bodyPr>
          <a:lstStyle/>
          <a:p>
            <a:pPr algn="ctr"/>
            <a:r>
              <a:rPr lang="en-US" altLang="zh-CN" sz="1000" dirty="0"/>
              <a:t>Cooling water pump</a:t>
            </a:r>
            <a:endParaRPr lang="zh-CN" altLang="en-US" sz="1000" dirty="0"/>
          </a:p>
        </p:txBody>
      </p:sp>
      <p:sp>
        <p:nvSpPr>
          <p:cNvPr id="54" name="文本框 53"/>
          <p:cNvSpPr txBox="1"/>
          <p:nvPr/>
        </p:nvSpPr>
        <p:spPr>
          <a:xfrm>
            <a:off x="4131593" y="5465302"/>
            <a:ext cx="1489522" cy="246221"/>
          </a:xfrm>
          <a:prstGeom prst="rect">
            <a:avLst/>
          </a:prstGeom>
          <a:noFill/>
        </p:spPr>
        <p:txBody>
          <a:bodyPr wrap="square" rtlCol="0">
            <a:spAutoFit/>
          </a:bodyPr>
          <a:lstStyle/>
          <a:p>
            <a:pPr algn="ctr"/>
            <a:r>
              <a:rPr lang="en-US" altLang="zh-CN" sz="1000" dirty="0"/>
              <a:t>Cooling water pump</a:t>
            </a:r>
            <a:endParaRPr lang="zh-CN" altLang="en-US" sz="1000" dirty="0"/>
          </a:p>
        </p:txBody>
      </p:sp>
      <p:sp>
        <p:nvSpPr>
          <p:cNvPr id="55" name="文本框 54"/>
          <p:cNvSpPr txBox="1"/>
          <p:nvPr/>
        </p:nvSpPr>
        <p:spPr>
          <a:xfrm>
            <a:off x="2321515" y="4490113"/>
            <a:ext cx="1573733" cy="246221"/>
          </a:xfrm>
          <a:prstGeom prst="rect">
            <a:avLst/>
          </a:prstGeom>
          <a:noFill/>
        </p:spPr>
        <p:txBody>
          <a:bodyPr wrap="square" rtlCol="0">
            <a:spAutoFit/>
          </a:bodyPr>
          <a:lstStyle/>
          <a:p>
            <a:pPr algn="ctr"/>
            <a:r>
              <a:rPr lang="en-US" altLang="zh-CN" sz="1000" dirty="0"/>
              <a:t>Cooling water pump</a:t>
            </a:r>
            <a:endParaRPr lang="zh-CN" altLang="en-US" sz="1000" dirty="0"/>
          </a:p>
        </p:txBody>
      </p:sp>
      <p:sp>
        <p:nvSpPr>
          <p:cNvPr id="56" name="文本框 55"/>
          <p:cNvSpPr txBox="1"/>
          <p:nvPr/>
        </p:nvSpPr>
        <p:spPr>
          <a:xfrm>
            <a:off x="2436112" y="3575092"/>
            <a:ext cx="1069002" cy="246221"/>
          </a:xfrm>
          <a:prstGeom prst="rect">
            <a:avLst/>
          </a:prstGeom>
          <a:noFill/>
        </p:spPr>
        <p:txBody>
          <a:bodyPr wrap="square" rtlCol="0">
            <a:spAutoFit/>
          </a:bodyPr>
          <a:lstStyle/>
          <a:p>
            <a:pPr algn="ctr"/>
            <a:r>
              <a:rPr lang="en-US" altLang="zh-CN" sz="1000" dirty="0"/>
              <a:t>Cooling tower</a:t>
            </a:r>
            <a:endParaRPr lang="zh-CN" altLang="en-US" sz="1000" dirty="0"/>
          </a:p>
        </p:txBody>
      </p:sp>
      <p:sp>
        <p:nvSpPr>
          <p:cNvPr id="57" name="文本框 56"/>
          <p:cNvSpPr txBox="1"/>
          <p:nvPr/>
        </p:nvSpPr>
        <p:spPr>
          <a:xfrm>
            <a:off x="3697271" y="3583778"/>
            <a:ext cx="1069002" cy="246221"/>
          </a:xfrm>
          <a:prstGeom prst="rect">
            <a:avLst/>
          </a:prstGeom>
          <a:noFill/>
        </p:spPr>
        <p:txBody>
          <a:bodyPr wrap="square" rtlCol="0">
            <a:spAutoFit/>
          </a:bodyPr>
          <a:lstStyle/>
          <a:p>
            <a:pPr algn="ctr"/>
            <a:r>
              <a:rPr lang="en-US" altLang="zh-CN" sz="1000" dirty="0"/>
              <a:t>Cooling tower</a:t>
            </a:r>
            <a:endParaRPr lang="zh-CN" altLang="en-US" sz="1000" dirty="0"/>
          </a:p>
        </p:txBody>
      </p:sp>
      <p:sp>
        <p:nvSpPr>
          <p:cNvPr id="58" name="文本框 57"/>
          <p:cNvSpPr txBox="1"/>
          <p:nvPr/>
        </p:nvSpPr>
        <p:spPr>
          <a:xfrm>
            <a:off x="4959845" y="3585354"/>
            <a:ext cx="1069002" cy="246221"/>
          </a:xfrm>
          <a:prstGeom prst="rect">
            <a:avLst/>
          </a:prstGeom>
          <a:noFill/>
        </p:spPr>
        <p:txBody>
          <a:bodyPr wrap="square" rtlCol="0">
            <a:spAutoFit/>
          </a:bodyPr>
          <a:lstStyle/>
          <a:p>
            <a:pPr algn="ctr"/>
            <a:r>
              <a:rPr lang="en-US" altLang="zh-CN" sz="1000" dirty="0"/>
              <a:t>Cooling tower</a:t>
            </a:r>
            <a:endParaRPr lang="zh-CN" altLang="en-US" sz="1000" dirty="0"/>
          </a:p>
        </p:txBody>
      </p:sp>
      <p:sp>
        <p:nvSpPr>
          <p:cNvPr id="59" name="文本框 58"/>
          <p:cNvSpPr txBox="1"/>
          <p:nvPr/>
        </p:nvSpPr>
        <p:spPr>
          <a:xfrm>
            <a:off x="2573723" y="2913993"/>
            <a:ext cx="854191" cy="246221"/>
          </a:xfrm>
          <a:prstGeom prst="rect">
            <a:avLst/>
          </a:prstGeom>
          <a:noFill/>
        </p:spPr>
        <p:txBody>
          <a:bodyPr wrap="square" rtlCol="0">
            <a:spAutoFit/>
          </a:bodyPr>
          <a:lstStyle/>
          <a:p>
            <a:pPr algn="ctr"/>
            <a:r>
              <a:rPr lang="en-US" altLang="zh-CN" sz="1000" dirty="0"/>
              <a:t>Fan</a:t>
            </a:r>
            <a:endParaRPr lang="zh-CN" altLang="en-US" sz="1000" dirty="0"/>
          </a:p>
        </p:txBody>
      </p:sp>
      <p:sp>
        <p:nvSpPr>
          <p:cNvPr id="60" name="文本框 59"/>
          <p:cNvSpPr txBox="1"/>
          <p:nvPr/>
        </p:nvSpPr>
        <p:spPr>
          <a:xfrm>
            <a:off x="3878649" y="2894675"/>
            <a:ext cx="854191" cy="246221"/>
          </a:xfrm>
          <a:prstGeom prst="rect">
            <a:avLst/>
          </a:prstGeom>
          <a:noFill/>
        </p:spPr>
        <p:txBody>
          <a:bodyPr wrap="square" rtlCol="0">
            <a:spAutoFit/>
          </a:bodyPr>
          <a:lstStyle/>
          <a:p>
            <a:pPr algn="ctr"/>
            <a:r>
              <a:rPr lang="en-US" altLang="zh-CN" sz="1000" dirty="0"/>
              <a:t>Fan</a:t>
            </a:r>
            <a:endParaRPr lang="zh-CN" altLang="en-US" sz="1000" dirty="0"/>
          </a:p>
        </p:txBody>
      </p:sp>
      <p:sp>
        <p:nvSpPr>
          <p:cNvPr id="61" name="文本框 60"/>
          <p:cNvSpPr txBox="1"/>
          <p:nvPr/>
        </p:nvSpPr>
        <p:spPr>
          <a:xfrm>
            <a:off x="5075941" y="2908537"/>
            <a:ext cx="854191" cy="246221"/>
          </a:xfrm>
          <a:prstGeom prst="rect">
            <a:avLst/>
          </a:prstGeom>
          <a:noFill/>
        </p:spPr>
        <p:txBody>
          <a:bodyPr wrap="square" rtlCol="0">
            <a:spAutoFit/>
          </a:bodyPr>
          <a:lstStyle/>
          <a:p>
            <a:pPr algn="ctr"/>
            <a:r>
              <a:rPr lang="en-US" altLang="zh-CN" sz="1000" dirty="0"/>
              <a:t>Fan</a:t>
            </a:r>
            <a:endParaRPr lang="zh-CN" altLang="en-US" sz="1000" dirty="0"/>
          </a:p>
        </p:txBody>
      </p:sp>
      <p:sp>
        <p:nvSpPr>
          <p:cNvPr id="62" name="文本框 61"/>
          <p:cNvSpPr txBox="1"/>
          <p:nvPr/>
        </p:nvSpPr>
        <p:spPr>
          <a:xfrm>
            <a:off x="7295702" y="3955018"/>
            <a:ext cx="726571" cy="246221"/>
          </a:xfrm>
          <a:prstGeom prst="rect">
            <a:avLst/>
          </a:prstGeom>
          <a:noFill/>
        </p:spPr>
        <p:txBody>
          <a:bodyPr wrap="square" rtlCol="0">
            <a:spAutoFit/>
          </a:bodyPr>
          <a:lstStyle/>
          <a:p>
            <a:pPr algn="ctr"/>
            <a:r>
              <a:rPr lang="en-US" altLang="zh-CN" sz="1000" dirty="0"/>
              <a:t>Chiller</a:t>
            </a:r>
            <a:endParaRPr lang="zh-CN" altLang="en-US" sz="1000" dirty="0"/>
          </a:p>
        </p:txBody>
      </p:sp>
      <p:sp>
        <p:nvSpPr>
          <p:cNvPr id="63" name="文本框 62"/>
          <p:cNvSpPr txBox="1"/>
          <p:nvPr/>
        </p:nvSpPr>
        <p:spPr>
          <a:xfrm>
            <a:off x="7295703" y="3508678"/>
            <a:ext cx="726571" cy="246221"/>
          </a:xfrm>
          <a:prstGeom prst="rect">
            <a:avLst/>
          </a:prstGeom>
          <a:noFill/>
        </p:spPr>
        <p:txBody>
          <a:bodyPr wrap="square" rtlCol="0">
            <a:spAutoFit/>
          </a:bodyPr>
          <a:lstStyle/>
          <a:p>
            <a:pPr algn="ctr"/>
            <a:r>
              <a:rPr lang="en-US" altLang="zh-CN" sz="1000" dirty="0"/>
              <a:t>Chiller</a:t>
            </a:r>
            <a:endParaRPr lang="zh-CN" altLang="en-US" sz="1000" dirty="0"/>
          </a:p>
        </p:txBody>
      </p:sp>
      <p:sp>
        <p:nvSpPr>
          <p:cNvPr id="64" name="文本框 63"/>
          <p:cNvSpPr txBox="1"/>
          <p:nvPr/>
        </p:nvSpPr>
        <p:spPr>
          <a:xfrm>
            <a:off x="7285301" y="3109162"/>
            <a:ext cx="726571" cy="246221"/>
          </a:xfrm>
          <a:prstGeom prst="rect">
            <a:avLst/>
          </a:prstGeom>
          <a:noFill/>
        </p:spPr>
        <p:txBody>
          <a:bodyPr wrap="square" rtlCol="0">
            <a:spAutoFit/>
          </a:bodyPr>
          <a:lstStyle/>
          <a:p>
            <a:pPr algn="ctr"/>
            <a:r>
              <a:rPr lang="en-US" altLang="zh-CN" sz="1000" dirty="0"/>
              <a:t>Chiller</a:t>
            </a:r>
            <a:endParaRPr lang="zh-CN" altLang="en-US" sz="1000" dirty="0"/>
          </a:p>
        </p:txBody>
      </p:sp>
      <p:sp>
        <p:nvSpPr>
          <p:cNvPr id="65" name="文本框 64"/>
          <p:cNvSpPr txBox="1"/>
          <p:nvPr/>
        </p:nvSpPr>
        <p:spPr>
          <a:xfrm>
            <a:off x="8291842" y="4928574"/>
            <a:ext cx="726571" cy="246221"/>
          </a:xfrm>
          <a:prstGeom prst="rect">
            <a:avLst/>
          </a:prstGeom>
          <a:noFill/>
        </p:spPr>
        <p:txBody>
          <a:bodyPr wrap="square" rtlCol="0">
            <a:spAutoFit/>
          </a:bodyPr>
          <a:lstStyle/>
          <a:p>
            <a:pPr algn="ctr"/>
            <a:r>
              <a:rPr lang="en-US" altLang="zh-CN" sz="1000" dirty="0"/>
              <a:t>Valve</a:t>
            </a:r>
            <a:endParaRPr lang="zh-CN" altLang="en-US" sz="1000" dirty="0"/>
          </a:p>
        </p:txBody>
      </p:sp>
      <p:sp>
        <p:nvSpPr>
          <p:cNvPr id="66" name="文本框 65"/>
          <p:cNvSpPr txBox="1"/>
          <p:nvPr/>
        </p:nvSpPr>
        <p:spPr>
          <a:xfrm>
            <a:off x="8307408" y="5289382"/>
            <a:ext cx="726571" cy="246221"/>
          </a:xfrm>
          <a:prstGeom prst="rect">
            <a:avLst/>
          </a:prstGeom>
          <a:noFill/>
        </p:spPr>
        <p:txBody>
          <a:bodyPr wrap="square" rtlCol="0">
            <a:spAutoFit/>
          </a:bodyPr>
          <a:lstStyle/>
          <a:p>
            <a:pPr algn="ctr"/>
            <a:r>
              <a:rPr lang="en-US" altLang="zh-CN" sz="1000" dirty="0"/>
              <a:t>Valve</a:t>
            </a:r>
            <a:endParaRPr lang="zh-CN" altLang="en-US" sz="1000" dirty="0"/>
          </a:p>
        </p:txBody>
      </p:sp>
      <p:sp>
        <p:nvSpPr>
          <p:cNvPr id="67" name="文本框 66"/>
          <p:cNvSpPr txBox="1"/>
          <p:nvPr/>
        </p:nvSpPr>
        <p:spPr>
          <a:xfrm>
            <a:off x="8307408" y="5618229"/>
            <a:ext cx="726571" cy="246221"/>
          </a:xfrm>
          <a:prstGeom prst="rect">
            <a:avLst/>
          </a:prstGeom>
          <a:noFill/>
        </p:spPr>
        <p:txBody>
          <a:bodyPr wrap="square" rtlCol="0">
            <a:spAutoFit/>
          </a:bodyPr>
          <a:lstStyle/>
          <a:p>
            <a:pPr algn="ctr"/>
            <a:r>
              <a:rPr lang="en-US" altLang="zh-CN" sz="1000" dirty="0"/>
              <a:t>Valve</a:t>
            </a:r>
            <a:endParaRPr lang="zh-CN" altLang="en-US" sz="1000" dirty="0"/>
          </a:p>
        </p:txBody>
      </p:sp>
      <p:sp>
        <p:nvSpPr>
          <p:cNvPr id="68" name="文本框 67"/>
          <p:cNvSpPr txBox="1"/>
          <p:nvPr/>
        </p:nvSpPr>
        <p:spPr>
          <a:xfrm>
            <a:off x="8808827" y="5306601"/>
            <a:ext cx="1415938" cy="252001"/>
          </a:xfrm>
          <a:prstGeom prst="rect">
            <a:avLst/>
          </a:prstGeom>
          <a:noFill/>
        </p:spPr>
        <p:txBody>
          <a:bodyPr wrap="square" rtlCol="0">
            <a:spAutoFit/>
          </a:bodyPr>
          <a:lstStyle/>
          <a:p>
            <a:pPr algn="ctr"/>
            <a:r>
              <a:rPr lang="en-US" altLang="zh-CN" sz="1000" dirty="0"/>
              <a:t>Cooling water pump</a:t>
            </a:r>
            <a:endParaRPr lang="zh-CN" altLang="en-US" sz="1000" dirty="0"/>
          </a:p>
        </p:txBody>
      </p:sp>
      <p:sp>
        <p:nvSpPr>
          <p:cNvPr id="69" name="文本框 68"/>
          <p:cNvSpPr txBox="1"/>
          <p:nvPr/>
        </p:nvSpPr>
        <p:spPr>
          <a:xfrm>
            <a:off x="8695701" y="4956325"/>
            <a:ext cx="1476789" cy="246221"/>
          </a:xfrm>
          <a:prstGeom prst="rect">
            <a:avLst/>
          </a:prstGeom>
          <a:noFill/>
        </p:spPr>
        <p:txBody>
          <a:bodyPr wrap="square" rtlCol="0">
            <a:spAutoFit/>
          </a:bodyPr>
          <a:lstStyle/>
          <a:p>
            <a:pPr algn="ctr"/>
            <a:r>
              <a:rPr lang="en-US" altLang="zh-CN" sz="1000" dirty="0"/>
              <a:t>Cooling water </a:t>
            </a:r>
            <a:r>
              <a:rPr lang="en-US" altLang="zh-CN" sz="1000" dirty="0" smtClean="0"/>
              <a:t>pump</a:t>
            </a:r>
            <a:endParaRPr lang="zh-CN" altLang="en-US" sz="1000" dirty="0"/>
          </a:p>
        </p:txBody>
      </p:sp>
      <p:sp>
        <p:nvSpPr>
          <p:cNvPr id="70" name="文本框 69"/>
          <p:cNvSpPr txBox="1"/>
          <p:nvPr/>
        </p:nvSpPr>
        <p:spPr>
          <a:xfrm>
            <a:off x="8543307" y="4581550"/>
            <a:ext cx="1438145" cy="246221"/>
          </a:xfrm>
          <a:prstGeom prst="rect">
            <a:avLst/>
          </a:prstGeom>
          <a:noFill/>
        </p:spPr>
        <p:txBody>
          <a:bodyPr wrap="square" rtlCol="0">
            <a:spAutoFit/>
          </a:bodyPr>
          <a:lstStyle/>
          <a:p>
            <a:pPr algn="ctr"/>
            <a:r>
              <a:rPr lang="en-US" altLang="zh-CN" sz="1000" dirty="0"/>
              <a:t>Cooling water pump</a:t>
            </a:r>
            <a:endParaRPr lang="zh-CN" altLang="en-US" sz="1000" dirty="0"/>
          </a:p>
        </p:txBody>
      </p:sp>
      <p:sp>
        <p:nvSpPr>
          <p:cNvPr id="71" name="文本框 70"/>
          <p:cNvSpPr txBox="1"/>
          <p:nvPr/>
        </p:nvSpPr>
        <p:spPr>
          <a:xfrm>
            <a:off x="8712903" y="3841482"/>
            <a:ext cx="1039218" cy="246221"/>
          </a:xfrm>
          <a:prstGeom prst="rect">
            <a:avLst/>
          </a:prstGeom>
          <a:noFill/>
        </p:spPr>
        <p:txBody>
          <a:bodyPr wrap="square" rtlCol="0">
            <a:spAutoFit/>
          </a:bodyPr>
          <a:lstStyle/>
          <a:p>
            <a:pPr algn="ctr"/>
            <a:r>
              <a:rPr lang="en-US" altLang="zh-CN" sz="1000" dirty="0"/>
              <a:t>Cooling tower</a:t>
            </a:r>
            <a:endParaRPr lang="zh-CN" altLang="en-US" sz="1000" dirty="0"/>
          </a:p>
        </p:txBody>
      </p:sp>
      <p:sp>
        <p:nvSpPr>
          <p:cNvPr id="72" name="文本框 71"/>
          <p:cNvSpPr txBox="1"/>
          <p:nvPr/>
        </p:nvSpPr>
        <p:spPr>
          <a:xfrm>
            <a:off x="9637702" y="3841482"/>
            <a:ext cx="1039218" cy="246221"/>
          </a:xfrm>
          <a:prstGeom prst="rect">
            <a:avLst/>
          </a:prstGeom>
          <a:noFill/>
        </p:spPr>
        <p:txBody>
          <a:bodyPr wrap="square" rtlCol="0">
            <a:spAutoFit/>
          </a:bodyPr>
          <a:lstStyle/>
          <a:p>
            <a:pPr algn="ctr"/>
            <a:r>
              <a:rPr lang="en-US" altLang="zh-CN" sz="1000" dirty="0"/>
              <a:t>Cooling tower</a:t>
            </a:r>
            <a:endParaRPr lang="zh-CN" altLang="en-US" sz="1000" dirty="0"/>
          </a:p>
        </p:txBody>
      </p:sp>
      <p:sp>
        <p:nvSpPr>
          <p:cNvPr id="73" name="文本框 72"/>
          <p:cNvSpPr txBox="1"/>
          <p:nvPr/>
        </p:nvSpPr>
        <p:spPr>
          <a:xfrm>
            <a:off x="10560296" y="3841482"/>
            <a:ext cx="1039218" cy="246221"/>
          </a:xfrm>
          <a:prstGeom prst="rect">
            <a:avLst/>
          </a:prstGeom>
          <a:noFill/>
        </p:spPr>
        <p:txBody>
          <a:bodyPr wrap="square" rtlCol="0">
            <a:spAutoFit/>
          </a:bodyPr>
          <a:lstStyle/>
          <a:p>
            <a:pPr algn="ctr"/>
            <a:r>
              <a:rPr lang="en-US" altLang="zh-CN" sz="1000" dirty="0"/>
              <a:t>Cooling tower</a:t>
            </a:r>
            <a:endParaRPr lang="zh-CN" altLang="en-US" sz="1000" dirty="0"/>
          </a:p>
        </p:txBody>
      </p:sp>
      <p:sp>
        <p:nvSpPr>
          <p:cNvPr id="74" name="文本框 73"/>
          <p:cNvSpPr txBox="1"/>
          <p:nvPr/>
        </p:nvSpPr>
        <p:spPr>
          <a:xfrm>
            <a:off x="8797875" y="3553107"/>
            <a:ext cx="892964" cy="246221"/>
          </a:xfrm>
          <a:prstGeom prst="rect">
            <a:avLst/>
          </a:prstGeom>
          <a:noFill/>
        </p:spPr>
        <p:txBody>
          <a:bodyPr wrap="square" rtlCol="0">
            <a:spAutoFit/>
          </a:bodyPr>
          <a:lstStyle/>
          <a:p>
            <a:pPr algn="ctr"/>
            <a:r>
              <a:rPr lang="en-US" altLang="zh-CN" sz="1000" dirty="0"/>
              <a:t>Fan</a:t>
            </a:r>
            <a:endParaRPr lang="zh-CN" altLang="en-US" sz="1000" dirty="0"/>
          </a:p>
        </p:txBody>
      </p:sp>
      <p:sp>
        <p:nvSpPr>
          <p:cNvPr id="75" name="文本框 74"/>
          <p:cNvSpPr txBox="1"/>
          <p:nvPr/>
        </p:nvSpPr>
        <p:spPr>
          <a:xfrm>
            <a:off x="9720460" y="3556567"/>
            <a:ext cx="892964" cy="246221"/>
          </a:xfrm>
          <a:prstGeom prst="rect">
            <a:avLst/>
          </a:prstGeom>
          <a:noFill/>
        </p:spPr>
        <p:txBody>
          <a:bodyPr wrap="square" rtlCol="0">
            <a:spAutoFit/>
          </a:bodyPr>
          <a:lstStyle/>
          <a:p>
            <a:pPr algn="ctr"/>
            <a:r>
              <a:rPr lang="en-US" altLang="zh-CN" sz="1000" dirty="0"/>
              <a:t>Fan</a:t>
            </a:r>
            <a:endParaRPr lang="zh-CN" altLang="en-US" sz="1000" dirty="0"/>
          </a:p>
        </p:txBody>
      </p:sp>
      <p:sp>
        <p:nvSpPr>
          <p:cNvPr id="76" name="文本框 75"/>
          <p:cNvSpPr txBox="1"/>
          <p:nvPr/>
        </p:nvSpPr>
        <p:spPr>
          <a:xfrm>
            <a:off x="10648331" y="3565862"/>
            <a:ext cx="892964" cy="246221"/>
          </a:xfrm>
          <a:prstGeom prst="rect">
            <a:avLst/>
          </a:prstGeom>
          <a:noFill/>
        </p:spPr>
        <p:txBody>
          <a:bodyPr wrap="square" rtlCol="0">
            <a:spAutoFit/>
          </a:bodyPr>
          <a:lstStyle/>
          <a:p>
            <a:pPr algn="ctr"/>
            <a:r>
              <a:rPr lang="en-US" altLang="zh-CN" sz="1000" dirty="0"/>
              <a:t>Fan</a:t>
            </a:r>
            <a:endParaRPr lang="zh-CN" altLang="en-US" sz="1000" dirty="0"/>
          </a:p>
        </p:txBody>
      </p:sp>
      <p:sp>
        <p:nvSpPr>
          <p:cNvPr id="77" name="文本框 76"/>
          <p:cNvSpPr txBox="1"/>
          <p:nvPr/>
        </p:nvSpPr>
        <p:spPr>
          <a:xfrm>
            <a:off x="8479427" y="2650132"/>
            <a:ext cx="338554" cy="1208444"/>
          </a:xfrm>
          <a:prstGeom prst="rect">
            <a:avLst/>
          </a:prstGeom>
          <a:noFill/>
        </p:spPr>
        <p:txBody>
          <a:bodyPr vert="vert270" wrap="square" rtlCol="0">
            <a:spAutoFit/>
          </a:bodyPr>
          <a:lstStyle/>
          <a:p>
            <a:pPr algn="ctr"/>
            <a:r>
              <a:rPr lang="en-US" altLang="zh-CN" sz="1000" dirty="0"/>
              <a:t>Control valve</a:t>
            </a:r>
            <a:endParaRPr lang="zh-CN" altLang="en-US" sz="1000" dirty="0"/>
          </a:p>
        </p:txBody>
      </p:sp>
      <p:sp>
        <p:nvSpPr>
          <p:cNvPr id="78" name="文本框 77"/>
          <p:cNvSpPr txBox="1"/>
          <p:nvPr/>
        </p:nvSpPr>
        <p:spPr>
          <a:xfrm>
            <a:off x="9444001" y="2697627"/>
            <a:ext cx="338554" cy="1039944"/>
          </a:xfrm>
          <a:prstGeom prst="rect">
            <a:avLst/>
          </a:prstGeom>
          <a:noFill/>
        </p:spPr>
        <p:txBody>
          <a:bodyPr vert="vert270" wrap="square" rtlCol="0">
            <a:spAutoFit/>
          </a:bodyPr>
          <a:lstStyle/>
          <a:p>
            <a:pPr algn="ctr"/>
            <a:r>
              <a:rPr lang="en-US" altLang="zh-CN" sz="1000" dirty="0"/>
              <a:t>Control valve</a:t>
            </a:r>
            <a:endParaRPr lang="zh-CN" altLang="en-US" sz="1000" dirty="0"/>
          </a:p>
        </p:txBody>
      </p:sp>
      <p:sp>
        <p:nvSpPr>
          <p:cNvPr id="79" name="文本框 78"/>
          <p:cNvSpPr txBox="1"/>
          <p:nvPr/>
        </p:nvSpPr>
        <p:spPr>
          <a:xfrm>
            <a:off x="10311573" y="2513121"/>
            <a:ext cx="338554" cy="1293586"/>
          </a:xfrm>
          <a:prstGeom prst="rect">
            <a:avLst/>
          </a:prstGeom>
          <a:noFill/>
        </p:spPr>
        <p:txBody>
          <a:bodyPr vert="vert270" wrap="square" rtlCol="0">
            <a:spAutoFit/>
          </a:bodyPr>
          <a:lstStyle/>
          <a:p>
            <a:pPr algn="ctr"/>
            <a:r>
              <a:rPr lang="en-US" altLang="zh-CN" sz="1000" dirty="0"/>
              <a:t>Control valve</a:t>
            </a:r>
            <a:endParaRPr lang="zh-CN" altLang="en-US" sz="1000" dirty="0"/>
          </a:p>
        </p:txBody>
      </p:sp>
    </p:spTree>
    <p:extLst>
      <p:ext uri="{BB962C8B-B14F-4D97-AF65-F5344CB8AC3E}">
        <p14:creationId xmlns:p14="http://schemas.microsoft.com/office/powerpoint/2010/main" val="300147369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Cooling Water System Types</a:t>
            </a:r>
          </a:p>
        </p:txBody>
      </p:sp>
      <p:sp>
        <p:nvSpPr>
          <p:cNvPr id="4" name="文本占位符 3"/>
          <p:cNvSpPr>
            <a:spLocks noGrp="1"/>
          </p:cNvSpPr>
          <p:nvPr>
            <p:ph type="body" sz="quarter" idx="10"/>
          </p:nvPr>
        </p:nvSpPr>
        <p:spPr>
          <a:prstGeom prst="rect">
            <a:avLst/>
          </a:prstGeom>
        </p:spPr>
        <p:txBody>
          <a:bodyPr>
            <a:noAutofit/>
          </a:bodyPr>
          <a:lstStyle/>
          <a:p>
            <a:r>
              <a:rPr lang="en-US" sz="1400" dirty="0">
                <a:latin typeface="Huawei Sans" panose="020C0503030203020204" pitchFamily="34" charset="0"/>
              </a:rPr>
              <a:t>Cooling water pipeline with a main water supply pipe and a main water return pipe</a:t>
            </a:r>
          </a:p>
          <a:p>
            <a:pPr lvl="1"/>
            <a:r>
              <a:rPr lang="en-US" sz="1200" dirty="0">
                <a:solidFill>
                  <a:srgbClr val="990000"/>
                </a:solidFill>
                <a:latin typeface="Huawei Sans" panose="020C0503030203020204" pitchFamily="34" charset="0"/>
              </a:rPr>
              <a:t>A balance pipe </a:t>
            </a:r>
            <a:r>
              <a:rPr lang="en-US" sz="1200" dirty="0">
                <a:latin typeface="Huawei Sans" panose="020C0503030203020204" pitchFamily="34" charset="0"/>
              </a:rPr>
              <a:t>is installed between the water pans of each cooling tower so that the cooling towers run at the same water level. This prevents water level inconsistency between water pans of each cooling tower and avoids water overflow of some cooling towers and water refilling of other cooling towers.</a:t>
            </a:r>
          </a:p>
          <a:p>
            <a:endParaRPr lang="zh-CN" altLang="en-US" sz="1400" dirty="0">
              <a:latin typeface="Huawei Sans" panose="020C0503030203020204" pitchFamily="34" charset="0"/>
            </a:endParaRPr>
          </a:p>
        </p:txBody>
      </p:sp>
      <p:grpSp>
        <p:nvGrpSpPr>
          <p:cNvPr id="7" name="Group 12"/>
          <p:cNvGrpSpPr>
            <a:grpSpLocks/>
          </p:cNvGrpSpPr>
          <p:nvPr/>
        </p:nvGrpSpPr>
        <p:grpSpPr bwMode="auto">
          <a:xfrm>
            <a:off x="2809876" y="2135639"/>
            <a:ext cx="6923640" cy="4073358"/>
            <a:chOff x="2424" y="1480"/>
            <a:chExt cx="3682" cy="2246"/>
          </a:xfrm>
        </p:grpSpPr>
        <p:pic>
          <p:nvPicPr>
            <p:cNvPr id="11" name="Picture 9"/>
            <p:cNvPicPr>
              <a:picLocks noChangeAspect="1" noChangeArrowheads="1"/>
            </p:cNvPicPr>
            <p:nvPr/>
          </p:nvPicPr>
          <p:blipFill rotWithShape="1">
            <a:blip r:embed="rId3">
              <a:extLst>
                <a:ext uri="{28A0092B-C50C-407E-A947-70E740481C1C}">
                  <a14:useLocalDpi xmlns:a14="http://schemas.microsoft.com/office/drawing/2010/main" val="0"/>
                </a:ext>
              </a:extLst>
            </a:blip>
            <a:srcRect t="1100"/>
            <a:stretch/>
          </p:blipFill>
          <p:spPr bwMode="auto">
            <a:xfrm>
              <a:off x="2517" y="1480"/>
              <a:ext cx="3107" cy="2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1"/>
            <p:cNvSpPr txBox="1">
              <a:spLocks noChangeArrowheads="1"/>
            </p:cNvSpPr>
            <p:nvPr/>
          </p:nvSpPr>
          <p:spPr bwMode="auto">
            <a:xfrm>
              <a:off x="2424" y="3549"/>
              <a:ext cx="3682" cy="177"/>
            </a:xfrm>
            <a:prstGeom prst="rect">
              <a:avLst/>
            </a:prstGeom>
            <a:noFill/>
            <a:ln>
              <a:noFill/>
            </a:ln>
            <a:effectLst/>
            <a:extLst>
              <a:ext uri="{909E8E84-426E-40DD-AFC4-6F175D3DCCD1}">
                <a14:hiddenFill xmlns:a14="http://schemas.microsoft.com/office/drawing/2010/main">
                  <a:solidFill>
                    <a:srgbClr val="339966"/>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oAutofit/>
            </a:bodyPr>
            <a:lstStyle/>
            <a:p>
              <a:pPr>
                <a:spcBef>
                  <a:spcPct val="50000"/>
                </a:spcBef>
              </a:pPr>
              <a:r>
                <a:rPr lang="en-US" sz="1200" dirty="0">
                  <a:solidFill>
                    <a:srgbClr val="C00000"/>
                  </a:solidFill>
                  <a:latin typeface="Huawei Sans" panose="020C0503030203020204" pitchFamily="34" charset="0"/>
                  <a:ea typeface="+mn-ea"/>
                </a:rPr>
                <a:t>Cooling water pipeline with a main water supply pipe and a main water return pipe </a:t>
              </a:r>
            </a:p>
          </p:txBody>
        </p:sp>
      </p:grpSp>
      <p:sp>
        <p:nvSpPr>
          <p:cNvPr id="3" name="矩形 2"/>
          <p:cNvSpPr/>
          <p:nvPr/>
        </p:nvSpPr>
        <p:spPr>
          <a:xfrm>
            <a:off x="3497197" y="2809039"/>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310434" y="2892859"/>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130904" y="2888096"/>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317667" y="2804276"/>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246229" y="3402887"/>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036694" y="3412852"/>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184370" y="2809039"/>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074958" y="2892859"/>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236635" y="4597834"/>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635445" y="4548015"/>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5588177" y="5067863"/>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6270877" y="5121283"/>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6236635" y="5635199"/>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588177" y="5626100"/>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249914" y="5455536"/>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249914" y="4900223"/>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283408" y="4355751"/>
            <a:ext cx="541020" cy="16764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074958" y="4207964"/>
            <a:ext cx="191452" cy="55750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201875" y="3633198"/>
            <a:ext cx="191452" cy="557509"/>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143644" y="4338402"/>
            <a:ext cx="816156" cy="246221"/>
          </a:xfrm>
          <a:prstGeom prst="rect">
            <a:avLst/>
          </a:prstGeom>
          <a:noFill/>
        </p:spPr>
        <p:txBody>
          <a:bodyPr wrap="square" rtlCol="0">
            <a:spAutoFit/>
          </a:bodyPr>
          <a:lstStyle/>
          <a:p>
            <a:pPr algn="ctr"/>
            <a:r>
              <a:rPr lang="en-US" altLang="zh-CN" sz="1000" dirty="0"/>
              <a:t>Chiller</a:t>
            </a:r>
            <a:endParaRPr lang="zh-CN" altLang="en-US" sz="1000" dirty="0"/>
          </a:p>
        </p:txBody>
      </p:sp>
      <p:sp>
        <p:nvSpPr>
          <p:cNvPr id="28" name="文本框 27"/>
          <p:cNvSpPr txBox="1"/>
          <p:nvPr/>
        </p:nvSpPr>
        <p:spPr>
          <a:xfrm>
            <a:off x="4143644" y="4879375"/>
            <a:ext cx="816156" cy="246221"/>
          </a:xfrm>
          <a:prstGeom prst="rect">
            <a:avLst/>
          </a:prstGeom>
          <a:noFill/>
        </p:spPr>
        <p:txBody>
          <a:bodyPr wrap="square" rtlCol="0">
            <a:spAutoFit/>
          </a:bodyPr>
          <a:lstStyle/>
          <a:p>
            <a:pPr algn="ctr"/>
            <a:r>
              <a:rPr lang="en-US" altLang="zh-CN" sz="1000" dirty="0"/>
              <a:t>Chiller</a:t>
            </a:r>
            <a:endParaRPr lang="zh-CN" altLang="en-US" sz="1000" dirty="0"/>
          </a:p>
        </p:txBody>
      </p:sp>
      <p:sp>
        <p:nvSpPr>
          <p:cNvPr id="29" name="文本框 28"/>
          <p:cNvSpPr txBox="1"/>
          <p:nvPr/>
        </p:nvSpPr>
        <p:spPr>
          <a:xfrm>
            <a:off x="4143644" y="5411192"/>
            <a:ext cx="816156" cy="246221"/>
          </a:xfrm>
          <a:prstGeom prst="rect">
            <a:avLst/>
          </a:prstGeom>
          <a:noFill/>
        </p:spPr>
        <p:txBody>
          <a:bodyPr wrap="square" rtlCol="0">
            <a:spAutoFit/>
          </a:bodyPr>
          <a:lstStyle/>
          <a:p>
            <a:pPr algn="ctr"/>
            <a:r>
              <a:rPr lang="en-US" altLang="zh-CN" sz="1000" dirty="0"/>
              <a:t>Chiller</a:t>
            </a:r>
            <a:endParaRPr lang="zh-CN" altLang="en-US" sz="1000" dirty="0"/>
          </a:p>
        </p:txBody>
      </p:sp>
      <p:sp>
        <p:nvSpPr>
          <p:cNvPr id="30" name="文本框 29"/>
          <p:cNvSpPr txBox="1"/>
          <p:nvPr/>
        </p:nvSpPr>
        <p:spPr>
          <a:xfrm>
            <a:off x="5390394" y="4511246"/>
            <a:ext cx="816156" cy="246221"/>
          </a:xfrm>
          <a:prstGeom prst="rect">
            <a:avLst/>
          </a:prstGeom>
          <a:noFill/>
        </p:spPr>
        <p:txBody>
          <a:bodyPr wrap="square" rtlCol="0">
            <a:spAutoFit/>
          </a:bodyPr>
          <a:lstStyle/>
          <a:p>
            <a:pPr algn="ctr"/>
            <a:r>
              <a:rPr lang="en-US" altLang="zh-CN" sz="1000" dirty="0"/>
              <a:t>Valve</a:t>
            </a:r>
            <a:endParaRPr lang="zh-CN" altLang="en-US" sz="1000" dirty="0"/>
          </a:p>
        </p:txBody>
      </p:sp>
      <p:sp>
        <p:nvSpPr>
          <p:cNvPr id="31" name="文本框 30"/>
          <p:cNvSpPr txBox="1"/>
          <p:nvPr/>
        </p:nvSpPr>
        <p:spPr>
          <a:xfrm>
            <a:off x="5379171" y="5050562"/>
            <a:ext cx="816156" cy="246221"/>
          </a:xfrm>
          <a:prstGeom prst="rect">
            <a:avLst/>
          </a:prstGeom>
          <a:noFill/>
        </p:spPr>
        <p:txBody>
          <a:bodyPr wrap="square" rtlCol="0">
            <a:spAutoFit/>
          </a:bodyPr>
          <a:lstStyle/>
          <a:p>
            <a:pPr algn="ctr"/>
            <a:r>
              <a:rPr lang="en-US" altLang="zh-CN" sz="1000" dirty="0"/>
              <a:t>Valve</a:t>
            </a:r>
            <a:endParaRPr lang="zh-CN" altLang="en-US" sz="1000" dirty="0"/>
          </a:p>
        </p:txBody>
      </p:sp>
      <p:sp>
        <p:nvSpPr>
          <p:cNvPr id="32" name="文本框 31"/>
          <p:cNvSpPr txBox="1"/>
          <p:nvPr/>
        </p:nvSpPr>
        <p:spPr>
          <a:xfrm>
            <a:off x="5393494" y="5584818"/>
            <a:ext cx="816156" cy="246221"/>
          </a:xfrm>
          <a:prstGeom prst="rect">
            <a:avLst/>
          </a:prstGeom>
          <a:noFill/>
        </p:spPr>
        <p:txBody>
          <a:bodyPr wrap="square" rtlCol="0">
            <a:spAutoFit/>
          </a:bodyPr>
          <a:lstStyle/>
          <a:p>
            <a:pPr algn="ctr"/>
            <a:r>
              <a:rPr lang="en-US" altLang="zh-CN" sz="1000" dirty="0"/>
              <a:t>Valve</a:t>
            </a:r>
            <a:endParaRPr lang="zh-CN" altLang="en-US" sz="1000" dirty="0"/>
          </a:p>
        </p:txBody>
      </p:sp>
      <p:sp>
        <p:nvSpPr>
          <p:cNvPr id="33" name="文本框 32"/>
          <p:cNvSpPr txBox="1"/>
          <p:nvPr/>
        </p:nvSpPr>
        <p:spPr>
          <a:xfrm>
            <a:off x="5949703" y="4521333"/>
            <a:ext cx="1107444" cy="400110"/>
          </a:xfrm>
          <a:prstGeom prst="rect">
            <a:avLst/>
          </a:prstGeom>
          <a:noFill/>
        </p:spPr>
        <p:txBody>
          <a:bodyPr wrap="square" rtlCol="0">
            <a:spAutoFit/>
          </a:bodyPr>
          <a:lstStyle/>
          <a:p>
            <a:pPr algn="ctr"/>
            <a:r>
              <a:rPr lang="en-US" altLang="zh-CN" sz="1000" dirty="0"/>
              <a:t>Cooling water pump</a:t>
            </a:r>
            <a:endParaRPr lang="zh-CN" altLang="en-US" sz="1000" dirty="0"/>
          </a:p>
        </p:txBody>
      </p:sp>
      <p:sp>
        <p:nvSpPr>
          <p:cNvPr id="34" name="文本框 33"/>
          <p:cNvSpPr txBox="1"/>
          <p:nvPr/>
        </p:nvSpPr>
        <p:spPr>
          <a:xfrm>
            <a:off x="5929250" y="5055426"/>
            <a:ext cx="1107444" cy="400110"/>
          </a:xfrm>
          <a:prstGeom prst="rect">
            <a:avLst/>
          </a:prstGeom>
          <a:noFill/>
        </p:spPr>
        <p:txBody>
          <a:bodyPr wrap="square" rtlCol="0">
            <a:spAutoFit/>
          </a:bodyPr>
          <a:lstStyle/>
          <a:p>
            <a:pPr algn="ctr"/>
            <a:r>
              <a:rPr lang="en-US" altLang="zh-CN" sz="1000" dirty="0"/>
              <a:t>Cooling water pump</a:t>
            </a:r>
            <a:endParaRPr lang="zh-CN" altLang="en-US" sz="1000" dirty="0"/>
          </a:p>
        </p:txBody>
      </p:sp>
      <p:sp>
        <p:nvSpPr>
          <p:cNvPr id="35" name="文本框 34"/>
          <p:cNvSpPr txBox="1"/>
          <p:nvPr/>
        </p:nvSpPr>
        <p:spPr>
          <a:xfrm>
            <a:off x="5949703" y="5560385"/>
            <a:ext cx="1107444" cy="400110"/>
          </a:xfrm>
          <a:prstGeom prst="rect">
            <a:avLst/>
          </a:prstGeom>
          <a:noFill/>
        </p:spPr>
        <p:txBody>
          <a:bodyPr wrap="square" rtlCol="0">
            <a:spAutoFit/>
          </a:bodyPr>
          <a:lstStyle/>
          <a:p>
            <a:pPr algn="ctr"/>
            <a:r>
              <a:rPr lang="en-US" altLang="zh-CN" sz="1000" dirty="0"/>
              <a:t>Cooling water pump</a:t>
            </a:r>
            <a:endParaRPr lang="zh-CN" altLang="en-US" sz="1000" dirty="0"/>
          </a:p>
        </p:txBody>
      </p:sp>
      <p:sp>
        <p:nvSpPr>
          <p:cNvPr id="36" name="文本框 35"/>
          <p:cNvSpPr txBox="1"/>
          <p:nvPr/>
        </p:nvSpPr>
        <p:spPr>
          <a:xfrm>
            <a:off x="4114995" y="2830944"/>
            <a:ext cx="1016935" cy="246221"/>
          </a:xfrm>
          <a:prstGeom prst="rect">
            <a:avLst/>
          </a:prstGeom>
          <a:noFill/>
        </p:spPr>
        <p:txBody>
          <a:bodyPr wrap="square" rtlCol="0">
            <a:spAutoFit/>
          </a:bodyPr>
          <a:lstStyle/>
          <a:p>
            <a:pPr algn="ctr"/>
            <a:r>
              <a:rPr lang="en-US" altLang="zh-CN" sz="1000" dirty="0"/>
              <a:t>Cooling tower</a:t>
            </a:r>
            <a:endParaRPr lang="zh-CN" altLang="en-US" sz="1000" dirty="0"/>
          </a:p>
        </p:txBody>
      </p:sp>
      <p:sp>
        <p:nvSpPr>
          <p:cNvPr id="39" name="文本框 38"/>
          <p:cNvSpPr txBox="1"/>
          <p:nvPr/>
        </p:nvSpPr>
        <p:spPr>
          <a:xfrm>
            <a:off x="5929250" y="2830944"/>
            <a:ext cx="1016935" cy="246221"/>
          </a:xfrm>
          <a:prstGeom prst="rect">
            <a:avLst/>
          </a:prstGeom>
          <a:noFill/>
        </p:spPr>
        <p:txBody>
          <a:bodyPr wrap="square" rtlCol="0">
            <a:spAutoFit/>
          </a:bodyPr>
          <a:lstStyle/>
          <a:p>
            <a:pPr algn="ctr"/>
            <a:r>
              <a:rPr lang="en-US" altLang="zh-CN" sz="1000" dirty="0"/>
              <a:t>Cooling tower</a:t>
            </a:r>
            <a:endParaRPr lang="zh-CN" altLang="en-US" sz="1000" dirty="0"/>
          </a:p>
        </p:txBody>
      </p:sp>
      <p:sp>
        <p:nvSpPr>
          <p:cNvPr id="40" name="文本框 39"/>
          <p:cNvSpPr txBox="1"/>
          <p:nvPr/>
        </p:nvSpPr>
        <p:spPr>
          <a:xfrm>
            <a:off x="7807069" y="2848805"/>
            <a:ext cx="1016935" cy="246221"/>
          </a:xfrm>
          <a:prstGeom prst="rect">
            <a:avLst/>
          </a:prstGeom>
          <a:noFill/>
        </p:spPr>
        <p:txBody>
          <a:bodyPr wrap="square" rtlCol="0">
            <a:spAutoFit/>
          </a:bodyPr>
          <a:lstStyle/>
          <a:p>
            <a:pPr algn="ctr"/>
            <a:r>
              <a:rPr lang="en-US" altLang="zh-CN" sz="1000" dirty="0"/>
              <a:t>Cooling tower</a:t>
            </a:r>
            <a:endParaRPr lang="zh-CN" altLang="en-US" sz="1000" dirty="0"/>
          </a:p>
        </p:txBody>
      </p:sp>
      <p:sp>
        <p:nvSpPr>
          <p:cNvPr id="41" name="文本框 40"/>
          <p:cNvSpPr txBox="1"/>
          <p:nvPr/>
        </p:nvSpPr>
        <p:spPr>
          <a:xfrm>
            <a:off x="3201875" y="3339868"/>
            <a:ext cx="492443" cy="937302"/>
          </a:xfrm>
          <a:prstGeom prst="rect">
            <a:avLst/>
          </a:prstGeom>
          <a:noFill/>
        </p:spPr>
        <p:txBody>
          <a:bodyPr vert="vert270" wrap="square" rtlCol="0">
            <a:spAutoFit/>
          </a:bodyPr>
          <a:lstStyle/>
          <a:p>
            <a:pPr algn="ctr"/>
            <a:r>
              <a:rPr lang="en-US" altLang="zh-CN" sz="1000" dirty="0"/>
              <a:t>Main water supply pipe</a:t>
            </a:r>
            <a:endParaRPr lang="zh-CN" altLang="en-US" sz="1000" dirty="0"/>
          </a:p>
        </p:txBody>
      </p:sp>
      <p:sp>
        <p:nvSpPr>
          <p:cNvPr id="42" name="文本框 41"/>
          <p:cNvSpPr txBox="1"/>
          <p:nvPr/>
        </p:nvSpPr>
        <p:spPr>
          <a:xfrm>
            <a:off x="7773967" y="3992861"/>
            <a:ext cx="492443" cy="937302"/>
          </a:xfrm>
          <a:prstGeom prst="rect">
            <a:avLst/>
          </a:prstGeom>
          <a:noFill/>
        </p:spPr>
        <p:txBody>
          <a:bodyPr vert="vert270" wrap="square" rtlCol="0">
            <a:spAutoFit/>
          </a:bodyPr>
          <a:lstStyle/>
          <a:p>
            <a:pPr algn="ctr"/>
            <a:r>
              <a:rPr lang="en-US" altLang="zh-CN" sz="1000" dirty="0"/>
              <a:t>Main water return pipe</a:t>
            </a:r>
            <a:endParaRPr lang="zh-CN" altLang="en-US" sz="1000" dirty="0"/>
          </a:p>
        </p:txBody>
      </p:sp>
      <p:sp>
        <p:nvSpPr>
          <p:cNvPr id="43" name="文本框 42"/>
          <p:cNvSpPr txBox="1"/>
          <p:nvPr/>
        </p:nvSpPr>
        <p:spPr>
          <a:xfrm>
            <a:off x="6560779" y="3440086"/>
            <a:ext cx="1016935" cy="246221"/>
          </a:xfrm>
          <a:prstGeom prst="rect">
            <a:avLst/>
          </a:prstGeom>
          <a:noFill/>
        </p:spPr>
        <p:txBody>
          <a:bodyPr wrap="square" rtlCol="0">
            <a:spAutoFit/>
          </a:bodyPr>
          <a:lstStyle/>
          <a:p>
            <a:pPr algn="ctr"/>
            <a:r>
              <a:rPr lang="en-US" altLang="zh-CN" sz="1000" dirty="0"/>
              <a:t>Balance pipe</a:t>
            </a:r>
            <a:endParaRPr lang="zh-CN" altLang="en-US" sz="1000" dirty="0"/>
          </a:p>
        </p:txBody>
      </p:sp>
      <p:sp>
        <p:nvSpPr>
          <p:cNvPr id="44" name="文本框 43"/>
          <p:cNvSpPr txBox="1"/>
          <p:nvPr/>
        </p:nvSpPr>
        <p:spPr>
          <a:xfrm>
            <a:off x="5134155" y="3447851"/>
            <a:ext cx="1016935" cy="246221"/>
          </a:xfrm>
          <a:prstGeom prst="rect">
            <a:avLst/>
          </a:prstGeom>
          <a:noFill/>
        </p:spPr>
        <p:txBody>
          <a:bodyPr wrap="square" rtlCol="0">
            <a:spAutoFit/>
          </a:bodyPr>
          <a:lstStyle/>
          <a:p>
            <a:pPr algn="ctr"/>
            <a:r>
              <a:rPr lang="en-US" altLang="zh-CN" sz="1000" dirty="0"/>
              <a:t>Balance pipe</a:t>
            </a:r>
            <a:endParaRPr lang="zh-CN" altLang="en-US" sz="1000" dirty="0"/>
          </a:p>
        </p:txBody>
      </p:sp>
      <p:sp>
        <p:nvSpPr>
          <p:cNvPr id="45" name="文本框 44"/>
          <p:cNvSpPr txBox="1"/>
          <p:nvPr/>
        </p:nvSpPr>
        <p:spPr>
          <a:xfrm>
            <a:off x="3201875" y="2769748"/>
            <a:ext cx="1016935" cy="246221"/>
          </a:xfrm>
          <a:prstGeom prst="rect">
            <a:avLst/>
          </a:prstGeom>
          <a:noFill/>
        </p:spPr>
        <p:txBody>
          <a:bodyPr wrap="square" rtlCol="0">
            <a:spAutoFit/>
          </a:bodyPr>
          <a:lstStyle/>
          <a:p>
            <a:pPr algn="ctr"/>
            <a:r>
              <a:rPr lang="en-US" altLang="zh-CN" sz="1000" dirty="0"/>
              <a:t>Control valve</a:t>
            </a:r>
            <a:endParaRPr lang="zh-CN" altLang="en-US" sz="1000" dirty="0"/>
          </a:p>
        </p:txBody>
      </p:sp>
      <p:sp>
        <p:nvSpPr>
          <p:cNvPr id="46" name="文本框 45"/>
          <p:cNvSpPr txBox="1"/>
          <p:nvPr/>
        </p:nvSpPr>
        <p:spPr>
          <a:xfrm>
            <a:off x="5029132" y="2748079"/>
            <a:ext cx="1016935" cy="246221"/>
          </a:xfrm>
          <a:prstGeom prst="rect">
            <a:avLst/>
          </a:prstGeom>
          <a:noFill/>
        </p:spPr>
        <p:txBody>
          <a:bodyPr wrap="square" rtlCol="0">
            <a:spAutoFit/>
          </a:bodyPr>
          <a:lstStyle/>
          <a:p>
            <a:pPr algn="ctr"/>
            <a:r>
              <a:rPr lang="en-US" altLang="zh-CN" sz="1000" dirty="0"/>
              <a:t>Control valve</a:t>
            </a:r>
            <a:endParaRPr lang="zh-CN" altLang="en-US" sz="1000" dirty="0"/>
          </a:p>
        </p:txBody>
      </p:sp>
      <p:sp>
        <p:nvSpPr>
          <p:cNvPr id="47" name="文本框 46"/>
          <p:cNvSpPr txBox="1"/>
          <p:nvPr/>
        </p:nvSpPr>
        <p:spPr>
          <a:xfrm>
            <a:off x="6889107" y="2762928"/>
            <a:ext cx="1016935" cy="246221"/>
          </a:xfrm>
          <a:prstGeom prst="rect">
            <a:avLst/>
          </a:prstGeom>
          <a:noFill/>
        </p:spPr>
        <p:txBody>
          <a:bodyPr wrap="square" rtlCol="0">
            <a:spAutoFit/>
          </a:bodyPr>
          <a:lstStyle/>
          <a:p>
            <a:pPr algn="ctr"/>
            <a:r>
              <a:rPr lang="en-US" altLang="zh-CN" sz="1000" dirty="0"/>
              <a:t>Control valve</a:t>
            </a:r>
            <a:endParaRPr lang="zh-CN" altLang="en-US" sz="1000" dirty="0"/>
          </a:p>
        </p:txBody>
      </p:sp>
    </p:spTree>
    <p:extLst>
      <p:ext uri="{BB962C8B-B14F-4D97-AF65-F5344CB8AC3E}">
        <p14:creationId xmlns:p14="http://schemas.microsoft.com/office/powerpoint/2010/main" val="12461021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r>
              <a:rPr lang="en-US">
                <a:solidFill>
                  <a:schemeClr val="bg1">
                    <a:lumMod val="50000"/>
                  </a:schemeClr>
                </a:solidFill>
                <a:latin typeface="Huawei Sans" panose="020C0503030203020204" pitchFamily="34" charset="0"/>
              </a:rPr>
              <a:t>Chilled Water Air Conditioner Design Overview</a:t>
            </a:r>
          </a:p>
          <a:p>
            <a:r>
              <a:rPr lang="en-US">
                <a:solidFill>
                  <a:schemeClr val="bg1">
                    <a:lumMod val="50000"/>
                  </a:schemeClr>
                </a:solidFill>
                <a:latin typeface="Huawei Sans" panose="020C0503030203020204" pitchFamily="34" charset="0"/>
              </a:rPr>
              <a:t>Chilled Water System Configuration</a:t>
            </a:r>
          </a:p>
          <a:p>
            <a:r>
              <a:rPr lang="en-US" b="1">
                <a:latin typeface="Huawei Sans" panose="020C0503030203020204" pitchFamily="34" charset="0"/>
              </a:rPr>
              <a:t>Cooling Water System Configuration</a:t>
            </a:r>
          </a:p>
          <a:p>
            <a:pPr lvl="1"/>
            <a:r>
              <a:rPr lang="en-US">
                <a:solidFill>
                  <a:schemeClr val="bg1">
                    <a:lumMod val="50000"/>
                  </a:schemeClr>
                </a:solidFill>
                <a:latin typeface="Huawei Sans" panose="020C0503030203020204" pitchFamily="34" charset="0"/>
              </a:rPr>
              <a:t>Cooling Water System Overview</a:t>
            </a:r>
          </a:p>
          <a:p>
            <a:pPr lvl="1">
              <a:buSzPct val="60000"/>
              <a:buFont typeface="Wingdings" panose="05000000000000000000" pitchFamily="2" charset="2"/>
              <a:buChar char="n"/>
            </a:pPr>
            <a:r>
              <a:rPr lang="en-US">
                <a:latin typeface="Huawei Sans" panose="020C0503030203020204" pitchFamily="34" charset="0"/>
              </a:rPr>
              <a:t>Cooling Tower Configuration and Selection</a:t>
            </a:r>
          </a:p>
          <a:p>
            <a:pPr lvl="1"/>
            <a:r>
              <a:rPr lang="en-US">
                <a:solidFill>
                  <a:schemeClr val="bg1">
                    <a:lumMod val="50000"/>
                  </a:schemeClr>
                </a:solidFill>
                <a:latin typeface="Huawei Sans" panose="020C0503030203020204" pitchFamily="34" charset="0"/>
              </a:rPr>
              <a:t>Cooling Water Pump Configuration and Selection</a:t>
            </a:r>
          </a:p>
        </p:txBody>
      </p:sp>
    </p:spTree>
    <p:extLst>
      <p:ext uri="{BB962C8B-B14F-4D97-AF65-F5344CB8AC3E}">
        <p14:creationId xmlns:p14="http://schemas.microsoft.com/office/powerpoint/2010/main" val="280346103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Cooling Tower Heat Exchange Principle</a:t>
            </a:r>
          </a:p>
        </p:txBody>
      </p:sp>
      <p:sp>
        <p:nvSpPr>
          <p:cNvPr id="3" name="文本占位符 2"/>
          <p:cNvSpPr>
            <a:spLocks noGrp="1"/>
          </p:cNvSpPr>
          <p:nvPr>
            <p:ph type="body" sz="quarter" idx="10"/>
          </p:nvPr>
        </p:nvSpPr>
        <p:spPr>
          <a:xfrm>
            <a:off x="455612" y="1052514"/>
            <a:ext cx="5371030" cy="4875042"/>
          </a:xfrm>
        </p:spPr>
        <p:txBody>
          <a:bodyPr>
            <a:noAutofit/>
          </a:bodyPr>
          <a:lstStyle/>
          <a:p>
            <a:r>
              <a:rPr lang="en-US" sz="1600" dirty="0">
                <a:latin typeface="Huawei Sans" panose="020C0503030203020204" pitchFamily="34" charset="0"/>
              </a:rPr>
              <a:t>Heat exchanging principle of a mechanical draft cooling tower</a:t>
            </a:r>
          </a:p>
          <a:p>
            <a:pPr lvl="1"/>
            <a:r>
              <a:rPr lang="en-US" sz="1400" dirty="0">
                <a:latin typeface="Huawei Sans" panose="020C0503030203020204" pitchFamily="34" charset="0"/>
              </a:rPr>
              <a:t>The mechanical draft cooling tower is the main equipment for evaporative cooling of circulating water. Its working principle is that the hot circulating water is sprayed from the cooling tower and then flows to a collecting basin. At the same time, the fan blows air from bottom to top in a reverse direction. Therefore, the water film and cold air on the packing are in wide contact, and mass transfer and heat transfer occur, taking away the heat of the circulating </a:t>
            </a:r>
            <a:r>
              <a:rPr lang="en-US" sz="1400">
                <a:latin typeface="Huawei Sans" panose="020C0503030203020204" pitchFamily="34" charset="0"/>
              </a:rPr>
              <a:t>water</a:t>
            </a:r>
            <a:r>
              <a:rPr lang="en-US" sz="1400" smtClean="0">
                <a:latin typeface="Huawei Sans" panose="020C0503030203020204" pitchFamily="34" charset="0"/>
              </a:rPr>
              <a:t>.</a:t>
            </a:r>
          </a:p>
          <a:p>
            <a:pPr lvl="1"/>
            <a:r>
              <a:rPr lang="en-US" sz="1400"/>
              <a:t>Mainstream cooling tower </a:t>
            </a:r>
            <a:r>
              <a:rPr lang="en-US" sz="1400" smtClean="0"/>
              <a:t>brands: Marley, Evapco, BAC.</a:t>
            </a:r>
            <a:endParaRPr lang="en-US" sz="1400"/>
          </a:p>
        </p:txBody>
      </p:sp>
      <p:pic>
        <p:nvPicPr>
          <p:cNvPr id="27" name="Picture 4" descr="lqt"/>
          <p:cNvPicPr>
            <a:picLocks noChangeAspect="1" noChangeArrowheads="1"/>
          </p:cNvPicPr>
          <p:nvPr/>
        </p:nvPicPr>
        <p:blipFill>
          <a:blip r:embed="rId3" cstate="print"/>
          <a:srcRect/>
          <a:stretch>
            <a:fillRect/>
          </a:stretch>
        </p:blipFill>
        <p:spPr bwMode="auto">
          <a:xfrm>
            <a:off x="6312770" y="1303301"/>
            <a:ext cx="5117230" cy="3596893"/>
          </a:xfrm>
          <a:prstGeom prst="rect">
            <a:avLst/>
          </a:prstGeom>
          <a:noFill/>
          <a:ln w="9525">
            <a:noFill/>
            <a:miter lim="800000"/>
            <a:headEnd/>
            <a:tailEnd/>
          </a:ln>
        </p:spPr>
      </p:pic>
    </p:spTree>
    <p:extLst>
      <p:ext uri="{BB962C8B-B14F-4D97-AF65-F5344CB8AC3E}">
        <p14:creationId xmlns:p14="http://schemas.microsoft.com/office/powerpoint/2010/main" val="33716334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87343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Cooling Tower Classification </a:t>
            </a:r>
          </a:p>
        </p:txBody>
      </p:sp>
      <p:graphicFrame>
        <p:nvGraphicFramePr>
          <p:cNvPr id="26" name="表格 25"/>
          <p:cNvGraphicFramePr>
            <a:graphicFrameLocks noGrp="1"/>
          </p:cNvGraphicFramePr>
          <p:nvPr>
            <p:extLst>
              <p:ext uri="{D42A27DB-BD31-4B8C-83A1-F6EECF244321}">
                <p14:modId xmlns:p14="http://schemas.microsoft.com/office/powerpoint/2010/main" val="2107304311"/>
              </p:ext>
            </p:extLst>
          </p:nvPr>
        </p:nvGraphicFramePr>
        <p:xfrm>
          <a:off x="808099" y="1161101"/>
          <a:ext cx="7092787" cy="4799192"/>
        </p:xfrm>
        <a:graphic>
          <a:graphicData uri="http://schemas.openxmlformats.org/drawingml/2006/table">
            <a:tbl>
              <a:tblPr firstRow="1" bandRow="1">
                <a:tableStyleId>{5C22544A-7EE6-4342-B048-85BDC9FD1C3A}</a:tableStyleId>
              </a:tblPr>
              <a:tblGrid>
                <a:gridCol w="1548172"/>
                <a:gridCol w="1442856"/>
                <a:gridCol w="4101759"/>
              </a:tblGrid>
              <a:tr h="471048">
                <a:tc>
                  <a:txBody>
                    <a:bodyPr/>
                    <a:lstStyle/>
                    <a:p>
                      <a:pPr algn="ctr"/>
                      <a:r>
                        <a:rPr lang="en-US" sz="1200" dirty="0">
                          <a:solidFill>
                            <a:schemeClr val="tx1"/>
                          </a:solidFill>
                          <a:latin typeface="Huawei Sans" panose="020C0503030203020204" pitchFamily="34" charset="0"/>
                          <a:ea typeface="+mn-ea"/>
                        </a:rPr>
                        <a:t>Classification Basis</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a:solidFill>
                            <a:schemeClr val="tx1"/>
                          </a:solidFill>
                          <a:latin typeface="Huawei Sans" panose="020C0503030203020204" pitchFamily="34" charset="0"/>
                          <a:ea typeface="+mn-ea"/>
                        </a:rPr>
                        <a:t>Category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200">
                          <a:solidFill>
                            <a:schemeClr val="tx1"/>
                          </a:solidFill>
                          <a:latin typeface="Huawei Sans" panose="020C0503030203020204" pitchFamily="34" charset="0"/>
                          <a:ea typeface="+mn-ea"/>
                        </a:rPr>
                        <a:t>Characteristics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r>
              <a:tr h="580744">
                <a:tc rowSpan="2">
                  <a:txBody>
                    <a:bodyPr/>
                    <a:lstStyle/>
                    <a:p>
                      <a:pPr algn="ctr"/>
                      <a:r>
                        <a:rPr lang="en-US" sz="1200" b="1">
                          <a:solidFill>
                            <a:schemeClr val="tx1"/>
                          </a:solidFill>
                          <a:latin typeface="Huawei Sans" panose="020C0503030203020204" pitchFamily="34" charset="0"/>
                          <a:ea typeface="+mn-ea"/>
                        </a:rPr>
                        <a:t>Shape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200">
                          <a:solidFill>
                            <a:schemeClr val="tx1"/>
                          </a:solidFill>
                          <a:latin typeface="Huawei Sans" panose="020C0503030203020204" pitchFamily="34" charset="0"/>
                          <a:ea typeface="+mn-ea"/>
                        </a:rPr>
                        <a:t>Round tower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a:latin typeface="Huawei Sans" panose="020C0503030203020204" pitchFamily="34" charset="0"/>
                          <a:ea typeface="+mn-ea"/>
                        </a:rPr>
                        <a:t>Small projects with a flow of less than 100 m</a:t>
                      </a:r>
                      <a:r>
                        <a:rPr lang="en-US" sz="1200" baseline="30000">
                          <a:latin typeface="Huawei Sans" panose="020C0503030203020204" pitchFamily="34" charset="0"/>
                          <a:ea typeface="+mn-ea"/>
                        </a:rPr>
                        <a:t>3</a:t>
                      </a:r>
                      <a:r>
                        <a:rPr lang="en-US" sz="1200">
                          <a:latin typeface="Huawei Sans" panose="020C0503030203020204" pitchFamily="34" charset="0"/>
                          <a:ea typeface="+mn-ea"/>
                        </a:rPr>
                        <a:t>/h and no requirements for water drift and noise, occupying a large area</a:t>
                      </a:r>
                      <a:r>
                        <a:rPr lang="en-US" sz="1200" b="1">
                          <a:solidFill>
                            <a:srgbClr val="990000"/>
                          </a:solidFill>
                          <a:latin typeface="Huawei Sans" panose="020C0503030203020204" pitchFamily="34" charset="0"/>
                          <a:ea typeface="+mn-ea"/>
                        </a:rPr>
                        <a:t> (rarely used)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71048">
                <a:tc vMerge="1">
                  <a:txBody>
                    <a:bodyPr/>
                    <a:lstStyle/>
                    <a:p>
                      <a:endParaRPr lang="zh-CN" altLang="en-US" sz="1400" dirty="0">
                        <a:solidFill>
                          <a:schemeClr val="tx1"/>
                        </a:solidFill>
                        <a:latin typeface="+mn-ea"/>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solidFill>
                            <a:schemeClr val="tx1"/>
                          </a:solidFill>
                          <a:latin typeface="Huawei Sans" panose="020C0503030203020204" pitchFamily="34" charset="0"/>
                          <a:ea typeface="+mn-ea"/>
                        </a:rPr>
                        <a:t>Square tower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a:solidFill>
                            <a:schemeClr val="tx1"/>
                          </a:solidFill>
                          <a:latin typeface="Huawei Sans" panose="020C0503030203020204" pitchFamily="34" charset="0"/>
                          <a:ea typeface="+mn-ea"/>
                        </a:rPr>
                        <a:t>Can be assembled, 30% more expensive than the round tower.</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80744">
                <a:tc row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a:solidFill>
                            <a:schemeClr val="tx1"/>
                          </a:solidFill>
                          <a:latin typeface="Huawei Sans" panose="020C0503030203020204" pitchFamily="34" charset="0"/>
                          <a:ea typeface="+mn-ea"/>
                        </a:rPr>
                        <a:t>Airflow direction</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200">
                          <a:solidFill>
                            <a:schemeClr val="tx1"/>
                          </a:solidFill>
                          <a:latin typeface="Huawei Sans" panose="020C0503030203020204" pitchFamily="34" charset="0"/>
                          <a:ea typeface="+mn-ea"/>
                        </a:rPr>
                        <a:t>Crossflow tower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a:latin typeface="Huawei Sans" panose="020C0503030203020204" pitchFamily="34" charset="0"/>
                          <a:ea typeface="+mn-ea"/>
                          <a:cs typeface="+mn-cs"/>
                        </a:rPr>
                        <a:t>Low noise, high cost-effectiveness, and high market share </a:t>
                      </a:r>
                      <a:r>
                        <a:rPr lang="en-US" sz="1200" b="1">
                          <a:solidFill>
                            <a:srgbClr val="990000"/>
                          </a:solidFill>
                          <a:latin typeface="Huawei Sans" panose="020C0503030203020204" pitchFamily="34" charset="0"/>
                          <a:ea typeface="+mn-ea"/>
                          <a:cs typeface="+mn-cs"/>
                        </a:rPr>
                        <a:t>(commonly used)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71048">
                <a:tc vMerge="1">
                  <a:txBody>
                    <a:bodyPr/>
                    <a:lstStyle/>
                    <a:p>
                      <a:endParaRPr lang="zh-CN" altLang="en-US" sz="1400" dirty="0">
                        <a:solidFill>
                          <a:schemeClr val="tx1"/>
                        </a:solidFill>
                        <a:latin typeface="+mn-ea"/>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solidFill>
                            <a:schemeClr val="tx1"/>
                          </a:solidFill>
                          <a:latin typeface="Huawei Sans" panose="020C0503030203020204" pitchFamily="34" charset="0"/>
                          <a:ea typeface="+mn-ea"/>
                        </a:rPr>
                        <a:t>Counterflow tower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a:solidFill>
                            <a:schemeClr val="tx1"/>
                          </a:solidFill>
                          <a:latin typeface="Huawei Sans" panose="020C0503030203020204" pitchFamily="34" charset="0"/>
                          <a:ea typeface="+mn-ea"/>
                          <a:cs typeface="+mn-cs"/>
                        </a:rPr>
                        <a:t>Effective and noisy</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73352">
                <a:tc rowSpan="2">
                  <a:txBody>
                    <a:bodyPr/>
                    <a:lstStyle/>
                    <a:p>
                      <a:pPr algn="ctr"/>
                      <a:r>
                        <a:rPr lang="en-US" sz="1200" b="1">
                          <a:solidFill>
                            <a:schemeClr val="tx1"/>
                          </a:solidFill>
                          <a:latin typeface="Huawei Sans" panose="020C0503030203020204" pitchFamily="34" charset="0"/>
                          <a:ea typeface="+mn-ea"/>
                        </a:rPr>
                        <a:t>Material</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200">
                          <a:solidFill>
                            <a:schemeClr val="tx1"/>
                          </a:solidFill>
                          <a:latin typeface="Huawei Sans" panose="020C0503030203020204" pitchFamily="34" charset="0"/>
                          <a:ea typeface="+mn-ea"/>
                        </a:rPr>
                        <a:t>Stainless steel tower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dirty="0">
                          <a:solidFill>
                            <a:schemeClr val="tx1"/>
                          </a:solidFill>
                          <a:latin typeface="Huawei Sans" panose="020C0503030203020204" pitchFamily="34" charset="0"/>
                          <a:ea typeface="+mn-ea"/>
                        </a:rPr>
                        <a: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471048">
                <a:tc vMerge="1">
                  <a:txBody>
                    <a:bodyPr/>
                    <a:lstStyle/>
                    <a:p>
                      <a:endParaRPr lang="zh-CN" altLang="en-US" sz="1400" dirty="0">
                        <a:solidFill>
                          <a:schemeClr val="tx1"/>
                        </a:solidFill>
                        <a:latin typeface="+mn-ea"/>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solidFill>
                            <a:schemeClr val="tx1"/>
                          </a:solidFill>
                          <a:latin typeface="Huawei Sans" panose="020C0503030203020204" pitchFamily="34" charset="0"/>
                          <a:ea typeface="+mn-ea"/>
                        </a:rPr>
                        <a:t>Fiberglass tower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a:latin typeface="Huawei Sans" panose="020C0503030203020204" pitchFamily="34" charset="0"/>
                          <a:ea typeface="+mn-ea"/>
                        </a:rPr>
                        <a:t>Cost-effective </a:t>
                      </a:r>
                      <a:r>
                        <a:rPr lang="en-US" sz="1200" b="1">
                          <a:solidFill>
                            <a:srgbClr val="990000"/>
                          </a:solidFill>
                          <a:latin typeface="Huawei Sans" panose="020C0503030203020204" pitchFamily="34" charset="0"/>
                          <a:ea typeface="+mn-ea"/>
                        </a:rPr>
                        <a:t>(commonly used)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80744">
                <a:tc rowSpan="2">
                  <a:txBody>
                    <a:bodyPr/>
                    <a:lstStyle/>
                    <a:p>
                      <a:pPr algn="ctr"/>
                      <a:r>
                        <a:rPr lang="en-US" sz="1200" b="1">
                          <a:solidFill>
                            <a:schemeClr val="tx1"/>
                          </a:solidFill>
                          <a:latin typeface="Huawei Sans" panose="020C0503030203020204" pitchFamily="34" charset="0"/>
                          <a:ea typeface="+mn-ea"/>
                        </a:rPr>
                        <a:t>Contact with air?</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algn="ctr"/>
                      <a:r>
                        <a:rPr lang="en-US" sz="1200">
                          <a:solidFill>
                            <a:schemeClr val="tx1"/>
                          </a:solidFill>
                          <a:latin typeface="Huawei Sans" panose="020C0503030203020204" pitchFamily="34" charset="0"/>
                          <a:ea typeface="+mn-ea"/>
                        </a:rPr>
                        <a:t>Open tower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200">
                          <a:latin typeface="Huawei Sans" panose="020C0503030203020204" pitchFamily="34" charset="0"/>
                          <a:ea typeface="+mn-ea"/>
                        </a:rPr>
                        <a:t>The upfront investment is low, but water refilling is required </a:t>
                      </a:r>
                      <a:r>
                        <a:rPr lang="en-US" sz="1200" b="1">
                          <a:solidFill>
                            <a:srgbClr val="990000"/>
                          </a:solidFill>
                          <a:latin typeface="Huawei Sans" panose="020C0503030203020204" pitchFamily="34" charset="0"/>
                          <a:ea typeface="+mn-ea"/>
                        </a:rPr>
                        <a:t>(commonly used)</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80744">
                <a:tc vMerge="1">
                  <a:txBody>
                    <a:bodyPr/>
                    <a:lstStyle/>
                    <a:p>
                      <a:endParaRPr lang="zh-CN" altLang="en-US" sz="1400" dirty="0">
                        <a:solidFill>
                          <a:schemeClr val="tx1"/>
                        </a:solidFill>
                        <a:latin typeface="+mn-ea"/>
                        <a:ea typeface="+mn-ea"/>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en-US" sz="1200">
                          <a:solidFill>
                            <a:schemeClr val="tx1"/>
                          </a:solidFill>
                          <a:latin typeface="Huawei Sans" panose="020C0503030203020204" pitchFamily="34" charset="0"/>
                          <a:ea typeface="+mn-ea"/>
                        </a:rPr>
                        <a:t>Closed tower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r>
                        <a:rPr lang="en-US" sz="1200" b="0" dirty="0">
                          <a:solidFill>
                            <a:schemeClr val="tx1"/>
                          </a:solidFill>
                          <a:latin typeface="Huawei Sans" panose="020C0503030203020204" pitchFamily="34" charset="0"/>
                          <a:ea typeface="+mn-ea"/>
                        </a:rPr>
                        <a:t>The cooling capacity is small, and the capital expenditure (CAPEX) is 10 times that of the open tower. However, the subsequent operation cost is low.</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r>
            </a:tbl>
          </a:graphicData>
        </a:graphic>
      </p:graphicFrame>
      <p:pic>
        <p:nvPicPr>
          <p:cNvPr id="27"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32613" y="3622720"/>
            <a:ext cx="2560663" cy="2399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28"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40624" y="1161028"/>
            <a:ext cx="2344639" cy="2136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3" name="矩形 2"/>
          <p:cNvSpPr/>
          <p:nvPr/>
        </p:nvSpPr>
        <p:spPr>
          <a:xfrm>
            <a:off x="8677041" y="5841621"/>
            <a:ext cx="1840581" cy="461665"/>
          </a:xfrm>
          <a:prstGeom prst="rect">
            <a:avLst/>
          </a:prstGeom>
        </p:spPr>
        <p:txBody>
          <a:bodyPr wrap="square">
            <a:noAutofit/>
          </a:bodyPr>
          <a:lstStyle/>
          <a:p>
            <a:pPr algn="ctr"/>
            <a:r>
              <a:rPr lang="en-US" sz="1200" dirty="0">
                <a:solidFill>
                  <a:srgbClr val="C00000"/>
                </a:solidFill>
                <a:latin typeface="Huawei Sans" panose="020C0503030203020204" pitchFamily="34" charset="0"/>
                <a:ea typeface="+mn-ea"/>
              </a:rPr>
              <a:t>Crossflow tower</a:t>
            </a:r>
          </a:p>
        </p:txBody>
      </p:sp>
      <p:sp>
        <p:nvSpPr>
          <p:cNvPr id="7" name="矩形 6"/>
          <p:cNvSpPr/>
          <p:nvPr/>
        </p:nvSpPr>
        <p:spPr>
          <a:xfrm>
            <a:off x="8677041" y="3345720"/>
            <a:ext cx="1753405" cy="461665"/>
          </a:xfrm>
          <a:prstGeom prst="rect">
            <a:avLst/>
          </a:prstGeom>
        </p:spPr>
        <p:txBody>
          <a:bodyPr wrap="square">
            <a:noAutofit/>
          </a:bodyPr>
          <a:lstStyle/>
          <a:p>
            <a:pPr algn="ctr"/>
            <a:r>
              <a:rPr lang="en-US" sz="1200" dirty="0" err="1">
                <a:latin typeface="Huawei Sans" panose="020C0503030203020204" pitchFamily="34" charset="0"/>
                <a:ea typeface="+mn-ea"/>
              </a:rPr>
              <a:t>Counterflow</a:t>
            </a:r>
            <a:r>
              <a:rPr lang="en-US" sz="1200" dirty="0">
                <a:latin typeface="Huawei Sans" panose="020C0503030203020204" pitchFamily="34" charset="0"/>
                <a:ea typeface="+mn-ea"/>
              </a:rPr>
              <a:t> tower</a:t>
            </a:r>
          </a:p>
        </p:txBody>
      </p:sp>
    </p:spTree>
    <p:extLst>
      <p:ext uri="{BB962C8B-B14F-4D97-AF65-F5344CB8AC3E}">
        <p14:creationId xmlns:p14="http://schemas.microsoft.com/office/powerpoint/2010/main" val="87007635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Cooling Tower Installation Position</a:t>
            </a:r>
          </a:p>
        </p:txBody>
      </p:sp>
      <p:sp>
        <p:nvSpPr>
          <p:cNvPr id="3" name="文本占位符 2"/>
          <p:cNvSpPr>
            <a:spLocks noGrp="1"/>
          </p:cNvSpPr>
          <p:nvPr>
            <p:ph type="body" sz="quarter" idx="10"/>
          </p:nvPr>
        </p:nvSpPr>
        <p:spPr>
          <a:xfrm>
            <a:off x="455612" y="1052514"/>
            <a:ext cx="5640388" cy="4875042"/>
          </a:xfrm>
        </p:spPr>
        <p:txBody>
          <a:bodyPr>
            <a:noAutofit/>
          </a:bodyPr>
          <a:lstStyle/>
          <a:p>
            <a:r>
              <a:rPr lang="en-US" sz="1600" dirty="0">
                <a:latin typeface="Huawei Sans" panose="020C0503030203020204" pitchFamily="34" charset="0"/>
              </a:rPr>
              <a:t>The three common positions for installing cooling towers are as follows:</a:t>
            </a:r>
          </a:p>
          <a:p>
            <a:pPr lvl="1" algn="just"/>
            <a:r>
              <a:rPr lang="en-US" sz="1400" dirty="0">
                <a:latin typeface="Huawei Sans" panose="020C0503030203020204" pitchFamily="34" charset="0"/>
              </a:rPr>
              <a:t>When the chiller plant is installed in the basement of a building, and the cooling tower is installed on the well-ventilated outdoor green belt or outdoor ground.</a:t>
            </a:r>
          </a:p>
          <a:p>
            <a:pPr lvl="1" algn="just"/>
            <a:r>
              <a:rPr lang="en-US" sz="1400" dirty="0">
                <a:latin typeface="Huawei Sans" panose="020C0503030203020204" pitchFamily="34" charset="0"/>
              </a:rPr>
              <a:t>If the chiller plant is a single-</a:t>
            </a:r>
            <a:r>
              <a:rPr lang="en-US" sz="1400" dirty="0" err="1">
                <a:latin typeface="Huawei Sans" panose="020C0503030203020204" pitchFamily="34" charset="0"/>
              </a:rPr>
              <a:t>storey</a:t>
            </a:r>
            <a:r>
              <a:rPr lang="en-US" sz="1400" dirty="0">
                <a:latin typeface="Huawei Sans" panose="020C0503030203020204" pitchFamily="34" charset="0"/>
              </a:rPr>
              <a:t> building, the cooling tower can be installed on the roof of the chiller plant or on the outdoor ground.</a:t>
            </a:r>
          </a:p>
          <a:p>
            <a:pPr lvl="1" algn="just"/>
            <a:r>
              <a:rPr lang="en-US" sz="1400" dirty="0">
                <a:latin typeface="Huawei Sans" panose="020C0503030203020204" pitchFamily="34" charset="0"/>
              </a:rPr>
              <a:t>When the chiller plant is installed in the ground floor or basement of a multi-</a:t>
            </a:r>
            <a:r>
              <a:rPr lang="en-US" sz="1400" dirty="0" err="1">
                <a:latin typeface="Huawei Sans" panose="020C0503030203020204" pitchFamily="34" charset="0"/>
              </a:rPr>
              <a:t>storey</a:t>
            </a:r>
            <a:r>
              <a:rPr lang="en-US" sz="1400" dirty="0">
                <a:latin typeface="Huawei Sans" panose="020C0503030203020204" pitchFamily="34" charset="0"/>
              </a:rPr>
              <a:t> building or a high-rise building, the cooling tower is installed on the roof of the podium of the building. If the chiller plant is not installed in the mentioned locations, the cooling tower can only be installed on the roof of the main building of a high-rise building.</a:t>
            </a:r>
          </a:p>
          <a:p>
            <a:pPr lvl="1" algn="just"/>
            <a:endParaRPr lang="en-US" altLang="zh-CN" sz="1400" dirty="0" smtClean="0">
              <a:latin typeface="Huawei Sans" panose="020C0503030203020204" pitchFamily="34" charset="0"/>
            </a:endParaRPr>
          </a:p>
          <a:p>
            <a:pPr lvl="1" algn="just"/>
            <a:endParaRPr lang="en-US" altLang="zh-CN" sz="1400" dirty="0" smtClean="0">
              <a:latin typeface="Huawei Sans" panose="020C0503030203020204" pitchFamily="34" charset="0"/>
            </a:endParaRPr>
          </a:p>
          <a:p>
            <a:pPr lvl="1" algn="just"/>
            <a:endParaRPr lang="en-US" altLang="zh-CN" sz="1400" dirty="0" smtClean="0">
              <a:latin typeface="Huawei Sans" panose="020C0503030203020204" pitchFamily="34" charset="0"/>
            </a:endParaRPr>
          </a:p>
          <a:p>
            <a:pPr lvl="1" algn="just"/>
            <a:endParaRPr lang="en-US" altLang="zh-CN" sz="1400" dirty="0" smtClean="0">
              <a:latin typeface="Huawei Sans" panose="020C0503030203020204" pitchFamily="34" charset="0"/>
            </a:endParaRPr>
          </a:p>
          <a:p>
            <a:pPr lvl="1" algn="just"/>
            <a:endParaRPr lang="en-US" altLang="zh-CN" sz="1400" dirty="0" smtClean="0">
              <a:latin typeface="Huawei Sans" panose="020C0503030203020204" pitchFamily="34" charset="0"/>
            </a:endParaRPr>
          </a:p>
          <a:p>
            <a:pPr lvl="1" algn="just"/>
            <a:endParaRPr lang="en-US" altLang="zh-CN" sz="1400" dirty="0" smtClean="0">
              <a:latin typeface="Huawei Sans" panose="020C0503030203020204" pitchFamily="34" charset="0"/>
            </a:endParaRPr>
          </a:p>
          <a:p>
            <a:pPr lvl="1" algn="just"/>
            <a:endParaRPr lang="en-US" altLang="zh-CN" sz="1400" dirty="0" smtClean="0">
              <a:latin typeface="Huawei Sans" panose="020C0503030203020204" pitchFamily="34" charset="0"/>
            </a:endParaRPr>
          </a:p>
          <a:p>
            <a:pPr lvl="1" algn="just"/>
            <a:endParaRPr lang="en-US" altLang="zh-CN" sz="1400" dirty="0">
              <a:latin typeface="Huawei Sans" panose="020C0503030203020204" pitchFamily="34" charset="0"/>
            </a:endParaRPr>
          </a:p>
        </p:txBody>
      </p:sp>
      <p:pic>
        <p:nvPicPr>
          <p:cNvPr id="179" name="图片 178"/>
          <p:cNvPicPr>
            <a:picLocks noChangeAspect="1"/>
          </p:cNvPicPr>
          <p:nvPr/>
        </p:nvPicPr>
        <p:blipFill>
          <a:blip r:embed="rId3"/>
          <a:stretch>
            <a:fillRect/>
          </a:stretch>
        </p:blipFill>
        <p:spPr>
          <a:xfrm>
            <a:off x="9174278" y="1568398"/>
            <a:ext cx="818664" cy="808302"/>
          </a:xfrm>
          <a:prstGeom prst="rect">
            <a:avLst/>
          </a:prstGeom>
        </p:spPr>
      </p:pic>
      <p:pic>
        <p:nvPicPr>
          <p:cNvPr id="26" name="图片 25" descr="屏幕剪辑"/>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70174" y="2529823"/>
            <a:ext cx="2885034" cy="1374189"/>
          </a:xfrm>
          <a:prstGeom prst="rect">
            <a:avLst/>
          </a:prstGeom>
        </p:spPr>
      </p:pic>
      <p:pic>
        <p:nvPicPr>
          <p:cNvPr id="123" name="图片 122"/>
          <p:cNvPicPr>
            <a:picLocks noChangeAspect="1"/>
          </p:cNvPicPr>
          <p:nvPr/>
        </p:nvPicPr>
        <p:blipFill rotWithShape="1">
          <a:blip r:embed="rId5"/>
          <a:srcRect t="20478"/>
          <a:stretch/>
        </p:blipFill>
        <p:spPr>
          <a:xfrm>
            <a:off x="6638621" y="1351443"/>
            <a:ext cx="3354321" cy="1105449"/>
          </a:xfrm>
          <a:prstGeom prst="rect">
            <a:avLst/>
          </a:prstGeom>
        </p:spPr>
      </p:pic>
      <p:pic>
        <p:nvPicPr>
          <p:cNvPr id="124" name="图片 123"/>
          <p:cNvPicPr>
            <a:picLocks noChangeAspect="1"/>
          </p:cNvPicPr>
          <p:nvPr/>
        </p:nvPicPr>
        <p:blipFill>
          <a:blip r:embed="rId3"/>
          <a:stretch>
            <a:fillRect/>
          </a:stretch>
        </p:blipFill>
        <p:spPr>
          <a:xfrm>
            <a:off x="8566063" y="1568398"/>
            <a:ext cx="660689" cy="652327"/>
          </a:xfrm>
          <a:prstGeom prst="rect">
            <a:avLst/>
          </a:prstGeom>
        </p:spPr>
      </p:pic>
      <p:pic>
        <p:nvPicPr>
          <p:cNvPr id="30" name="图片 29" descr="屏幕剪辑"/>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37436" y="4132851"/>
            <a:ext cx="1950510" cy="1700445"/>
          </a:xfrm>
          <a:prstGeom prst="rect">
            <a:avLst/>
          </a:prstGeom>
        </p:spPr>
      </p:pic>
      <p:sp>
        <p:nvSpPr>
          <p:cNvPr id="198" name="文本占位符 2"/>
          <p:cNvSpPr txBox="1">
            <a:spLocks/>
          </p:cNvSpPr>
          <p:nvPr/>
        </p:nvSpPr>
        <p:spPr bwMode="auto">
          <a:xfrm>
            <a:off x="9768408" y="1611206"/>
            <a:ext cx="1574189" cy="5370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1625" indent="-301625" algn="l"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buNone/>
            </a:pPr>
            <a:r>
              <a:rPr lang="en-US" sz="2000">
                <a:latin typeface="Huawei Sans" panose="020C0503030203020204" pitchFamily="34" charset="0"/>
              </a:rPr>
              <a:t>Scenario 1</a:t>
            </a:r>
          </a:p>
        </p:txBody>
      </p:sp>
      <p:sp>
        <p:nvSpPr>
          <p:cNvPr id="199" name="文本占位符 2"/>
          <p:cNvSpPr txBox="1">
            <a:spLocks/>
          </p:cNvSpPr>
          <p:nvPr/>
        </p:nvSpPr>
        <p:spPr bwMode="auto">
          <a:xfrm>
            <a:off x="9768407" y="3145805"/>
            <a:ext cx="1574189" cy="5370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1625" indent="-301625" algn="l"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buNone/>
            </a:pPr>
            <a:r>
              <a:rPr lang="en-US" sz="2000">
                <a:latin typeface="Huawei Sans" panose="020C0503030203020204" pitchFamily="34" charset="0"/>
              </a:rPr>
              <a:t>Scenario 2</a:t>
            </a:r>
          </a:p>
        </p:txBody>
      </p:sp>
      <p:sp>
        <p:nvSpPr>
          <p:cNvPr id="200" name="文本占位符 2"/>
          <p:cNvSpPr txBox="1">
            <a:spLocks/>
          </p:cNvSpPr>
          <p:nvPr/>
        </p:nvSpPr>
        <p:spPr bwMode="auto">
          <a:xfrm>
            <a:off x="9768406" y="4956614"/>
            <a:ext cx="1574189" cy="537060"/>
          </a:xfrm>
          <a:prstGeom prst="rect">
            <a:avLst/>
          </a:prstGeom>
          <a:noFill/>
          <a:ln w="9525">
            <a:noFill/>
            <a:miter lim="800000"/>
            <a:headEnd/>
            <a:tailEnd/>
          </a:ln>
        </p:spPr>
        <p:txBody>
          <a:bodyPr vert="horz" wrap="square" lIns="80141" tIns="40071" rIns="80141" bIns="40071" numCol="1" anchor="t" anchorCtr="0" compatLnSpc="1">
            <a:prstTxWarp prst="textNoShape">
              <a:avLst/>
            </a:prstTxWarp>
            <a:noAutofit/>
          </a:bodyPr>
          <a:lstStyle>
            <a:lvl1pPr marL="301625" indent="-301625" algn="l" defTabSz="801688" rtl="0" eaLnBrk="1" fontAlgn="base" hangingPunct="1">
              <a:lnSpc>
                <a:spcPct val="140000"/>
              </a:lnSpc>
              <a:spcBef>
                <a:spcPct val="30000"/>
              </a:spcBef>
              <a:spcAft>
                <a:spcPct val="0"/>
              </a:spcAft>
              <a:buClr>
                <a:schemeClr val="bg1">
                  <a:lumMod val="50000"/>
                </a:schemeClr>
              </a:buClr>
              <a:buSzPct val="60000"/>
              <a:buFont typeface="Wingdings" pitchFamily="2" charset="2"/>
              <a:buChar char="l"/>
              <a:defRPr sz="2200">
                <a:solidFill>
                  <a:schemeClr val="tx1"/>
                </a:solidFill>
                <a:latin typeface="+mn-ea"/>
                <a:ea typeface="+mn-ea"/>
                <a:cs typeface="Arial" panose="020B0604020202020204" pitchFamily="34" charset="0"/>
              </a:defRPr>
            </a:lvl1pPr>
            <a:lvl2pPr marL="654050" indent="-252413" algn="l" defTabSz="801688" rtl="0" eaLnBrk="1" fontAlgn="base" hangingPunct="1">
              <a:lnSpc>
                <a:spcPct val="140000"/>
              </a:lnSpc>
              <a:spcBef>
                <a:spcPct val="30000"/>
              </a:spcBef>
              <a:spcAft>
                <a:spcPct val="0"/>
              </a:spcAft>
              <a:buClr>
                <a:schemeClr val="tx1"/>
              </a:buClr>
              <a:buSzPct val="50000"/>
              <a:buFont typeface="Wingdings" pitchFamily="2" charset="2"/>
              <a:buChar char="p"/>
              <a:defRPr sz="2000">
                <a:solidFill>
                  <a:schemeClr val="tx1"/>
                </a:solidFill>
                <a:latin typeface="+mn-lt"/>
                <a:ea typeface="+mn-ea"/>
              </a:defRPr>
            </a:lvl2pPr>
            <a:lvl3pPr marL="1003300" indent="-201613" algn="l" defTabSz="801688" rtl="0" eaLnBrk="1" fontAlgn="base" hangingPunct="1">
              <a:lnSpc>
                <a:spcPct val="140000"/>
              </a:lnSpc>
              <a:spcBef>
                <a:spcPct val="30000"/>
              </a:spcBef>
              <a:spcAft>
                <a:spcPct val="0"/>
              </a:spcAft>
              <a:buSzPct val="50000"/>
              <a:buFont typeface="Wingdings" pitchFamily="2" charset="2"/>
              <a:buChar char="n"/>
              <a:defRPr>
                <a:solidFill>
                  <a:schemeClr val="tx1"/>
                </a:solidFill>
                <a:latin typeface="FrutigerNext LT Light" pitchFamily="34" charset="0"/>
                <a:ea typeface="+mn-ea"/>
              </a:defRPr>
            </a:lvl3pPr>
            <a:lvl4pPr marL="1400175" indent="-198438" algn="l" defTabSz="801688" rtl="0" eaLnBrk="1" fontAlgn="base" hangingPunct="1">
              <a:lnSpc>
                <a:spcPct val="140000"/>
              </a:lnSpc>
              <a:spcBef>
                <a:spcPct val="30000"/>
              </a:spcBef>
              <a:spcAft>
                <a:spcPct val="0"/>
              </a:spcAft>
              <a:buChar char="–"/>
              <a:defRPr sz="1600">
                <a:solidFill>
                  <a:schemeClr val="tx1"/>
                </a:solidFill>
                <a:latin typeface="+mj-lt"/>
                <a:ea typeface="+mn-ea"/>
              </a:defRPr>
            </a:lvl4pPr>
            <a:lvl5pPr marL="1801813" indent="-201613" algn="l" defTabSz="801688" rtl="0" eaLnBrk="1" fontAlgn="base" hangingPunct="1">
              <a:lnSpc>
                <a:spcPct val="140000"/>
              </a:lnSpc>
              <a:spcBef>
                <a:spcPct val="30000"/>
              </a:spcBef>
              <a:spcAft>
                <a:spcPct val="0"/>
              </a:spcAft>
              <a:buFont typeface="FrutigerNext LT Medium" pitchFamily="34" charset="0"/>
              <a:buChar char="~"/>
              <a:defRPr sz="1600">
                <a:solidFill>
                  <a:schemeClr val="tx1"/>
                </a:solidFill>
                <a:latin typeface="+mj-lt"/>
                <a:ea typeface="+mn-ea"/>
              </a:defRPr>
            </a:lvl5pPr>
            <a:lvl6pPr marL="22590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6pPr>
            <a:lvl7pPr marL="27162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7pPr>
            <a:lvl8pPr marL="31734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8pPr>
            <a:lvl9pPr marL="3630613" indent="-201613" algn="l" defTabSz="801688" rtl="0" fontAlgn="base">
              <a:lnSpc>
                <a:spcPct val="140000"/>
              </a:lnSpc>
              <a:spcBef>
                <a:spcPct val="30000"/>
              </a:spcBef>
              <a:spcAft>
                <a:spcPct val="0"/>
              </a:spcAft>
              <a:buFont typeface="FrutigerNext LT Medium" pitchFamily="34" charset="0"/>
              <a:buChar char="~"/>
              <a:defRPr sz="1600">
                <a:solidFill>
                  <a:schemeClr val="tx1"/>
                </a:solidFill>
                <a:latin typeface="+mj-lt"/>
                <a:ea typeface="+mn-ea"/>
              </a:defRPr>
            </a:lvl9pPr>
          </a:lstStyle>
          <a:p>
            <a:pPr marL="0" indent="0">
              <a:buNone/>
            </a:pPr>
            <a:r>
              <a:rPr lang="en-US" sz="2000">
                <a:latin typeface="Huawei Sans" panose="020C0503030203020204" pitchFamily="34" charset="0"/>
              </a:rPr>
              <a:t>Scenario 3</a:t>
            </a:r>
          </a:p>
        </p:txBody>
      </p:sp>
    </p:spTree>
    <p:extLst>
      <p:ext uri="{BB962C8B-B14F-4D97-AF65-F5344CB8AC3E}">
        <p14:creationId xmlns:p14="http://schemas.microsoft.com/office/powerpoint/2010/main" val="74780685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Cooling Tower Selection</a:t>
            </a:r>
          </a:p>
        </p:txBody>
      </p:sp>
      <p:pic>
        <p:nvPicPr>
          <p:cNvPr id="27" name="Picture 22" descr="D:\My Documents\原系统桌面上的文件\未标题-5.png"/>
          <p:cNvPicPr>
            <a:picLocks noChangeAspect="1" noChangeArrowheads="1"/>
          </p:cNvPicPr>
          <p:nvPr/>
        </p:nvPicPr>
        <p:blipFill>
          <a:blip r:embed="rId3" cstate="print"/>
          <a:srcRect/>
          <a:stretch>
            <a:fillRect/>
          </a:stretch>
        </p:blipFill>
        <p:spPr bwMode="auto">
          <a:xfrm>
            <a:off x="1501587" y="4644330"/>
            <a:ext cx="9535507" cy="1536908"/>
          </a:xfrm>
          <a:prstGeom prst="rect">
            <a:avLst/>
          </a:prstGeom>
          <a:noFill/>
          <a:ln w="9525">
            <a:noFill/>
            <a:miter lim="800000"/>
            <a:headEnd/>
            <a:tailEnd/>
          </a:ln>
        </p:spPr>
      </p:pic>
      <p:pic>
        <p:nvPicPr>
          <p:cNvPr id="29" name="Picture 22" descr="C:\Users\dh\Desktop\32222\7\未标题-16.png"/>
          <p:cNvPicPr>
            <a:picLocks noChangeAspect="1" noChangeArrowheads="1"/>
          </p:cNvPicPr>
          <p:nvPr/>
        </p:nvPicPr>
        <p:blipFill>
          <a:blip r:embed="rId4" cstate="print"/>
          <a:srcRect/>
          <a:stretch>
            <a:fillRect/>
          </a:stretch>
        </p:blipFill>
        <p:spPr bwMode="auto">
          <a:xfrm>
            <a:off x="4903209" y="1490301"/>
            <a:ext cx="2326263" cy="3797657"/>
          </a:xfrm>
          <a:prstGeom prst="rect">
            <a:avLst/>
          </a:prstGeom>
          <a:noFill/>
          <a:ln w="9525">
            <a:noFill/>
            <a:miter lim="800000"/>
            <a:headEnd/>
            <a:tailEnd/>
          </a:ln>
        </p:spPr>
      </p:pic>
      <p:pic>
        <p:nvPicPr>
          <p:cNvPr id="30" name="Picture 25" descr="C:\Users\dh\Desktop\32222\7\未标题-19.png"/>
          <p:cNvPicPr>
            <a:picLocks noChangeAspect="1" noChangeArrowheads="1"/>
          </p:cNvPicPr>
          <p:nvPr/>
        </p:nvPicPr>
        <p:blipFill>
          <a:blip r:embed="rId5" cstate="print"/>
          <a:srcRect/>
          <a:stretch>
            <a:fillRect/>
          </a:stretch>
        </p:blipFill>
        <p:spPr bwMode="auto">
          <a:xfrm>
            <a:off x="1967715" y="1490301"/>
            <a:ext cx="2316232" cy="3797657"/>
          </a:xfrm>
          <a:prstGeom prst="rect">
            <a:avLst/>
          </a:prstGeom>
          <a:noFill/>
          <a:ln w="9525">
            <a:noFill/>
            <a:miter lim="800000"/>
            <a:headEnd/>
            <a:tailEnd/>
          </a:ln>
        </p:spPr>
      </p:pic>
      <p:sp>
        <p:nvSpPr>
          <p:cNvPr id="31" name="矩形 17"/>
          <p:cNvSpPr>
            <a:spLocks noChangeArrowheads="1"/>
          </p:cNvSpPr>
          <p:nvPr/>
        </p:nvSpPr>
        <p:spPr bwMode="auto">
          <a:xfrm>
            <a:off x="1994876" y="2236278"/>
            <a:ext cx="2454203" cy="3785652"/>
          </a:xfrm>
          <a:prstGeom prst="rect">
            <a:avLst/>
          </a:prstGeom>
          <a:noFill/>
          <a:ln w="9525">
            <a:noFill/>
            <a:miter lim="800000"/>
            <a:headEnd/>
            <a:tailEnd/>
          </a:ln>
        </p:spPr>
        <p:txBody>
          <a:bodyPr wrap="square">
            <a:noAutofit/>
          </a:bodyPr>
          <a:lstStyle/>
          <a:p>
            <a:pPr marL="285750" indent="-285750">
              <a:lnSpc>
                <a:spcPct val="150000"/>
              </a:lnSpc>
              <a:buFont typeface="Arial" panose="020B0604020202020204" pitchFamily="34" charset="0"/>
              <a:buChar char="•"/>
            </a:pPr>
            <a:r>
              <a:rPr lang="en-US" sz="1200" dirty="0">
                <a:latin typeface="Huawei Sans" panose="020C0503030203020204" pitchFamily="34" charset="0"/>
                <a:ea typeface="+mn-ea"/>
              </a:rPr>
              <a:t>Cooling tower flow rate (m</a:t>
            </a:r>
            <a:r>
              <a:rPr lang="en-US" sz="1200" baseline="30000" dirty="0">
                <a:latin typeface="Huawei Sans" panose="020C0503030203020204" pitchFamily="34" charset="0"/>
                <a:ea typeface="+mn-ea"/>
              </a:rPr>
              <a:t>3</a:t>
            </a:r>
            <a:r>
              <a:rPr lang="en-US" sz="1200" dirty="0">
                <a:latin typeface="Huawei Sans" panose="020C0503030203020204" pitchFamily="34" charset="0"/>
                <a:ea typeface="+mn-ea"/>
              </a:rPr>
              <a:t>/h)</a:t>
            </a:r>
          </a:p>
          <a:p>
            <a:pPr marL="285750" indent="-285750">
              <a:lnSpc>
                <a:spcPct val="150000"/>
              </a:lnSpc>
              <a:buFont typeface="Arial" panose="020B0604020202020204" pitchFamily="34" charset="0"/>
              <a:buChar char="•"/>
            </a:pPr>
            <a:r>
              <a:rPr lang="en-US" sz="1200" dirty="0">
                <a:latin typeface="Huawei Sans" panose="020C0503030203020204" pitchFamily="34" charset="0"/>
                <a:ea typeface="+mn-ea"/>
              </a:rPr>
              <a:t>Chiller working condition (return and supply water </a:t>
            </a:r>
            <a:r>
              <a:rPr lang="en-US" sz="1200" dirty="0" smtClean="0">
                <a:latin typeface="Huawei Sans" panose="020C0503030203020204" pitchFamily="34" charset="0"/>
                <a:ea typeface="+mn-ea"/>
              </a:rPr>
              <a:t>temperatures,</a:t>
            </a:r>
            <a:r>
              <a:rPr lang="en-US" altLang="zh-CN" sz="1200" dirty="0" smtClean="0">
                <a:latin typeface="黑体" panose="02010609060101010101" pitchFamily="49" charset="-122"/>
                <a:ea typeface="黑体" panose="02010609060101010101" pitchFamily="49" charset="-122"/>
              </a:rPr>
              <a:t> </a:t>
            </a:r>
            <a:r>
              <a:rPr lang="en-US" altLang="zh-CN" sz="1200" dirty="0">
                <a:latin typeface="黑体" panose="02010609060101010101" pitchFamily="49" charset="-122"/>
                <a:ea typeface="黑体" panose="02010609060101010101" pitchFamily="49" charset="-122"/>
              </a:rPr>
              <a:t>℃</a:t>
            </a:r>
            <a:r>
              <a:rPr lang="en-US" sz="1200" dirty="0" smtClean="0">
                <a:latin typeface="Huawei Sans" panose="020C0503030203020204" pitchFamily="34" charset="0"/>
                <a:ea typeface="+mn-ea"/>
              </a:rPr>
              <a:t>)</a:t>
            </a:r>
            <a:endParaRPr lang="en-US" sz="1200" dirty="0">
              <a:latin typeface="Huawei Sans" panose="020C0503030203020204" pitchFamily="34" charset="0"/>
              <a:ea typeface="+mn-ea"/>
            </a:endParaRPr>
          </a:p>
          <a:p>
            <a:pPr marL="285750" indent="-285750">
              <a:lnSpc>
                <a:spcPct val="150000"/>
              </a:lnSpc>
              <a:buFont typeface="Arial" panose="020B0604020202020204" pitchFamily="34" charset="0"/>
              <a:buChar char="•"/>
            </a:pPr>
            <a:r>
              <a:rPr lang="en-US" sz="1200" dirty="0">
                <a:latin typeface="Huawei Sans" panose="020C0503030203020204" pitchFamily="34" charset="0"/>
                <a:ea typeface="+mn-ea"/>
              </a:rPr>
              <a:t>Local outdoor wet bulb temperature </a:t>
            </a:r>
            <a:r>
              <a:rPr lang="en-US" sz="1200" dirty="0" smtClean="0">
                <a:latin typeface="Huawei Sans" panose="020C0503030203020204" pitchFamily="34" charset="0"/>
                <a:ea typeface="+mn-ea"/>
              </a:rPr>
              <a:t>(</a:t>
            </a:r>
            <a:r>
              <a:rPr lang="en-US" sz="1200" dirty="0" smtClean="0">
                <a:latin typeface="黑体" panose="02010609060101010101" pitchFamily="49" charset="-122"/>
                <a:ea typeface="黑体" panose="02010609060101010101" pitchFamily="49" charset="-122"/>
              </a:rPr>
              <a:t>℃</a:t>
            </a:r>
            <a:r>
              <a:rPr lang="en-US" sz="1200" dirty="0" smtClean="0">
                <a:latin typeface="Huawei Sans" panose="020C0503030203020204" pitchFamily="34" charset="0"/>
                <a:ea typeface="+mn-ea"/>
              </a:rPr>
              <a:t>)</a:t>
            </a:r>
            <a:endParaRPr lang="en-US" sz="1200" dirty="0">
              <a:latin typeface="Huawei Sans" panose="020C0503030203020204" pitchFamily="34" charset="0"/>
              <a:ea typeface="+mn-ea"/>
            </a:endParaRPr>
          </a:p>
        </p:txBody>
      </p:sp>
      <p:sp>
        <p:nvSpPr>
          <p:cNvPr id="33" name="矩形 19"/>
          <p:cNvSpPr>
            <a:spLocks noChangeArrowheads="1"/>
          </p:cNvSpPr>
          <p:nvPr/>
        </p:nvSpPr>
        <p:spPr bwMode="auto">
          <a:xfrm>
            <a:off x="4990284" y="2297833"/>
            <a:ext cx="2173401" cy="2893100"/>
          </a:xfrm>
          <a:prstGeom prst="rect">
            <a:avLst/>
          </a:prstGeom>
          <a:noFill/>
          <a:ln w="9525">
            <a:noFill/>
            <a:miter lim="800000"/>
            <a:headEnd/>
            <a:tailEnd/>
          </a:ln>
        </p:spPr>
        <p:txBody>
          <a:bodyPr wrap="square">
            <a:noAutofit/>
          </a:bodyPr>
          <a:lstStyle/>
          <a:p>
            <a:pPr marL="285750" indent="-285750" eaLnBrk="0" hangingPunct="0">
              <a:spcBef>
                <a:spcPct val="50000"/>
              </a:spcBef>
              <a:buFont typeface="Arial" panose="020B0604020202020204" pitchFamily="34" charset="0"/>
              <a:buChar char="•"/>
            </a:pPr>
            <a:r>
              <a:rPr lang="en-US" sz="1200" dirty="0">
                <a:latin typeface="Huawei Sans" panose="020C0503030203020204" pitchFamily="34" charset="0"/>
                <a:sym typeface="Arial" pitchFamily="34" charset="0"/>
              </a:rPr>
              <a:t>Location and ventilation</a:t>
            </a:r>
          </a:p>
          <a:p>
            <a:pPr marL="285750" indent="-285750" eaLnBrk="0" hangingPunct="0">
              <a:spcBef>
                <a:spcPct val="50000"/>
              </a:spcBef>
              <a:buFont typeface="Arial" panose="020B0604020202020204" pitchFamily="34" charset="0"/>
              <a:buChar char="•"/>
            </a:pPr>
            <a:r>
              <a:rPr lang="en-US" sz="1200" dirty="0">
                <a:latin typeface="Huawei Sans" panose="020C0503030203020204" pitchFamily="34" charset="0"/>
                <a:sym typeface="Arial" pitchFamily="34" charset="0"/>
              </a:rPr>
              <a:t>Noise</a:t>
            </a:r>
          </a:p>
          <a:p>
            <a:pPr marL="285750" indent="-285750" eaLnBrk="0" hangingPunct="0">
              <a:spcBef>
                <a:spcPct val="50000"/>
              </a:spcBef>
              <a:buFont typeface="Arial" panose="020B0604020202020204" pitchFamily="34" charset="0"/>
              <a:buChar char="•"/>
            </a:pPr>
            <a:r>
              <a:rPr lang="en-US" sz="1200" dirty="0">
                <a:latin typeface="Huawei Sans" panose="020C0503030203020204" pitchFamily="34" charset="0"/>
                <a:sym typeface="Arial" pitchFamily="34" charset="0"/>
              </a:rPr>
              <a:t>Floor area</a:t>
            </a:r>
          </a:p>
          <a:p>
            <a:pPr marL="285750" indent="-285750" eaLnBrk="0" hangingPunct="0">
              <a:spcBef>
                <a:spcPct val="50000"/>
              </a:spcBef>
              <a:buFont typeface="Arial" panose="020B0604020202020204" pitchFamily="34" charset="0"/>
              <a:buChar char="•"/>
            </a:pPr>
            <a:r>
              <a:rPr lang="en-US" sz="1200" dirty="0" err="1">
                <a:latin typeface="Huawei Sans" panose="020C0503030203020204" pitchFamily="34" charset="0"/>
                <a:sym typeface="Arial" pitchFamily="34" charset="0"/>
              </a:rPr>
              <a:t>Antifreezing</a:t>
            </a:r>
            <a:endParaRPr lang="en-US" sz="1200" dirty="0">
              <a:latin typeface="Huawei Sans" panose="020C0503030203020204" pitchFamily="34" charset="0"/>
              <a:sym typeface="Arial" pitchFamily="34" charset="0"/>
            </a:endParaRPr>
          </a:p>
          <a:p>
            <a:pPr marL="285750" indent="-285750" eaLnBrk="0" hangingPunct="0">
              <a:spcBef>
                <a:spcPct val="50000"/>
              </a:spcBef>
              <a:buFont typeface="Arial" panose="020B0604020202020204" pitchFamily="34" charset="0"/>
              <a:buChar char="•"/>
            </a:pPr>
            <a:r>
              <a:rPr lang="en-US" sz="1200" dirty="0">
                <a:latin typeface="Huawei Sans" panose="020C0503030203020204" pitchFamily="34" charset="0"/>
                <a:sym typeface="Arial" pitchFamily="34" charset="0"/>
              </a:rPr>
              <a:t>Final flow rate of the cooling tower</a:t>
            </a:r>
          </a:p>
          <a:p>
            <a:pPr marL="285750" indent="-285750" eaLnBrk="0" hangingPunct="0">
              <a:spcBef>
                <a:spcPct val="50000"/>
              </a:spcBef>
              <a:buFont typeface="Arial" panose="020B0604020202020204" pitchFamily="34" charset="0"/>
              <a:buChar char="•"/>
            </a:pPr>
            <a:r>
              <a:rPr lang="en-US" sz="1200" dirty="0">
                <a:latin typeface="Huawei Sans" panose="020C0503030203020204" pitchFamily="34" charset="0"/>
                <a:sym typeface="Arial" pitchFamily="34" charset="0"/>
              </a:rPr>
              <a:t>Water quality requirements</a:t>
            </a:r>
          </a:p>
          <a:p>
            <a:pPr marL="285750" indent="-285750" eaLnBrk="0" hangingPunct="0">
              <a:spcBef>
                <a:spcPct val="50000"/>
              </a:spcBef>
              <a:buFont typeface="Arial" panose="020B0604020202020204" pitchFamily="34" charset="0"/>
              <a:buChar char="•"/>
            </a:pPr>
            <a:r>
              <a:rPr lang="en-US" sz="1200" dirty="0">
                <a:latin typeface="Huawei Sans" panose="020C0503030203020204" pitchFamily="34" charset="0"/>
                <a:sym typeface="Arial" pitchFamily="34" charset="0"/>
              </a:rPr>
              <a:t>Water refilling</a:t>
            </a:r>
          </a:p>
        </p:txBody>
      </p:sp>
      <p:pic>
        <p:nvPicPr>
          <p:cNvPr id="34" name="Picture 10" descr="F:\2012项目\美化图标\平面\0421png\40\40\未标题-14.png"/>
          <p:cNvPicPr>
            <a:picLocks noChangeAspect="1" noChangeArrowheads="1"/>
          </p:cNvPicPr>
          <p:nvPr/>
        </p:nvPicPr>
        <p:blipFill>
          <a:blip r:embed="rId6" cstate="print"/>
          <a:srcRect/>
          <a:stretch>
            <a:fillRect/>
          </a:stretch>
        </p:blipFill>
        <p:spPr bwMode="auto">
          <a:xfrm>
            <a:off x="7351748" y="2942080"/>
            <a:ext cx="500314" cy="425464"/>
          </a:xfrm>
          <a:prstGeom prst="rect">
            <a:avLst/>
          </a:prstGeom>
          <a:noFill/>
          <a:ln w="9525">
            <a:noFill/>
            <a:miter lim="800000"/>
            <a:headEnd/>
            <a:tailEnd/>
          </a:ln>
        </p:spPr>
      </p:pic>
      <p:pic>
        <p:nvPicPr>
          <p:cNvPr id="35" name="Picture 11" descr="F:\2012项目\美化图标\平面\0421png\40\40\未标题-15.png"/>
          <p:cNvPicPr>
            <a:picLocks noChangeAspect="1" noChangeArrowheads="1"/>
          </p:cNvPicPr>
          <p:nvPr/>
        </p:nvPicPr>
        <p:blipFill>
          <a:blip r:embed="rId7" cstate="print"/>
          <a:srcRect/>
          <a:stretch>
            <a:fillRect/>
          </a:stretch>
        </p:blipFill>
        <p:spPr bwMode="auto">
          <a:xfrm>
            <a:off x="4355793" y="2937689"/>
            <a:ext cx="475570" cy="407631"/>
          </a:xfrm>
          <a:prstGeom prst="rect">
            <a:avLst/>
          </a:prstGeom>
          <a:noFill/>
          <a:ln w="9525">
            <a:noFill/>
            <a:miter lim="800000"/>
            <a:headEnd/>
            <a:tailEnd/>
          </a:ln>
        </p:spPr>
      </p:pic>
      <p:sp>
        <p:nvSpPr>
          <p:cNvPr id="39" name="文本框 38"/>
          <p:cNvSpPr txBox="1"/>
          <p:nvPr/>
        </p:nvSpPr>
        <p:spPr bwMode="auto">
          <a:xfrm>
            <a:off x="2075620" y="1572739"/>
            <a:ext cx="2100421"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600">
                <a:solidFill>
                  <a:schemeClr val="bg1"/>
                </a:solidFill>
                <a:latin typeface="Huawei Sans" panose="020C0503030203020204" pitchFamily="34" charset="0"/>
                <a:ea typeface="+mn-ea"/>
              </a:rPr>
              <a:t>Parameters to be considered</a:t>
            </a:r>
          </a:p>
        </p:txBody>
      </p:sp>
      <p:sp>
        <p:nvSpPr>
          <p:cNvPr id="40" name="文本框 39"/>
          <p:cNvSpPr txBox="1"/>
          <p:nvPr/>
        </p:nvSpPr>
        <p:spPr bwMode="auto">
          <a:xfrm>
            <a:off x="4995634" y="1560201"/>
            <a:ext cx="2168052" cy="581102"/>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600" dirty="0">
                <a:solidFill>
                  <a:schemeClr val="bg1"/>
                </a:solidFill>
                <a:latin typeface="Huawei Sans" panose="020C0503030203020204" pitchFamily="34" charset="0"/>
                <a:ea typeface="+mn-ea"/>
              </a:rPr>
              <a:t>Actual factors to be considered</a:t>
            </a:r>
          </a:p>
        </p:txBody>
      </p:sp>
      <p:sp>
        <p:nvSpPr>
          <p:cNvPr id="42" name="椭圆 41"/>
          <p:cNvSpPr/>
          <p:nvPr/>
        </p:nvSpPr>
        <p:spPr>
          <a:xfrm>
            <a:off x="7974338" y="2488306"/>
            <a:ext cx="1411272" cy="1352234"/>
          </a:xfrm>
          <a:prstGeom prst="ellipse">
            <a:avLst/>
          </a:prstGeom>
          <a:solidFill>
            <a:srgbClr val="00B0F0"/>
          </a:solidFill>
          <a:effectLst>
            <a:outerShdw blurRad="40000" dist="23000" dir="5400000" rotWithShape="0">
              <a:srgbClr val="000000">
                <a:alpha val="35000"/>
              </a:srgbClr>
            </a:outerShdw>
            <a:softEdge rad="12700"/>
          </a:effectLst>
          <a:scene3d>
            <a:camera prst="perspectiveRight"/>
            <a:lightRig rig="threePt" dir="t">
              <a:rot lat="0" lon="0" rev="1200000"/>
            </a:lightRig>
          </a:scene3d>
          <a:sp3d>
            <a:bevelT w="63500" h="25400"/>
          </a:sp3d>
        </p:spPr>
        <p:style>
          <a:lnRef idx="0">
            <a:schemeClr val="accent6"/>
          </a:lnRef>
          <a:fillRef idx="3">
            <a:schemeClr val="accent6"/>
          </a:fillRef>
          <a:effectRef idx="3">
            <a:schemeClr val="accent6"/>
          </a:effectRef>
          <a:fontRef idx="minor">
            <a:schemeClr val="lt1"/>
          </a:fontRef>
        </p:style>
        <p:txBody>
          <a:bodyPr rtlCol="0" anchor="ctr">
            <a:noAutofit/>
          </a:bodyPr>
          <a:lstStyle/>
          <a:p>
            <a:pPr algn="ctr"/>
            <a:r>
              <a:rPr lang="en-US" sz="2000">
                <a:latin typeface="Huawei Sans" panose="020C0503030203020204" pitchFamily="34" charset="0"/>
              </a:rPr>
              <a:t>END</a:t>
            </a:r>
          </a:p>
        </p:txBody>
      </p:sp>
    </p:spTree>
    <p:extLst>
      <p:ext uri="{BB962C8B-B14F-4D97-AF65-F5344CB8AC3E}">
        <p14:creationId xmlns:p14="http://schemas.microsoft.com/office/powerpoint/2010/main" val="29863932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r>
              <a:rPr lang="en-US" b="1">
                <a:latin typeface="Huawei Sans" panose="020C0503030203020204" pitchFamily="34" charset="0"/>
              </a:rPr>
              <a:t>Chilled Water Air Conditioner Planning Overview</a:t>
            </a:r>
          </a:p>
          <a:p>
            <a:r>
              <a:rPr lang="en-US">
                <a:solidFill>
                  <a:schemeClr val="bg1">
                    <a:lumMod val="50000"/>
                  </a:schemeClr>
                </a:solidFill>
                <a:latin typeface="Huawei Sans" panose="020C0503030203020204" pitchFamily="34" charset="0"/>
              </a:rPr>
              <a:t>Chilled Water System Configuration</a:t>
            </a:r>
          </a:p>
          <a:p>
            <a:r>
              <a:rPr lang="en-US">
                <a:solidFill>
                  <a:schemeClr val="bg1">
                    <a:lumMod val="50000"/>
                  </a:schemeClr>
                </a:solidFill>
                <a:latin typeface="Huawei Sans" panose="020C0503030203020204" pitchFamily="34" charset="0"/>
              </a:rPr>
              <a:t>Cooling Water System Configuration</a:t>
            </a:r>
          </a:p>
        </p:txBody>
      </p:sp>
    </p:spTree>
    <p:extLst>
      <p:ext uri="{BB962C8B-B14F-4D97-AF65-F5344CB8AC3E}">
        <p14:creationId xmlns:p14="http://schemas.microsoft.com/office/powerpoint/2010/main" val="254648761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199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Cooling Tower Water Flow Calculation</a:t>
            </a:r>
          </a:p>
        </p:txBody>
      </p:sp>
      <p:sp>
        <p:nvSpPr>
          <p:cNvPr id="6" name="文本占位符 5"/>
          <p:cNvSpPr>
            <a:spLocks noGrp="1"/>
          </p:cNvSpPr>
          <p:nvPr>
            <p:ph type="body" sz="quarter" idx="10"/>
          </p:nvPr>
        </p:nvSpPr>
        <p:spPr>
          <a:prstGeom prst="rect">
            <a:avLst/>
          </a:prstGeom>
        </p:spPr>
        <p:txBody>
          <a:bodyPr>
            <a:noAutofit/>
          </a:bodyPr>
          <a:lstStyle/>
          <a:p>
            <a:r>
              <a:rPr lang="en-US" dirty="0">
                <a:latin typeface="Huawei Sans" panose="020C0503030203020204" pitchFamily="34" charset="0"/>
              </a:rPr>
              <a:t>Calculate the water flow processed by a cooling tower as follows:</a:t>
            </a:r>
          </a:p>
          <a:p>
            <a:pPr marL="401638" lvl="1" indent="227013">
              <a:buNone/>
            </a:pPr>
            <a:r>
              <a:rPr lang="en-US" dirty="0">
                <a:solidFill>
                  <a:srgbClr val="C00000"/>
                </a:solidFill>
                <a:latin typeface="Huawei Sans" panose="020C0503030203020204" pitchFamily="34" charset="0"/>
              </a:rPr>
              <a:t>G = 1.2 * 3600 Q/ (ρ * C * </a:t>
            </a:r>
            <a:r>
              <a:rPr lang="en-US" dirty="0" err="1">
                <a:solidFill>
                  <a:srgbClr val="C00000"/>
                </a:solidFill>
                <a:latin typeface="Huawei Sans" panose="020C0503030203020204" pitchFamily="34" charset="0"/>
              </a:rPr>
              <a:t>Δt</a:t>
            </a:r>
            <a:r>
              <a:rPr lang="en-US" dirty="0">
                <a:solidFill>
                  <a:srgbClr val="C00000"/>
                </a:solidFill>
                <a:latin typeface="Huawei Sans" panose="020C0503030203020204" pitchFamily="34" charset="0"/>
              </a:rPr>
              <a:t>) = 0.86 * 1.2 * Q/</a:t>
            </a:r>
            <a:r>
              <a:rPr lang="en-US" dirty="0" err="1">
                <a:solidFill>
                  <a:srgbClr val="C00000"/>
                </a:solidFill>
                <a:latin typeface="Huawei Sans" panose="020C0503030203020204" pitchFamily="34" charset="0"/>
              </a:rPr>
              <a:t>Δt</a:t>
            </a:r>
            <a:endParaRPr lang="en-US" dirty="0">
              <a:solidFill>
                <a:srgbClr val="C00000"/>
              </a:solidFill>
              <a:latin typeface="Huawei Sans" panose="020C0503030203020204" pitchFamily="34" charset="0"/>
            </a:endParaRPr>
          </a:p>
          <a:p>
            <a:pPr lvl="1"/>
            <a:r>
              <a:rPr lang="en-US" dirty="0">
                <a:latin typeface="Huawei Sans" panose="020C0503030203020204" pitchFamily="34" charset="0"/>
              </a:rPr>
              <a:t>G: the designed water volume of the cooling tower</a:t>
            </a:r>
          </a:p>
          <a:p>
            <a:pPr lvl="1"/>
            <a:r>
              <a:rPr lang="en-US" dirty="0">
                <a:latin typeface="Huawei Sans" panose="020C0503030203020204" pitchFamily="34" charset="0"/>
              </a:rPr>
              <a:t>1.2: allowance coefficient</a:t>
            </a:r>
          </a:p>
          <a:p>
            <a:pPr lvl="1"/>
            <a:r>
              <a:rPr lang="en-US" dirty="0">
                <a:latin typeface="Huawei Sans" panose="020C0503030203020204" pitchFamily="34" charset="0"/>
              </a:rPr>
              <a:t>Q: chiller condensing heat (kW). Q = Chiller cooling capacity + Compressor input power</a:t>
            </a:r>
          </a:p>
          <a:p>
            <a:pPr lvl="1"/>
            <a:r>
              <a:rPr lang="en-US" dirty="0">
                <a:latin typeface="Huawei Sans" panose="020C0503030203020204" pitchFamily="34" charset="0"/>
              </a:rPr>
              <a:t>ρ: water density at </a:t>
            </a:r>
            <a:r>
              <a:rPr lang="en-US" dirty="0" smtClean="0">
                <a:latin typeface="Huawei Sans" panose="020C0503030203020204" pitchFamily="34" charset="0"/>
              </a:rPr>
              <a:t>35</a:t>
            </a:r>
            <a:r>
              <a:rPr lang="en-US" altLang="zh-CN" dirty="0" smtClean="0">
                <a:latin typeface="黑体" panose="02010609060101010101" pitchFamily="49" charset="-122"/>
                <a:ea typeface="黑体" panose="02010609060101010101" pitchFamily="49" charset="-122"/>
              </a:rPr>
              <a:t>℃</a:t>
            </a:r>
            <a:r>
              <a:rPr lang="en-US" dirty="0" smtClean="0">
                <a:latin typeface="Huawei Sans" panose="020C0503030203020204" pitchFamily="34" charset="0"/>
              </a:rPr>
              <a:t> </a:t>
            </a:r>
            <a:r>
              <a:rPr lang="en-US" dirty="0">
                <a:latin typeface="Huawei Sans" panose="020C0503030203020204" pitchFamily="34" charset="0"/>
              </a:rPr>
              <a:t>(993.96 kg/m</a:t>
            </a:r>
            <a:r>
              <a:rPr lang="en-US" baseline="30000" dirty="0">
                <a:latin typeface="Huawei Sans" panose="020C0503030203020204" pitchFamily="34" charset="0"/>
              </a:rPr>
              <a:t>3</a:t>
            </a:r>
            <a:r>
              <a:rPr lang="en-US" dirty="0">
                <a:latin typeface="Huawei Sans" panose="020C0503030203020204" pitchFamily="34" charset="0"/>
              </a:rPr>
              <a:t>)</a:t>
            </a:r>
          </a:p>
          <a:p>
            <a:pPr lvl="1"/>
            <a:r>
              <a:rPr lang="en-US" dirty="0">
                <a:latin typeface="Huawei Sans" panose="020C0503030203020204" pitchFamily="34" charset="0"/>
              </a:rPr>
              <a:t>C: specific heat capacity of water at constant pressure (4.1784kJ/kg * K)</a:t>
            </a:r>
          </a:p>
          <a:p>
            <a:pPr lvl="1"/>
            <a:r>
              <a:rPr lang="en-US" dirty="0" err="1">
                <a:latin typeface="Huawei Sans" panose="020C0503030203020204" pitchFamily="34" charset="0"/>
              </a:rPr>
              <a:t>Δt</a:t>
            </a:r>
            <a:r>
              <a:rPr lang="en-US" dirty="0">
                <a:latin typeface="Huawei Sans" panose="020C0503030203020204" pitchFamily="34" charset="0"/>
              </a:rPr>
              <a:t>: the temperature difference of the cooling water system </a:t>
            </a:r>
            <a:r>
              <a:rPr lang="en-US" dirty="0" smtClean="0">
                <a:latin typeface="Huawei Sans" panose="020C0503030203020204" pitchFamily="34" charset="0"/>
              </a:rPr>
              <a:t>(</a:t>
            </a:r>
            <a:r>
              <a:rPr lang="en-US" dirty="0" smtClean="0">
                <a:latin typeface="黑体" panose="02010609060101010101" pitchFamily="49" charset="-122"/>
                <a:ea typeface="黑体" panose="02010609060101010101" pitchFamily="49" charset="-122"/>
              </a:rPr>
              <a:t>℃</a:t>
            </a:r>
            <a:r>
              <a:rPr lang="en-US" dirty="0" smtClean="0">
                <a:latin typeface="Huawei Sans" panose="020C0503030203020204" pitchFamily="34" charset="0"/>
              </a:rPr>
              <a:t>)</a:t>
            </a:r>
            <a:endParaRPr lang="en-US" dirty="0">
              <a:latin typeface="Huawei Sans" panose="020C0503030203020204" pitchFamily="34" charset="0"/>
            </a:endParaRPr>
          </a:p>
        </p:txBody>
      </p:sp>
    </p:spTree>
    <p:extLst>
      <p:ext uri="{BB962C8B-B14F-4D97-AF65-F5344CB8AC3E}">
        <p14:creationId xmlns:p14="http://schemas.microsoft.com/office/powerpoint/2010/main" val="275855920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Cooling Tower Water Refilling</a:t>
            </a:r>
          </a:p>
        </p:txBody>
      </p:sp>
      <p:sp>
        <p:nvSpPr>
          <p:cNvPr id="3" name="文本占位符 2"/>
          <p:cNvSpPr>
            <a:spLocks noGrp="1"/>
          </p:cNvSpPr>
          <p:nvPr>
            <p:ph type="body" sz="quarter" idx="10"/>
          </p:nvPr>
        </p:nvSpPr>
        <p:spPr>
          <a:prstGeom prst="rect">
            <a:avLst/>
          </a:prstGeom>
        </p:spPr>
        <p:txBody>
          <a:bodyPr>
            <a:noAutofit/>
          </a:bodyPr>
          <a:lstStyle/>
          <a:p>
            <a:r>
              <a:rPr lang="en-US" sz="1800" dirty="0">
                <a:latin typeface="Huawei Sans" panose="020C0503030203020204" pitchFamily="34" charset="0"/>
              </a:rPr>
              <a:t>For a system without a water tank, water should be refilled at the bottom of the cooling tower. If a water tank is configured, water should be refilled in the water tank.</a:t>
            </a:r>
          </a:p>
          <a:p>
            <a:r>
              <a:rPr lang="en-US" sz="1800" dirty="0">
                <a:latin typeface="Huawei Sans" panose="020C0503030203020204" pitchFamily="34" charset="0"/>
              </a:rPr>
              <a:t>The diameter of the cooling water refill pipe should be determined based on the water refill volume </a:t>
            </a:r>
            <a:r>
              <a:rPr lang="en-US" sz="1800" dirty="0" err="1">
                <a:latin typeface="Huawei Sans" panose="020C0503030203020204" pitchFamily="34" charset="0"/>
              </a:rPr>
              <a:t>q</a:t>
            </a:r>
            <a:r>
              <a:rPr lang="en-US" sz="1800" baseline="-25000" dirty="0" err="1">
                <a:latin typeface="Huawei Sans" panose="020C0503030203020204" pitchFamily="34" charset="0"/>
              </a:rPr>
              <a:t>bc</a:t>
            </a:r>
            <a:r>
              <a:rPr lang="en-US" sz="1800" dirty="0">
                <a:latin typeface="Huawei Sans" panose="020C0503030203020204" pitchFamily="34" charset="0"/>
              </a:rPr>
              <a:t>. The cooling water refill volume is the sum of the evaporation loss, drainage loss, drift loss, and other losses of the cooling water system. It can be calculated as follows:</a:t>
            </a:r>
          </a:p>
          <a:p>
            <a:pPr marL="400050" lvl="1" indent="582613">
              <a:buNone/>
            </a:pPr>
            <a:r>
              <a:rPr lang="en-US" sz="1800" dirty="0" err="1">
                <a:solidFill>
                  <a:srgbClr val="990000"/>
                </a:solidFill>
                <a:latin typeface="Huawei Sans" panose="020C0503030203020204" pitchFamily="34" charset="0"/>
              </a:rPr>
              <a:t>Q</a:t>
            </a:r>
            <a:r>
              <a:rPr lang="en-US" sz="1800" baseline="-10000" dirty="0" err="1">
                <a:solidFill>
                  <a:srgbClr val="990000"/>
                </a:solidFill>
                <a:latin typeface="Huawei Sans" panose="020C0503030203020204" pitchFamily="34" charset="0"/>
              </a:rPr>
              <a:t>bc</a:t>
            </a:r>
            <a:r>
              <a:rPr lang="en-US" sz="1800" dirty="0">
                <a:solidFill>
                  <a:srgbClr val="990000"/>
                </a:solidFill>
                <a:latin typeface="Huawei Sans" panose="020C0503030203020204" pitchFamily="34" charset="0"/>
              </a:rPr>
              <a:t> = </a:t>
            </a:r>
            <a:r>
              <a:rPr lang="en-US" sz="1800" dirty="0" err="1">
                <a:solidFill>
                  <a:srgbClr val="990000"/>
                </a:solidFill>
                <a:latin typeface="Huawei Sans" panose="020C0503030203020204" pitchFamily="34" charset="0"/>
              </a:rPr>
              <a:t>q</a:t>
            </a:r>
            <a:r>
              <a:rPr lang="en-US" sz="1800" baseline="-10000" dirty="0" err="1">
                <a:solidFill>
                  <a:srgbClr val="990000"/>
                </a:solidFill>
                <a:latin typeface="Huawei Sans" panose="020C0503030203020204" pitchFamily="34" charset="0"/>
              </a:rPr>
              <a:t>z</a:t>
            </a:r>
            <a:r>
              <a:rPr lang="en-US" sz="1800" dirty="0">
                <a:solidFill>
                  <a:srgbClr val="990000"/>
                </a:solidFill>
                <a:latin typeface="Huawei Sans" panose="020C0503030203020204" pitchFamily="34" charset="0"/>
              </a:rPr>
              <a:t> + </a:t>
            </a:r>
            <a:r>
              <a:rPr lang="en-US" sz="1800" dirty="0" err="1">
                <a:solidFill>
                  <a:srgbClr val="990000"/>
                </a:solidFill>
                <a:latin typeface="Huawei Sans" panose="020C0503030203020204" pitchFamily="34" charset="0"/>
              </a:rPr>
              <a:t>q</a:t>
            </a:r>
            <a:r>
              <a:rPr lang="en-US" sz="1800" baseline="-10000" dirty="0" err="1">
                <a:solidFill>
                  <a:srgbClr val="990000"/>
                </a:solidFill>
                <a:latin typeface="Huawei Sans" panose="020C0503030203020204" pitchFamily="34" charset="0"/>
              </a:rPr>
              <a:t>w</a:t>
            </a:r>
            <a:r>
              <a:rPr lang="en-US" sz="1800" dirty="0">
                <a:solidFill>
                  <a:srgbClr val="990000"/>
                </a:solidFill>
                <a:latin typeface="Huawei Sans" panose="020C0503030203020204" pitchFamily="34" charset="0"/>
              </a:rPr>
              <a:t> + </a:t>
            </a:r>
            <a:r>
              <a:rPr lang="en-US" sz="1800" dirty="0" err="1">
                <a:solidFill>
                  <a:srgbClr val="990000"/>
                </a:solidFill>
                <a:latin typeface="Huawei Sans" panose="020C0503030203020204" pitchFamily="34" charset="0"/>
              </a:rPr>
              <a:t>q</a:t>
            </a:r>
            <a:r>
              <a:rPr lang="en-US" sz="1800" baseline="-10000" dirty="0" err="1">
                <a:solidFill>
                  <a:srgbClr val="990000"/>
                </a:solidFill>
                <a:latin typeface="Huawei Sans" panose="020C0503030203020204" pitchFamily="34" charset="0"/>
              </a:rPr>
              <a:t>p</a:t>
            </a:r>
            <a:r>
              <a:rPr lang="en-US" sz="1800" dirty="0">
                <a:solidFill>
                  <a:srgbClr val="990000"/>
                </a:solidFill>
                <a:latin typeface="Huawei Sans" panose="020C0503030203020204" pitchFamily="34" charset="0"/>
              </a:rPr>
              <a:t> + </a:t>
            </a:r>
            <a:r>
              <a:rPr lang="en-US" sz="1800" dirty="0" err="1">
                <a:solidFill>
                  <a:srgbClr val="990000"/>
                </a:solidFill>
                <a:latin typeface="Huawei Sans" panose="020C0503030203020204" pitchFamily="34" charset="0"/>
              </a:rPr>
              <a:t>q</a:t>
            </a:r>
            <a:r>
              <a:rPr lang="en-US" sz="1800" baseline="-10000" dirty="0" err="1">
                <a:solidFill>
                  <a:srgbClr val="990000"/>
                </a:solidFill>
                <a:latin typeface="Huawei Sans" panose="020C0503030203020204" pitchFamily="34" charset="0"/>
              </a:rPr>
              <a:t>q</a:t>
            </a:r>
            <a:endParaRPr lang="en-US" sz="1800" baseline="-10000" dirty="0">
              <a:solidFill>
                <a:srgbClr val="990000"/>
              </a:solidFill>
              <a:latin typeface="Huawei Sans" panose="020C0503030203020204" pitchFamily="34" charset="0"/>
            </a:endParaRPr>
          </a:p>
          <a:p>
            <a:pPr lvl="1"/>
            <a:r>
              <a:rPr lang="en-US" sz="1600" dirty="0" err="1">
                <a:latin typeface="Huawei Sans" panose="020C0503030203020204" pitchFamily="34" charset="0"/>
              </a:rPr>
              <a:t>Q</a:t>
            </a:r>
            <a:r>
              <a:rPr lang="en-US" sz="1600" baseline="-25000" dirty="0" err="1">
                <a:latin typeface="Huawei Sans" panose="020C0503030203020204" pitchFamily="34" charset="0"/>
              </a:rPr>
              <a:t>bc</a:t>
            </a:r>
            <a:r>
              <a:rPr lang="en-US" sz="1600" dirty="0">
                <a:latin typeface="Huawei Sans" panose="020C0503030203020204" pitchFamily="34" charset="0"/>
              </a:rPr>
              <a:t>: cooling water refill volume (m</a:t>
            </a:r>
            <a:r>
              <a:rPr lang="en-US" sz="1600" baseline="30000" dirty="0">
                <a:latin typeface="Huawei Sans" panose="020C0503030203020204" pitchFamily="34" charset="0"/>
              </a:rPr>
              <a:t>3</a:t>
            </a:r>
            <a:r>
              <a:rPr lang="en-US" sz="1600" dirty="0">
                <a:latin typeface="Huawei Sans" panose="020C0503030203020204" pitchFamily="34" charset="0"/>
              </a:rPr>
              <a:t>/h)</a:t>
            </a:r>
          </a:p>
          <a:p>
            <a:pPr lvl="1"/>
            <a:r>
              <a:rPr lang="en-US" sz="1600" dirty="0" err="1">
                <a:latin typeface="Huawei Sans" panose="020C0503030203020204" pitchFamily="34" charset="0"/>
              </a:rPr>
              <a:t>Q</a:t>
            </a:r>
            <a:r>
              <a:rPr lang="en-US" sz="1600" baseline="-25000" dirty="0" err="1">
                <a:latin typeface="Huawei Sans" panose="020C0503030203020204" pitchFamily="34" charset="0"/>
              </a:rPr>
              <a:t>z</a:t>
            </a:r>
            <a:r>
              <a:rPr lang="en-US" sz="1600" dirty="0">
                <a:latin typeface="Huawei Sans" panose="020C0503030203020204" pitchFamily="34" charset="0"/>
              </a:rPr>
              <a:t>: water loss volume due to evaporation (m</a:t>
            </a:r>
            <a:r>
              <a:rPr lang="en-US" sz="1600" baseline="30000" dirty="0">
                <a:latin typeface="Huawei Sans" panose="020C0503030203020204" pitchFamily="34" charset="0"/>
              </a:rPr>
              <a:t>3</a:t>
            </a:r>
            <a:r>
              <a:rPr lang="en-US" sz="1600" dirty="0">
                <a:latin typeface="Huawei Sans" panose="020C0503030203020204" pitchFamily="34" charset="0"/>
              </a:rPr>
              <a:t>/h)</a:t>
            </a:r>
          </a:p>
          <a:p>
            <a:pPr lvl="1"/>
            <a:r>
              <a:rPr lang="en-US" sz="1600" dirty="0" err="1">
                <a:latin typeface="Huawei Sans" panose="020C0503030203020204" pitchFamily="34" charset="0"/>
              </a:rPr>
              <a:t>Q</a:t>
            </a:r>
            <a:r>
              <a:rPr lang="en-US" sz="1600" baseline="-25000" dirty="0" err="1">
                <a:latin typeface="Huawei Sans" panose="020C0503030203020204" pitchFamily="34" charset="0"/>
              </a:rPr>
              <a:t>w</a:t>
            </a:r>
            <a:r>
              <a:rPr lang="en-US" sz="1600" dirty="0">
                <a:latin typeface="Huawei Sans" panose="020C0503030203020204" pitchFamily="34" charset="0"/>
              </a:rPr>
              <a:t>: water loss volume due to drainage (m</a:t>
            </a:r>
            <a:r>
              <a:rPr lang="en-US" sz="1600" baseline="30000" dirty="0">
                <a:latin typeface="Huawei Sans" panose="020C0503030203020204" pitchFamily="34" charset="0"/>
              </a:rPr>
              <a:t>3</a:t>
            </a:r>
            <a:r>
              <a:rPr lang="en-US" sz="1600" dirty="0">
                <a:latin typeface="Huawei Sans" panose="020C0503030203020204" pitchFamily="34" charset="0"/>
              </a:rPr>
              <a:t>/h)</a:t>
            </a:r>
          </a:p>
          <a:p>
            <a:pPr lvl="1"/>
            <a:r>
              <a:rPr lang="en-US" sz="1600" dirty="0" err="1">
                <a:latin typeface="Huawei Sans" panose="020C0503030203020204" pitchFamily="34" charset="0"/>
              </a:rPr>
              <a:t>Q</a:t>
            </a:r>
            <a:r>
              <a:rPr lang="en-US" sz="1600" baseline="-25000" dirty="0" err="1">
                <a:latin typeface="Huawei Sans" panose="020C0503030203020204" pitchFamily="34" charset="0"/>
              </a:rPr>
              <a:t>p</a:t>
            </a:r>
            <a:r>
              <a:rPr lang="en-US" sz="1600" dirty="0">
                <a:latin typeface="Huawei Sans" panose="020C0503030203020204" pitchFamily="34" charset="0"/>
              </a:rPr>
              <a:t>: water loss volume due to drift (m</a:t>
            </a:r>
            <a:r>
              <a:rPr lang="en-US" sz="1600" baseline="30000" dirty="0">
                <a:latin typeface="Huawei Sans" panose="020C0503030203020204" pitchFamily="34" charset="0"/>
              </a:rPr>
              <a:t>3</a:t>
            </a:r>
            <a:r>
              <a:rPr lang="en-US" sz="1600" dirty="0">
                <a:latin typeface="Huawei Sans" panose="020C0503030203020204" pitchFamily="34" charset="0"/>
              </a:rPr>
              <a:t>/h)</a:t>
            </a:r>
          </a:p>
          <a:p>
            <a:pPr lvl="1"/>
            <a:r>
              <a:rPr lang="en-US" sz="1600" dirty="0" err="1">
                <a:latin typeface="Huawei Sans" panose="020C0503030203020204" pitchFamily="34" charset="0"/>
              </a:rPr>
              <a:t>Q</a:t>
            </a:r>
            <a:r>
              <a:rPr lang="en-US" sz="1600" baseline="-25000" dirty="0" err="1">
                <a:latin typeface="Huawei Sans" panose="020C0503030203020204" pitchFamily="34" charset="0"/>
              </a:rPr>
              <a:t>q</a:t>
            </a:r>
            <a:r>
              <a:rPr lang="en-US" sz="1600" dirty="0">
                <a:latin typeface="Huawei Sans" panose="020C0503030203020204" pitchFamily="34" charset="0"/>
              </a:rPr>
              <a:t>: other lost water volume (m</a:t>
            </a:r>
            <a:r>
              <a:rPr lang="en-US" sz="1600" baseline="30000" dirty="0">
                <a:latin typeface="Huawei Sans" panose="020C0503030203020204" pitchFamily="34" charset="0"/>
              </a:rPr>
              <a:t>3</a:t>
            </a:r>
            <a:r>
              <a:rPr lang="en-US" sz="1600" dirty="0">
                <a:latin typeface="Huawei Sans" panose="020C0503030203020204" pitchFamily="34" charset="0"/>
              </a:rPr>
              <a:t>/h)</a:t>
            </a:r>
          </a:p>
        </p:txBody>
      </p:sp>
    </p:spTree>
    <p:extLst>
      <p:ext uri="{BB962C8B-B14F-4D97-AF65-F5344CB8AC3E}">
        <p14:creationId xmlns:p14="http://schemas.microsoft.com/office/powerpoint/2010/main" val="35941770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r>
              <a:rPr lang="en-US">
                <a:solidFill>
                  <a:schemeClr val="bg1">
                    <a:lumMod val="50000"/>
                  </a:schemeClr>
                </a:solidFill>
                <a:latin typeface="Huawei Sans" panose="020C0503030203020204" pitchFamily="34" charset="0"/>
              </a:rPr>
              <a:t>Chilled Water Air Conditioner Design Overview</a:t>
            </a:r>
          </a:p>
          <a:p>
            <a:r>
              <a:rPr lang="en-US">
                <a:solidFill>
                  <a:schemeClr val="bg1">
                    <a:lumMod val="50000"/>
                  </a:schemeClr>
                </a:solidFill>
                <a:latin typeface="Huawei Sans" panose="020C0503030203020204" pitchFamily="34" charset="0"/>
              </a:rPr>
              <a:t>Chilled Water System Configuration</a:t>
            </a:r>
          </a:p>
          <a:p>
            <a:r>
              <a:rPr lang="en-US" b="1">
                <a:latin typeface="Huawei Sans" panose="020C0503030203020204" pitchFamily="34" charset="0"/>
              </a:rPr>
              <a:t>Cooling Water System Configuration</a:t>
            </a:r>
          </a:p>
          <a:p>
            <a:pPr lvl="1"/>
            <a:r>
              <a:rPr lang="en-US">
                <a:solidFill>
                  <a:schemeClr val="bg1">
                    <a:lumMod val="50000"/>
                  </a:schemeClr>
                </a:solidFill>
                <a:latin typeface="Huawei Sans" panose="020C0503030203020204" pitchFamily="34" charset="0"/>
              </a:rPr>
              <a:t>Cooling Water System Overview</a:t>
            </a:r>
          </a:p>
          <a:p>
            <a:pPr lvl="1"/>
            <a:r>
              <a:rPr lang="en-US">
                <a:solidFill>
                  <a:schemeClr val="bg1">
                    <a:lumMod val="50000"/>
                  </a:schemeClr>
                </a:solidFill>
                <a:latin typeface="Huawei Sans" panose="020C0503030203020204" pitchFamily="34" charset="0"/>
              </a:rPr>
              <a:t>Cooling Tower Configuration and Selection</a:t>
            </a:r>
          </a:p>
          <a:p>
            <a:pPr lvl="1">
              <a:buSzPct val="60000"/>
              <a:buFont typeface="Wingdings" panose="05000000000000000000" pitchFamily="2" charset="2"/>
              <a:buChar char="n"/>
            </a:pPr>
            <a:r>
              <a:rPr lang="en-US">
                <a:latin typeface="Huawei Sans" panose="020C0503030203020204" pitchFamily="34" charset="0"/>
              </a:rPr>
              <a:t>Cooling Water Pump Configuration and Selection</a:t>
            </a:r>
          </a:p>
        </p:txBody>
      </p:sp>
    </p:spTree>
    <p:extLst>
      <p:ext uri="{BB962C8B-B14F-4D97-AF65-F5344CB8AC3E}">
        <p14:creationId xmlns:p14="http://schemas.microsoft.com/office/powerpoint/2010/main" val="27250323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dirty="0"/>
              <a:t>Flow Lift Calculation for a Cooling Water Circulating Pump</a:t>
            </a:r>
          </a:p>
        </p:txBody>
      </p:sp>
      <p:sp>
        <p:nvSpPr>
          <p:cNvPr id="6" name="文本占位符 5"/>
          <p:cNvSpPr>
            <a:spLocks noGrp="1"/>
          </p:cNvSpPr>
          <p:nvPr>
            <p:ph type="body" sz="quarter" idx="10"/>
          </p:nvPr>
        </p:nvSpPr>
        <p:spPr>
          <a:xfrm>
            <a:off x="455612" y="1052514"/>
            <a:ext cx="9301846" cy="4875042"/>
          </a:xfrm>
        </p:spPr>
        <p:txBody>
          <a:bodyPr>
            <a:noAutofit/>
          </a:bodyPr>
          <a:lstStyle/>
          <a:p>
            <a:r>
              <a:rPr lang="en-US" sz="1600" dirty="0">
                <a:latin typeface="Huawei Sans" panose="020C0503030203020204" pitchFamily="34" charset="0"/>
              </a:rPr>
              <a:t>The flow calculation method of a cooling water pump is the same as that of a chilled water pump.</a:t>
            </a:r>
          </a:p>
          <a:p>
            <a:r>
              <a:rPr lang="en-US" sz="1600" dirty="0">
                <a:latin typeface="Huawei Sans" panose="020C0503030203020204" pitchFamily="34" charset="0"/>
              </a:rPr>
              <a:t>The lift of a circulating water pump should be calculated as follows:</a:t>
            </a:r>
          </a:p>
          <a:p>
            <a:pPr lvl="1"/>
            <a:r>
              <a:rPr lang="en-US" sz="1400" dirty="0">
                <a:latin typeface="Huawei Sans" panose="020C0503030203020204" pitchFamily="34" charset="0"/>
              </a:rPr>
              <a:t>Take an open cooling tower as an example. The lift calculation formula is as follows:</a:t>
            </a:r>
          </a:p>
          <a:p>
            <a:pPr marL="401638" lvl="1" indent="317500">
              <a:buNone/>
            </a:pPr>
            <a:r>
              <a:rPr lang="en-US" sz="1400" dirty="0">
                <a:solidFill>
                  <a:srgbClr val="C00000"/>
                </a:solidFill>
                <a:latin typeface="Huawei Sans" panose="020C0503030203020204" pitchFamily="34" charset="0"/>
              </a:rPr>
              <a:t>H = K * (H1 + H2 + H3 + H4)</a:t>
            </a:r>
          </a:p>
          <a:p>
            <a:pPr lvl="1"/>
            <a:r>
              <a:rPr lang="en-US" sz="1400" dirty="0">
                <a:latin typeface="Huawei Sans" panose="020C0503030203020204" pitchFamily="34" charset="0"/>
              </a:rPr>
              <a:t>H1: the height difference (m) between the lowest water level of the water pan of the cooling tower and the water distributor or water return (When there is a cooling water tank, H1 indicates the height difference between the lowest water level of the water tank and the water distributor or water return.)</a:t>
            </a:r>
          </a:p>
          <a:p>
            <a:pPr lvl="1"/>
            <a:r>
              <a:rPr lang="en-US" sz="1400" dirty="0">
                <a:latin typeface="Huawei Sans" panose="020C0503030203020204" pitchFamily="34" charset="0"/>
              </a:rPr>
              <a:t>H2: the hydraulic head (m) required for the water distributor of the cooling tower</a:t>
            </a:r>
          </a:p>
          <a:p>
            <a:pPr lvl="1"/>
            <a:r>
              <a:rPr lang="en-US" sz="1400" dirty="0">
                <a:latin typeface="Huawei Sans" panose="020C0503030203020204" pitchFamily="34" charset="0"/>
              </a:rPr>
              <a:t>H3: the resistance (m) of the chiller condenser.</a:t>
            </a:r>
          </a:p>
          <a:p>
            <a:pPr lvl="1"/>
            <a:r>
              <a:rPr lang="en-US" sz="1400" dirty="0">
                <a:latin typeface="Huawei Sans" panose="020C0503030203020204" pitchFamily="34" charset="0"/>
              </a:rPr>
              <a:t>H4: total resistance of the pipe system (m) (including the local resistance of the control valve and dirt remover)</a:t>
            </a:r>
          </a:p>
          <a:p>
            <a:r>
              <a:rPr lang="en-US" sz="1600" dirty="0">
                <a:solidFill>
                  <a:srgbClr val="C00000"/>
                </a:solidFill>
                <a:latin typeface="Huawei Sans" panose="020C0503030203020204" pitchFamily="34" charset="0"/>
              </a:rPr>
              <a:t>Note: Detailed hydraulic calculation is required.</a:t>
            </a:r>
          </a:p>
        </p:txBody>
      </p:sp>
      <p:pic>
        <p:nvPicPr>
          <p:cNvPr id="3" name="图片 2"/>
          <p:cNvPicPr>
            <a:picLocks noChangeAspect="1"/>
          </p:cNvPicPr>
          <p:nvPr/>
        </p:nvPicPr>
        <p:blipFill>
          <a:blip r:embed="rId3"/>
          <a:stretch>
            <a:fillRect/>
          </a:stretch>
        </p:blipFill>
        <p:spPr>
          <a:xfrm>
            <a:off x="9401594" y="1541867"/>
            <a:ext cx="2161515" cy="1529235"/>
          </a:xfrm>
          <a:prstGeom prst="rect">
            <a:avLst/>
          </a:prstGeom>
        </p:spPr>
      </p:pic>
    </p:spTree>
    <p:extLst>
      <p:ext uri="{BB962C8B-B14F-4D97-AF65-F5344CB8AC3E}">
        <p14:creationId xmlns:p14="http://schemas.microsoft.com/office/powerpoint/2010/main" val="320561012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Lift Estimation for a Cooling Water Circulating Pump</a:t>
            </a:r>
          </a:p>
        </p:txBody>
      </p:sp>
      <p:sp>
        <p:nvSpPr>
          <p:cNvPr id="6" name="文本占位符 5"/>
          <p:cNvSpPr>
            <a:spLocks noGrp="1"/>
          </p:cNvSpPr>
          <p:nvPr>
            <p:ph type="body" sz="quarter" idx="10"/>
          </p:nvPr>
        </p:nvSpPr>
        <p:spPr>
          <a:xfrm>
            <a:off x="455612" y="1052514"/>
            <a:ext cx="6542187" cy="4875042"/>
          </a:xfrm>
          <a:prstGeom prst="rect">
            <a:avLst/>
          </a:prstGeom>
        </p:spPr>
        <p:txBody>
          <a:bodyPr>
            <a:noAutofit/>
          </a:bodyPr>
          <a:lstStyle/>
          <a:p>
            <a:r>
              <a:rPr lang="en-US" sz="1200" dirty="0">
                <a:latin typeface="Huawei Sans" panose="020C0503030203020204" pitchFamily="34" charset="0"/>
              </a:rPr>
              <a:t>The lift design of a cooling water pump is similar to that of a chilled water pump. The main difference is that the height difference between the water pan of the cooling tower and the nozzle needs to be calculated for an open system.</a:t>
            </a:r>
          </a:p>
          <a:p>
            <a:r>
              <a:rPr lang="en-US" sz="1200" dirty="0">
                <a:latin typeface="Huawei Sans" panose="020C0503030203020204" pitchFamily="34" charset="0"/>
              </a:rPr>
              <a:t>Cooling water pump lift components (can be used for drawing or equipment reviewing)</a:t>
            </a:r>
          </a:p>
          <a:p>
            <a:pPr lvl="1"/>
            <a:r>
              <a:rPr lang="en-US" sz="1100" dirty="0">
                <a:latin typeface="Huawei Sans" panose="020C0503030203020204" pitchFamily="34" charset="0"/>
              </a:rPr>
              <a:t>Water resistance of the chiller condenser: generally 5 to 7 mH</a:t>
            </a:r>
            <a:r>
              <a:rPr lang="en-US" sz="1100" baseline="-25000" dirty="0">
                <a:latin typeface="Huawei Sans" panose="020C0503030203020204" pitchFamily="34" charset="0"/>
              </a:rPr>
              <a:t>2</a:t>
            </a:r>
            <a:r>
              <a:rPr lang="en-US" sz="1100" dirty="0">
                <a:latin typeface="Huawei Sans" panose="020C0503030203020204" pitchFamily="34" charset="0"/>
              </a:rPr>
              <a:t>O (For details, see the product sample.)</a:t>
            </a:r>
          </a:p>
          <a:p>
            <a:pPr lvl="1"/>
            <a:r>
              <a:rPr lang="en-US" sz="1100" dirty="0">
                <a:latin typeface="Huawei Sans" panose="020C0503030203020204" pitchFamily="34" charset="0"/>
              </a:rPr>
              <a:t>Water spray pressure of the cooling tower nozzle: generally 2 to 3 mH</a:t>
            </a:r>
            <a:r>
              <a:rPr lang="en-US" sz="1100" baseline="-25000" dirty="0">
                <a:latin typeface="Huawei Sans" panose="020C0503030203020204" pitchFamily="34" charset="0"/>
              </a:rPr>
              <a:t>2</a:t>
            </a:r>
            <a:r>
              <a:rPr lang="en-US" sz="1100" dirty="0">
                <a:latin typeface="Huawei Sans" panose="020C0503030203020204" pitchFamily="34" charset="0"/>
              </a:rPr>
              <a:t>O</a:t>
            </a:r>
          </a:p>
          <a:p>
            <a:pPr lvl="1"/>
            <a:r>
              <a:rPr lang="en-US" sz="1100" dirty="0">
                <a:latin typeface="Huawei Sans" panose="020C0503030203020204" pitchFamily="34" charset="0"/>
              </a:rPr>
              <a:t> Height difference between the water pan and the nozzle of the cooling tower (open cooling tower): generally 2 to 3 mH</a:t>
            </a:r>
            <a:r>
              <a:rPr lang="en-US" sz="1100" baseline="-25000" dirty="0">
                <a:latin typeface="Huawei Sans" panose="020C0503030203020204" pitchFamily="34" charset="0"/>
              </a:rPr>
              <a:t>2</a:t>
            </a:r>
            <a:r>
              <a:rPr lang="en-US" sz="1100" dirty="0">
                <a:latin typeface="Huawei Sans" panose="020C0503030203020204" pitchFamily="34" charset="0"/>
              </a:rPr>
              <a:t>O</a:t>
            </a:r>
          </a:p>
          <a:p>
            <a:pPr lvl="1"/>
            <a:r>
              <a:rPr lang="en-US" sz="1100" dirty="0">
                <a:latin typeface="Huawei Sans" panose="020C0503030203020204" pitchFamily="34" charset="0"/>
              </a:rPr>
              <a:t> Return water filter resistance: generally 3 to 5 mH</a:t>
            </a:r>
            <a:r>
              <a:rPr lang="en-US" sz="1100" baseline="-25000" dirty="0">
                <a:latin typeface="Huawei Sans" panose="020C0503030203020204" pitchFamily="34" charset="0"/>
              </a:rPr>
              <a:t>2</a:t>
            </a:r>
            <a:r>
              <a:rPr lang="en-US" sz="1100" dirty="0">
                <a:latin typeface="Huawei Sans" panose="020C0503030203020204" pitchFamily="34" charset="0"/>
              </a:rPr>
              <a:t>O</a:t>
            </a:r>
          </a:p>
          <a:p>
            <a:pPr lvl="1"/>
            <a:r>
              <a:rPr lang="en-US" sz="1100" dirty="0">
                <a:latin typeface="Huawei Sans" panose="020C0503030203020204" pitchFamily="34" charset="0"/>
              </a:rPr>
              <a:t> Loss due to water pipe friction resistance and local resistance loss of the cooling system: generally 5 to 8 mH</a:t>
            </a:r>
            <a:r>
              <a:rPr lang="en-US" sz="1100" baseline="-25000" dirty="0">
                <a:latin typeface="Huawei Sans" panose="020C0503030203020204" pitchFamily="34" charset="0"/>
              </a:rPr>
              <a:t>2</a:t>
            </a:r>
            <a:r>
              <a:rPr lang="en-US" sz="1100" dirty="0">
                <a:latin typeface="Huawei Sans" panose="020C0503030203020204" pitchFamily="34" charset="0"/>
              </a:rPr>
              <a:t>O</a:t>
            </a:r>
          </a:p>
          <a:p>
            <a:r>
              <a:rPr lang="en-US" sz="1200" dirty="0">
                <a:latin typeface="Huawei Sans" panose="020C0503030203020204" pitchFamily="34" charset="0"/>
              </a:rPr>
              <a:t>To sum up, the lift of the cooling water pump ranges from 17 mH</a:t>
            </a:r>
            <a:r>
              <a:rPr lang="en-US" sz="1200" baseline="-25000" dirty="0">
                <a:latin typeface="Huawei Sans" panose="020C0503030203020204" pitchFamily="34" charset="0"/>
              </a:rPr>
              <a:t>2</a:t>
            </a:r>
            <a:r>
              <a:rPr lang="en-US" sz="1200" dirty="0">
                <a:latin typeface="Huawei Sans" panose="020C0503030203020204" pitchFamily="34" charset="0"/>
              </a:rPr>
              <a:t>O to 26 mH</a:t>
            </a:r>
            <a:r>
              <a:rPr lang="en-US" sz="1200" baseline="-25000" dirty="0">
                <a:latin typeface="Huawei Sans" panose="020C0503030203020204" pitchFamily="34" charset="0"/>
              </a:rPr>
              <a:t>2</a:t>
            </a:r>
            <a:r>
              <a:rPr lang="en-US" sz="1200" dirty="0">
                <a:latin typeface="Huawei Sans" panose="020C0503030203020204" pitchFamily="34" charset="0"/>
              </a:rPr>
              <a:t>O. Generally, the lift ranges from 21 mH</a:t>
            </a:r>
            <a:r>
              <a:rPr lang="en-US" sz="1200" baseline="-25000" dirty="0">
                <a:latin typeface="Huawei Sans" panose="020C0503030203020204" pitchFamily="34" charset="0"/>
              </a:rPr>
              <a:t>2</a:t>
            </a:r>
            <a:r>
              <a:rPr lang="en-US" sz="1200" dirty="0">
                <a:latin typeface="Huawei Sans" panose="020C0503030203020204" pitchFamily="34" charset="0"/>
              </a:rPr>
              <a:t>O to 25 mH</a:t>
            </a:r>
            <a:r>
              <a:rPr lang="en-US" sz="1200" baseline="-25000" dirty="0">
                <a:latin typeface="Huawei Sans" panose="020C0503030203020204" pitchFamily="34" charset="0"/>
              </a:rPr>
              <a:t>2</a:t>
            </a:r>
            <a:r>
              <a:rPr lang="en-US" sz="1200" dirty="0">
                <a:latin typeface="Huawei Sans" panose="020C0503030203020204" pitchFamily="34" charset="0"/>
              </a:rPr>
              <a:t>O.</a:t>
            </a:r>
          </a:p>
          <a:p>
            <a:r>
              <a:rPr lang="en-US" sz="1200" dirty="0">
                <a:solidFill>
                  <a:srgbClr val="C00000"/>
                </a:solidFill>
                <a:latin typeface="Huawei Sans" panose="020C0503030203020204" pitchFamily="34" charset="0"/>
              </a:rPr>
              <a:t>Note: The lift must be calculated based on the actual situation of the cooling system. Do not copy the empirical value.</a:t>
            </a:r>
          </a:p>
        </p:txBody>
      </p:sp>
      <p:pic>
        <p:nvPicPr>
          <p:cNvPr id="3" name="图片 2"/>
          <p:cNvPicPr>
            <a:picLocks noChangeAspect="1"/>
          </p:cNvPicPr>
          <p:nvPr/>
        </p:nvPicPr>
        <p:blipFill>
          <a:blip r:embed="rId3"/>
          <a:stretch>
            <a:fillRect/>
          </a:stretch>
        </p:blipFill>
        <p:spPr>
          <a:xfrm>
            <a:off x="7205685" y="1358076"/>
            <a:ext cx="3659876" cy="4716524"/>
          </a:xfrm>
          <a:prstGeom prst="rect">
            <a:avLst/>
          </a:prstGeom>
        </p:spPr>
      </p:pic>
      <p:sp>
        <p:nvSpPr>
          <p:cNvPr id="7" name="矩形 6"/>
          <p:cNvSpPr/>
          <p:nvPr/>
        </p:nvSpPr>
        <p:spPr>
          <a:xfrm>
            <a:off x="7953403" y="5536983"/>
            <a:ext cx="1168910" cy="338554"/>
          </a:xfrm>
          <a:prstGeom prst="rect">
            <a:avLst/>
          </a:prstGeom>
        </p:spPr>
        <p:txBody>
          <a:bodyPr wrap="none">
            <a:noAutofit/>
          </a:bodyPr>
          <a:lstStyle/>
          <a:p>
            <a:r>
              <a:rPr lang="en-US" sz="1100" dirty="0">
                <a:solidFill>
                  <a:srgbClr val="990000"/>
                </a:solidFill>
                <a:latin typeface="Huawei Sans" panose="020C0503030203020204" pitchFamily="34" charset="0"/>
                <a:ea typeface="+mn-ea"/>
              </a:rPr>
              <a:t>Condenser</a:t>
            </a:r>
          </a:p>
        </p:txBody>
      </p:sp>
      <p:sp>
        <p:nvSpPr>
          <p:cNvPr id="8" name="矩形 7"/>
          <p:cNvSpPr/>
          <p:nvPr/>
        </p:nvSpPr>
        <p:spPr>
          <a:xfrm>
            <a:off x="8339843" y="1152448"/>
            <a:ext cx="2156360" cy="338554"/>
          </a:xfrm>
          <a:prstGeom prst="rect">
            <a:avLst/>
          </a:prstGeom>
        </p:spPr>
        <p:txBody>
          <a:bodyPr wrap="none">
            <a:noAutofit/>
          </a:bodyPr>
          <a:lstStyle/>
          <a:p>
            <a:r>
              <a:rPr lang="en-US" sz="1100" dirty="0">
                <a:solidFill>
                  <a:srgbClr val="990000"/>
                </a:solidFill>
                <a:latin typeface="Huawei Sans" panose="020C0503030203020204" pitchFamily="34" charset="0"/>
                <a:ea typeface="+mn-ea"/>
              </a:rPr>
              <a:t>Cooling water nozzle</a:t>
            </a:r>
          </a:p>
        </p:txBody>
      </p:sp>
      <p:cxnSp>
        <p:nvCxnSpPr>
          <p:cNvPr id="9" name="直接连接符 8"/>
          <p:cNvCxnSpPr/>
          <p:nvPr/>
        </p:nvCxnSpPr>
        <p:spPr bwMode="auto">
          <a:xfrm>
            <a:off x="9545945" y="1520788"/>
            <a:ext cx="828092" cy="252028"/>
          </a:xfrm>
          <a:prstGeom prst="line">
            <a:avLst/>
          </a:prstGeom>
          <a:solidFill>
            <a:schemeClr val="accent1"/>
          </a:solidFill>
          <a:ln w="9525" cap="flat" cmpd="sng" algn="ctr">
            <a:solidFill>
              <a:srgbClr val="990000"/>
            </a:solidFill>
            <a:prstDash val="solid"/>
            <a:round/>
            <a:headEnd type="none" w="med" len="med"/>
            <a:tailEnd type="none" w="med" len="med"/>
          </a:ln>
          <a:effectLst/>
        </p:spPr>
      </p:cxnSp>
      <p:sp>
        <p:nvSpPr>
          <p:cNvPr id="10" name="右大括号 9"/>
          <p:cNvSpPr/>
          <p:nvPr/>
        </p:nvSpPr>
        <p:spPr bwMode="auto">
          <a:xfrm>
            <a:off x="10860551" y="1775222"/>
            <a:ext cx="212896" cy="3960440"/>
          </a:xfrm>
          <a:prstGeom prst="rightBrace">
            <a:avLst/>
          </a:prstGeom>
          <a:solidFill>
            <a:schemeClr val="bg1"/>
          </a:solidFill>
          <a:ln w="28575" cap="flat" cmpd="sng" algn="ctr">
            <a:solidFill>
              <a:srgbClr val="99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t" latinLnBrk="0" hangingPunct="1">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Huawei Sans" panose="020C0503030203020204" pitchFamily="34" charset="0"/>
              <a:ea typeface="宋体" pitchFamily="2" charset="-122"/>
            </a:endParaRPr>
          </a:p>
        </p:txBody>
      </p:sp>
      <p:sp>
        <p:nvSpPr>
          <p:cNvPr id="11" name="矩形 10"/>
          <p:cNvSpPr/>
          <p:nvPr/>
        </p:nvSpPr>
        <p:spPr>
          <a:xfrm>
            <a:off x="10865561" y="3547061"/>
            <a:ext cx="1814920" cy="338554"/>
          </a:xfrm>
          <a:prstGeom prst="rect">
            <a:avLst/>
          </a:prstGeom>
        </p:spPr>
        <p:txBody>
          <a:bodyPr wrap="none">
            <a:noAutofit/>
          </a:bodyPr>
          <a:lstStyle/>
          <a:p>
            <a:r>
              <a:rPr lang="en-US" sz="1100" dirty="0">
                <a:solidFill>
                  <a:srgbClr val="990000"/>
                </a:solidFill>
                <a:latin typeface="Huawei Sans" panose="020C0503030203020204" pitchFamily="34" charset="0"/>
                <a:ea typeface="+mn-ea"/>
              </a:rPr>
              <a:t>Height </a:t>
            </a:r>
            <a:endParaRPr lang="en-US" sz="1100" dirty="0" smtClean="0">
              <a:solidFill>
                <a:srgbClr val="990000"/>
              </a:solidFill>
              <a:latin typeface="Huawei Sans" panose="020C0503030203020204" pitchFamily="34" charset="0"/>
              <a:ea typeface="+mn-ea"/>
            </a:endParaRPr>
          </a:p>
          <a:p>
            <a:r>
              <a:rPr lang="en-US" sz="1100" dirty="0" smtClean="0">
                <a:solidFill>
                  <a:srgbClr val="990000"/>
                </a:solidFill>
                <a:latin typeface="Huawei Sans" panose="020C0503030203020204" pitchFamily="34" charset="0"/>
                <a:ea typeface="+mn-ea"/>
              </a:rPr>
              <a:t>difference</a:t>
            </a:r>
            <a:endParaRPr lang="en-US" sz="1100" dirty="0">
              <a:solidFill>
                <a:srgbClr val="990000"/>
              </a:solidFill>
              <a:latin typeface="Huawei Sans" panose="020C0503030203020204" pitchFamily="34" charset="0"/>
              <a:ea typeface="+mn-ea"/>
            </a:endParaRPr>
          </a:p>
        </p:txBody>
      </p:sp>
      <p:sp>
        <p:nvSpPr>
          <p:cNvPr id="12" name="矩形 11"/>
          <p:cNvSpPr/>
          <p:nvPr/>
        </p:nvSpPr>
        <p:spPr>
          <a:xfrm>
            <a:off x="8775924" y="5142674"/>
            <a:ext cx="842029" cy="338554"/>
          </a:xfrm>
          <a:prstGeom prst="rect">
            <a:avLst/>
          </a:prstGeom>
        </p:spPr>
        <p:txBody>
          <a:bodyPr wrap="square">
            <a:noAutofit/>
          </a:bodyPr>
          <a:lstStyle/>
          <a:p>
            <a:r>
              <a:rPr lang="en-US" sz="1100" dirty="0">
                <a:solidFill>
                  <a:srgbClr val="990000"/>
                </a:solidFill>
                <a:latin typeface="Huawei Sans" panose="020C0503030203020204" pitchFamily="34" charset="0"/>
                <a:ea typeface="+mn-ea"/>
              </a:rPr>
              <a:t>Filter</a:t>
            </a:r>
          </a:p>
        </p:txBody>
      </p:sp>
    </p:spTree>
    <p:extLst>
      <p:ext uri="{BB962C8B-B14F-4D97-AF65-F5344CB8AC3E}">
        <p14:creationId xmlns:p14="http://schemas.microsoft.com/office/powerpoint/2010/main" val="176053208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sz="quarter" idx="10"/>
          </p:nvPr>
        </p:nvSpPr>
        <p:spPr/>
        <p:txBody>
          <a:bodyPr>
            <a:noAutofit/>
          </a:bodyPr>
          <a:lstStyle/>
          <a:p>
            <a:r>
              <a:rPr lang="en-US">
                <a:latin typeface="Huawei Sans" panose="020C0503030203020204" pitchFamily="34" charset="0"/>
              </a:rPr>
              <a:t>Chilled Water Air Conditioner Design Overview</a:t>
            </a:r>
          </a:p>
          <a:p>
            <a:r>
              <a:rPr lang="en-US">
                <a:latin typeface="Huawei Sans" panose="020C0503030203020204" pitchFamily="34" charset="0"/>
              </a:rPr>
              <a:t>Chilled Water System Configuration</a:t>
            </a:r>
          </a:p>
          <a:p>
            <a:r>
              <a:rPr lang="en-US">
                <a:latin typeface="Huawei Sans" panose="020C0503030203020204" pitchFamily="34" charset="0"/>
              </a:rPr>
              <a:t>Cooling Water System Configuration</a:t>
            </a:r>
          </a:p>
        </p:txBody>
      </p:sp>
    </p:spTree>
    <p:extLst>
      <p:ext uri="{BB962C8B-B14F-4D97-AF65-F5344CB8AC3E}">
        <p14:creationId xmlns:p14="http://schemas.microsoft.com/office/powerpoint/2010/main" val="76680650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67212647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4" name="文本占位符 33"/>
          <p:cNvSpPr>
            <a:spLocks noGrp="1"/>
          </p:cNvSpPr>
          <p:nvPr>
            <p:ph type="body" sz="quarter" idx="17"/>
          </p:nvPr>
        </p:nvSpPr>
        <p:spPr/>
        <p:txBody>
          <a:bodyPr/>
          <a:lstStyle/>
          <a:p>
            <a:endParaRPr lang="zh-CN" altLang="en-US"/>
          </a:p>
        </p:txBody>
      </p:sp>
      <p:sp>
        <p:nvSpPr>
          <p:cNvPr id="35" name="文本占位符 34"/>
          <p:cNvSpPr>
            <a:spLocks noGrp="1"/>
          </p:cNvSpPr>
          <p:nvPr>
            <p:ph type="body" sz="quarter" idx="18"/>
          </p:nvPr>
        </p:nvSpPr>
        <p:spPr/>
        <p:txBody>
          <a:bodyPr/>
          <a:lstStyle/>
          <a:p>
            <a:endParaRPr lang="zh-CN" altLang="en-US"/>
          </a:p>
        </p:txBody>
      </p:sp>
      <p:sp>
        <p:nvSpPr>
          <p:cNvPr id="36" name="文本占位符 35"/>
          <p:cNvSpPr>
            <a:spLocks noGrp="1"/>
          </p:cNvSpPr>
          <p:nvPr>
            <p:ph type="body" sz="quarter" idx="19"/>
          </p:nvPr>
        </p:nvSpPr>
        <p:spPr/>
        <p:txBody>
          <a:bodyPr/>
          <a:lstStyle/>
          <a:p>
            <a:endParaRPr lang="zh-CN" altLang="en-US"/>
          </a:p>
        </p:txBody>
      </p:sp>
      <p:sp>
        <p:nvSpPr>
          <p:cNvPr id="37" name="文本占位符 36"/>
          <p:cNvSpPr>
            <a:spLocks noGrp="1"/>
          </p:cNvSpPr>
          <p:nvPr>
            <p:ph type="body" sz="quarter" idx="20"/>
          </p:nvPr>
        </p:nvSpPr>
        <p:spPr/>
        <p:txBody>
          <a:bodyPr/>
          <a:lstStyle/>
          <a:p>
            <a:endParaRPr lang="zh-CN" altLang="en-US"/>
          </a:p>
        </p:txBody>
      </p:sp>
      <p:sp>
        <p:nvSpPr>
          <p:cNvPr id="30" name="文本占位符 29"/>
          <p:cNvSpPr>
            <a:spLocks noGrp="1"/>
          </p:cNvSpPr>
          <p:nvPr>
            <p:ph type="body" sz="quarter" idx="13"/>
          </p:nvPr>
        </p:nvSpPr>
        <p:spPr/>
        <p:txBody>
          <a:bodyPr/>
          <a:lstStyle/>
          <a:p>
            <a:r>
              <a:rPr lang="en-US" altLang="zh-CN" smtClean="0"/>
              <a:t>Shenjutao/WX352174</a:t>
            </a:r>
            <a:endParaRPr lang="zh-CN" altLang="en-US"/>
          </a:p>
        </p:txBody>
      </p:sp>
      <p:sp>
        <p:nvSpPr>
          <p:cNvPr id="31" name="文本占位符 30"/>
          <p:cNvSpPr>
            <a:spLocks noGrp="1"/>
          </p:cNvSpPr>
          <p:nvPr>
            <p:ph type="body" sz="quarter" idx="14"/>
          </p:nvPr>
        </p:nvSpPr>
        <p:spPr/>
        <p:txBody>
          <a:bodyPr/>
          <a:lstStyle/>
          <a:p>
            <a:r>
              <a:rPr lang="en-US" altLang="zh-CN" smtClean="0"/>
              <a:t>2020.10.01</a:t>
            </a:r>
            <a:endParaRPr lang="zh-CN" altLang="en-US"/>
          </a:p>
        </p:txBody>
      </p:sp>
      <p:sp>
        <p:nvSpPr>
          <p:cNvPr id="32" name="文本占位符 31"/>
          <p:cNvSpPr>
            <a:spLocks noGrp="1"/>
          </p:cNvSpPr>
          <p:nvPr>
            <p:ph type="body" sz="quarter" idx="15"/>
          </p:nvPr>
        </p:nvSpPr>
        <p:spPr/>
        <p:txBody>
          <a:bodyPr/>
          <a:lstStyle/>
          <a:p>
            <a:r>
              <a:rPr lang="en-US" altLang="zh-CN" smtClean="0"/>
              <a:t>Lishaofeng/00486775</a:t>
            </a:r>
            <a:endParaRPr lang="zh-CN" altLang="en-US"/>
          </a:p>
        </p:txBody>
      </p:sp>
      <p:sp>
        <p:nvSpPr>
          <p:cNvPr id="33" name="文本占位符 32"/>
          <p:cNvSpPr>
            <a:spLocks noGrp="1"/>
          </p:cNvSpPr>
          <p:nvPr>
            <p:ph type="body" sz="quarter" idx="16"/>
          </p:nvPr>
        </p:nvSpPr>
        <p:spPr/>
        <p:txBody>
          <a:bodyPr/>
          <a:lstStyle/>
          <a:p>
            <a:r>
              <a:rPr lang="en-US" altLang="zh-CN"/>
              <a:t>New</a:t>
            </a:r>
            <a:endParaRPr lang="zh-CN" altLang="en-US"/>
          </a:p>
        </p:txBody>
      </p:sp>
      <p:sp>
        <p:nvSpPr>
          <p:cNvPr id="38" name="文本占位符 37"/>
          <p:cNvSpPr>
            <a:spLocks noGrp="1"/>
          </p:cNvSpPr>
          <p:nvPr>
            <p:ph type="body" sz="quarter" idx="21"/>
          </p:nvPr>
        </p:nvSpPr>
        <p:spPr/>
        <p:txBody>
          <a:bodyPr/>
          <a:lstStyle/>
          <a:p>
            <a:endParaRPr lang="zh-CN" altLang="en-US"/>
          </a:p>
        </p:txBody>
      </p:sp>
      <p:sp>
        <p:nvSpPr>
          <p:cNvPr id="39" name="文本占位符 38"/>
          <p:cNvSpPr>
            <a:spLocks noGrp="1"/>
          </p:cNvSpPr>
          <p:nvPr>
            <p:ph type="body" sz="quarter" idx="22"/>
          </p:nvPr>
        </p:nvSpPr>
        <p:spPr/>
        <p:txBody>
          <a:bodyPr/>
          <a:lstStyle/>
          <a:p>
            <a:endParaRPr lang="zh-CN" altLang="en-US"/>
          </a:p>
        </p:txBody>
      </p:sp>
      <p:sp>
        <p:nvSpPr>
          <p:cNvPr id="40" name="文本占位符 39"/>
          <p:cNvSpPr>
            <a:spLocks noGrp="1"/>
          </p:cNvSpPr>
          <p:nvPr>
            <p:ph type="body" sz="quarter" idx="23"/>
          </p:nvPr>
        </p:nvSpPr>
        <p:spPr/>
        <p:txBody>
          <a:bodyPr/>
          <a:lstStyle/>
          <a:p>
            <a:endParaRPr lang="zh-CN" altLang="en-US"/>
          </a:p>
        </p:txBody>
      </p:sp>
      <p:sp>
        <p:nvSpPr>
          <p:cNvPr id="41" name="文本占位符 40"/>
          <p:cNvSpPr>
            <a:spLocks noGrp="1"/>
          </p:cNvSpPr>
          <p:nvPr>
            <p:ph type="body" sz="quarter" idx="24"/>
          </p:nvPr>
        </p:nvSpPr>
        <p:spPr/>
        <p:txBody>
          <a:bodyPr/>
          <a:lstStyle/>
          <a:p>
            <a:endParaRPr lang="zh-CN" altLang="en-US"/>
          </a:p>
        </p:txBody>
      </p:sp>
      <p:sp>
        <p:nvSpPr>
          <p:cNvPr id="42" name="文本占位符 41"/>
          <p:cNvSpPr>
            <a:spLocks noGrp="1"/>
          </p:cNvSpPr>
          <p:nvPr>
            <p:ph type="body" sz="quarter" idx="25"/>
          </p:nvPr>
        </p:nvSpPr>
        <p:spPr/>
        <p:txBody>
          <a:bodyPr/>
          <a:lstStyle/>
          <a:p>
            <a:endParaRPr lang="zh-CN" altLang="en-US"/>
          </a:p>
        </p:txBody>
      </p:sp>
      <p:sp>
        <p:nvSpPr>
          <p:cNvPr id="43" name="文本占位符 42"/>
          <p:cNvSpPr>
            <a:spLocks noGrp="1"/>
          </p:cNvSpPr>
          <p:nvPr>
            <p:ph type="body" sz="quarter" idx="26"/>
          </p:nvPr>
        </p:nvSpPr>
        <p:spPr/>
        <p:txBody>
          <a:bodyPr/>
          <a:lstStyle/>
          <a:p>
            <a:endParaRPr lang="zh-CN" altLang="en-US"/>
          </a:p>
        </p:txBody>
      </p:sp>
      <p:sp>
        <p:nvSpPr>
          <p:cNvPr id="44" name="文本占位符 43"/>
          <p:cNvSpPr>
            <a:spLocks noGrp="1"/>
          </p:cNvSpPr>
          <p:nvPr>
            <p:ph type="body" sz="quarter" idx="27"/>
          </p:nvPr>
        </p:nvSpPr>
        <p:spPr/>
        <p:txBody>
          <a:bodyPr/>
          <a:lstStyle/>
          <a:p>
            <a:endParaRPr lang="zh-CN" altLang="en-US"/>
          </a:p>
        </p:txBody>
      </p:sp>
      <p:sp>
        <p:nvSpPr>
          <p:cNvPr id="45" name="文本占位符 44"/>
          <p:cNvSpPr>
            <a:spLocks noGrp="1"/>
          </p:cNvSpPr>
          <p:nvPr>
            <p:ph type="body" sz="quarter" idx="28"/>
          </p:nvPr>
        </p:nvSpPr>
        <p:spPr/>
        <p:txBody>
          <a:bodyPr/>
          <a:lstStyle/>
          <a:p>
            <a:endParaRPr lang="zh-CN" altLang="en-US"/>
          </a:p>
        </p:txBody>
      </p:sp>
      <p:sp>
        <p:nvSpPr>
          <p:cNvPr id="46" name="文本占位符 45"/>
          <p:cNvSpPr>
            <a:spLocks noGrp="1"/>
          </p:cNvSpPr>
          <p:nvPr>
            <p:ph type="body" sz="quarter" idx="29"/>
          </p:nvPr>
        </p:nvSpPr>
        <p:spPr/>
        <p:txBody>
          <a:bodyPr/>
          <a:lstStyle/>
          <a:p>
            <a:endParaRPr lang="zh-CN" altLang="en-US"/>
          </a:p>
        </p:txBody>
      </p:sp>
      <p:sp>
        <p:nvSpPr>
          <p:cNvPr id="47" name="文本占位符 46"/>
          <p:cNvSpPr>
            <a:spLocks noGrp="1"/>
          </p:cNvSpPr>
          <p:nvPr>
            <p:ph type="body" sz="quarter" idx="30"/>
          </p:nvPr>
        </p:nvSpPr>
        <p:spPr/>
        <p:txBody>
          <a:bodyPr/>
          <a:lstStyle/>
          <a:p>
            <a:endParaRPr lang="zh-CN" altLang="en-US"/>
          </a:p>
        </p:txBody>
      </p:sp>
      <p:sp>
        <p:nvSpPr>
          <p:cNvPr id="48" name="文本占位符 47"/>
          <p:cNvSpPr>
            <a:spLocks noGrp="1"/>
          </p:cNvSpPr>
          <p:nvPr>
            <p:ph type="body" sz="quarter" idx="31"/>
          </p:nvPr>
        </p:nvSpPr>
        <p:spPr/>
        <p:txBody>
          <a:bodyPr/>
          <a:lstStyle/>
          <a:p>
            <a:endParaRPr lang="zh-CN" altLang="en-US"/>
          </a:p>
        </p:txBody>
      </p:sp>
      <p:sp>
        <p:nvSpPr>
          <p:cNvPr id="49" name="文本占位符 48"/>
          <p:cNvSpPr>
            <a:spLocks noGrp="1"/>
          </p:cNvSpPr>
          <p:nvPr>
            <p:ph type="body" sz="quarter" idx="32"/>
          </p:nvPr>
        </p:nvSpPr>
        <p:spPr/>
        <p:txBody>
          <a:bodyPr/>
          <a:lstStyle/>
          <a:p>
            <a:endParaRPr lang="zh-CN" altLang="en-US"/>
          </a:p>
        </p:txBody>
      </p:sp>
      <p:sp>
        <p:nvSpPr>
          <p:cNvPr id="50" name="文本占位符 49"/>
          <p:cNvSpPr>
            <a:spLocks noGrp="1"/>
          </p:cNvSpPr>
          <p:nvPr>
            <p:ph type="body" sz="quarter" idx="33"/>
          </p:nvPr>
        </p:nvSpPr>
        <p:spPr/>
        <p:txBody>
          <a:bodyPr/>
          <a:lstStyle/>
          <a:p>
            <a:endParaRPr lang="zh-CN" altLang="en-US"/>
          </a:p>
        </p:txBody>
      </p:sp>
      <p:sp>
        <p:nvSpPr>
          <p:cNvPr id="51" name="文本占位符 50"/>
          <p:cNvSpPr>
            <a:spLocks noGrp="1"/>
          </p:cNvSpPr>
          <p:nvPr>
            <p:ph type="body" sz="quarter" idx="34"/>
          </p:nvPr>
        </p:nvSpPr>
        <p:spPr/>
        <p:txBody>
          <a:bodyPr/>
          <a:lstStyle/>
          <a:p>
            <a:endParaRPr lang="zh-CN" altLang="en-US"/>
          </a:p>
        </p:txBody>
      </p:sp>
      <p:sp>
        <p:nvSpPr>
          <p:cNvPr id="52" name="文本占位符 51"/>
          <p:cNvSpPr>
            <a:spLocks noGrp="1"/>
          </p:cNvSpPr>
          <p:nvPr>
            <p:ph type="body" sz="quarter" idx="35"/>
          </p:nvPr>
        </p:nvSpPr>
        <p:spPr/>
        <p:txBody>
          <a:bodyPr/>
          <a:lstStyle/>
          <a:p>
            <a:endParaRPr lang="zh-CN" altLang="en-US"/>
          </a:p>
        </p:txBody>
      </p:sp>
      <p:sp>
        <p:nvSpPr>
          <p:cNvPr id="53" name="文本占位符 52"/>
          <p:cNvSpPr>
            <a:spLocks noGrp="1"/>
          </p:cNvSpPr>
          <p:nvPr>
            <p:ph type="body" sz="quarter" idx="36"/>
          </p:nvPr>
        </p:nvSpPr>
        <p:spPr/>
        <p:txBody>
          <a:bodyPr/>
          <a:lstStyle/>
          <a:p>
            <a:endParaRPr lang="zh-CN" altLang="en-US"/>
          </a:p>
        </p:txBody>
      </p:sp>
      <p:sp>
        <p:nvSpPr>
          <p:cNvPr id="54" name="文本占位符 53"/>
          <p:cNvSpPr>
            <a:spLocks noGrp="1"/>
          </p:cNvSpPr>
          <p:nvPr>
            <p:ph type="body" sz="quarter" idx="37"/>
          </p:nvPr>
        </p:nvSpPr>
        <p:spPr/>
        <p:txBody>
          <a:bodyPr/>
          <a:lstStyle/>
          <a:p>
            <a:endParaRPr lang="zh-CN" altLang="en-US"/>
          </a:p>
        </p:txBody>
      </p:sp>
      <p:sp>
        <p:nvSpPr>
          <p:cNvPr id="55" name="文本占位符 54"/>
          <p:cNvSpPr>
            <a:spLocks noGrp="1"/>
          </p:cNvSpPr>
          <p:nvPr>
            <p:ph type="body" sz="quarter" idx="38"/>
          </p:nvPr>
        </p:nvSpPr>
        <p:spPr/>
        <p:txBody>
          <a:bodyPr/>
          <a:lstStyle/>
          <a:p>
            <a:endParaRPr lang="zh-CN" altLang="en-US"/>
          </a:p>
        </p:txBody>
      </p:sp>
      <p:sp>
        <p:nvSpPr>
          <p:cNvPr id="56" name="文本占位符 55"/>
          <p:cNvSpPr>
            <a:spLocks noGrp="1"/>
          </p:cNvSpPr>
          <p:nvPr>
            <p:ph type="body" sz="quarter" idx="39"/>
          </p:nvPr>
        </p:nvSpPr>
        <p:spPr/>
        <p:txBody>
          <a:bodyPr/>
          <a:lstStyle/>
          <a:p>
            <a:endParaRPr lang="zh-CN" altLang="en-US"/>
          </a:p>
        </p:txBody>
      </p:sp>
      <p:sp>
        <p:nvSpPr>
          <p:cNvPr id="57" name="文本占位符 56"/>
          <p:cNvSpPr>
            <a:spLocks noGrp="1"/>
          </p:cNvSpPr>
          <p:nvPr>
            <p:ph type="body" sz="quarter" idx="40"/>
          </p:nvPr>
        </p:nvSpPr>
        <p:spPr/>
        <p:txBody>
          <a:bodyPr/>
          <a:lstStyle/>
          <a:p>
            <a:endParaRPr lang="zh-CN" altLang="en-US"/>
          </a:p>
        </p:txBody>
      </p:sp>
    </p:spTree>
    <p:extLst>
      <p:ext uri="{BB962C8B-B14F-4D97-AF65-F5344CB8AC3E}">
        <p14:creationId xmlns:p14="http://schemas.microsoft.com/office/powerpoint/2010/main" val="8979087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nchor="ctr" anchorCtr="0">
            <a:noAutofit/>
          </a:bodyPr>
          <a:lstStyle/>
          <a:p>
            <a:r>
              <a:rPr lang="en-US" dirty="0">
                <a:latin typeface="Huawei Sans" panose="020C0503030203020204" pitchFamily="34" charset="0"/>
              </a:rPr>
              <a:t>Chilled Water Air Conditioning System Components</a:t>
            </a:r>
          </a:p>
        </p:txBody>
      </p:sp>
      <p:sp>
        <p:nvSpPr>
          <p:cNvPr id="4" name="文本占位符 3"/>
          <p:cNvSpPr>
            <a:spLocks noGrp="1"/>
          </p:cNvSpPr>
          <p:nvPr>
            <p:ph type="body" sz="quarter" idx="10"/>
          </p:nvPr>
        </p:nvSpPr>
        <p:spPr/>
        <p:txBody>
          <a:bodyPr>
            <a:noAutofit/>
          </a:bodyPr>
          <a:lstStyle/>
          <a:p>
            <a:r>
              <a:rPr lang="en-US" sz="1400">
                <a:latin typeface="Huawei Sans" panose="020C0503030203020204" pitchFamily="34" charset="0"/>
              </a:rPr>
              <a:t>Chilled water system: consists of chillers, transmission pipes, chilled water pumps, indoor units, valves, and other accessories.</a:t>
            </a:r>
          </a:p>
          <a:p>
            <a:r>
              <a:rPr lang="en-US" sz="1400">
                <a:latin typeface="Huawei Sans" panose="020C0503030203020204" pitchFamily="34" charset="0"/>
              </a:rPr>
              <a:t>Cooling water system: consists of cooling towers, transmission pipes, cooling water pumps, valves, and other accessories.</a:t>
            </a:r>
          </a:p>
          <a:p>
            <a:r>
              <a:rPr lang="en-US" sz="1400">
                <a:latin typeface="Huawei Sans" panose="020C0503030203020204" pitchFamily="34" charset="0"/>
              </a:rPr>
              <a:t>Condensate water system: consists of transmission pipes, drainage pumps, etc.</a:t>
            </a:r>
          </a:p>
        </p:txBody>
      </p:sp>
      <p:pic>
        <p:nvPicPr>
          <p:cNvPr id="2" name="图片 1"/>
          <p:cNvPicPr>
            <a:picLocks noChangeAspect="1"/>
          </p:cNvPicPr>
          <p:nvPr/>
        </p:nvPicPr>
        <p:blipFill>
          <a:blip r:embed="rId3"/>
          <a:stretch>
            <a:fillRect/>
          </a:stretch>
        </p:blipFill>
        <p:spPr>
          <a:xfrm>
            <a:off x="1739516" y="2345515"/>
            <a:ext cx="8399673" cy="3855260"/>
          </a:xfrm>
          <a:prstGeom prst="rect">
            <a:avLst/>
          </a:prstGeom>
        </p:spPr>
      </p:pic>
      <p:sp>
        <p:nvSpPr>
          <p:cNvPr id="3" name="矩形 2"/>
          <p:cNvSpPr/>
          <p:nvPr/>
        </p:nvSpPr>
        <p:spPr>
          <a:xfrm>
            <a:off x="3145971" y="4680214"/>
            <a:ext cx="1088572" cy="457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5560678" y="5279835"/>
            <a:ext cx="1088572" cy="5038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696200" y="4771335"/>
            <a:ext cx="1088572" cy="4572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7588250" y="3617723"/>
            <a:ext cx="1196522"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926443" y="4631815"/>
            <a:ext cx="1809750" cy="261610"/>
          </a:xfrm>
          <a:prstGeom prst="rect">
            <a:avLst/>
          </a:prstGeom>
          <a:noFill/>
        </p:spPr>
        <p:txBody>
          <a:bodyPr wrap="square" rtlCol="0">
            <a:spAutoFit/>
          </a:bodyPr>
          <a:lstStyle/>
          <a:p>
            <a:r>
              <a:rPr lang="en-US" altLang="zh-CN" sz="1100" b="1" dirty="0"/>
              <a:t>Cooling water system</a:t>
            </a:r>
            <a:endParaRPr lang="zh-CN" altLang="en-US" sz="1100" b="1" dirty="0"/>
          </a:p>
        </p:txBody>
      </p:sp>
      <p:sp>
        <p:nvSpPr>
          <p:cNvPr id="10" name="文本框 9"/>
          <p:cNvSpPr txBox="1"/>
          <p:nvPr/>
        </p:nvSpPr>
        <p:spPr>
          <a:xfrm>
            <a:off x="7437211" y="4350547"/>
            <a:ext cx="1809750" cy="261610"/>
          </a:xfrm>
          <a:prstGeom prst="rect">
            <a:avLst/>
          </a:prstGeom>
          <a:noFill/>
        </p:spPr>
        <p:txBody>
          <a:bodyPr wrap="square" rtlCol="0">
            <a:spAutoFit/>
          </a:bodyPr>
          <a:lstStyle/>
          <a:p>
            <a:r>
              <a:rPr lang="en-US" altLang="zh-CN" sz="1100" b="1" dirty="0"/>
              <a:t>Chilled water system</a:t>
            </a:r>
            <a:endParaRPr lang="zh-CN" altLang="en-US" sz="1100" b="1" dirty="0"/>
          </a:p>
        </p:txBody>
      </p:sp>
      <p:sp>
        <p:nvSpPr>
          <p:cNvPr id="11" name="文本框 10"/>
          <p:cNvSpPr txBox="1"/>
          <p:nvPr/>
        </p:nvSpPr>
        <p:spPr>
          <a:xfrm>
            <a:off x="6853010" y="3574473"/>
            <a:ext cx="2792640" cy="261610"/>
          </a:xfrm>
          <a:prstGeom prst="rect">
            <a:avLst/>
          </a:prstGeom>
          <a:noFill/>
        </p:spPr>
        <p:txBody>
          <a:bodyPr wrap="square" rtlCol="0">
            <a:spAutoFit/>
          </a:bodyPr>
          <a:lstStyle/>
          <a:p>
            <a:r>
              <a:rPr lang="en-US" altLang="zh-CN" sz="1100" b="1" dirty="0"/>
              <a:t>Data center airflow organization</a:t>
            </a:r>
            <a:endParaRPr lang="zh-CN" altLang="en-US" sz="1100" b="1" dirty="0"/>
          </a:p>
        </p:txBody>
      </p:sp>
      <p:sp>
        <p:nvSpPr>
          <p:cNvPr id="12" name="文本框 11"/>
          <p:cNvSpPr txBox="1"/>
          <p:nvPr/>
        </p:nvSpPr>
        <p:spPr>
          <a:xfrm>
            <a:off x="5168339" y="5297541"/>
            <a:ext cx="1809750" cy="261610"/>
          </a:xfrm>
          <a:prstGeom prst="rect">
            <a:avLst/>
          </a:prstGeom>
          <a:noFill/>
        </p:spPr>
        <p:txBody>
          <a:bodyPr wrap="square" rtlCol="0">
            <a:spAutoFit/>
          </a:bodyPr>
          <a:lstStyle/>
          <a:p>
            <a:pPr algn="ctr"/>
            <a:r>
              <a:rPr lang="en-US" altLang="zh-CN" sz="1100" b="1" dirty="0"/>
              <a:t>Refrigerant system</a:t>
            </a:r>
            <a:endParaRPr lang="zh-CN" altLang="en-US" sz="1100" b="1" dirty="0"/>
          </a:p>
        </p:txBody>
      </p:sp>
    </p:spTree>
    <p:extLst>
      <p:ext uri="{BB962C8B-B14F-4D97-AF65-F5344CB8AC3E}">
        <p14:creationId xmlns:p14="http://schemas.microsoft.com/office/powerpoint/2010/main" val="8637689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Configuration Design Process for the Chilled Water Air Conditioning System</a:t>
            </a:r>
          </a:p>
        </p:txBody>
      </p:sp>
      <p:sp>
        <p:nvSpPr>
          <p:cNvPr id="5" name="圆角矩形 4"/>
          <p:cNvSpPr/>
          <p:nvPr/>
        </p:nvSpPr>
        <p:spPr>
          <a:xfrm>
            <a:off x="1319428" y="1568630"/>
            <a:ext cx="2286016" cy="642942"/>
          </a:xfrm>
          <a:prstGeom prst="roundRect">
            <a:avLst/>
          </a:prstGeom>
          <a:solidFill>
            <a:srgbClr val="00B0F0"/>
          </a:solidFill>
          <a:ln>
            <a:solidFill>
              <a:srgbClr val="00B0F0"/>
            </a:solidFill>
          </a:ln>
          <a:effectLst/>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en-US" sz="1400" dirty="0">
                <a:solidFill>
                  <a:schemeClr val="tx1"/>
                </a:solidFill>
                <a:latin typeface="Huawei Sans" panose="020C0503030203020204" pitchFamily="34" charset="0"/>
              </a:rPr>
              <a:t>Accept a design task</a:t>
            </a:r>
          </a:p>
        </p:txBody>
      </p:sp>
      <p:sp>
        <p:nvSpPr>
          <p:cNvPr id="7" name="圆角矩形 6"/>
          <p:cNvSpPr/>
          <p:nvPr/>
        </p:nvSpPr>
        <p:spPr>
          <a:xfrm>
            <a:off x="1319428" y="2783076"/>
            <a:ext cx="2286016" cy="642942"/>
          </a:xfrm>
          <a:prstGeom prst="roundRect">
            <a:avLst/>
          </a:prstGeom>
          <a:solidFill>
            <a:schemeClr val="accent1">
              <a:lumMod val="60000"/>
              <a:lumOff val="40000"/>
            </a:schemeClr>
          </a:solidFill>
          <a:ln>
            <a:solidFill>
              <a:schemeClr val="accent1">
                <a:lumMod val="40000"/>
                <a:lumOff val="60000"/>
              </a:schemeClr>
            </a:solidFill>
          </a:ln>
        </p:spPr>
        <p:style>
          <a:lnRef idx="1">
            <a:schemeClr val="accent1"/>
          </a:lnRef>
          <a:fillRef idx="2">
            <a:schemeClr val="accent1"/>
          </a:fillRef>
          <a:effectRef idx="1">
            <a:schemeClr val="accent1"/>
          </a:effectRef>
          <a:fontRef idx="minor">
            <a:schemeClr val="dk1"/>
          </a:fontRef>
        </p:style>
        <p:txBody>
          <a:bodyPr rtlCol="0" anchor="ctr">
            <a:noAutofit/>
          </a:bodyPr>
          <a:lstStyle/>
          <a:p>
            <a:pPr algn="ctr"/>
            <a:r>
              <a:rPr lang="en-US" sz="1400">
                <a:solidFill>
                  <a:schemeClr val="tx1"/>
                </a:solidFill>
                <a:latin typeface="Huawei Sans" panose="020C0503030203020204" pitchFamily="34" charset="0"/>
              </a:rPr>
              <a:t>Input requirement parameters</a:t>
            </a:r>
          </a:p>
        </p:txBody>
      </p:sp>
      <p:sp>
        <p:nvSpPr>
          <p:cNvPr id="8" name="虚尾箭头 7"/>
          <p:cNvSpPr/>
          <p:nvPr/>
        </p:nvSpPr>
        <p:spPr>
          <a:xfrm rot="5400000">
            <a:off x="2248122" y="2318729"/>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9" name="圆角矩形 8"/>
          <p:cNvSpPr/>
          <p:nvPr/>
        </p:nvSpPr>
        <p:spPr>
          <a:xfrm>
            <a:off x="1319428" y="3997522"/>
            <a:ext cx="2286016" cy="642942"/>
          </a:xfrm>
          <a:prstGeom prst="roundRect">
            <a:avLst/>
          </a:prstGeom>
          <a:solidFill>
            <a:schemeClr val="bg2">
              <a:lumMod val="90000"/>
            </a:schemeClr>
          </a:solidFill>
          <a:ln>
            <a:solidFill>
              <a:schemeClr val="bg2">
                <a:lumMod val="90000"/>
              </a:schemeClr>
            </a:solidFill>
          </a:ln>
          <a:effectLst/>
        </p:spPr>
        <p:style>
          <a:lnRef idx="0">
            <a:schemeClr val="accent3"/>
          </a:lnRef>
          <a:fillRef idx="3">
            <a:schemeClr val="accent3"/>
          </a:fillRef>
          <a:effectRef idx="3">
            <a:schemeClr val="accent3"/>
          </a:effectRef>
          <a:fontRef idx="minor">
            <a:schemeClr val="lt1"/>
          </a:fontRef>
        </p:style>
        <p:txBody>
          <a:bodyPr wrap="none" rtlCol="0" anchor="ctr">
            <a:noAutofit/>
          </a:bodyPr>
          <a:lstStyle/>
          <a:p>
            <a:pPr algn="ctr"/>
            <a:r>
              <a:rPr lang="en-US" sz="1400" b="1" dirty="0">
                <a:solidFill>
                  <a:schemeClr val="tx1"/>
                </a:solidFill>
                <a:latin typeface="Huawei Sans" panose="020C0503030203020204" pitchFamily="34" charset="0"/>
              </a:rPr>
              <a:t>Determine air </a:t>
            </a:r>
            <a:endParaRPr lang="en-US" sz="1400" b="1" dirty="0" smtClean="0">
              <a:solidFill>
                <a:schemeClr val="tx1"/>
              </a:solidFill>
              <a:latin typeface="Huawei Sans" panose="020C0503030203020204" pitchFamily="34" charset="0"/>
            </a:endParaRPr>
          </a:p>
          <a:p>
            <a:pPr algn="ctr"/>
            <a:r>
              <a:rPr lang="en-US" sz="1400" b="1" dirty="0" smtClean="0">
                <a:solidFill>
                  <a:schemeClr val="tx1"/>
                </a:solidFill>
                <a:latin typeface="Huawei Sans" panose="020C0503030203020204" pitchFamily="34" charset="0"/>
              </a:rPr>
              <a:t>conditioning system </a:t>
            </a:r>
            <a:r>
              <a:rPr lang="en-US" sz="1400" b="1" dirty="0">
                <a:solidFill>
                  <a:schemeClr val="tx1"/>
                </a:solidFill>
                <a:latin typeface="Huawei Sans" panose="020C0503030203020204" pitchFamily="34" charset="0"/>
              </a:rPr>
              <a:t>type</a:t>
            </a:r>
          </a:p>
        </p:txBody>
      </p:sp>
      <p:sp>
        <p:nvSpPr>
          <p:cNvPr id="10" name="虚尾箭头 9"/>
          <p:cNvSpPr/>
          <p:nvPr/>
        </p:nvSpPr>
        <p:spPr>
          <a:xfrm rot="5400000">
            <a:off x="2248122" y="3544814"/>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11" name="圆角矩形 10"/>
          <p:cNvSpPr/>
          <p:nvPr/>
        </p:nvSpPr>
        <p:spPr>
          <a:xfrm>
            <a:off x="1319428" y="5283406"/>
            <a:ext cx="2286016" cy="642942"/>
          </a:xfrm>
          <a:prstGeom prst="roundRect">
            <a:avLst/>
          </a:prstGeom>
          <a:solidFill>
            <a:srgbClr val="FFC000"/>
          </a:solidFill>
          <a:ln>
            <a:solidFill>
              <a:srgbClr val="FFC000"/>
            </a:solidFill>
          </a:ln>
          <a:effectLst/>
        </p:spPr>
        <p:style>
          <a:lnRef idx="0">
            <a:schemeClr val="accent5"/>
          </a:lnRef>
          <a:fillRef idx="3">
            <a:schemeClr val="accent5"/>
          </a:fillRef>
          <a:effectRef idx="3">
            <a:schemeClr val="accent5"/>
          </a:effectRef>
          <a:fontRef idx="minor">
            <a:schemeClr val="lt1"/>
          </a:fontRef>
        </p:style>
        <p:txBody>
          <a:bodyPr rtlCol="0" anchor="ctr">
            <a:noAutofit/>
          </a:bodyPr>
          <a:lstStyle/>
          <a:p>
            <a:pPr algn="ctr"/>
            <a:r>
              <a:rPr lang="en-US" sz="1400">
                <a:solidFill>
                  <a:schemeClr val="tx1"/>
                </a:solidFill>
                <a:latin typeface="Huawei Sans" panose="020C0503030203020204" pitchFamily="34" charset="0"/>
              </a:rPr>
              <a:t>Calculate cooling load</a:t>
            </a:r>
          </a:p>
        </p:txBody>
      </p:sp>
      <p:sp>
        <p:nvSpPr>
          <p:cNvPr id="12" name="虚尾箭头 11"/>
          <p:cNvSpPr/>
          <p:nvPr/>
        </p:nvSpPr>
        <p:spPr>
          <a:xfrm rot="5400000">
            <a:off x="2248122" y="4783340"/>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13" name="圆角矩形 12"/>
          <p:cNvSpPr/>
          <p:nvPr/>
        </p:nvSpPr>
        <p:spPr>
          <a:xfrm>
            <a:off x="4962766" y="1568630"/>
            <a:ext cx="2286016" cy="642942"/>
          </a:xfrm>
          <a:prstGeom prst="roundRect">
            <a:avLst/>
          </a:prstGeom>
          <a:solidFill>
            <a:srgbClr val="00B0F0"/>
          </a:solidFill>
          <a:ln>
            <a:solidFill>
              <a:srgbClr val="00B0F0"/>
            </a:solidFill>
          </a:ln>
          <a:effectLst/>
        </p:spPr>
        <p:style>
          <a:lnRef idx="0">
            <a:schemeClr val="accent5"/>
          </a:lnRef>
          <a:fillRef idx="3">
            <a:schemeClr val="accent5"/>
          </a:fillRef>
          <a:effectRef idx="3">
            <a:schemeClr val="accent5"/>
          </a:effectRef>
          <a:fontRef idx="minor">
            <a:schemeClr val="lt1"/>
          </a:fontRef>
        </p:style>
        <p:txBody>
          <a:bodyPr rtlCol="0" anchor="ctr">
            <a:noAutofit/>
          </a:bodyPr>
          <a:lstStyle/>
          <a:p>
            <a:pPr algn="ctr"/>
            <a:r>
              <a:rPr lang="en-US" sz="1400">
                <a:solidFill>
                  <a:schemeClr val="tx1"/>
                </a:solidFill>
                <a:latin typeface="Huawei Sans" panose="020C0503030203020204" pitchFamily="34" charset="0"/>
              </a:rPr>
              <a:t>Design air flow organization form</a:t>
            </a:r>
          </a:p>
        </p:txBody>
      </p:sp>
      <p:sp>
        <p:nvSpPr>
          <p:cNvPr id="14" name="圆角矩形 13"/>
          <p:cNvSpPr/>
          <p:nvPr/>
        </p:nvSpPr>
        <p:spPr>
          <a:xfrm>
            <a:off x="4962766" y="2783076"/>
            <a:ext cx="2286016" cy="642942"/>
          </a:xfrm>
          <a:prstGeom prst="roundRect">
            <a:avLst/>
          </a:prstGeom>
          <a:solidFill>
            <a:schemeClr val="accent1">
              <a:lumMod val="60000"/>
              <a:lumOff val="40000"/>
            </a:schemeClr>
          </a:solidFill>
          <a:ln>
            <a:solidFill>
              <a:schemeClr val="accent1">
                <a:lumMod val="60000"/>
                <a:lumOff val="40000"/>
              </a:schemeClr>
            </a:solidFill>
          </a:ln>
          <a:effectLst/>
        </p:spPr>
        <p:style>
          <a:lnRef idx="0">
            <a:schemeClr val="accent4"/>
          </a:lnRef>
          <a:fillRef idx="3">
            <a:schemeClr val="accent4"/>
          </a:fillRef>
          <a:effectRef idx="3">
            <a:schemeClr val="accent4"/>
          </a:effectRef>
          <a:fontRef idx="minor">
            <a:schemeClr val="lt1"/>
          </a:fontRef>
        </p:style>
        <p:txBody>
          <a:bodyPr rtlCol="0" anchor="ctr">
            <a:noAutofit/>
          </a:bodyPr>
          <a:lstStyle/>
          <a:p>
            <a:pPr algn="ctr"/>
            <a:r>
              <a:rPr lang="en-US" sz="1400">
                <a:solidFill>
                  <a:schemeClr val="tx1"/>
                </a:solidFill>
                <a:latin typeface="Huawei Sans" panose="020C0503030203020204" pitchFamily="34" charset="0"/>
              </a:rPr>
              <a:t>Select indoor units</a:t>
            </a:r>
          </a:p>
        </p:txBody>
      </p:sp>
      <p:sp>
        <p:nvSpPr>
          <p:cNvPr id="15" name="虚尾箭头 14"/>
          <p:cNvSpPr/>
          <p:nvPr/>
        </p:nvSpPr>
        <p:spPr>
          <a:xfrm rot="5400000">
            <a:off x="5891460" y="2318729"/>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16" name="圆角矩形 15"/>
          <p:cNvSpPr/>
          <p:nvPr/>
        </p:nvSpPr>
        <p:spPr>
          <a:xfrm>
            <a:off x="4962766" y="3997522"/>
            <a:ext cx="2286016" cy="642942"/>
          </a:xfrm>
          <a:prstGeom prst="roundRect">
            <a:avLst/>
          </a:prstGeom>
          <a:solidFill>
            <a:schemeClr val="bg2">
              <a:lumMod val="90000"/>
            </a:schemeClr>
          </a:solidFill>
          <a:ln>
            <a:solidFill>
              <a:schemeClr val="bg2">
                <a:lumMod val="90000"/>
              </a:schemeClr>
            </a:solidFill>
          </a:ln>
          <a:effectLst/>
        </p:spPr>
        <p:style>
          <a:lnRef idx="0">
            <a:schemeClr val="accent3"/>
          </a:lnRef>
          <a:fillRef idx="3">
            <a:schemeClr val="accent3"/>
          </a:fillRef>
          <a:effectRef idx="3">
            <a:schemeClr val="accent3"/>
          </a:effectRef>
          <a:fontRef idx="minor">
            <a:schemeClr val="lt1"/>
          </a:fontRef>
        </p:style>
        <p:txBody>
          <a:bodyPr rtlCol="0" anchor="ctr">
            <a:noAutofit/>
          </a:bodyPr>
          <a:lstStyle/>
          <a:p>
            <a:pPr algn="ctr"/>
            <a:r>
              <a:rPr lang="en-US" sz="1400" b="1">
                <a:solidFill>
                  <a:schemeClr val="tx1"/>
                </a:solidFill>
                <a:latin typeface="Huawei Sans" panose="020C0503030203020204" pitchFamily="34" charset="0"/>
              </a:rPr>
              <a:t>Select chilled water equipment</a:t>
            </a:r>
          </a:p>
        </p:txBody>
      </p:sp>
      <p:sp>
        <p:nvSpPr>
          <p:cNvPr id="17" name="虚尾箭头 16"/>
          <p:cNvSpPr/>
          <p:nvPr/>
        </p:nvSpPr>
        <p:spPr>
          <a:xfrm rot="5400000">
            <a:off x="5891460" y="3542074"/>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18" name="圆角矩形 17"/>
          <p:cNvSpPr/>
          <p:nvPr/>
        </p:nvSpPr>
        <p:spPr>
          <a:xfrm>
            <a:off x="4962766" y="5283406"/>
            <a:ext cx="2286016" cy="642942"/>
          </a:xfrm>
          <a:prstGeom prst="roundRect">
            <a:avLst/>
          </a:prstGeom>
          <a:solidFill>
            <a:srgbClr val="FFC000"/>
          </a:solidFill>
          <a:ln>
            <a:solidFill>
              <a:srgbClr val="FFC000"/>
            </a:solidFill>
          </a:ln>
          <a:effectLst/>
        </p:spPr>
        <p:style>
          <a:lnRef idx="0">
            <a:schemeClr val="accent1"/>
          </a:lnRef>
          <a:fillRef idx="3">
            <a:schemeClr val="accent1"/>
          </a:fillRef>
          <a:effectRef idx="3">
            <a:schemeClr val="accent1"/>
          </a:effectRef>
          <a:fontRef idx="minor">
            <a:schemeClr val="lt1"/>
          </a:fontRef>
        </p:style>
        <p:txBody>
          <a:bodyPr rtlCol="0" anchor="ctr">
            <a:noAutofit/>
          </a:bodyPr>
          <a:lstStyle/>
          <a:p>
            <a:pPr algn="ctr"/>
            <a:r>
              <a:rPr lang="en-US" sz="1400" b="1">
                <a:solidFill>
                  <a:schemeClr val="tx1"/>
                </a:solidFill>
                <a:latin typeface="Huawei Sans" panose="020C0503030203020204" pitchFamily="34" charset="0"/>
              </a:rPr>
              <a:t>Select cooling water equipment</a:t>
            </a:r>
          </a:p>
        </p:txBody>
      </p:sp>
      <p:sp>
        <p:nvSpPr>
          <p:cNvPr id="19" name="虚尾箭头 18"/>
          <p:cNvSpPr/>
          <p:nvPr/>
        </p:nvSpPr>
        <p:spPr>
          <a:xfrm rot="5400000">
            <a:off x="5891460" y="4783340"/>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cxnSp>
        <p:nvCxnSpPr>
          <p:cNvPr id="20" name="形状 472"/>
          <p:cNvCxnSpPr>
            <a:stCxn id="11" idx="3"/>
            <a:endCxn id="13" idx="1"/>
          </p:cNvCxnSpPr>
          <p:nvPr/>
        </p:nvCxnSpPr>
        <p:spPr>
          <a:xfrm flipV="1">
            <a:off x="3605444" y="1890101"/>
            <a:ext cx="1357322" cy="3714776"/>
          </a:xfrm>
          <a:prstGeom prst="bentConnector3">
            <a:avLst>
              <a:gd name="adj1" fmla="val 50000"/>
            </a:avLst>
          </a:prstGeom>
          <a:ln>
            <a:tailEnd type="arrow"/>
          </a:ln>
        </p:spPr>
        <p:style>
          <a:lnRef idx="3">
            <a:schemeClr val="accent2"/>
          </a:lnRef>
          <a:fillRef idx="0">
            <a:schemeClr val="accent2"/>
          </a:fillRef>
          <a:effectRef idx="2">
            <a:schemeClr val="accent2"/>
          </a:effectRef>
          <a:fontRef idx="minor">
            <a:schemeClr val="tx1"/>
          </a:fontRef>
        </p:style>
      </p:cxnSp>
      <p:cxnSp>
        <p:nvCxnSpPr>
          <p:cNvPr id="21" name="形状 472"/>
          <p:cNvCxnSpPr/>
          <p:nvPr/>
        </p:nvCxnSpPr>
        <p:spPr>
          <a:xfrm flipV="1">
            <a:off x="7248782" y="1890101"/>
            <a:ext cx="1357322" cy="3714776"/>
          </a:xfrm>
          <a:prstGeom prst="bentConnector3">
            <a:avLst>
              <a:gd name="adj1" fmla="val 50000"/>
            </a:avLst>
          </a:prstGeom>
          <a:ln>
            <a:tailEnd type="arrow"/>
          </a:ln>
          <a:effectLst/>
        </p:spPr>
        <p:style>
          <a:lnRef idx="3">
            <a:schemeClr val="accent2"/>
          </a:lnRef>
          <a:fillRef idx="0">
            <a:schemeClr val="accent2"/>
          </a:fillRef>
          <a:effectRef idx="2">
            <a:schemeClr val="accent2"/>
          </a:effectRef>
          <a:fontRef idx="minor">
            <a:schemeClr val="tx1"/>
          </a:fontRef>
        </p:style>
      </p:cxnSp>
      <p:sp>
        <p:nvSpPr>
          <p:cNvPr id="22" name="圆角矩形 21"/>
          <p:cNvSpPr/>
          <p:nvPr/>
        </p:nvSpPr>
        <p:spPr>
          <a:xfrm>
            <a:off x="8606390" y="1568630"/>
            <a:ext cx="2286016" cy="642942"/>
          </a:xfrm>
          <a:prstGeom prst="roundRect">
            <a:avLst/>
          </a:prstGeom>
          <a:solidFill>
            <a:srgbClr val="00B0F0"/>
          </a:solidFill>
          <a:ln>
            <a:solidFill>
              <a:srgbClr val="00B0F0"/>
            </a:solidFill>
          </a:ln>
          <a:effectLst/>
        </p:spPr>
        <p:style>
          <a:lnRef idx="0">
            <a:schemeClr val="accent5"/>
          </a:lnRef>
          <a:fillRef idx="3">
            <a:schemeClr val="accent5"/>
          </a:fillRef>
          <a:effectRef idx="3">
            <a:schemeClr val="accent5"/>
          </a:effectRef>
          <a:fontRef idx="minor">
            <a:schemeClr val="lt1"/>
          </a:fontRef>
        </p:style>
        <p:txBody>
          <a:bodyPr rtlCol="0" anchor="ctr">
            <a:noAutofit/>
          </a:bodyPr>
          <a:lstStyle/>
          <a:p>
            <a:pPr algn="ctr"/>
            <a:r>
              <a:rPr lang="en-US" sz="1400">
                <a:solidFill>
                  <a:schemeClr val="tx1"/>
                </a:solidFill>
                <a:latin typeface="Huawei Sans" panose="020C0503030203020204" pitchFamily="34" charset="0"/>
              </a:rPr>
              <a:t>Calculate air pipes and water pipes</a:t>
            </a:r>
          </a:p>
        </p:txBody>
      </p:sp>
      <p:sp>
        <p:nvSpPr>
          <p:cNvPr id="23" name="圆角矩形 22"/>
          <p:cNvSpPr/>
          <p:nvPr/>
        </p:nvSpPr>
        <p:spPr>
          <a:xfrm>
            <a:off x="8606390" y="2783076"/>
            <a:ext cx="2286016" cy="642942"/>
          </a:xfrm>
          <a:prstGeom prst="roundRect">
            <a:avLst/>
          </a:prstGeom>
          <a:solidFill>
            <a:schemeClr val="accent1">
              <a:lumMod val="40000"/>
              <a:lumOff val="60000"/>
            </a:schemeClr>
          </a:solidFill>
          <a:ln>
            <a:solidFill>
              <a:schemeClr val="accent1">
                <a:lumMod val="40000"/>
                <a:lumOff val="60000"/>
              </a:schemeClr>
            </a:solidFill>
          </a:ln>
          <a:effectLst/>
        </p:spPr>
        <p:style>
          <a:lnRef idx="0">
            <a:schemeClr val="accent4"/>
          </a:lnRef>
          <a:fillRef idx="3">
            <a:schemeClr val="accent4"/>
          </a:fillRef>
          <a:effectRef idx="3">
            <a:schemeClr val="accent4"/>
          </a:effectRef>
          <a:fontRef idx="minor">
            <a:schemeClr val="lt1"/>
          </a:fontRef>
        </p:style>
        <p:txBody>
          <a:bodyPr rtlCol="0" anchor="ctr">
            <a:noAutofit/>
          </a:bodyPr>
          <a:lstStyle/>
          <a:p>
            <a:pPr algn="ctr"/>
            <a:r>
              <a:rPr lang="en-US" sz="1400">
                <a:solidFill>
                  <a:schemeClr val="tx1"/>
                </a:solidFill>
                <a:latin typeface="Huawei Sans" panose="020C0503030203020204" pitchFamily="34" charset="0"/>
              </a:rPr>
              <a:t>Draw construction drawings</a:t>
            </a:r>
          </a:p>
        </p:txBody>
      </p:sp>
      <p:sp>
        <p:nvSpPr>
          <p:cNvPr id="24" name="虚尾箭头 23"/>
          <p:cNvSpPr/>
          <p:nvPr/>
        </p:nvSpPr>
        <p:spPr>
          <a:xfrm rot="5400000">
            <a:off x="9535084" y="2318729"/>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
        <p:nvSpPr>
          <p:cNvPr id="25" name="圆角矩形 24"/>
          <p:cNvSpPr/>
          <p:nvPr/>
        </p:nvSpPr>
        <p:spPr>
          <a:xfrm>
            <a:off x="8606104" y="3997522"/>
            <a:ext cx="2286016" cy="642942"/>
          </a:xfrm>
          <a:prstGeom prst="roundRect">
            <a:avLst/>
          </a:prstGeom>
          <a:solidFill>
            <a:schemeClr val="bg2">
              <a:lumMod val="90000"/>
            </a:schemeClr>
          </a:solidFill>
          <a:ln>
            <a:solidFill>
              <a:schemeClr val="bg2">
                <a:lumMod val="90000"/>
              </a:schemeClr>
            </a:solidFill>
          </a:ln>
          <a:effectLst/>
        </p:spPr>
        <p:style>
          <a:lnRef idx="0">
            <a:schemeClr val="accent3"/>
          </a:lnRef>
          <a:fillRef idx="3">
            <a:schemeClr val="accent3"/>
          </a:fillRef>
          <a:effectRef idx="3">
            <a:schemeClr val="accent3"/>
          </a:effectRef>
          <a:fontRef idx="minor">
            <a:schemeClr val="lt1"/>
          </a:fontRef>
        </p:style>
        <p:txBody>
          <a:bodyPr rtlCol="0" anchor="ctr">
            <a:noAutofit/>
          </a:bodyPr>
          <a:lstStyle/>
          <a:p>
            <a:pPr algn="ctr"/>
            <a:r>
              <a:rPr lang="en-US" sz="1400">
                <a:solidFill>
                  <a:schemeClr val="tx1"/>
                </a:solidFill>
                <a:latin typeface="Huawei Sans" panose="020C0503030203020204" pitchFamily="34" charset="0"/>
              </a:rPr>
              <a:t>Complete the design task</a:t>
            </a:r>
          </a:p>
        </p:txBody>
      </p:sp>
      <p:sp>
        <p:nvSpPr>
          <p:cNvPr id="26" name="虚尾箭头 25"/>
          <p:cNvSpPr/>
          <p:nvPr/>
        </p:nvSpPr>
        <p:spPr>
          <a:xfrm rot="5400000">
            <a:off x="9535084" y="3542074"/>
            <a:ext cx="428628" cy="357190"/>
          </a:xfrm>
          <a:prstGeom prst="stripedRightArrow">
            <a:avLst>
              <a:gd name="adj1" fmla="val 50000"/>
              <a:gd name="adj2" fmla="val 53122"/>
            </a:avLst>
          </a:prstGeom>
          <a:effectLst/>
        </p:spPr>
        <p:style>
          <a:lnRef idx="0">
            <a:schemeClr val="accent2"/>
          </a:lnRef>
          <a:fillRef idx="3">
            <a:schemeClr val="accent2"/>
          </a:fillRef>
          <a:effectRef idx="3">
            <a:schemeClr val="accent2"/>
          </a:effectRef>
          <a:fontRef idx="minor">
            <a:schemeClr val="lt1"/>
          </a:fontRef>
        </p:style>
        <p:txBody>
          <a:bodyPr rtlCol="0" anchor="ctr">
            <a:noAutofit/>
          </a:bodyPr>
          <a:lstStyle/>
          <a:p>
            <a:pPr algn="ctr"/>
            <a:endParaRPr lang="zh-CN" altLang="en-US">
              <a:solidFill>
                <a:schemeClr val="tx1"/>
              </a:solidFill>
              <a:latin typeface="Huawei Sans" panose="020C0503030203020204" pitchFamily="34" charset="0"/>
            </a:endParaRPr>
          </a:p>
        </p:txBody>
      </p:sp>
    </p:spTree>
    <p:extLst>
      <p:ext uri="{BB962C8B-B14F-4D97-AF65-F5344CB8AC3E}">
        <p14:creationId xmlns:p14="http://schemas.microsoft.com/office/powerpoint/2010/main" val="372102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par>
                                <p:cTn id="19" presetID="2" presetClass="entr" presetSubtype="1"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par>
                                <p:cTn id="29" presetID="2" presetClass="entr" presetSubtype="1"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 presetClass="entr" presetSubtype="10" fill="hold" nodeType="click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checkerboard(across)">
                                      <p:cBhvr>
                                        <p:cTn id="43" dur="500"/>
                                        <p:tgtEl>
                                          <p:spTgt spid="20"/>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1"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additive="base">
                                        <p:cTn id="48" dur="500" fill="hold"/>
                                        <p:tgtEl>
                                          <p:spTgt spid="13"/>
                                        </p:tgtEl>
                                        <p:attrNameLst>
                                          <p:attrName>ppt_x</p:attrName>
                                        </p:attrNameLst>
                                      </p:cBhvr>
                                      <p:tavLst>
                                        <p:tav tm="0">
                                          <p:val>
                                            <p:strVal val="#ppt_x"/>
                                          </p:val>
                                        </p:tav>
                                        <p:tav tm="100000">
                                          <p:val>
                                            <p:strVal val="#ppt_x"/>
                                          </p:val>
                                        </p:tav>
                                      </p:tavLst>
                                    </p:anim>
                                    <p:anim calcmode="lin" valueType="num">
                                      <p:cBhvr additive="base">
                                        <p:cTn id="49" dur="500" fill="hold"/>
                                        <p:tgtEl>
                                          <p:spTgt spid="13"/>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additive="base">
                                        <p:cTn id="58" dur="500" fill="hold"/>
                                        <p:tgtEl>
                                          <p:spTgt spid="14"/>
                                        </p:tgtEl>
                                        <p:attrNameLst>
                                          <p:attrName>ppt_x</p:attrName>
                                        </p:attrNameLst>
                                      </p:cBhvr>
                                      <p:tavLst>
                                        <p:tav tm="0">
                                          <p:val>
                                            <p:strVal val="#ppt_x"/>
                                          </p:val>
                                        </p:tav>
                                        <p:tav tm="100000">
                                          <p:val>
                                            <p:strVal val="#ppt_x"/>
                                          </p:val>
                                        </p:tav>
                                      </p:tavLst>
                                    </p:anim>
                                    <p:anim calcmode="lin" valueType="num">
                                      <p:cBhvr additive="base">
                                        <p:cTn id="59" dur="500" fill="hold"/>
                                        <p:tgtEl>
                                          <p:spTgt spid="14"/>
                                        </p:tgtEl>
                                        <p:attrNameLst>
                                          <p:attrName>ppt_y</p:attrName>
                                        </p:attrNameLst>
                                      </p:cBhvr>
                                      <p:tavLst>
                                        <p:tav tm="0">
                                          <p:val>
                                            <p:strVal val="1+#ppt_h/2"/>
                                          </p:val>
                                        </p:tav>
                                        <p:tav tm="100000">
                                          <p:val>
                                            <p:strVal val="#ppt_y"/>
                                          </p:val>
                                        </p:tav>
                                      </p:tavLst>
                                    </p:anim>
                                  </p:childTnLst>
                                </p:cTn>
                              </p:par>
                              <p:par>
                                <p:cTn id="60" presetID="2" presetClass="entr" presetSubtype="1"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fill="hold"/>
                                        <p:tgtEl>
                                          <p:spTgt spid="17"/>
                                        </p:tgtEl>
                                        <p:attrNameLst>
                                          <p:attrName>ppt_x</p:attrName>
                                        </p:attrNameLst>
                                      </p:cBhvr>
                                      <p:tavLst>
                                        <p:tav tm="0">
                                          <p:val>
                                            <p:strVal val="#ppt_x"/>
                                          </p:val>
                                        </p:tav>
                                        <p:tav tm="100000">
                                          <p:val>
                                            <p:strVal val="#ppt_x"/>
                                          </p:val>
                                        </p:tav>
                                      </p:tavLst>
                                    </p:anim>
                                    <p:anim calcmode="lin" valueType="num">
                                      <p:cBhvr additive="base">
                                        <p:cTn id="63"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1" fill="hold" grpId="0" nodeType="click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0-#ppt_h/2"/>
                                          </p:val>
                                        </p:tav>
                                        <p:tav tm="100000">
                                          <p:val>
                                            <p:strVal val="#ppt_y"/>
                                          </p:val>
                                        </p:tav>
                                      </p:tavLst>
                                    </p:anim>
                                  </p:childTnLst>
                                </p:cTn>
                              </p:par>
                              <p:par>
                                <p:cTn id="70" presetID="2" presetClass="entr" presetSubtype="4"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 calcmode="lin" valueType="num">
                                      <p:cBhvr additive="base">
                                        <p:cTn id="72" dur="500" fill="hold"/>
                                        <p:tgtEl>
                                          <p:spTgt spid="19"/>
                                        </p:tgtEl>
                                        <p:attrNameLst>
                                          <p:attrName>ppt_x</p:attrName>
                                        </p:attrNameLst>
                                      </p:cBhvr>
                                      <p:tavLst>
                                        <p:tav tm="0">
                                          <p:val>
                                            <p:strVal val="#ppt_x"/>
                                          </p:val>
                                        </p:tav>
                                        <p:tav tm="100000">
                                          <p:val>
                                            <p:strVal val="#ppt_x"/>
                                          </p:val>
                                        </p:tav>
                                      </p:tavLst>
                                    </p:anim>
                                    <p:anim calcmode="lin" valueType="num">
                                      <p:cBhvr additive="base">
                                        <p:cTn id="7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1" fill="hold" grpId="0" nodeType="click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additive="base">
                                        <p:cTn id="78" dur="500" fill="hold"/>
                                        <p:tgtEl>
                                          <p:spTgt spid="18"/>
                                        </p:tgtEl>
                                        <p:attrNameLst>
                                          <p:attrName>ppt_x</p:attrName>
                                        </p:attrNameLst>
                                      </p:cBhvr>
                                      <p:tavLst>
                                        <p:tav tm="0">
                                          <p:val>
                                            <p:strVal val="#ppt_x"/>
                                          </p:val>
                                        </p:tav>
                                        <p:tav tm="100000">
                                          <p:val>
                                            <p:strVal val="#ppt_x"/>
                                          </p:val>
                                        </p:tav>
                                      </p:tavLst>
                                    </p:anim>
                                    <p:anim calcmode="lin" valueType="num">
                                      <p:cBhvr additive="base">
                                        <p:cTn id="79"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5" presetClass="entr" presetSubtype="10" fill="hold" nodeType="click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checkerboard(across)">
                                      <p:cBhvr>
                                        <p:cTn id="84" dur="500"/>
                                        <p:tgtEl>
                                          <p:spTgt spid="21"/>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1" fill="hold" grpId="0" nodeType="click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additive="base">
                                        <p:cTn id="89" dur="500" fill="hold"/>
                                        <p:tgtEl>
                                          <p:spTgt spid="22"/>
                                        </p:tgtEl>
                                        <p:attrNameLst>
                                          <p:attrName>ppt_x</p:attrName>
                                        </p:attrNameLst>
                                      </p:cBhvr>
                                      <p:tavLst>
                                        <p:tav tm="0">
                                          <p:val>
                                            <p:strVal val="#ppt_x"/>
                                          </p:val>
                                        </p:tav>
                                        <p:tav tm="100000">
                                          <p:val>
                                            <p:strVal val="#ppt_x"/>
                                          </p:val>
                                        </p:tav>
                                      </p:tavLst>
                                    </p:anim>
                                    <p:anim calcmode="lin" valueType="num">
                                      <p:cBhvr additive="base">
                                        <p:cTn id="90" dur="500" fill="hold"/>
                                        <p:tgtEl>
                                          <p:spTgt spid="22"/>
                                        </p:tgtEl>
                                        <p:attrNameLst>
                                          <p:attrName>ppt_y</p:attrName>
                                        </p:attrNameLst>
                                      </p:cBhvr>
                                      <p:tavLst>
                                        <p:tav tm="0">
                                          <p:val>
                                            <p:strVal val="0-#ppt_h/2"/>
                                          </p:val>
                                        </p:tav>
                                        <p:tav tm="100000">
                                          <p:val>
                                            <p:strVal val="#ppt_y"/>
                                          </p:val>
                                        </p:tav>
                                      </p:tavLst>
                                    </p:anim>
                                  </p:childTnLst>
                                </p:cTn>
                              </p:par>
                              <p:par>
                                <p:cTn id="91" presetID="2" presetClass="entr" presetSubtype="1"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 calcmode="lin" valueType="num">
                                      <p:cBhvr additive="base">
                                        <p:cTn id="93" dur="500" fill="hold"/>
                                        <p:tgtEl>
                                          <p:spTgt spid="24"/>
                                        </p:tgtEl>
                                        <p:attrNameLst>
                                          <p:attrName>ppt_x</p:attrName>
                                        </p:attrNameLst>
                                      </p:cBhvr>
                                      <p:tavLst>
                                        <p:tav tm="0">
                                          <p:val>
                                            <p:strVal val="#ppt_x"/>
                                          </p:val>
                                        </p:tav>
                                        <p:tav tm="100000">
                                          <p:val>
                                            <p:strVal val="#ppt_x"/>
                                          </p:val>
                                        </p:tav>
                                      </p:tavLst>
                                    </p:anim>
                                    <p:anim calcmode="lin" valueType="num">
                                      <p:cBhvr additive="base">
                                        <p:cTn id="94" dur="500" fill="hold"/>
                                        <p:tgtEl>
                                          <p:spTgt spid="24"/>
                                        </p:tgtEl>
                                        <p:attrNameLst>
                                          <p:attrName>ppt_y</p:attrName>
                                        </p:attrNameLst>
                                      </p:cBhvr>
                                      <p:tavLst>
                                        <p:tav tm="0">
                                          <p:val>
                                            <p:strVal val="0-#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23"/>
                                        </p:tgtEl>
                                        <p:attrNameLst>
                                          <p:attrName>style.visibility</p:attrName>
                                        </p:attrNameLst>
                                      </p:cBhvr>
                                      <p:to>
                                        <p:strVal val="visible"/>
                                      </p:to>
                                    </p:set>
                                    <p:anim calcmode="lin" valueType="num">
                                      <p:cBhvr additive="base">
                                        <p:cTn id="99" dur="500" fill="hold"/>
                                        <p:tgtEl>
                                          <p:spTgt spid="23"/>
                                        </p:tgtEl>
                                        <p:attrNameLst>
                                          <p:attrName>ppt_x</p:attrName>
                                        </p:attrNameLst>
                                      </p:cBhvr>
                                      <p:tavLst>
                                        <p:tav tm="0">
                                          <p:val>
                                            <p:strVal val="#ppt_x"/>
                                          </p:val>
                                        </p:tav>
                                        <p:tav tm="100000">
                                          <p:val>
                                            <p:strVal val="#ppt_x"/>
                                          </p:val>
                                        </p:tav>
                                      </p:tavLst>
                                    </p:anim>
                                    <p:anim calcmode="lin" valueType="num">
                                      <p:cBhvr additive="base">
                                        <p:cTn id="100" dur="500" fill="hold"/>
                                        <p:tgtEl>
                                          <p:spTgt spid="23"/>
                                        </p:tgtEl>
                                        <p:attrNameLst>
                                          <p:attrName>ppt_y</p:attrName>
                                        </p:attrNameLst>
                                      </p:cBhvr>
                                      <p:tavLst>
                                        <p:tav tm="0">
                                          <p:val>
                                            <p:strVal val="1+#ppt_h/2"/>
                                          </p:val>
                                        </p:tav>
                                        <p:tav tm="100000">
                                          <p:val>
                                            <p:strVal val="#ppt_y"/>
                                          </p:val>
                                        </p:tav>
                                      </p:tavLst>
                                    </p:anim>
                                  </p:childTnLst>
                                </p:cTn>
                              </p:par>
                              <p:par>
                                <p:cTn id="101" presetID="2" presetClass="entr" presetSubtype="1"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 calcmode="lin" valueType="num">
                                      <p:cBhvr additive="base">
                                        <p:cTn id="103" dur="500" fill="hold"/>
                                        <p:tgtEl>
                                          <p:spTgt spid="26"/>
                                        </p:tgtEl>
                                        <p:attrNameLst>
                                          <p:attrName>ppt_x</p:attrName>
                                        </p:attrNameLst>
                                      </p:cBhvr>
                                      <p:tavLst>
                                        <p:tav tm="0">
                                          <p:val>
                                            <p:strVal val="#ppt_x"/>
                                          </p:val>
                                        </p:tav>
                                        <p:tav tm="100000">
                                          <p:val>
                                            <p:strVal val="#ppt_x"/>
                                          </p:val>
                                        </p:tav>
                                      </p:tavLst>
                                    </p:anim>
                                    <p:anim calcmode="lin" valueType="num">
                                      <p:cBhvr additive="base">
                                        <p:cTn id="104"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1" fill="hold" grpId="0" nodeType="clickEffect">
                                  <p:stCondLst>
                                    <p:cond delay="0"/>
                                  </p:stCondLst>
                                  <p:childTnLst>
                                    <p:set>
                                      <p:cBhvr>
                                        <p:cTn id="108" dur="1" fill="hold">
                                          <p:stCondLst>
                                            <p:cond delay="0"/>
                                          </p:stCondLst>
                                        </p:cTn>
                                        <p:tgtEl>
                                          <p:spTgt spid="25"/>
                                        </p:tgtEl>
                                        <p:attrNameLst>
                                          <p:attrName>style.visibility</p:attrName>
                                        </p:attrNameLst>
                                      </p:cBhvr>
                                      <p:to>
                                        <p:strVal val="visible"/>
                                      </p:to>
                                    </p:set>
                                    <p:anim calcmode="lin" valueType="num">
                                      <p:cBhvr additive="base">
                                        <p:cTn id="109" dur="500" fill="hold"/>
                                        <p:tgtEl>
                                          <p:spTgt spid="25"/>
                                        </p:tgtEl>
                                        <p:attrNameLst>
                                          <p:attrName>ppt_x</p:attrName>
                                        </p:attrNameLst>
                                      </p:cBhvr>
                                      <p:tavLst>
                                        <p:tav tm="0">
                                          <p:val>
                                            <p:strVal val="#ppt_x"/>
                                          </p:val>
                                        </p:tav>
                                        <p:tav tm="100000">
                                          <p:val>
                                            <p:strVal val="#ppt_x"/>
                                          </p:val>
                                        </p:tav>
                                      </p:tavLst>
                                    </p:anim>
                                    <p:anim calcmode="lin" valueType="num">
                                      <p:cBhvr additive="base">
                                        <p:cTn id="110"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2" grpId="0" animBg="1"/>
      <p:bldP spid="23" grpId="0" animBg="1"/>
      <p:bldP spid="24" grpId="0" animBg="1"/>
      <p:bldP spid="25" grpId="0" animBg="1"/>
      <p:bldP spid="2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0"/>
          </p:nvPr>
        </p:nvSpPr>
        <p:spPr/>
        <p:txBody>
          <a:bodyPr>
            <a:noAutofit/>
          </a:bodyPr>
          <a:lstStyle/>
          <a:p>
            <a:r>
              <a:rPr lang="en-US">
                <a:solidFill>
                  <a:schemeClr val="bg1">
                    <a:lumMod val="50000"/>
                  </a:schemeClr>
                </a:solidFill>
                <a:latin typeface="Huawei Sans" panose="020C0503030203020204" pitchFamily="34" charset="0"/>
              </a:rPr>
              <a:t>Chilled Water Air Conditioner Design Overview</a:t>
            </a:r>
          </a:p>
          <a:p>
            <a:r>
              <a:rPr lang="en-US" b="1">
                <a:latin typeface="Huawei Sans" panose="020C0503030203020204" pitchFamily="34" charset="0"/>
              </a:rPr>
              <a:t>Chilled Water System Configuration</a:t>
            </a:r>
          </a:p>
          <a:p>
            <a:pPr lvl="1">
              <a:buSzPct val="60000"/>
              <a:buFont typeface="Wingdings" panose="05000000000000000000" pitchFamily="2" charset="2"/>
              <a:buChar char="n"/>
            </a:pPr>
            <a:r>
              <a:rPr lang="en-US">
                <a:latin typeface="Huawei Sans" panose="020C0503030203020204" pitchFamily="34" charset="0"/>
              </a:rPr>
              <a:t>Air Conditioner Chilled Water System Classification</a:t>
            </a:r>
          </a:p>
          <a:p>
            <a:pPr lvl="1"/>
            <a:r>
              <a:rPr lang="en-US">
                <a:solidFill>
                  <a:schemeClr val="bg1">
                    <a:lumMod val="50000"/>
                  </a:schemeClr>
                </a:solidFill>
                <a:latin typeface="Huawei Sans" panose="020C0503030203020204" pitchFamily="34" charset="0"/>
              </a:rPr>
              <a:t>Chiller Calculation and Selection</a:t>
            </a:r>
          </a:p>
          <a:p>
            <a:pPr lvl="1"/>
            <a:r>
              <a:rPr lang="en-US">
                <a:solidFill>
                  <a:schemeClr val="bg1">
                    <a:lumMod val="50000"/>
                  </a:schemeClr>
                </a:solidFill>
                <a:latin typeface="Huawei Sans" panose="020C0503030203020204" pitchFamily="34" charset="0"/>
              </a:rPr>
              <a:t>Chilled Water Pump Calculation and Selection</a:t>
            </a:r>
          </a:p>
          <a:p>
            <a:pPr lvl="1"/>
            <a:r>
              <a:rPr lang="en-US">
                <a:solidFill>
                  <a:schemeClr val="bg1">
                    <a:lumMod val="50000"/>
                  </a:schemeClr>
                </a:solidFill>
                <a:latin typeface="Huawei Sans" panose="020C0503030203020204" pitchFamily="34" charset="0"/>
              </a:rPr>
              <a:t>Data Center Air Conditioner Water System Configuration</a:t>
            </a:r>
          </a:p>
          <a:p>
            <a:r>
              <a:rPr lang="en-US">
                <a:solidFill>
                  <a:schemeClr val="bg1">
                    <a:lumMod val="50000"/>
                  </a:schemeClr>
                </a:solidFill>
                <a:latin typeface="Huawei Sans" panose="020C0503030203020204" pitchFamily="34" charset="0"/>
              </a:rPr>
              <a:t>Cooling Water System Configuration</a:t>
            </a:r>
          </a:p>
        </p:txBody>
      </p:sp>
    </p:spTree>
    <p:extLst>
      <p:ext uri="{BB962C8B-B14F-4D97-AF65-F5344CB8AC3E}">
        <p14:creationId xmlns:p14="http://schemas.microsoft.com/office/powerpoint/2010/main" val="17597846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Chilled Water System Classification</a:t>
            </a:r>
          </a:p>
        </p:txBody>
      </p:sp>
      <p:sp>
        <p:nvSpPr>
          <p:cNvPr id="3" name="文本占位符 2"/>
          <p:cNvSpPr>
            <a:spLocks noGrp="1"/>
          </p:cNvSpPr>
          <p:nvPr>
            <p:ph type="body" sz="quarter" idx="10"/>
          </p:nvPr>
        </p:nvSpPr>
        <p:spPr/>
        <p:txBody>
          <a:bodyPr>
            <a:noAutofit/>
          </a:bodyPr>
          <a:lstStyle/>
          <a:p>
            <a:r>
              <a:rPr lang="en-US" sz="1800">
                <a:latin typeface="Huawei Sans" panose="020C0503030203020204" pitchFamily="34" charset="0"/>
              </a:rPr>
              <a:t>The chilled water system is a bridge between the cooling source and the indoor units. It is better to consume less energy in transmission. Therefore, the proper design and configuration of the chilled water system ensure the safe and economical operation of the air conditioning system in a data center.</a:t>
            </a:r>
          </a:p>
          <a:p>
            <a:r>
              <a:rPr lang="en-US" sz="1800">
                <a:latin typeface="Huawei Sans" panose="020C0503030203020204" pitchFamily="34" charset="0"/>
              </a:rPr>
              <a:t>The chilled water system needs to be determined based on the project scale, data center function requirements, climatic conditions, cooling sources, pumps, and indoor units. After technical and economic comparison, the chilled water system can be designed as an air conditioning system with different pipe types and adjustment modes. </a:t>
            </a:r>
          </a:p>
          <a:p>
            <a:r>
              <a:rPr lang="en-US" sz="1800">
                <a:latin typeface="Huawei Sans" panose="020C0503030203020204" pitchFamily="34" charset="0"/>
              </a:rPr>
              <a:t>In the air conditioning engineering, air conditioning systems can be classified from different perspectives. There are five classification bases: circulation mode, water supply and return mode, pipe distribution mode, operation adjustment mode, and circulating pump configuration mode. In the actual design of the air conditioning system, these different bases need to be considered to select the air conditioning system suitable for the actual project.</a:t>
            </a:r>
          </a:p>
        </p:txBody>
      </p:sp>
    </p:spTree>
    <p:extLst>
      <p:ext uri="{BB962C8B-B14F-4D97-AF65-F5344CB8AC3E}">
        <p14:creationId xmlns:p14="http://schemas.microsoft.com/office/powerpoint/2010/main" val="41866517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w="9525">
            <a:noFill/>
            <a:miter lim="800000"/>
            <a:headEnd/>
            <a:tailEnd/>
          </a:ln>
        </p:spPr>
        <p:txBody>
          <a:bodyPr vert="horz" wrap="square" lIns="100800" tIns="50400" rIns="100800" bIns="50400" numCol="1" anchor="ctr" anchorCtr="0" compatLnSpc="1">
            <a:prstTxWarp prst="textNoShape">
              <a:avLst/>
            </a:prstTxWarp>
            <a:noAutofit/>
          </a:bodyPr>
          <a:lstStyle/>
          <a:p>
            <a:r>
              <a:rPr lang="en-US"/>
              <a:t>Chilled Water System Classification </a:t>
            </a:r>
            <a:r>
              <a:rPr lang="en-US" smtClean="0"/>
              <a:t>- </a:t>
            </a:r>
            <a:r>
              <a:rPr lang="en-US"/>
              <a:t>Open and Closed Systems</a:t>
            </a:r>
          </a:p>
        </p:txBody>
      </p:sp>
      <p:sp>
        <p:nvSpPr>
          <p:cNvPr id="3" name="文本占位符 2"/>
          <p:cNvSpPr>
            <a:spLocks noGrp="1"/>
          </p:cNvSpPr>
          <p:nvPr>
            <p:ph type="body" sz="quarter" idx="10"/>
          </p:nvPr>
        </p:nvSpPr>
        <p:spPr>
          <a:xfrm>
            <a:off x="455613" y="1484312"/>
            <a:ext cx="4671388" cy="4443243"/>
          </a:xfrm>
        </p:spPr>
        <p:txBody>
          <a:bodyPr>
            <a:noAutofit/>
          </a:bodyPr>
          <a:lstStyle/>
          <a:p>
            <a:r>
              <a:rPr lang="en-US" sz="1800" dirty="0">
                <a:latin typeface="Huawei Sans" panose="020C0503030203020204" pitchFamily="34" charset="0"/>
              </a:rPr>
              <a:t>Open and closed systems</a:t>
            </a:r>
          </a:p>
          <a:p>
            <a:pPr lvl="1"/>
            <a:r>
              <a:rPr lang="en-US" sz="1800" dirty="0">
                <a:latin typeface="Huawei Sans" panose="020C0503030203020204" pitchFamily="34" charset="0"/>
              </a:rPr>
              <a:t>Open system</a:t>
            </a:r>
          </a:p>
          <a:p>
            <a:pPr lvl="2"/>
            <a:r>
              <a:rPr lang="en-US" sz="1600" dirty="0">
                <a:latin typeface="Huawei Sans" panose="020C0503030203020204" pitchFamily="34" charset="0"/>
              </a:rPr>
              <a:t>The pump has a high lift and energy consumption.</a:t>
            </a:r>
          </a:p>
          <a:p>
            <a:pPr lvl="2"/>
            <a:r>
              <a:rPr lang="en-US" sz="1600" dirty="0">
                <a:latin typeface="Huawei Sans" panose="020C0503030203020204" pitchFamily="34" charset="0"/>
              </a:rPr>
              <a:t>Circulating water is easily polluted.</a:t>
            </a:r>
          </a:p>
          <a:p>
            <a:pPr lvl="2"/>
            <a:r>
              <a:rPr lang="en-US" sz="1600" dirty="0">
                <a:latin typeface="Huawei Sans" panose="020C0503030203020204" pitchFamily="34" charset="0"/>
              </a:rPr>
              <a:t>The water return tank has the cold storage capacity.</a:t>
            </a:r>
          </a:p>
          <a:p>
            <a:pPr lvl="1"/>
            <a:r>
              <a:rPr lang="en-US" sz="1800" dirty="0">
                <a:latin typeface="Huawei Sans" panose="020C0503030203020204" pitchFamily="34" charset="0"/>
              </a:rPr>
              <a:t>Closed system</a:t>
            </a:r>
          </a:p>
          <a:p>
            <a:pPr lvl="2"/>
            <a:r>
              <a:rPr lang="en-US" sz="1400" dirty="0">
                <a:latin typeface="Huawei Sans" panose="020C0503030203020204" pitchFamily="34" charset="0"/>
              </a:rPr>
              <a:t>The pump has a low lift and energy consumption.</a:t>
            </a:r>
          </a:p>
          <a:p>
            <a:pPr lvl="2"/>
            <a:r>
              <a:rPr lang="en-US" sz="1400" dirty="0">
                <a:latin typeface="Huawei Sans" panose="020C0503030203020204" pitchFamily="34" charset="0"/>
              </a:rPr>
              <a:t>Circulating water is not easily polluted.</a:t>
            </a:r>
          </a:p>
        </p:txBody>
      </p:sp>
      <p:pic>
        <p:nvPicPr>
          <p:cNvPr id="11" name="图片 10"/>
          <p:cNvPicPr>
            <a:picLocks noChangeAspect="1"/>
          </p:cNvPicPr>
          <p:nvPr/>
        </p:nvPicPr>
        <p:blipFill>
          <a:blip r:embed="rId3"/>
          <a:stretch>
            <a:fillRect/>
          </a:stretch>
        </p:blipFill>
        <p:spPr>
          <a:xfrm>
            <a:off x="5327515" y="1765805"/>
            <a:ext cx="2298207" cy="3672625"/>
          </a:xfrm>
          <a:prstGeom prst="rect">
            <a:avLst/>
          </a:prstGeom>
        </p:spPr>
      </p:pic>
      <p:pic>
        <p:nvPicPr>
          <p:cNvPr id="18" name="图片 17"/>
          <p:cNvPicPr>
            <a:picLocks noChangeAspect="1"/>
          </p:cNvPicPr>
          <p:nvPr/>
        </p:nvPicPr>
        <p:blipFill>
          <a:blip r:embed="rId4"/>
          <a:stretch>
            <a:fillRect/>
          </a:stretch>
        </p:blipFill>
        <p:spPr>
          <a:xfrm>
            <a:off x="8361784" y="1541409"/>
            <a:ext cx="2363973" cy="3950750"/>
          </a:xfrm>
          <a:prstGeom prst="rect">
            <a:avLst/>
          </a:prstGeom>
        </p:spPr>
      </p:pic>
      <p:sp>
        <p:nvSpPr>
          <p:cNvPr id="19" name="文本框 18"/>
          <p:cNvSpPr txBox="1"/>
          <p:nvPr/>
        </p:nvSpPr>
        <p:spPr bwMode="auto">
          <a:xfrm>
            <a:off x="5872350" y="5814756"/>
            <a:ext cx="1584176" cy="365658"/>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400" b="1" dirty="0">
                <a:latin typeface="Huawei Sans" panose="020C0503030203020204" pitchFamily="34" charset="0"/>
                <a:ea typeface="+mn-ea"/>
              </a:rPr>
              <a:t>Open system</a:t>
            </a:r>
          </a:p>
        </p:txBody>
      </p:sp>
      <p:sp>
        <p:nvSpPr>
          <p:cNvPr id="20" name="文本框 19"/>
          <p:cNvSpPr txBox="1"/>
          <p:nvPr/>
        </p:nvSpPr>
        <p:spPr bwMode="auto">
          <a:xfrm>
            <a:off x="8945903" y="5778588"/>
            <a:ext cx="1427636" cy="422187"/>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400" b="1" dirty="0">
                <a:latin typeface="Huawei Sans" panose="020C0503030203020204" pitchFamily="34" charset="0"/>
                <a:ea typeface="+mn-ea"/>
              </a:rPr>
              <a:t>Closed system</a:t>
            </a:r>
          </a:p>
        </p:txBody>
      </p:sp>
      <p:sp>
        <p:nvSpPr>
          <p:cNvPr id="21" name="文本框 20"/>
          <p:cNvSpPr txBox="1"/>
          <p:nvPr/>
        </p:nvSpPr>
        <p:spPr bwMode="auto">
          <a:xfrm>
            <a:off x="5327515" y="5036004"/>
            <a:ext cx="97210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400">
                <a:latin typeface="Huawei Sans" panose="020C0503030203020204" pitchFamily="34" charset="0"/>
                <a:ea typeface="+mn-ea"/>
              </a:rPr>
              <a:t>Chiller</a:t>
            </a:r>
          </a:p>
        </p:txBody>
      </p:sp>
      <p:sp>
        <p:nvSpPr>
          <p:cNvPr id="22" name="文本框 21"/>
          <p:cNvSpPr txBox="1"/>
          <p:nvPr/>
        </p:nvSpPr>
        <p:spPr bwMode="auto">
          <a:xfrm>
            <a:off x="5790574" y="5184407"/>
            <a:ext cx="1264175" cy="73499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400" dirty="0">
                <a:latin typeface="Huawei Sans" panose="020C0503030203020204" pitchFamily="34" charset="0"/>
                <a:ea typeface="+mn-ea"/>
              </a:rPr>
              <a:t>Circulating water pump</a:t>
            </a:r>
          </a:p>
        </p:txBody>
      </p:sp>
      <p:sp>
        <p:nvSpPr>
          <p:cNvPr id="23" name="文本框 22"/>
          <p:cNvSpPr txBox="1"/>
          <p:nvPr/>
        </p:nvSpPr>
        <p:spPr bwMode="auto">
          <a:xfrm>
            <a:off x="6926355" y="5184408"/>
            <a:ext cx="1161463" cy="73499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400" dirty="0">
                <a:latin typeface="Huawei Sans" panose="020C0503030203020204" pitchFamily="34" charset="0"/>
                <a:ea typeface="+mn-ea"/>
              </a:rPr>
              <a:t>Water return tank</a:t>
            </a:r>
          </a:p>
        </p:txBody>
      </p:sp>
      <p:sp>
        <p:nvSpPr>
          <p:cNvPr id="24" name="文本框 23"/>
          <p:cNvSpPr txBox="1"/>
          <p:nvPr/>
        </p:nvSpPr>
        <p:spPr bwMode="auto">
          <a:xfrm>
            <a:off x="5344777" y="1548478"/>
            <a:ext cx="2362762" cy="302951"/>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400">
                <a:latin typeface="Huawei Sans" panose="020C0503030203020204" pitchFamily="34" charset="0"/>
                <a:ea typeface="+mn-ea"/>
              </a:rPr>
              <a:t>Air conditioner indoor unit</a:t>
            </a:r>
          </a:p>
        </p:txBody>
      </p:sp>
      <p:sp>
        <p:nvSpPr>
          <p:cNvPr id="25" name="文本框 24"/>
          <p:cNvSpPr txBox="1"/>
          <p:nvPr/>
        </p:nvSpPr>
        <p:spPr bwMode="auto">
          <a:xfrm>
            <a:off x="8873810" y="1312035"/>
            <a:ext cx="1592329" cy="950434"/>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400" dirty="0">
                <a:latin typeface="Huawei Sans" panose="020C0503030203020204" pitchFamily="34" charset="0"/>
                <a:ea typeface="+mn-ea"/>
              </a:rPr>
              <a:t>Air conditioner indoor unit</a:t>
            </a:r>
          </a:p>
        </p:txBody>
      </p:sp>
      <p:sp>
        <p:nvSpPr>
          <p:cNvPr id="26" name="文本框 25"/>
          <p:cNvSpPr txBox="1"/>
          <p:nvPr/>
        </p:nvSpPr>
        <p:spPr bwMode="auto">
          <a:xfrm>
            <a:off x="8590044" y="5387855"/>
            <a:ext cx="972108" cy="304103"/>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400">
                <a:latin typeface="Huawei Sans" panose="020C0503030203020204" pitchFamily="34" charset="0"/>
                <a:ea typeface="+mn-ea"/>
              </a:rPr>
              <a:t>Chiller</a:t>
            </a:r>
          </a:p>
        </p:txBody>
      </p:sp>
      <p:sp>
        <p:nvSpPr>
          <p:cNvPr id="27" name="文本框 26"/>
          <p:cNvSpPr txBox="1"/>
          <p:nvPr/>
        </p:nvSpPr>
        <p:spPr bwMode="auto">
          <a:xfrm>
            <a:off x="9706908" y="5124664"/>
            <a:ext cx="1518462" cy="73499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400" dirty="0">
                <a:latin typeface="Huawei Sans" panose="020C0503030203020204" pitchFamily="34" charset="0"/>
                <a:ea typeface="+mn-ea"/>
              </a:rPr>
              <a:t>Circulating water pump</a:t>
            </a:r>
          </a:p>
        </p:txBody>
      </p:sp>
      <p:sp>
        <p:nvSpPr>
          <p:cNvPr id="28" name="文本框 27"/>
          <p:cNvSpPr txBox="1"/>
          <p:nvPr/>
        </p:nvSpPr>
        <p:spPr bwMode="auto">
          <a:xfrm>
            <a:off x="10547956" y="1669467"/>
            <a:ext cx="1354827" cy="734990"/>
          </a:xfrm>
          <a:prstGeom prst="rect">
            <a:avLst/>
          </a:prstGeom>
          <a:noFill/>
          <a:ln w="9525" algn="ctr">
            <a:noFill/>
            <a:miter lim="800000"/>
            <a:headEnd/>
            <a:tailEnd/>
          </a:ln>
        </p:spPr>
        <p:txBody>
          <a:bodyPr vert="horz" wrap="square" lIns="87802" tIns="43901" rIns="87802" bIns="43901" numCol="1" rtlCol="0" anchor="ctr" anchorCtr="0" compatLnSpc="1">
            <a:prstTxWarp prst="textNoShape">
              <a:avLst/>
            </a:prstTxWarp>
            <a:noAutofit/>
          </a:bodyPr>
          <a:lstStyle/>
          <a:p>
            <a:r>
              <a:rPr lang="en-US" sz="1400" dirty="0">
                <a:latin typeface="Huawei Sans" panose="020C0503030203020204" pitchFamily="34" charset="0"/>
                <a:ea typeface="+mn-ea"/>
              </a:rPr>
              <a:t>Expansion water tank</a:t>
            </a:r>
          </a:p>
        </p:txBody>
      </p:sp>
    </p:spTree>
    <p:extLst>
      <p:ext uri="{BB962C8B-B14F-4D97-AF65-F5344CB8AC3E}">
        <p14:creationId xmlns:p14="http://schemas.microsoft.com/office/powerpoint/2010/main" val="149511307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标题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功能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内容页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感谢页模板">
  <a:themeElements>
    <a:clrScheme name="2210">
      <a:dk1>
        <a:srgbClr val="1D1D1A"/>
      </a:dk1>
      <a:lt1>
        <a:srgbClr val="1D1D1A"/>
      </a:lt1>
      <a:dk2>
        <a:srgbClr val="FFFFFF"/>
      </a:dk2>
      <a:lt2>
        <a:srgbClr val="FFFFFF"/>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1800" dirty="0"/>
        </a:defPPr>
      </a:lstStyle>
    </a:txDef>
  </a:objectDefaults>
  <a:extraClrSchemeLst/>
  <a:extLst>
    <a:ext uri="{05A4C25C-085E-4340-85A3-A5531E510DB2}">
      <thm15:themeFamily xmlns:thm15="http://schemas.microsoft.com/office/thememl/2012/main" name="演示文稿1" id="{5D7106B4-FD24-471A-B326-8B58E27A973B}" vid="{1AA013AF-7C2E-4A39-9796-86760F640C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方正+Huawei">
      <a:majorFont>
        <a:latin typeface="Huawei Sans"/>
        <a:ea typeface="方正兰亭黑简体"/>
        <a:cs typeface=""/>
      </a:majorFont>
      <a:minorFont>
        <a:latin typeface="Huawei Sans"/>
        <a:ea typeface="方正兰亭黑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文档" ma:contentTypeID="0x010100AD93DE70F6445D429FB5DD775D88EADA" ma:contentTypeVersion="1" ma:contentTypeDescription="新建文档。" ma:contentTypeScope="" ma:versionID="21de49d3a6c68e6ce7f2cd61c44d2f7c">
  <xsd:schema xmlns:xsd="http://www.w3.org/2001/XMLSchema" xmlns:xs="http://www.w3.org/2001/XMLSchema" xmlns:p="http://schemas.microsoft.com/office/2006/metadata/properties" xmlns:ns2="b21b0ac3-395e-4210-a063-8791720efb8c" targetNamespace="http://schemas.microsoft.com/office/2006/metadata/properties" ma:root="true" ma:fieldsID="bda7d3c07ae47fa9df922d6877d2077b" ns2:_="">
    <xsd:import namespace="b21b0ac3-395e-4210-a063-8791720efb8c"/>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1b0ac3-395e-4210-a063-8791720efb8c" elementFormDefault="qualified">
    <xsd:import namespace="http://schemas.microsoft.com/office/2006/documentManagement/types"/>
    <xsd:import namespace="http://schemas.microsoft.com/office/infopath/2007/PartnerControls"/>
    <xsd:element name="SharedWithUsers" ma:index="8" nillable="true" ma:displayName="共享对象:"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内容类型"/>
        <xsd:element ref="dc:title" minOccurs="0" maxOccurs="1" ma:index="4" ma:displayName="标题"/>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2296AD3-5121-4DF6-8150-62C25C031437}">
  <ds:schemaRefs>
    <ds:schemaRef ds:uri="http://schemas.microsoft.com/office/2006/metadata/properties"/>
    <ds:schemaRef ds:uri="http://purl.org/dc/elements/1.1/"/>
    <ds:schemaRef ds:uri="http://schemas.microsoft.com/office/infopath/2007/PartnerControls"/>
    <ds:schemaRef ds:uri="http://purl.org/dc/dcmitype/"/>
    <ds:schemaRef ds:uri="http://schemas.microsoft.com/office/2006/documentManagement/types"/>
    <ds:schemaRef ds:uri="http://schemas.openxmlformats.org/package/2006/metadata/core-properties"/>
    <ds:schemaRef ds:uri="http://www.w3.org/XML/1998/namespace"/>
    <ds:schemaRef ds:uri="http://purl.org/dc/terms/"/>
  </ds:schemaRefs>
</ds:datastoreItem>
</file>

<file path=customXml/itemProps2.xml><?xml version="1.0" encoding="utf-8"?>
<ds:datastoreItem xmlns:ds="http://schemas.openxmlformats.org/officeDocument/2006/customXml" ds:itemID="{43738C8B-277B-4BBC-9CD6-8940B93E04E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21b0ac3-395e-4210-a063-8791720efb8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10EFEAE-CE38-4782-874C-F0C04452BA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705</TotalTime>
  <Words>8014</Words>
  <Application>Microsoft Office PowerPoint</Application>
  <PresentationFormat>宽屏</PresentationFormat>
  <Paragraphs>626</Paragraphs>
  <Slides>48</Slides>
  <Notes>48</Notes>
  <HiddenSlides>5</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48</vt:i4>
      </vt:variant>
    </vt:vector>
  </HeadingPairs>
  <TitlesOfParts>
    <vt:vector size="61" baseType="lpstr">
      <vt:lpstr>Arial Unicode MS</vt:lpstr>
      <vt:lpstr>宋体</vt:lpstr>
      <vt:lpstr>Microsoft YaHei</vt:lpstr>
      <vt:lpstr>Microsoft YaHei</vt:lpstr>
      <vt:lpstr>方正兰亭黑简体</vt:lpstr>
      <vt:lpstr>黑体</vt:lpstr>
      <vt:lpstr>Arial</vt:lpstr>
      <vt:lpstr>Huawei Sans</vt:lpstr>
      <vt:lpstr>Wingdings</vt:lpstr>
      <vt:lpstr>1_标题页模板</vt:lpstr>
      <vt:lpstr>2_自功能页模板</vt:lpstr>
      <vt:lpstr>3_内容页模板</vt:lpstr>
      <vt:lpstr>4_感谢页模板</vt:lpstr>
      <vt:lpstr>Data Center Chilled Water Air Conditioning System Configuration</vt:lpstr>
      <vt:lpstr>PowerPoint 演示文稿</vt:lpstr>
      <vt:lpstr>PowerPoint 演示文稿</vt:lpstr>
      <vt:lpstr>PowerPoint 演示文稿</vt:lpstr>
      <vt:lpstr>Chilled Water Air Conditioning System Components</vt:lpstr>
      <vt:lpstr>Configuration Design Process for the Chilled Water Air Conditioning System</vt:lpstr>
      <vt:lpstr>PowerPoint 演示文稿</vt:lpstr>
      <vt:lpstr>Chilled Water System Classification</vt:lpstr>
      <vt:lpstr>Chilled Water System Classification - Open and Closed Systems</vt:lpstr>
      <vt:lpstr>Chilled Water System Classification - Two-Pipe, Three-Pipe, and Four-Pipe Systems</vt:lpstr>
      <vt:lpstr>PowerPoint 演示文稿</vt:lpstr>
      <vt:lpstr>Chilled Water System Classification - Reversed and Direct Return Systems (1)</vt:lpstr>
      <vt:lpstr>Chilled Water System Classification - Reversed and Direct Return Systems (2)</vt:lpstr>
      <vt:lpstr>Chilled Water System Classification - Constant and Variable Flow Systems</vt:lpstr>
      <vt:lpstr>PowerPoint 演示文稿</vt:lpstr>
      <vt:lpstr>Chilled Water System Classification - Primary and Secondary Pump Systems</vt:lpstr>
      <vt:lpstr>Chilled Water System Classification - Primary and Secondary Pump Systems</vt:lpstr>
      <vt:lpstr>Chilled Water System Classification - Primary and Secondary Pump Systems</vt:lpstr>
      <vt:lpstr>Chilled Water System Classification Basis and Key Design Points</vt:lpstr>
      <vt:lpstr>Chilled Water System Classification Basis and Key Design Points</vt:lpstr>
      <vt:lpstr>PowerPoint 演示文稿</vt:lpstr>
      <vt:lpstr>Chiller Type Selection</vt:lpstr>
      <vt:lpstr>PowerPoint 演示文稿</vt:lpstr>
      <vt:lpstr>Chilled Water Pump and Chiller Configuration Mode</vt:lpstr>
      <vt:lpstr>Chilled Water Circulating Pump Flow Calculation</vt:lpstr>
      <vt:lpstr>Chilled Water Circulating Pump Lift Calculation</vt:lpstr>
      <vt:lpstr>PowerPoint 演示文稿</vt:lpstr>
      <vt:lpstr>Chilled Water Circulating Pump Lift Estimation</vt:lpstr>
      <vt:lpstr>PowerPoint 演示文稿</vt:lpstr>
      <vt:lpstr>PowerPoint 演示文稿</vt:lpstr>
      <vt:lpstr>Cooling Water System Concept</vt:lpstr>
      <vt:lpstr>Cooling Water System Types</vt:lpstr>
      <vt:lpstr>Cooling Water System Types</vt:lpstr>
      <vt:lpstr>PowerPoint 演示文稿</vt:lpstr>
      <vt:lpstr>Cooling Tower Heat Exchange Principle</vt:lpstr>
      <vt:lpstr>PowerPoint 演示文稿</vt:lpstr>
      <vt:lpstr>Cooling Tower Classification </vt:lpstr>
      <vt:lpstr>Cooling Tower Installation Position</vt:lpstr>
      <vt:lpstr>Cooling Tower Selection</vt:lpstr>
      <vt:lpstr>PowerPoint 演示文稿</vt:lpstr>
      <vt:lpstr>Cooling Tower Water Flow Calculation</vt:lpstr>
      <vt:lpstr>Cooling Tower Water Refilling</vt:lpstr>
      <vt:lpstr>PowerPoint 演示文稿</vt:lpstr>
      <vt:lpstr>Flow Lift Calculation for a Cooling Water Circulating Pump</vt:lpstr>
      <vt:lpstr>Lift Estimation for a Cooling Water Circulating Pump</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fanyan (A)</dc:creator>
  <cp:lastModifiedBy>shenjutao</cp:lastModifiedBy>
  <cp:revision>135</cp:revision>
  <dcterms:created xsi:type="dcterms:W3CDTF">2018-11-29T10:16:29Z</dcterms:created>
  <dcterms:modified xsi:type="dcterms:W3CDTF">2020-12-22T06:14:19Z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(3)kAA8lQDjcFT45CpYJX9mIS217Pdn0hHg4P1VnzAMmv7wmQ+FF2fPMfieUUHSIBPy3ZkCu1py
bZLfamfjRDeq1WXFxOS63YUayZCiaAHZj7/ftiHK5iupDCrW/PPjkPqstz9z3oKe9UE4m1ua
CJdRWgQoVYnwzbDDHIhRa/IaIe9ADZA5H5Z0uQYpCwn1n3lvpkQWkEooyV2x02pWiovX230I
PcJJOn+4BJY3FC/caC</vt:lpwstr>
  </property>
  <property fmtid="{D5CDD505-2E9C-101B-9397-08002B2CF9AE}" pid="3" name="_2015_ms_pID_7253431">
    <vt:lpwstr>p/t3lI63XtY+bDXPaBd1gM+Drs0O8o5eqJiPLFDYEDts8uofRc9OvJ
mTpcmVdR6YDat4+xaJflQFK6ICVJ/N1sJwgJJTvLucBlIvorfE0bAMmbMPDwhJEBBHv5S79s
agz6yROQ7nM8K3JWvugaZnmndOtBZQEGgJrWf6gIBxmLl1YszLzpmYvOFsujp9TOaXchUx6u
p7pnoq9eiFxWFkSfK/VAgmV8hZR+HD6yhQfa</vt:lpwstr>
  </property>
  <property fmtid="{D5CDD505-2E9C-101B-9397-08002B2CF9AE}" pid="4" name="_2015_ms_pID_7253432">
    <vt:lpwstr>fZMP2gvK2z53CMHPBwdt3Pg=</vt:lpwstr>
  </property>
  <property fmtid="{D5CDD505-2E9C-101B-9397-08002B2CF9AE}" pid="5" name="ContentTypeId">
    <vt:lpwstr>0x010100AD93DE70F6445D429FB5DD775D88EADA</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1607388670</vt:lpwstr>
  </property>
</Properties>
</file>