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 id="2147483879" r:id="rId8"/>
  </p:sldMasterIdLst>
  <p:notesMasterIdLst>
    <p:notesMasterId r:id="rId51"/>
  </p:notesMasterIdLst>
  <p:handoutMasterIdLst>
    <p:handoutMasterId r:id="rId52"/>
  </p:handoutMasterIdLst>
  <p:sldIdLst>
    <p:sldId id="289" r:id="rId9"/>
    <p:sldId id="290" r:id="rId10"/>
    <p:sldId id="291" r:id="rId11"/>
    <p:sldId id="292" r:id="rId12"/>
    <p:sldId id="293" r:id="rId13"/>
    <p:sldId id="294" r:id="rId14"/>
    <p:sldId id="295" r:id="rId15"/>
    <p:sldId id="296" r:id="rId16"/>
    <p:sldId id="330" r:id="rId17"/>
    <p:sldId id="297" r:id="rId18"/>
    <p:sldId id="298" r:id="rId19"/>
    <p:sldId id="299" r:id="rId20"/>
    <p:sldId id="300" r:id="rId21"/>
    <p:sldId id="301" r:id="rId22"/>
    <p:sldId id="329" r:id="rId23"/>
    <p:sldId id="302" r:id="rId24"/>
    <p:sldId id="303" r:id="rId25"/>
    <p:sldId id="304" r:id="rId26"/>
    <p:sldId id="305" r:id="rId27"/>
    <p:sldId id="306" r:id="rId28"/>
    <p:sldId id="326" r:id="rId29"/>
    <p:sldId id="307" r:id="rId30"/>
    <p:sldId id="308" r:id="rId31"/>
    <p:sldId id="309" r:id="rId32"/>
    <p:sldId id="310" r:id="rId33"/>
    <p:sldId id="328" r:id="rId34"/>
    <p:sldId id="311" r:id="rId35"/>
    <p:sldId id="312" r:id="rId36"/>
    <p:sldId id="313" r:id="rId37"/>
    <p:sldId id="314" r:id="rId38"/>
    <p:sldId id="315" r:id="rId39"/>
    <p:sldId id="316" r:id="rId40"/>
    <p:sldId id="317" r:id="rId41"/>
    <p:sldId id="318" r:id="rId42"/>
    <p:sldId id="319" r:id="rId43"/>
    <p:sldId id="320" r:id="rId44"/>
    <p:sldId id="321" r:id="rId45"/>
    <p:sldId id="327" r:id="rId46"/>
    <p:sldId id="323" r:id="rId47"/>
    <p:sldId id="322" r:id="rId48"/>
    <p:sldId id="325" r:id="rId49"/>
    <p:sldId id="331" r:id="rId50"/>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404040"/>
    <a:srgbClr val="151515"/>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2667" autoAdjust="0"/>
  </p:normalViewPr>
  <p:slideViewPr>
    <p:cSldViewPr snapToGrid="0" snapToObjects="1">
      <p:cViewPr varScale="1">
        <p:scale>
          <a:sx n="65" d="100"/>
          <a:sy n="65" d="100"/>
        </p:scale>
        <p:origin x="1060"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4" d="100"/>
          <a:sy n="64" d="100"/>
        </p:scale>
        <p:origin x="2832" y="4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presProps" Target="presProps.xml"/><Relationship Id="rId5" Type="http://schemas.openxmlformats.org/officeDocument/2006/relationships/slideMaster" Target="slideMasters/slideMaster2.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12/21/2020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434066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790816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06893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154139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Parallel operation requires auxiliary parallel cabinets, synchronization modules, load distribution modules, and air circuit breakers allowing fast switch-on.</a:t>
            </a:r>
          </a:p>
          <a:p>
            <a:pPr lvl="0"/>
            <a:r>
              <a:rPr lang="en-US" smtClean="0"/>
              <a:t>Application scenario of the single operating solution</a:t>
            </a:r>
          </a:p>
          <a:p>
            <a:pPr lvl="1"/>
            <a:r>
              <a:rPr lang="en-US" smtClean="0"/>
              <a:t>A single DG supports a maximum capacity of 3600 kVA. If the low-voltage power distribution capacity is less than 3600 kVA, the single operating solution can be used. Then connect the DG output cabinet and transformer output cabinet to the low-voltage power distribution system through an ATS. The capacity of the </a:t>
            </a:r>
            <a:r>
              <a:rPr lang="en-US" altLang="zh-CN" smtClean="0"/>
              <a:t>single operating </a:t>
            </a:r>
            <a:r>
              <a:rPr lang="en-US" smtClean="0"/>
              <a:t> solution can meet the requirements of small- and medium-sized data centers. If the </a:t>
            </a:r>
            <a:r>
              <a:rPr lang="en-US" altLang="zh-CN" smtClean="0"/>
              <a:t>single operating</a:t>
            </a:r>
            <a:r>
              <a:rPr lang="en-US" smtClean="0"/>
              <a:t> solution can meet the power requirements of a large-sized modular data center, the </a:t>
            </a:r>
            <a:r>
              <a:rPr lang="en-US" altLang="zh-CN" smtClean="0"/>
              <a:t>single operating</a:t>
            </a:r>
            <a:r>
              <a:rPr lang="en-US" smtClean="0"/>
              <a:t> solution can be used. For systems with the same power, the cost of a </a:t>
            </a:r>
            <a:r>
              <a:rPr lang="en-US" altLang="zh-CN" smtClean="0"/>
              <a:t>single operating </a:t>
            </a:r>
            <a:r>
              <a:rPr lang="en-US" smtClean="0"/>
              <a:t> solution is lower than that of a parallel solution.</a:t>
            </a:r>
          </a:p>
          <a:p>
            <a:pPr lvl="0"/>
            <a:r>
              <a:rPr lang="en-US" smtClean="0"/>
              <a:t>Application scenario of the parallel solution</a:t>
            </a:r>
          </a:p>
          <a:p>
            <a:pPr lvl="1"/>
            <a:r>
              <a:rPr lang="en-US" smtClean="0"/>
              <a:t>The maximum capacity of a parallel system is not limited. Non-modular large-sized data centers have high power supply requirements, and the </a:t>
            </a:r>
            <a:r>
              <a:rPr lang="en-US" altLang="zh-CN" smtClean="0"/>
              <a:t>single operating </a:t>
            </a:r>
            <a:r>
              <a:rPr lang="en-US" smtClean="0"/>
              <a:t> solution cannot meet the system capacity requirements. In this case, the parallel solution is required. For example, in the DG parallel solution of a data center, five 500 kVA DG are used to form a 4+1 system.</a:t>
            </a:r>
          </a:p>
          <a:p>
            <a:endParaRPr lang="en-US" altLang="zh-CN" dirty="0" smtClean="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29433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Application scenarios of the N solution (no redundancy)</a:t>
            </a:r>
          </a:p>
          <a:p>
            <a:pPr lvl="1"/>
            <a:r>
              <a:rPr lang="en-US" dirty="0" smtClean="0"/>
              <a:t>The DG configuration can meet the requirements of the system. When the mains supply fails, the N DG can supply power to key loads. However, the system has no redundancy, so it does not support online maintenance and has a single point of failure (SPOF). That is, if any DG stops running, the power requirement of N DG is not met. This solution applies to scenarios with low system availability, such as small-sized data centers. It meets the Uptime Tier I requirements.</a:t>
            </a:r>
          </a:p>
          <a:p>
            <a:r>
              <a:rPr lang="en-US" dirty="0" smtClean="0"/>
              <a:t>Application scenarios of the N+1 solution</a:t>
            </a:r>
          </a:p>
          <a:p>
            <a:pPr lvl="1"/>
            <a:r>
              <a:rPr lang="en-US" dirty="0" smtClean="0"/>
              <a:t>The reliability of the N+1 solution is higher than that of the N solution. If the topology design is reasonable, the solution supports online maintenance. That is, if one DG is stopped as planned, the power requirement of N DG is not affected. This solution applies to medium- and large-sized data centers that require high reliability. The solution meets the Uptime Tier II requirements. If the line design is reasonable and online maintenance can be implemented, it will meet the Uptime Tier III requirements.</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918893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a:t>Application scenarios of the 2N solution</a:t>
            </a:r>
          </a:p>
          <a:p>
            <a:pPr lvl="1"/>
            <a:r>
              <a:rPr lang="en-US" altLang="zh-CN" dirty="0"/>
              <a:t>The 2N solution has the highest reliability. Sometimes, the 2(N+1) mode is used, which is similar to the 2N mode. In the 2N mode, dual power supplies are provided. All key loads are powered by dual power supplies. Therefore, the 2N mode can meet the fault tolerance requirements. That is, any single point of failure in the DG system does not affect the power requirement of N DGs. This solution applies to large-sized data centers that require high reliability. If the design is reasonable, the system can meet the Uptime Tier IV requirements.</a:t>
            </a:r>
          </a:p>
          <a:p>
            <a:pPr marL="0" indent="0">
              <a:buNone/>
            </a:pPr>
            <a:endParaRPr lang="zh-CN" altLang="en-US" dirty="0"/>
          </a:p>
        </p:txBody>
      </p:sp>
    </p:spTree>
    <p:extLst>
      <p:ext uri="{BB962C8B-B14F-4D97-AF65-F5344CB8AC3E}">
        <p14:creationId xmlns:p14="http://schemas.microsoft.com/office/powerpoint/2010/main" val="24700164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There are three control logics for a parallel DG system.</a:t>
            </a:r>
          </a:p>
          <a:p>
            <a:pPr lvl="1"/>
            <a:r>
              <a:rPr lang="en-US" smtClean="0"/>
              <a:t>Logic 1: After receiving the power failure signal, all DG are started at the same time. That is, no matter how much the load is, the N+1 DG connected in parallel always run at the same time.</a:t>
            </a:r>
          </a:p>
          <a:p>
            <a:pPr lvl="1"/>
            <a:r>
              <a:rPr lang="en-US" smtClean="0"/>
              <a:t>Logic 2: DG are started at the same time, and then cut off according to the load capacity.</a:t>
            </a:r>
          </a:p>
          <a:p>
            <a:pPr lvl="1"/>
            <a:r>
              <a:rPr lang="en-US" smtClean="0"/>
              <a:t>Logic 3: After receiving the power failure signal, the system starts only one DG and determines whether to start other DG based on the load capacity.</a:t>
            </a:r>
          </a:p>
          <a:p>
            <a:pPr lvl="1"/>
            <a:r>
              <a:rPr lang="en-US" smtClean="0"/>
              <a:t>The first control logic, that is, all DG are always online, is recommended for data centers. This mode prevents frequent DG startup and stop when the load capacity fluctuates rapidly. In addition, the internal resistance and impacts of harmonics can be reduced when multiple DG run at the same time, facilitating the stable running of the DG. The second control logic applies to scenarios where the load capacity changes slowly and this logic consumes least fuel. In the third control logic, DG are started in sequence, which is applicable to scenarios with small initial load and fixed load growth.</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732457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 the premise that Uptime Tier III requirements are met, the solution on the right saves costs compared with the solution on the left. At least two three-in-one diesel generators and cabinets are not required.</a:t>
            </a:r>
          </a:p>
          <a:p>
            <a:r>
              <a:rPr lang="en-US" smtClean="0"/>
              <a:t>The low-voltage bus tie switch is also adopted in the above two segments of low-voltage bus, so that the system reliability is further improved.</a:t>
            </a:r>
          </a:p>
          <a:p>
            <a:r>
              <a:rPr lang="en-US" smtClean="0"/>
              <a:t>The low-voltage bus tie breakers are switched off when the two routes are normal. When one route has no mains supply, the mains input circuit breaker of this route is turned off first, and then the bus tie switch is turned on. In this way, one route bears all loads.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154856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59068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572574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04063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082974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638245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701367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DG should be selected based on the local power supply modes. In China, the power supply mode is 220/380, 50 Hz.</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514368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Output power ratings of DG:</a:t>
            </a:r>
          </a:p>
          <a:p>
            <a:pPr lvl="1"/>
            <a:r>
              <a:rPr lang="en-US" dirty="0" smtClean="0"/>
              <a:t>COP: Continuous power (COP)-rated DG supply the maximum power continuously to constant loads for an unlimited number of hours annually. COP-rated DG are suitable for power plants.</a:t>
            </a:r>
          </a:p>
          <a:p>
            <a:pPr lvl="1"/>
            <a:r>
              <a:rPr lang="en-US" dirty="0" smtClean="0"/>
              <a:t>PRP: Prime power (PRP)-rated DG supply the maximum power continuously to variable loads for an unlimited period of time annually. The 24-hour average load power is less than or equal to 70% of the PRP. PRP-rated DG often reserve extra speed adjustment power and can run at 10% overload. However, the average load rate, allowed full-load running time, and overload running time for different power plants vary. PRP-rated DG are applicable to industrial or civil engineering scenarios where the mains supply is unavailable or poor.</a:t>
            </a:r>
          </a:p>
          <a:p>
            <a:pPr lvl="1"/>
            <a:r>
              <a:rPr lang="en-US" dirty="0" smtClean="0"/>
              <a:t>LTP: DG rated as limited-time running power (LTP) supply the maximum power for 500 hours annually. LTP-rated DG have no requirements on the load rate and are applicable to the areas with reliable mains supply.</a:t>
            </a:r>
          </a:p>
          <a:p>
            <a:pPr lvl="1"/>
            <a:r>
              <a:rPr lang="en-US" dirty="0" smtClean="0"/>
              <a:t>ESP: Emergency standby power (ESP)-rated DG supply the maximum power to a variable load for 200 hours annually. The 24-hour average load power is generally less than or equal to 70% of the ESP. ESP-rated DG are applicable to common offices, real estate, and other places that do not have high reliability requirements.</a:t>
            </a:r>
          </a:p>
          <a:p>
            <a:pPr lvl="1"/>
            <a:r>
              <a:rPr lang="en-US" dirty="0" smtClean="0"/>
              <a:t>When the preceding four types of power are calibrated for the same DG, the ratio of the calibrated power is about ESP:LTP:PRP:COP = 1000:920:850:780.</a:t>
            </a:r>
          </a:p>
          <a:p>
            <a:pPr lvl="1"/>
            <a:endParaRPr lang="en-US" altLang="zh-CN" dirty="0" smtClean="0"/>
          </a:p>
          <a:p>
            <a:endParaRPr lang="zh-CN" altLang="zh-CN" dirty="0" smtClean="0"/>
          </a:p>
          <a:p>
            <a:pPr lvl="0"/>
            <a:endParaRPr lang="zh-CN" altLang="zh-CN" dirty="0"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55118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The preceding definition is based on ISO 8528-1:2005. Generally, the nominal output power on the nameplate of a DG consists of the standby power, primary power, and continuous power. The standby power refers to the maximum power with which a DG can run continuously for 300 hours within the specified maintenance period and under the specified environment conditions. The DG should be able to run at the maximum power for 500 hours per year. The standby power is equivalent to the LTP in ISO standards. The prime power is the maximum power of a variable power sequence with which a DG can run for an unlimited number of hours each year in the specified maintenance period and under the specified environment conditions. The prime power is equivalent to the PRP in ISO standards. The consecutive power is the maximum power of a constant power sequence with which a DG can run for an unlimited number of hours each year in the specified maintenance period and under the specified environment conditions. The consecutive power is equivalent to COP in ISO standards. However, the definition and standards of power rating vary among different vendors. Therefore, you need to consult the vendor to determine during model selection.</a:t>
            </a:r>
            <a:endParaRPr lang="zh-CN"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841308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a:t>Generator power supply site:</a:t>
            </a:r>
            <a:endParaRPr lang="zh-CN" altLang="zh-CN" dirty="0"/>
          </a:p>
          <a:p>
            <a:r>
              <a:rPr lang="en-US" altLang="zh-CN" dirty="0"/>
              <a:t>In Uptime Tier III or IV data centers, the engine generator system, its power path, and other auxiliary components shall meet the requirements for parallel maintenance and/or fault-tolerance performance verification tests.</a:t>
            </a:r>
            <a:endParaRPr lang="zh-CN" altLang="zh-CN" dirty="0"/>
          </a:p>
          <a:p>
            <a:r>
              <a:rPr lang="en-US" altLang="zh-CN" dirty="0"/>
              <a:t>Runtime limit</a:t>
            </a:r>
            <a:endParaRPr lang="zh-CN" altLang="zh-CN" dirty="0"/>
          </a:p>
          <a:p>
            <a:r>
              <a:rPr lang="en-US" altLang="zh-CN" dirty="0"/>
              <a:t>Engine generators at Uptime Tier III and IV data centers shall not have a limit on continuous operating time on the premise that the load meets the N requirement. Engine generators with limits on continuous operating hours are suitable for Tier I or II data centers. Only continuous operating power or </a:t>
            </a:r>
            <a:r>
              <a:rPr lang="en-US" altLang="zh-CN" dirty="0" err="1"/>
              <a:t>derated</a:t>
            </a:r>
            <a:r>
              <a:rPr lang="en-US" altLang="zh-CN" dirty="0"/>
              <a:t> prime rate meets the TIER III and IV requirements</a:t>
            </a:r>
            <a:r>
              <a:rPr lang="en-US" altLang="zh-CN" dirty="0" smtClean="0"/>
              <a:t>.</a:t>
            </a:r>
            <a:endParaRPr lang="en-US" altLang="zh-CN" dirty="0"/>
          </a:p>
        </p:txBody>
      </p:sp>
    </p:spTree>
    <p:extLst>
      <p:ext uri="{BB962C8B-B14F-4D97-AF65-F5344CB8AC3E}">
        <p14:creationId xmlns:p14="http://schemas.microsoft.com/office/powerpoint/2010/main" val="22720920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91098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336255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capacity is an estimation value.</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828283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344562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 The preceding figure shows part of power segments.</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514687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reason why the active power is used for calculation is that the reactive power can be met in most cases.</a:t>
            </a:r>
          </a:p>
          <a:p>
            <a:r>
              <a:rPr lang="en-US" smtClean="0"/>
              <a:t>Only one model is used as an example. In actual model selection, parameters such as the cost and model size also need to be considered.</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495116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523131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For a Tier III or above data center, the fuel tank must be redundant. Except the fuel in the redundant fuel tank, the remaining fuel must be able to support 12-hour operation of N DGs.</a:t>
            </a:r>
          </a:p>
          <a:p>
            <a:pPr lvl="1"/>
            <a:r>
              <a:rPr lang="en-US" smtClean="0"/>
              <a:t>Assume that there are three DGs in a 2+1 system. The system stores fuel for 12-hour operation. A total of 3000 liters fuel are required, and each DG requires 1000 liters. Therefore, at least two 2000-liter fuel tanks are required, and one of them is standby.</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413786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capacity of a fuel tank is designed based on the fuel consumption of the DG at full load. Generally, a less than 500 kW DG is equipped with a daily fuel tank that is installed at the bottom of the DG and it can provide fuel for the DG running for 8 to 12 hours at full load. An additional daily fuel tank needs to be installed for a big-power DG. When the customer requires an additional fuel tank, note that the capacity of the daily fuel tank in the DG room cannot exceed 1000 liters according to the fire protection regulations. The daily fuel tank of the standby DG is set to run at full load for 8 hours according to the communications industry standards. Therefore, a separate fuel tank room is required if the capacity exceeds 1000 liters, and fire extinguishing facilities are required according to the related fire protection regulations.</a:t>
            </a:r>
          </a:p>
          <a:p>
            <a:r>
              <a:rPr lang="en-US" smtClean="0"/>
              <a:t>V: Generally, the fuel consumption of a DG ranges from 0.2 L/kWh to 0.35 L/kWh. In the initial planning, 0.3 L/kWh can be used for capacity estimation.</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055981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21404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321212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After the fuel tank is configured, the DG planning is complete, and the other components are easy to configure.</a:t>
            </a:r>
          </a:p>
          <a:p>
            <a:pPr lvl="1"/>
            <a:r>
              <a:rPr lang="en-US" dirty="0" smtClean="0"/>
              <a:t>Controller selection</a:t>
            </a:r>
          </a:p>
          <a:p>
            <a:pPr lvl="2"/>
            <a:r>
              <a:rPr lang="en-US" dirty="0" smtClean="0"/>
              <a:t>If there is no specific requirement, select the controller provided by the DG manufacturer or a third-party controller. The controller needs to be compatible with the existing devices, and supports manual control mode and multi-language operations.</a:t>
            </a:r>
          </a:p>
          <a:p>
            <a:pPr lvl="1"/>
            <a:r>
              <a:rPr lang="en-US" dirty="0" smtClean="0"/>
              <a:t>Parallel device selection</a:t>
            </a:r>
          </a:p>
          <a:p>
            <a:pPr lvl="2"/>
            <a:r>
              <a:rPr lang="en-US" dirty="0" smtClean="0"/>
              <a:t>If multiple DG are running in parallel, select the corresponding parallel device.</a:t>
            </a:r>
          </a:p>
          <a:p>
            <a:pPr lvl="2"/>
            <a:r>
              <a:rPr lang="en-US" dirty="0" smtClean="0"/>
              <a:t>For example, the Cummins DG is equipped with a parallel device by default. You only need to configure one parallel cabinet. A parallel cabinet and parallel device need to be installed for the Caterpillar DG to implement the parallel function.</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3799308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pPr lvl="1"/>
            <a:r>
              <a:rPr lang="en-US" altLang="zh-CN" dirty="0"/>
              <a:t>Other components</a:t>
            </a:r>
          </a:p>
          <a:p>
            <a:pPr lvl="2"/>
            <a:r>
              <a:rPr lang="en-US" altLang="zh-CN" dirty="0"/>
              <a:t>Select the soundproof canopy based on the customer's requirements. If the customer does not have specific requirements, the soundproof canopy is designed based on 85 dB per meter of the equipment room.</a:t>
            </a:r>
          </a:p>
          <a:p>
            <a:pPr lvl="2"/>
            <a:r>
              <a:rPr lang="en-US" altLang="zh-CN" dirty="0"/>
              <a:t>Select a startup battery string and battery charger to ensure the normal startup of the DG. The VLRA batteries are usually selected. The voltage of the startup motor is 12 V or 24 V. Select a compatible battery string. You can also configure batteries in 2N mode to meet reliability requirements.</a:t>
            </a:r>
          </a:p>
          <a:p>
            <a:pPr lvl="1"/>
            <a:r>
              <a:rPr lang="en-US" altLang="zh-CN" dirty="0"/>
              <a:t>Other precautions</a:t>
            </a:r>
          </a:p>
          <a:p>
            <a:pPr lvl="2"/>
            <a:r>
              <a:rPr lang="en-US" altLang="zh-CN" dirty="0"/>
              <a:t>The DG must comply with local certification, such as the safety regulation certification and environment protection certification.</a:t>
            </a:r>
          </a:p>
          <a:p>
            <a:pPr lvl="2"/>
            <a:r>
              <a:rPr lang="en-US" altLang="zh-CN" dirty="0"/>
              <a:t>The following safety regulation and environment protection certifications are usually needed: CE and RoHS certifications in the EU, UL certification in the North America, and 3C certification in China</a:t>
            </a:r>
            <a:r>
              <a:rPr lang="en-US" altLang="zh-CN" dirty="0" smtClean="0"/>
              <a:t>.</a:t>
            </a:r>
            <a:endParaRPr lang="en-US" altLang="zh-CN" dirty="0"/>
          </a:p>
        </p:txBody>
      </p:sp>
    </p:spTree>
    <p:extLst>
      <p:ext uri="{BB962C8B-B14F-4D97-AF65-F5344CB8AC3E}">
        <p14:creationId xmlns:p14="http://schemas.microsoft.com/office/powerpoint/2010/main" val="19693636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486845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9915507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1. True</a:t>
            </a:r>
          </a:p>
          <a:p>
            <a:r>
              <a:rPr lang="en-US" smtClean="0"/>
              <a:t>2. True</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296107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286454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0412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518217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Engine: a machine that converts a type of energy into another type of energy, usually chemical energy into mechanical energy. Sometimes it refers to a mechanical energy generation device. It can also refer to the entire machine including the mechanical energy generation device, such as a gasoline engine and an aeroengine. The engine was invented in England. The engine concept was also originated from English. Its original meaning is "an apparatus that produces mechanical energy."</a:t>
            </a:r>
          </a:p>
          <a:p>
            <a:pPr lvl="0"/>
            <a:r>
              <a:rPr lang="en-US" smtClean="0"/>
              <a:t>Generator: It has many forms, but all operate according to the law of electromagnetic induction and electromagnetic force. Therefore, the general structure of the generator is as follows: Circuits and magnetic circuits that are inductive to each other are made of appropriate magnetic and conductive materials to generate the electromagnetic power and achieve the purpose of energy conversion.</a:t>
            </a:r>
          </a:p>
          <a:p>
            <a:pPr lvl="0"/>
            <a:r>
              <a:rPr lang="en-US" smtClean="0"/>
              <a:t>Control panel: serves as an auxiliary device of the DG for users to operate and control the DG as well as set and view the operating parameters (voltage and frequency) and status of the DG. It consists of power distribution, mechanical energy, and signal ports. </a:t>
            </a:r>
          </a:p>
          <a:p>
            <a:pPr lvl="0"/>
            <a:endParaRPr lang="zh-CN" altLang="en-US" smtClean="0"/>
          </a:p>
          <a:p>
            <a:pPr lvl="0"/>
            <a:endParaRPr lang="zh-CN" altLang="zh-CN" smtClean="0"/>
          </a:p>
          <a:p>
            <a:pPr lvl="0"/>
            <a:endParaRPr lang="zh-CN" altLang="en-US"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545299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37742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data center DG is generally a three-phase one. According to the reliability requirements, the running mode is backup/l</a:t>
            </a:r>
            <a:r>
              <a:rPr lang="en-US" altLang="zh-CN" dirty="0" smtClean="0"/>
              <a:t>imited</a:t>
            </a:r>
            <a:r>
              <a:rPr lang="en-US" dirty="0" smtClean="0"/>
              <a:t>-time running/continuous running, and the redundancy mode is N, N+1, or 2N.</a:t>
            </a:r>
          </a:p>
          <a:p>
            <a:r>
              <a:rPr lang="en-US" dirty="0" smtClean="0"/>
              <a:t>If the system reliability level is </a:t>
            </a:r>
            <a:r>
              <a:rPr lang="en-US" altLang="zh-CN" dirty="0" smtClean="0"/>
              <a:t>Uptime </a:t>
            </a:r>
            <a:r>
              <a:rPr lang="en-US" dirty="0" smtClean="0"/>
              <a:t>Tier I, select the N redundancy mode. If the system reliability level is </a:t>
            </a:r>
            <a:r>
              <a:rPr lang="en-US" altLang="zh-CN" dirty="0" smtClean="0"/>
              <a:t>Uptime </a:t>
            </a:r>
            <a:r>
              <a:rPr lang="en-US" dirty="0" smtClean="0"/>
              <a:t>Tier II or III, select the N+1 redundancy mode. If the system reliability level is </a:t>
            </a:r>
            <a:r>
              <a:rPr lang="en-US" altLang="zh-CN" dirty="0" smtClean="0"/>
              <a:t>Uptime </a:t>
            </a:r>
            <a:r>
              <a:rPr lang="en-US" dirty="0" smtClean="0"/>
              <a:t>Tier IV, </a:t>
            </a:r>
            <a:r>
              <a:rPr lang="en-US" altLang="zh-CN" dirty="0" smtClean="0"/>
              <a:t>usually </a:t>
            </a:r>
            <a:r>
              <a:rPr lang="en-US" dirty="0" smtClean="0"/>
              <a:t>select the 2N redundancy mode.</a:t>
            </a:r>
          </a:p>
          <a:p>
            <a:r>
              <a:rPr lang="en-US" dirty="0" smtClean="0"/>
              <a:t>Select an appropriate voltage level and frequency based on the local voltage system. There are two voltage levels: high voltage (about 10 kV) and low voltage (about 0.4 kV).</a:t>
            </a:r>
          </a:p>
          <a:p>
            <a:r>
              <a:rPr lang="en-US" dirty="0" smtClean="0"/>
              <a:t>Total load: Calculat</a:t>
            </a:r>
            <a:r>
              <a:rPr lang="en-US" altLang="zh-CN" dirty="0" smtClean="0"/>
              <a:t>ion</a:t>
            </a:r>
            <a:r>
              <a:rPr lang="en-US" dirty="0" smtClean="0"/>
              <a:t> based on the preceding information.</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46671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a:t>Operating environment</a:t>
            </a:r>
          </a:p>
          <a:p>
            <a:pPr lvl="1"/>
            <a:r>
              <a:rPr lang="en-US" altLang="zh-CN" dirty="0"/>
              <a:t>Indoor or outdoor: IP rating. If the DG is deployed outdoors, a high IP rating is required.</a:t>
            </a:r>
          </a:p>
          <a:p>
            <a:pPr lvl="1"/>
            <a:r>
              <a:rPr lang="en-US" altLang="zh-CN" dirty="0"/>
              <a:t>Ambient temperature and humidity: The normal operating temperature of the DG ranges from –15°C to +40°C. If the temperature is beyond this range, protection measures must be taken for the DG. For example, if the temperature is low, auxiliary startup measures should be taken. The air humidity also affects the DG. If the DG is used in an environment with high air humidity for a long time, the DG will be greatly damaged or even cannot be used.</a:t>
            </a:r>
          </a:p>
          <a:p>
            <a:pPr lvl="1"/>
            <a:r>
              <a:rPr lang="en-US" altLang="zh-CN" dirty="0"/>
              <a:t>Altitude: DG are used in places with an altitude lower than or equal to 1000 m. When the altitude exceeds 1000 m, the output power is </a:t>
            </a:r>
            <a:r>
              <a:rPr lang="en-US" altLang="zh-CN" dirty="0" err="1"/>
              <a:t>derated</a:t>
            </a:r>
            <a:r>
              <a:rPr lang="en-US" altLang="zh-CN" dirty="0"/>
              <a:t>. Higher altitude leads to lower local atmospheric pressure, thinner air, and lower oxygen content. As a result, the combustion condition of the DG deteriorates due to insufficient air intake</a:t>
            </a:r>
            <a:r>
              <a:rPr lang="en-US" altLang="zh-CN" dirty="0" smtClean="0"/>
              <a:t>.</a:t>
            </a:r>
            <a:endParaRPr lang="en-US" altLang="zh-CN" dirty="0"/>
          </a:p>
        </p:txBody>
      </p:sp>
    </p:spTree>
    <p:extLst>
      <p:ext uri="{BB962C8B-B14F-4D97-AF65-F5344CB8AC3E}">
        <p14:creationId xmlns:p14="http://schemas.microsoft.com/office/powerpoint/2010/main" val="24195320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dirty="0" smtClean="0">
                <a:solidFill>
                  <a:srgbClr val="404040"/>
                </a:solidFill>
              </a:rPr>
              <a:t>Revision Record</a:t>
            </a:r>
            <a:endParaRPr lang="zh-CN" altLang="en-US" sz="3500" dirty="0" smtClean="0">
              <a:solidFill>
                <a:srgbClr val="404040"/>
              </a:solidFill>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04040"/>
                </a:solidFill>
              </a:rPr>
              <a:t>Do Not Print this Page</a:t>
            </a:r>
            <a:endParaRPr lang="zh-CN" altLang="en-US" sz="2800" dirty="0">
              <a:solidFill>
                <a:srgbClr val="404040"/>
              </a:solidFill>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538781084"/>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a:defRPr/>
            </a:pPr>
            <a:r>
              <a:rPr lang="en-US" altLang="zh-CN" sz="4000" dirty="0" smtClean="0">
                <a:solidFill>
                  <a:srgbClr val="404040"/>
                </a:solidFill>
                <a:cs typeface="Huawei Sans" panose="020C0503030203020204" pitchFamily="34" charset="0"/>
              </a:rPr>
              <a:t>Foreword</a:t>
            </a:r>
            <a:endParaRPr lang="zh-CN" altLang="en-US" sz="4000" dirty="0" smtClean="0">
              <a:solidFill>
                <a:srgbClr val="404040"/>
              </a:solidFill>
              <a:cs typeface="Huawei Sans" panose="020C0503030203020204" pitchFamily="34" charset="0"/>
            </a:endParaRPr>
          </a:p>
        </p:txBody>
      </p:sp>
    </p:spTree>
    <p:extLst>
      <p:ext uri="{BB962C8B-B14F-4D97-AF65-F5344CB8AC3E}">
        <p14:creationId xmlns:p14="http://schemas.microsoft.com/office/powerpoint/2010/main" val="32111373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Objectives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65678568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defTabSz="1001624"/>
            <a:r>
              <a:rPr lang="en-US" altLang="zh-CN" sz="4000" dirty="0" smtClean="0">
                <a:solidFill>
                  <a:srgbClr val="404040"/>
                </a:solidFill>
              </a:rPr>
              <a:t>Contents</a:t>
            </a:r>
            <a:endParaRPr lang="en-US" altLang="zh-CN" sz="4000" dirty="0">
              <a:solidFill>
                <a:srgbClr val="404040"/>
              </a:solidFill>
            </a:endParaRPr>
          </a:p>
        </p:txBody>
      </p:sp>
    </p:spTree>
    <p:extLst>
      <p:ext uri="{BB962C8B-B14F-4D97-AF65-F5344CB8AC3E}">
        <p14:creationId xmlns:p14="http://schemas.microsoft.com/office/powerpoint/2010/main" val="402523599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Overview and Objectives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408129133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Quiz</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2254399092"/>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Section Summary</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1057385630"/>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Summary</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302780756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More Information</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60889948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Recommendations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6948382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image" Target="../media/image3.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theme" Target="../theme/theme5.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cs typeface="Huawei Sans" panose="020C0503030203020204" pitchFamily="34" charset="0"/>
              </a:rPr>
              <a:pPr defTabSz="890849">
                <a:defRPr/>
              </a:pPr>
              <a:t>‹#›</a:t>
            </a:fld>
            <a:endParaRPr lang="en-US" sz="974" dirty="0">
              <a:solidFill>
                <a:srgbClr val="1D1D1B"/>
              </a:solidFill>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185C</a:t>
              </a:r>
            </a:p>
            <a:p>
              <a:pPr algn="ctr">
                <a:lnSpc>
                  <a:spcPts val="620"/>
                </a:lnSpc>
              </a:pPr>
              <a:r>
                <a:rPr kumimoji="1" lang="en-US" altLang="zh-CN" sz="500" b="1" dirty="0">
                  <a:solidFill>
                    <a:srgbClr val="44546A"/>
                  </a:solidFill>
                  <a:latin typeface="Arial" charset="0"/>
                  <a:ea typeface="Arial" charset="0"/>
                  <a:cs typeface="Arial" charset="0"/>
                </a:rPr>
                <a:t>RGB </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186C</a:t>
              </a:r>
            </a:p>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691722273"/>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pos="642">
          <p15:clr>
            <a:srgbClr val="F26B43"/>
          </p15:clr>
        </p15:guide>
        <p15:guide id="4294967295" pos="7038">
          <p15:clr>
            <a:srgbClr val="F26B43"/>
          </p15:clr>
        </p15:guide>
        <p15:guide id="4294967295" orient="horz" pos="2341">
          <p15:clr>
            <a:srgbClr val="F26B43"/>
          </p15:clr>
        </p15:guide>
        <p15:guide id="4294967295" orient="horz" pos="3906">
          <p15:clr>
            <a:srgbClr val="F26B43"/>
          </p15:clr>
        </p15:guide>
        <p15:guide id="4294967295" orient="horz" pos="1162">
          <p15:clr>
            <a:srgbClr val="F26B43"/>
          </p15:clr>
        </p15:guide>
        <p15:guide id="4294967295" pos="3840">
          <p15:clr>
            <a:srgbClr val="F26B43"/>
          </p15:clr>
        </p15:guide>
        <p15:guide id="4294967295" orient="horz" pos="731">
          <p15:clr>
            <a:srgbClr val="F26B43"/>
          </p15:clr>
        </p15:guide>
        <p15:guide id="4294967295" orient="horz" pos="86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12.jpeg"/><Relationship Id="rId5" Type="http://schemas.openxmlformats.org/officeDocument/2006/relationships/image" Target="../media/image11.pn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Visio___1222222.vsdx"/><Relationship Id="rId3" Type="http://schemas.openxmlformats.org/officeDocument/2006/relationships/notesSlide" Target="../notesSlides/notesSlide14.xml"/><Relationship Id="rId7" Type="http://schemas.openxmlformats.org/officeDocument/2006/relationships/oleObject" Target="../embeddings/oleObject2.bin"/><Relationship Id="rId2" Type="http://schemas.openxmlformats.org/officeDocument/2006/relationships/slideLayout" Target="../slideLayouts/slideLayout15.xml"/><Relationship Id="rId1" Type="http://schemas.openxmlformats.org/officeDocument/2006/relationships/vmlDrawing" Target="../drawings/vmlDrawing1.vml"/><Relationship Id="rId6" Type="http://schemas.openxmlformats.org/officeDocument/2006/relationships/image" Target="../media/image13.emf"/><Relationship Id="rId5" Type="http://schemas.openxmlformats.org/officeDocument/2006/relationships/package" Target="../embeddings/Microsoft_Visio___2111111.vsdx"/><Relationship Id="rId10" Type="http://schemas.openxmlformats.org/officeDocument/2006/relationships/image" Target="../media/image15.png"/><Relationship Id="rId4" Type="http://schemas.openxmlformats.org/officeDocument/2006/relationships/oleObject" Target="../embeddings/oleObject1.bin"/><Relationship Id="rId9" Type="http://schemas.openxmlformats.org/officeDocument/2006/relationships/image" Target="../media/image14.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6.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0.w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image" Target="../media/image22.png"/><Relationship Id="rId5" Type="http://schemas.openxmlformats.org/officeDocument/2006/relationships/image" Target="../media/image20.wmf"/><Relationship Id="rId4" Type="http://schemas.openxmlformats.org/officeDocument/2006/relationships/oleObject" Target="../embeddings/oleObject4.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24.png"/></Relationships>
</file>

<file path=ppt/slides/_rels/slide3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latin typeface="Huawei Sans" panose="020C0503030203020204" pitchFamily="34" charset="0"/>
            </a:endParaRPr>
          </a:p>
        </p:txBody>
      </p:sp>
      <p:sp>
        <p:nvSpPr>
          <p:cNvPr id="14" name="标题 13"/>
          <p:cNvSpPr>
            <a:spLocks noGrp="1"/>
          </p:cNvSpPr>
          <p:nvPr>
            <p:ph type="ctrTitle"/>
          </p:nvPr>
        </p:nvSpPr>
        <p:spPr/>
        <p:txBody>
          <a:bodyPr>
            <a:normAutofit fontScale="90000"/>
          </a:bodyPr>
          <a:lstStyle/>
          <a:p>
            <a:r>
              <a:rPr lang="en-US" dirty="0">
                <a:latin typeface="Huawei Sans" panose="020C0503030203020204" pitchFamily="34" charset="0"/>
              </a:rPr>
              <a:t>Data Center Diesel Generator System Planning</a:t>
            </a:r>
          </a:p>
        </p:txBody>
      </p:sp>
      <p:sp>
        <p:nvSpPr>
          <p:cNvPr id="2" name="文本占位符 1"/>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6955897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buSzPct val="60000"/>
              <a:buFont typeface="Wingdings" panose="05000000000000000000" pitchFamily="2" charset="2"/>
              <a:buChar char="n"/>
            </a:pPr>
            <a:r>
              <a:rPr lang="en-US" dirty="0">
                <a:latin typeface="Huawei Sans" panose="020C0503030203020204" pitchFamily="34" charset="0"/>
              </a:rPr>
              <a:t>Planning Method Overview</a:t>
            </a:r>
          </a:p>
          <a:p>
            <a:pPr lvl="1"/>
            <a:r>
              <a:rPr lang="en-US" dirty="0">
                <a:solidFill>
                  <a:schemeClr val="bg1">
                    <a:lumMod val="50000"/>
                  </a:schemeClr>
                </a:solidFill>
                <a:latin typeface="Huawei Sans" panose="020C0503030203020204" pitchFamily="34" charset="0"/>
              </a:rPr>
              <a:t>Networking Mode Selection</a:t>
            </a:r>
          </a:p>
          <a:p>
            <a:pPr lvl="1"/>
            <a:r>
              <a:rPr lang="en-US" dirty="0">
                <a:solidFill>
                  <a:schemeClr val="bg1">
                    <a:lumMod val="50000"/>
                  </a:schemeClr>
                </a:solidFill>
                <a:latin typeface="Huawei Sans" panose="020C0503030203020204" pitchFamily="34" charset="0"/>
              </a:rPr>
              <a:t>DG Selection</a:t>
            </a:r>
          </a:p>
          <a:p>
            <a:pPr lvl="1"/>
            <a:r>
              <a:rPr lang="en-US" dirty="0">
                <a:solidFill>
                  <a:schemeClr val="bg1">
                    <a:lumMod val="50000"/>
                  </a:schemeClr>
                </a:solidFill>
                <a:latin typeface="Huawei Sans" panose="020C0503030203020204" pitchFamily="34" charset="0"/>
              </a:rPr>
              <a:t>DG Capacity Configuration</a:t>
            </a:r>
          </a:p>
          <a:p>
            <a:pPr lvl="1"/>
            <a:r>
              <a:rPr lang="en-US" dirty="0">
                <a:solidFill>
                  <a:schemeClr val="bg1">
                    <a:lumMod val="50000"/>
                  </a:schemeClr>
                </a:solidFill>
                <a:latin typeface="Huawei Sans" panose="020C0503030203020204" pitchFamily="34" charset="0"/>
              </a:rPr>
              <a:t>Fuel Tank Capacity Configuration</a:t>
            </a:r>
          </a:p>
          <a:p>
            <a:endParaRPr lang="en-US" altLang="zh-CN" b="1" dirty="0" smtClean="0">
              <a:latin typeface="Huawei Sans" panose="020C0503030203020204" pitchFamily="34" charset="0"/>
            </a:endParaRPr>
          </a:p>
          <a:p>
            <a:endParaRPr lang="en-US" altLang="zh-CN" b="1" dirty="0" smtClean="0">
              <a:latin typeface="Huawei Sans" panose="020C0503030203020204" pitchFamily="34" charset="0"/>
            </a:endParaRPr>
          </a:p>
          <a:p>
            <a:endParaRPr lang="en-US" altLang="zh-CN" b="1" dirty="0" smtClean="0">
              <a:latin typeface="Huawei Sans" panose="020C0503030203020204" pitchFamily="34" charset="0"/>
            </a:endParaRPr>
          </a:p>
          <a:p>
            <a:endParaRPr lang="en-US" altLang="zh-CN" b="1" dirty="0" smtClean="0">
              <a:latin typeface="Huawei Sans" panose="020C0503030203020204" pitchFamily="34" charset="0"/>
            </a:endParaRPr>
          </a:p>
        </p:txBody>
      </p:sp>
    </p:spTree>
    <p:extLst>
      <p:ext uri="{BB962C8B-B14F-4D97-AF65-F5344CB8AC3E}">
        <p14:creationId xmlns:p14="http://schemas.microsoft.com/office/powerpoint/2010/main" val="21397183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atin typeface="Huawei Sans" panose="020C0503030203020204" pitchFamily="34" charset="0"/>
              </a:rPr>
              <a:t>Planning Procedure</a:t>
            </a:r>
          </a:p>
        </p:txBody>
      </p:sp>
      <p:grpSp>
        <p:nvGrpSpPr>
          <p:cNvPr id="4" name="组合 3"/>
          <p:cNvGrpSpPr/>
          <p:nvPr/>
        </p:nvGrpSpPr>
        <p:grpSpPr>
          <a:xfrm>
            <a:off x="593041" y="1184910"/>
            <a:ext cx="11087971" cy="4954587"/>
            <a:chOff x="1692275" y="1269048"/>
            <a:chExt cx="6878638" cy="4954587"/>
          </a:xfrm>
        </p:grpSpPr>
        <p:pic>
          <p:nvPicPr>
            <p:cNvPr id="5" name="Picture 16" descr="C:\Users\dh\Desktop\新建文件夹\1.png"/>
            <p:cNvPicPr>
              <a:picLocks noChangeAspect="1" noChangeArrowheads="1"/>
            </p:cNvPicPr>
            <p:nvPr/>
          </p:nvPicPr>
          <p:blipFill>
            <a:blip r:embed="rId3" cstate="print"/>
            <a:srcRect/>
            <a:stretch>
              <a:fillRect/>
            </a:stretch>
          </p:blipFill>
          <p:spPr bwMode="auto">
            <a:xfrm>
              <a:off x="2022475" y="1269048"/>
              <a:ext cx="6548438" cy="4954587"/>
            </a:xfrm>
            <a:prstGeom prst="rect">
              <a:avLst/>
            </a:prstGeom>
            <a:noFill/>
            <a:ln w="9525">
              <a:noFill/>
              <a:miter lim="800000"/>
              <a:headEnd/>
              <a:tailEnd/>
            </a:ln>
          </p:spPr>
        </p:pic>
        <p:sp>
          <p:nvSpPr>
            <p:cNvPr id="6" name="Text Box 21"/>
            <p:cNvSpPr txBox="1">
              <a:spLocks noChangeArrowheads="1"/>
            </p:cNvSpPr>
            <p:nvPr/>
          </p:nvSpPr>
          <p:spPr bwMode="auto">
            <a:xfrm>
              <a:off x="4452463" y="5169748"/>
              <a:ext cx="2153192" cy="307777"/>
            </a:xfrm>
            <a:prstGeom prst="rect">
              <a:avLst/>
            </a:prstGeom>
            <a:noFill/>
            <a:ln w="9525">
              <a:noFill/>
              <a:miter lim="800000"/>
              <a:headEnd/>
              <a:tailEnd/>
            </a:ln>
          </p:spPr>
          <p:txBody>
            <a:bodyPr wrap="none">
              <a:spAutoFit/>
            </a:bodyPr>
            <a:lstStyle/>
            <a:p>
              <a:r>
                <a:rPr lang="en-US" sz="1400" b="0" dirty="0">
                  <a:latin typeface="Huawei Sans" panose="020C0503030203020204" pitchFamily="34" charset="0"/>
                </a:rPr>
                <a:t>Determine </a:t>
              </a:r>
              <a:r>
                <a:rPr lang="en-US" sz="1400" b="0" dirty="0" smtClean="0">
                  <a:latin typeface="Huawei Sans" panose="020C0503030203020204" pitchFamily="34" charset="0"/>
                </a:rPr>
                <a:t>redundancy </a:t>
              </a:r>
              <a:r>
                <a:rPr lang="en-US" sz="1400" b="0" dirty="0">
                  <a:latin typeface="Huawei Sans" panose="020C0503030203020204" pitchFamily="34" charset="0"/>
                </a:rPr>
                <a:t>mode of the DG.</a:t>
              </a:r>
            </a:p>
          </p:txBody>
        </p:sp>
        <p:sp>
          <p:nvSpPr>
            <p:cNvPr id="7" name="Text Box 22"/>
            <p:cNvSpPr txBox="1">
              <a:spLocks noChangeArrowheads="1"/>
            </p:cNvSpPr>
            <p:nvPr/>
          </p:nvSpPr>
          <p:spPr bwMode="auto">
            <a:xfrm>
              <a:off x="4792662" y="3939234"/>
              <a:ext cx="2741764" cy="738664"/>
            </a:xfrm>
            <a:prstGeom prst="rect">
              <a:avLst/>
            </a:prstGeom>
            <a:noFill/>
            <a:ln w="9525">
              <a:noFill/>
              <a:miter lim="800000"/>
              <a:headEnd/>
              <a:tailEnd/>
            </a:ln>
          </p:spPr>
          <p:txBody>
            <a:bodyPr wrap="square">
              <a:spAutoFit/>
            </a:bodyPr>
            <a:lstStyle/>
            <a:p>
              <a:r>
                <a:rPr lang="en-US" sz="1400" dirty="0">
                  <a:latin typeface="Huawei Sans" panose="020C0503030203020204" pitchFamily="34" charset="0"/>
                </a:rPr>
                <a:t>Choose the high-voltage or low-voltage DG.</a:t>
              </a:r>
            </a:p>
            <a:p>
              <a:r>
                <a:rPr lang="en-US" sz="1400" dirty="0">
                  <a:latin typeface="Huawei Sans" panose="020C0503030203020204" pitchFamily="34" charset="0"/>
                </a:rPr>
                <a:t>Determine the working conditions: emergency </a:t>
              </a:r>
              <a:r>
                <a:rPr lang="en-US" sz="1400" dirty="0" smtClean="0">
                  <a:latin typeface="Huawei Sans" panose="020C0503030203020204" pitchFamily="34" charset="0"/>
                </a:rPr>
                <a:t>backup/l</a:t>
              </a:r>
              <a:r>
                <a:rPr lang="en-US" altLang="zh-CN" sz="1400" dirty="0" smtClean="0">
                  <a:latin typeface="Huawei Sans" panose="020C0503030203020204" pitchFamily="34" charset="0"/>
                </a:rPr>
                <a:t>imited</a:t>
              </a:r>
              <a:r>
                <a:rPr lang="en-US" sz="1400" dirty="0" smtClean="0">
                  <a:latin typeface="Huawei Sans" panose="020C0503030203020204" pitchFamily="34" charset="0"/>
                </a:rPr>
                <a:t>-time </a:t>
              </a:r>
              <a:r>
                <a:rPr lang="en-US" sz="1400" dirty="0">
                  <a:latin typeface="Huawei Sans" panose="020C0503030203020204" pitchFamily="34" charset="0"/>
                </a:rPr>
                <a:t>running/continuous running.</a:t>
              </a:r>
            </a:p>
          </p:txBody>
        </p:sp>
        <p:sp>
          <p:nvSpPr>
            <p:cNvPr id="8" name="Text Box 23"/>
            <p:cNvSpPr txBox="1">
              <a:spLocks noChangeArrowheads="1"/>
            </p:cNvSpPr>
            <p:nvPr/>
          </p:nvSpPr>
          <p:spPr bwMode="auto">
            <a:xfrm>
              <a:off x="5296693" y="2835204"/>
              <a:ext cx="2758415" cy="523220"/>
            </a:xfrm>
            <a:prstGeom prst="rect">
              <a:avLst/>
            </a:prstGeom>
            <a:noFill/>
            <a:ln w="9525">
              <a:noFill/>
              <a:miter lim="800000"/>
              <a:headEnd/>
              <a:tailEnd/>
            </a:ln>
          </p:spPr>
          <p:txBody>
            <a:bodyPr wrap="square">
              <a:spAutoFit/>
            </a:bodyPr>
            <a:lstStyle/>
            <a:p>
              <a:r>
                <a:rPr lang="en-US" sz="1400" dirty="0">
                  <a:latin typeface="Huawei Sans" panose="020C0503030203020204" pitchFamily="34" charset="0"/>
                </a:rPr>
                <a:t>Calculate the capacity and number of </a:t>
              </a:r>
              <a:r>
                <a:rPr lang="en-US" sz="1400" dirty="0" smtClean="0">
                  <a:latin typeface="Huawei Sans" panose="020C0503030203020204" pitchFamily="34" charset="0"/>
                </a:rPr>
                <a:t>DG </a:t>
              </a:r>
              <a:r>
                <a:rPr lang="en-US" sz="1400" dirty="0">
                  <a:latin typeface="Huawei Sans" panose="020C0503030203020204" pitchFamily="34" charset="0"/>
                </a:rPr>
                <a:t>based on the load type and capacity.</a:t>
              </a:r>
            </a:p>
          </p:txBody>
        </p:sp>
        <p:sp>
          <p:nvSpPr>
            <p:cNvPr id="9" name="Text Box 24"/>
            <p:cNvSpPr txBox="1">
              <a:spLocks noChangeArrowheads="1"/>
            </p:cNvSpPr>
            <p:nvPr/>
          </p:nvSpPr>
          <p:spPr bwMode="auto">
            <a:xfrm>
              <a:off x="5556679" y="1590358"/>
              <a:ext cx="2715534" cy="738664"/>
            </a:xfrm>
            <a:prstGeom prst="rect">
              <a:avLst/>
            </a:prstGeom>
            <a:noFill/>
            <a:ln w="9525">
              <a:noFill/>
              <a:miter lim="800000"/>
              <a:headEnd/>
              <a:tailEnd/>
            </a:ln>
          </p:spPr>
          <p:txBody>
            <a:bodyPr wrap="square">
              <a:spAutoFit/>
            </a:bodyPr>
            <a:lstStyle/>
            <a:p>
              <a:pPr>
                <a:defRPr/>
              </a:pPr>
              <a:r>
                <a:rPr lang="en-US" sz="1400" b="0" dirty="0">
                  <a:latin typeface="Huawei Sans" panose="020C0503030203020204" pitchFamily="34" charset="0"/>
                </a:rPr>
                <a:t>Determine the fuel tank capacity based on the backup time and hourly fuel consumption.</a:t>
              </a:r>
            </a:p>
          </p:txBody>
        </p:sp>
        <p:sp>
          <p:nvSpPr>
            <p:cNvPr id="10" name="Rectangle 12"/>
            <p:cNvSpPr>
              <a:spLocks noChangeArrowheads="1"/>
            </p:cNvSpPr>
            <p:nvPr/>
          </p:nvSpPr>
          <p:spPr bwMode="auto">
            <a:xfrm>
              <a:off x="3338986" y="1552258"/>
              <a:ext cx="1600200" cy="609600"/>
            </a:xfrm>
            <a:prstGeom prst="rect">
              <a:avLst/>
            </a:prstGeom>
            <a:noFill/>
            <a:ln w="9525">
              <a:noFill/>
              <a:miter lim="800000"/>
              <a:headEnd/>
              <a:tailEnd/>
            </a:ln>
          </p:spPr>
          <p:txBody>
            <a:bodyPr wrap="none" anchor="ctr"/>
            <a:lstStyle/>
            <a:p>
              <a:pPr>
                <a:defRPr/>
              </a:pPr>
              <a:r>
                <a:rPr lang="en-US" sz="1600" b="1" dirty="0">
                  <a:solidFill>
                    <a:schemeClr val="bg1"/>
                  </a:solidFill>
                  <a:latin typeface="Huawei Sans" panose="020C0503030203020204" pitchFamily="34" charset="0"/>
                </a:rPr>
                <a:t>Fuel tank capacity configuration</a:t>
              </a:r>
            </a:p>
          </p:txBody>
        </p:sp>
        <p:sp>
          <p:nvSpPr>
            <p:cNvPr id="11" name="Rectangle 13"/>
            <p:cNvSpPr>
              <a:spLocks noChangeArrowheads="1"/>
            </p:cNvSpPr>
            <p:nvPr/>
          </p:nvSpPr>
          <p:spPr bwMode="auto">
            <a:xfrm>
              <a:off x="3192462" y="2767013"/>
              <a:ext cx="1600200" cy="609600"/>
            </a:xfrm>
            <a:prstGeom prst="rect">
              <a:avLst/>
            </a:prstGeom>
            <a:noFill/>
            <a:ln w="9525">
              <a:noFill/>
              <a:miter lim="800000"/>
              <a:headEnd/>
              <a:tailEnd/>
            </a:ln>
          </p:spPr>
          <p:txBody>
            <a:bodyPr wrap="none" anchor="ctr"/>
            <a:lstStyle/>
            <a:p>
              <a:pPr>
                <a:defRPr/>
              </a:pPr>
              <a:r>
                <a:rPr lang="en-US" sz="1600" b="1" dirty="0">
                  <a:solidFill>
                    <a:schemeClr val="bg1"/>
                  </a:solidFill>
                  <a:latin typeface="Huawei Sans" panose="020C0503030203020204" pitchFamily="34" charset="0"/>
                </a:rPr>
                <a:t>DG capacity configuration</a:t>
              </a:r>
            </a:p>
          </p:txBody>
        </p:sp>
        <p:sp>
          <p:nvSpPr>
            <p:cNvPr id="12" name="Rectangle 14"/>
            <p:cNvSpPr>
              <a:spLocks noChangeArrowheads="1"/>
            </p:cNvSpPr>
            <p:nvPr/>
          </p:nvSpPr>
          <p:spPr bwMode="auto">
            <a:xfrm>
              <a:off x="2835275" y="3981133"/>
              <a:ext cx="1600200" cy="609600"/>
            </a:xfrm>
            <a:prstGeom prst="rect">
              <a:avLst/>
            </a:prstGeom>
            <a:noFill/>
            <a:ln w="9525">
              <a:noFill/>
              <a:miter lim="800000"/>
              <a:headEnd/>
              <a:tailEnd/>
            </a:ln>
          </p:spPr>
          <p:txBody>
            <a:bodyPr wrap="none" anchor="ctr"/>
            <a:lstStyle/>
            <a:p>
              <a:pPr>
                <a:defRPr/>
              </a:pPr>
              <a:r>
                <a:rPr lang="en-US" sz="1600" b="1" dirty="0">
                  <a:solidFill>
                    <a:schemeClr val="bg1"/>
                  </a:solidFill>
                  <a:latin typeface="Huawei Sans" panose="020C0503030203020204" pitchFamily="34" charset="0"/>
                </a:rPr>
                <a:t>DG selection</a:t>
              </a:r>
            </a:p>
          </p:txBody>
        </p:sp>
        <p:sp>
          <p:nvSpPr>
            <p:cNvPr id="13" name="Rectangle 15"/>
            <p:cNvSpPr>
              <a:spLocks noChangeArrowheads="1"/>
            </p:cNvSpPr>
            <p:nvPr/>
          </p:nvSpPr>
          <p:spPr bwMode="auto">
            <a:xfrm>
              <a:off x="2406650" y="5267008"/>
              <a:ext cx="1600200" cy="609600"/>
            </a:xfrm>
            <a:prstGeom prst="rect">
              <a:avLst/>
            </a:prstGeom>
            <a:noFill/>
            <a:ln w="9525">
              <a:noFill/>
              <a:miter lim="800000"/>
              <a:headEnd/>
              <a:tailEnd/>
            </a:ln>
          </p:spPr>
          <p:txBody>
            <a:bodyPr wrap="none" anchor="ctr"/>
            <a:lstStyle/>
            <a:p>
              <a:pPr>
                <a:defRPr/>
              </a:pPr>
              <a:r>
                <a:rPr lang="en-US" sz="1600" b="1">
                  <a:solidFill>
                    <a:schemeClr val="bg1"/>
                  </a:solidFill>
                  <a:latin typeface="Huawei Sans" panose="020C0503030203020204" pitchFamily="34" charset="0"/>
                </a:rPr>
                <a:t>Networking mode selection</a:t>
              </a:r>
            </a:p>
          </p:txBody>
        </p:sp>
        <p:pic>
          <p:nvPicPr>
            <p:cNvPr id="14" name="Picture 15" descr="C:\Users\dh\Desktop\1.png"/>
            <p:cNvPicPr>
              <a:picLocks noChangeAspect="1" noChangeArrowheads="1"/>
            </p:cNvPicPr>
            <p:nvPr/>
          </p:nvPicPr>
          <p:blipFill>
            <a:blip r:embed="rId4" cstate="print"/>
            <a:srcRect/>
            <a:stretch>
              <a:fillRect/>
            </a:stretch>
          </p:blipFill>
          <p:spPr bwMode="auto">
            <a:xfrm>
              <a:off x="1692275" y="3876358"/>
              <a:ext cx="736600" cy="1101725"/>
            </a:xfrm>
            <a:prstGeom prst="rect">
              <a:avLst/>
            </a:prstGeom>
            <a:noFill/>
            <a:ln w="9525">
              <a:noFill/>
              <a:miter lim="800000"/>
              <a:headEnd/>
              <a:tailEnd/>
            </a:ln>
          </p:spPr>
        </p:pic>
        <p:pic>
          <p:nvPicPr>
            <p:cNvPr id="15" name="Picture 15" descr="C:\Users\dh\Desktop\1.png"/>
            <p:cNvPicPr>
              <a:picLocks noChangeAspect="1" noChangeArrowheads="1"/>
            </p:cNvPicPr>
            <p:nvPr/>
          </p:nvPicPr>
          <p:blipFill>
            <a:blip r:embed="rId4" cstate="print"/>
            <a:srcRect/>
            <a:stretch>
              <a:fillRect/>
            </a:stretch>
          </p:blipFill>
          <p:spPr bwMode="auto">
            <a:xfrm>
              <a:off x="2192337" y="2590483"/>
              <a:ext cx="736600" cy="1101725"/>
            </a:xfrm>
            <a:prstGeom prst="rect">
              <a:avLst/>
            </a:prstGeom>
            <a:noFill/>
            <a:ln w="9525">
              <a:noFill/>
              <a:miter lim="800000"/>
              <a:headEnd/>
              <a:tailEnd/>
            </a:ln>
          </p:spPr>
        </p:pic>
        <p:pic>
          <p:nvPicPr>
            <p:cNvPr id="16" name="Picture 15" descr="C:\Users\dh\Desktop\1.png"/>
            <p:cNvPicPr>
              <a:picLocks noChangeAspect="1" noChangeArrowheads="1"/>
            </p:cNvPicPr>
            <p:nvPr/>
          </p:nvPicPr>
          <p:blipFill>
            <a:blip r:embed="rId4" cstate="print"/>
            <a:srcRect/>
            <a:stretch>
              <a:fillRect/>
            </a:stretch>
          </p:blipFill>
          <p:spPr bwMode="auto">
            <a:xfrm>
              <a:off x="2549525" y="1376045"/>
              <a:ext cx="736600" cy="1101725"/>
            </a:xfrm>
            <a:prstGeom prst="rect">
              <a:avLst/>
            </a:prstGeom>
            <a:noFill/>
            <a:ln w="9525">
              <a:noFill/>
              <a:miter lim="800000"/>
              <a:headEnd/>
              <a:tailEnd/>
            </a:ln>
          </p:spPr>
        </p:pic>
      </p:grpSp>
    </p:spTree>
    <p:extLst>
      <p:ext uri="{BB962C8B-B14F-4D97-AF65-F5344CB8AC3E}">
        <p14:creationId xmlns:p14="http://schemas.microsoft.com/office/powerpoint/2010/main" val="35619956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r>
              <a:rPr lang="en-US" dirty="0">
                <a:solidFill>
                  <a:schemeClr val="bg1">
                    <a:lumMod val="50000"/>
                  </a:schemeClr>
                </a:solidFill>
                <a:latin typeface="Huawei Sans" panose="020C0503030203020204" pitchFamily="34" charset="0"/>
              </a:rPr>
              <a:t>Planning Method Overview</a:t>
            </a:r>
          </a:p>
          <a:p>
            <a:pPr lvl="1">
              <a:buSzPct val="60000"/>
              <a:buFont typeface="Wingdings" panose="05000000000000000000" pitchFamily="2" charset="2"/>
              <a:buChar char="n"/>
            </a:pPr>
            <a:r>
              <a:rPr lang="en-US" dirty="0">
                <a:latin typeface="Huawei Sans" panose="020C0503030203020204" pitchFamily="34" charset="0"/>
              </a:rPr>
              <a:t>Networking Mode Selection</a:t>
            </a:r>
          </a:p>
          <a:p>
            <a:pPr lvl="1"/>
            <a:r>
              <a:rPr lang="en-US" dirty="0">
                <a:solidFill>
                  <a:schemeClr val="bg1">
                    <a:lumMod val="50000"/>
                  </a:schemeClr>
                </a:solidFill>
                <a:latin typeface="Huawei Sans" panose="020C0503030203020204" pitchFamily="34" charset="0"/>
              </a:rPr>
              <a:t>DG Selection</a:t>
            </a:r>
          </a:p>
          <a:p>
            <a:pPr lvl="1"/>
            <a:r>
              <a:rPr lang="en-US" dirty="0">
                <a:solidFill>
                  <a:schemeClr val="bg1">
                    <a:lumMod val="50000"/>
                  </a:schemeClr>
                </a:solidFill>
                <a:latin typeface="Huawei Sans" panose="020C0503030203020204" pitchFamily="34" charset="0"/>
              </a:rPr>
              <a:t>DG Capacity Configuration</a:t>
            </a:r>
          </a:p>
          <a:p>
            <a:pPr lvl="1"/>
            <a:r>
              <a:rPr lang="en-US" dirty="0">
                <a:solidFill>
                  <a:schemeClr val="bg1">
                    <a:lumMod val="50000"/>
                  </a:schemeClr>
                </a:solidFill>
                <a:latin typeface="Huawei Sans" panose="020C0503030203020204" pitchFamily="34" charset="0"/>
              </a:rPr>
              <a:t>Fuel Tank Capacity Configuration</a:t>
            </a:r>
          </a:p>
          <a:p>
            <a:endParaRPr lang="en-US" altLang="zh-CN" b="1" dirty="0" smtClean="0">
              <a:latin typeface="Huawei Sans" panose="020C0503030203020204" pitchFamily="34" charset="0"/>
            </a:endParaRPr>
          </a:p>
          <a:p>
            <a:endParaRPr lang="en-US" altLang="zh-CN" b="1" dirty="0" smtClean="0">
              <a:latin typeface="Huawei Sans" panose="020C0503030203020204" pitchFamily="34" charset="0"/>
            </a:endParaRPr>
          </a:p>
          <a:p>
            <a:endParaRPr lang="en-US" altLang="zh-CN" b="1" dirty="0" smtClean="0">
              <a:latin typeface="Huawei Sans" panose="020C0503030203020204" pitchFamily="34" charset="0"/>
            </a:endParaRPr>
          </a:p>
          <a:p>
            <a:endParaRPr lang="en-US" altLang="zh-CN" b="1" dirty="0" smtClean="0">
              <a:latin typeface="Huawei Sans" panose="020C0503030203020204" pitchFamily="34" charset="0"/>
            </a:endParaRPr>
          </a:p>
        </p:txBody>
      </p:sp>
    </p:spTree>
    <p:extLst>
      <p:ext uri="{BB962C8B-B14F-4D97-AF65-F5344CB8AC3E}">
        <p14:creationId xmlns:p14="http://schemas.microsoft.com/office/powerpoint/2010/main" val="433293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roup 724"/>
          <p:cNvGraphicFramePr>
            <a:graphicFrameLocks noGrp="1"/>
          </p:cNvGraphicFramePr>
          <p:nvPr>
            <p:extLst>
              <p:ext uri="{D42A27DB-BD31-4B8C-83A1-F6EECF244321}">
                <p14:modId xmlns:p14="http://schemas.microsoft.com/office/powerpoint/2010/main" val="2687224"/>
              </p:ext>
            </p:extLst>
          </p:nvPr>
        </p:nvGraphicFramePr>
        <p:xfrm>
          <a:off x="442913" y="979499"/>
          <a:ext cx="11293475" cy="5221276"/>
        </p:xfrm>
        <a:graphic>
          <a:graphicData uri="http://schemas.openxmlformats.org/drawingml/2006/table">
            <a:tbl>
              <a:tblPr/>
              <a:tblGrid>
                <a:gridCol w="1363006"/>
                <a:gridCol w="4492535"/>
                <a:gridCol w="5437934"/>
              </a:tblGrid>
              <a:tr h="410474">
                <a:tc>
                  <a:txBody>
                    <a:bodyPr/>
                    <a:lstStyle/>
                    <a:p>
                      <a:pPr marL="0" marR="0" lvl="0" indent="0" algn="l" defTabSz="801688" rtl="0" eaLnBrk="1" fontAlgn="base" latinLnBrk="0" hangingPunct="1">
                        <a:lnSpc>
                          <a:spcPct val="140000"/>
                        </a:lnSpc>
                        <a:spcBef>
                          <a:spcPct val="0"/>
                        </a:spcBef>
                        <a:spcAft>
                          <a:spcPct val="0"/>
                        </a:spcAft>
                        <a:buClr>
                          <a:schemeClr val="bg2"/>
                        </a:buClr>
                        <a:buSzPct val="60000"/>
                        <a:buFont typeface="Wingdings" pitchFamily="2" charset="2"/>
                        <a:buNone/>
                        <a:tabLst/>
                      </a:pPr>
                      <a:endParaRPr kumimoji="0" lang="zh-CN" altLang="en-US" sz="1400" b="1" i="0" u="none" strike="noStrike" cap="none" normalizeH="0" baseline="0" dirty="0" smtClean="0">
                        <a:ln>
                          <a:noFill/>
                        </a:ln>
                        <a:solidFill>
                          <a:schemeClr val="tx1"/>
                        </a:solidFill>
                        <a:effectLst/>
                        <a:latin typeface="Huawei Sans" panose="020C0503030203020204" pitchFamily="34" charset="0"/>
                        <a:ea typeface="微软雅黑" panose="020B0503020204020204" pitchFamily="34" charset="-122"/>
                      </a:endParaRPr>
                    </a:p>
                  </a:txBody>
                  <a:tcPr marL="106866" marR="106866" marT="40059" marB="4005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altLang="zh-CN" sz="1400" b="1"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mn-cs"/>
                        </a:rPr>
                        <a:t>Single</a:t>
                      </a:r>
                      <a:r>
                        <a:rPr kumimoji="0" lang="en-US" sz="1400" b="1"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mn-cs"/>
                        </a:rPr>
                        <a:t> </a:t>
                      </a:r>
                      <a:r>
                        <a:rPr kumimoji="0" lang="en-US" sz="1400" b="1"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mn-cs"/>
                        </a:rPr>
                        <a:t>Operating</a:t>
                      </a:r>
                    </a:p>
                  </a:txBody>
                  <a:tcPr marL="106866" marR="106866" marT="40059" marB="4005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a:ln>
                            <a:noFill/>
                          </a:ln>
                          <a:solidFill>
                            <a:schemeClr val="tx1"/>
                          </a:solidFill>
                          <a:latin typeface="Huawei Sans" panose="020C0503030203020204" pitchFamily="34" charset="0"/>
                          <a:ea typeface="微软雅黑" panose="020B0503020204020204" pitchFamily="34" charset="-122"/>
                          <a:cs typeface="+mn-cs"/>
                        </a:rPr>
                        <a:t>Parallel Operating</a:t>
                      </a:r>
                    </a:p>
                  </a:txBody>
                  <a:tcPr marL="106866" marR="106866" marT="40059" marB="4005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r>
              <a:tr h="2539762">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mn-cs"/>
                        </a:rPr>
                        <a:t>Topology</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endParaRPr kumimoji="0" lang="zh-CN" altLang="en-US" sz="1400" b="0" i="0" u="none" strike="noStrike" kern="1200" cap="none" normalizeH="0" baseline="0" dirty="0">
                        <a:ln>
                          <a:noFill/>
                        </a:ln>
                        <a:solidFill>
                          <a:schemeClr val="tx1"/>
                        </a:solidFill>
                        <a:effectLst/>
                        <a:latin typeface="Huawei Sans" panose="020C0503030203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endParaRPr kumimoji="0" lang="en-US" altLang="en-US" sz="1400" b="0" i="0" u="none" strike="noStrike" kern="1200" cap="none" normalizeH="0" baseline="0" dirty="0" smtClean="0">
                        <a:ln>
                          <a:noFill/>
                        </a:ln>
                        <a:solidFill>
                          <a:schemeClr val="tx1"/>
                        </a:solidFill>
                        <a:effectLst/>
                        <a:latin typeface="Huawei Sans" panose="020C0503030203020204" pitchFamily="34" charset="0"/>
                        <a:ea typeface="微软雅黑" panose="020B0503020204020204" pitchFamily="34"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r>
              <a:tr h="497781">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a:ln>
                            <a:noFill/>
                          </a:ln>
                          <a:solidFill>
                            <a:schemeClr val="tx1"/>
                          </a:solidFill>
                          <a:latin typeface="Huawei Sans" panose="020C0503030203020204" pitchFamily="34" charset="0"/>
                          <a:ea typeface="微软雅黑" panose="020B0503020204020204" pitchFamily="34" charset="-122"/>
                          <a:cs typeface="+mn-cs"/>
                        </a:rPr>
                        <a:t>Power range</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mn-cs"/>
                        </a:rPr>
                        <a:t>Maximum power of a single DG: 3600 kVA</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latin typeface="Huawei Sans" panose="020C0503030203020204" pitchFamily="34" charset="0"/>
                          <a:ea typeface="微软雅黑" panose="020B0503020204020204" pitchFamily="34" charset="-122"/>
                          <a:cs typeface="+mn-cs"/>
                        </a:rPr>
                        <a:t>The power of parallel </a:t>
                      </a:r>
                      <a:r>
                        <a:rPr kumimoji="0" lang="en-US" sz="1400" b="0" i="0" u="none" strike="noStrike" cap="none" normalizeH="0" baseline="0" dirty="0" smtClean="0">
                          <a:ln>
                            <a:noFill/>
                          </a:ln>
                          <a:latin typeface="Huawei Sans" panose="020C0503030203020204" pitchFamily="34" charset="0"/>
                          <a:ea typeface="微软雅黑" panose="020B0503020204020204" pitchFamily="34" charset="-122"/>
                          <a:cs typeface="+mn-cs"/>
                        </a:rPr>
                        <a:t>DG </a:t>
                      </a:r>
                      <a:r>
                        <a:rPr kumimoji="0" lang="en-US" sz="1400" b="0" i="0" u="none" strike="noStrike" cap="none" normalizeH="0" baseline="0" dirty="0">
                          <a:ln>
                            <a:noFill/>
                          </a:ln>
                          <a:latin typeface="Huawei Sans" panose="020C0503030203020204" pitchFamily="34" charset="0"/>
                          <a:ea typeface="微软雅黑" panose="020B0503020204020204" pitchFamily="34" charset="-122"/>
                          <a:cs typeface="+mn-cs"/>
                        </a:rPr>
                        <a:t>can reach 12 MVA or higher. </a:t>
                      </a:r>
                      <a:r>
                        <a:rPr kumimoji="0" lang="en-US" sz="1400" b="0" i="0" u="none" strike="noStrike" cap="none" normalizeH="0" baseline="0" dirty="0">
                          <a:ln>
                            <a:noFill/>
                          </a:ln>
                          <a:solidFill>
                            <a:srgbClr val="C7000B"/>
                          </a:solidFill>
                          <a:latin typeface="Huawei Sans" panose="020C0503030203020204" pitchFamily="34" charset="0"/>
                          <a:ea typeface="微软雅黑" panose="020B0503020204020204" pitchFamily="34" charset="-122"/>
                          <a:cs typeface="+mn-cs"/>
                        </a:rPr>
                        <a:t>(Theoretically, it can be infinite.)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r>
              <a:tr h="448981">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a:ln>
                            <a:noFill/>
                          </a:ln>
                          <a:solidFill>
                            <a:schemeClr val="tx1"/>
                          </a:solidFill>
                          <a:latin typeface="Huawei Sans" panose="020C0503030203020204" pitchFamily="34" charset="0"/>
                          <a:ea typeface="微软雅黑" panose="020B0503020204020204" pitchFamily="34" charset="-122"/>
                          <a:cs typeface="+mn-cs"/>
                        </a:rPr>
                        <a:t>Maintenance mode</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mn-cs"/>
                        </a:rPr>
                        <a:t>DG </a:t>
                      </a: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mn-cs"/>
                        </a:rPr>
                        <a:t>can be maintained only when they are powered off.</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mn-cs"/>
                        </a:rPr>
                        <a:t>DG </a:t>
                      </a: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mn-cs"/>
                        </a:rPr>
                        <a:t>can be maintained in turn, and power-off is not required.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r>
              <a:tr h="551319">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a:ln>
                            <a:noFill/>
                          </a:ln>
                          <a:solidFill>
                            <a:schemeClr val="tx1"/>
                          </a:solidFill>
                          <a:latin typeface="Huawei Sans" panose="020C0503030203020204" pitchFamily="34" charset="0"/>
                          <a:ea typeface="微软雅黑" panose="020B0503020204020204" pitchFamily="34" charset="-122"/>
                          <a:cs typeface="+mn-cs"/>
                        </a:rPr>
                        <a:t>Technical complexity</a:t>
                      </a:r>
                    </a:p>
                  </a:txBody>
                  <a:tcPr marL="106866" marR="106866" marT="40059" marB="4005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mn-cs"/>
                        </a:rPr>
                        <a:t>Easy to deploy due to simple control logics.</a:t>
                      </a:r>
                    </a:p>
                  </a:txBody>
                  <a:tcPr marL="106866" marR="106866" marT="40059" marB="4005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mn-cs"/>
                        </a:rPr>
                        <a:t>Difficult to deploy due to complex control logics. The voltage, frequency, and phase must be synchronous among parallel </a:t>
                      </a:r>
                      <a:r>
                        <a:rPr kumimoji="0" lang="en-US"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mn-cs"/>
                        </a:rPr>
                        <a:t>DG.</a:t>
                      </a:r>
                      <a:endPar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mn-cs"/>
                      </a:endParaRPr>
                    </a:p>
                  </a:txBody>
                  <a:tcPr marL="106866" marR="106866" marT="40059" marB="4005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r>
              <a:tr h="462247">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a:ln>
                            <a:noFill/>
                          </a:ln>
                          <a:solidFill>
                            <a:schemeClr val="tx1"/>
                          </a:solidFill>
                          <a:latin typeface="Huawei Sans" panose="020C0503030203020204" pitchFamily="34" charset="0"/>
                          <a:ea typeface="微软雅黑" panose="020B0503020204020204" pitchFamily="34" charset="-122"/>
                          <a:cs typeface="+mn-cs"/>
                        </a:rPr>
                        <a:t>Applicable scenario</a:t>
                      </a:r>
                    </a:p>
                  </a:txBody>
                  <a:tcPr marL="106866" marR="106866" marT="40059" marB="40059"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mn-cs"/>
                        </a:rPr>
                        <a:t>Medium- and small-sized data centers and large-size modular data </a:t>
                      </a:r>
                      <a:r>
                        <a:rPr kumimoji="0" lang="en-US"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mn-cs"/>
                        </a:rPr>
                        <a:t>center.</a:t>
                      </a:r>
                      <a:endPar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mn-cs"/>
                      </a:endParaRPr>
                    </a:p>
                  </a:txBody>
                  <a:tcPr marL="106866" marR="106866" marT="40059" marB="4005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mn-cs"/>
                        </a:rPr>
                        <a:t>Large-sized data </a:t>
                      </a:r>
                      <a:r>
                        <a:rPr kumimoji="0" lang="en-US"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mn-cs"/>
                        </a:rPr>
                        <a:t>centers</a:t>
                      </a:r>
                      <a:endPar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mn-cs"/>
                      </a:endParaRPr>
                    </a:p>
                  </a:txBody>
                  <a:tcPr marL="106866" marR="106866" marT="40059" marB="40059"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lumMod val="95000"/>
                      </a:schemeClr>
                    </a:solidFill>
                  </a:tcPr>
                </a:tc>
              </a:tr>
            </a:tbl>
          </a:graphicData>
        </a:graphic>
      </p:graphicFrame>
      <p:grpSp>
        <p:nvGrpSpPr>
          <p:cNvPr id="41001" name="Group 37913"/>
          <p:cNvGrpSpPr>
            <a:grpSpLocks/>
          </p:cNvGrpSpPr>
          <p:nvPr/>
        </p:nvGrpSpPr>
        <p:grpSpPr bwMode="auto">
          <a:xfrm>
            <a:off x="1956647" y="1747546"/>
            <a:ext cx="3558993" cy="1898305"/>
            <a:chOff x="1655676" y="1466163"/>
            <a:chExt cx="2528260" cy="2330488"/>
          </a:xfrm>
        </p:grpSpPr>
        <p:pic>
          <p:nvPicPr>
            <p:cNvPr id="41034" name="Picture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2962" y="2240868"/>
              <a:ext cx="814256" cy="468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5" name="Picture 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34056" y="1466163"/>
              <a:ext cx="612068" cy="472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6" name="Picture 8"/>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45849" y="3009508"/>
              <a:ext cx="388482" cy="378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7" name="Picture 4" descr="D:\图片\136279_0.jpg"/>
            <p:cNvPicPr>
              <a:picLocks noChangeAspect="1" noChangeArrowheads="1"/>
            </p:cNvPicPr>
            <p:nvPr/>
          </p:nvPicPr>
          <p:blipFill>
            <a:blip r:embed="rId6" cstate="print">
              <a:extLst>
                <a:ext uri="{28A0092B-C50C-407E-A947-70E740481C1C}">
                  <a14:useLocalDpi xmlns:a14="http://schemas.microsoft.com/office/drawing/2010/main" val="0"/>
                </a:ext>
              </a:extLst>
            </a:blip>
            <a:srcRect t="3156"/>
            <a:stretch>
              <a:fillRect/>
            </a:stretch>
          </p:blipFill>
          <p:spPr bwMode="auto">
            <a:xfrm>
              <a:off x="3373627" y="2935009"/>
              <a:ext cx="658313" cy="527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038" name="Straight Connector 14"/>
            <p:cNvCxnSpPr>
              <a:cxnSpLocks noChangeShapeType="1"/>
            </p:cNvCxnSpPr>
            <p:nvPr/>
          </p:nvCxnSpPr>
          <p:spPr bwMode="auto">
            <a:xfrm>
              <a:off x="2340090" y="1952836"/>
              <a:ext cx="0" cy="288032"/>
            </a:xfrm>
            <a:prstGeom prst="line">
              <a:avLst/>
            </a:prstGeom>
            <a:noFill/>
            <a:ln w="19050" algn="ctr">
              <a:solidFill>
                <a:srgbClr val="0070C0"/>
              </a:solidFill>
              <a:round/>
              <a:headEnd/>
              <a:tailEnd/>
            </a:ln>
            <a:extLst>
              <a:ext uri="{909E8E84-426E-40DD-AFC4-6F175D3DCCD1}">
                <a14:hiddenFill xmlns:a14="http://schemas.microsoft.com/office/drawing/2010/main">
                  <a:noFill/>
                </a14:hiddenFill>
              </a:ext>
            </a:extLst>
          </p:spPr>
        </p:cxnSp>
        <p:cxnSp>
          <p:nvCxnSpPr>
            <p:cNvPr id="41039" name="Straight Connector 17"/>
            <p:cNvCxnSpPr>
              <a:cxnSpLocks noChangeShapeType="1"/>
            </p:cNvCxnSpPr>
            <p:nvPr/>
          </p:nvCxnSpPr>
          <p:spPr bwMode="auto">
            <a:xfrm>
              <a:off x="2343369" y="2708920"/>
              <a:ext cx="0" cy="288032"/>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41040" name="Straight Connector 19"/>
            <p:cNvCxnSpPr>
              <a:cxnSpLocks noChangeShapeType="1"/>
            </p:cNvCxnSpPr>
            <p:nvPr/>
          </p:nvCxnSpPr>
          <p:spPr bwMode="auto">
            <a:xfrm>
              <a:off x="2576809" y="3198624"/>
              <a:ext cx="762558"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41041" name="Elbow Connector 37893"/>
            <p:cNvCxnSpPr>
              <a:cxnSpLocks noChangeShapeType="1"/>
            </p:cNvCxnSpPr>
            <p:nvPr/>
          </p:nvCxnSpPr>
          <p:spPr bwMode="auto">
            <a:xfrm rot="16200000" flipH="1">
              <a:off x="1152703" y="2205478"/>
              <a:ext cx="1496119" cy="490173"/>
            </a:xfrm>
            <a:prstGeom prst="bentConnector2">
              <a:avLst/>
            </a:prstGeom>
            <a:noFill/>
            <a:ln w="19050" algn="ctr">
              <a:solidFill>
                <a:srgbClr val="0070C0"/>
              </a:solidFill>
              <a:round/>
              <a:headEnd/>
              <a:tailEnd/>
            </a:ln>
            <a:extLst>
              <a:ext uri="{909E8E84-426E-40DD-AFC4-6F175D3DCCD1}">
                <a14:hiddenFill xmlns:a14="http://schemas.microsoft.com/office/drawing/2010/main">
                  <a:noFill/>
                </a14:hiddenFill>
              </a:ext>
            </a:extLst>
          </p:spPr>
        </p:cxnSp>
        <p:cxnSp>
          <p:nvCxnSpPr>
            <p:cNvPr id="41042" name="Straight Connector 37897"/>
            <p:cNvCxnSpPr>
              <a:cxnSpLocks noChangeShapeType="1"/>
            </p:cNvCxnSpPr>
            <p:nvPr/>
          </p:nvCxnSpPr>
          <p:spPr bwMode="auto">
            <a:xfrm flipH="1">
              <a:off x="1655676" y="1702506"/>
              <a:ext cx="378380" cy="0"/>
            </a:xfrm>
            <a:prstGeom prst="line">
              <a:avLst/>
            </a:prstGeom>
            <a:noFill/>
            <a:ln w="19050" algn="ctr">
              <a:solidFill>
                <a:srgbClr val="0070C0"/>
              </a:solidFill>
              <a:round/>
              <a:headEnd/>
              <a:tailEnd/>
            </a:ln>
            <a:extLst>
              <a:ext uri="{909E8E84-426E-40DD-AFC4-6F175D3DCCD1}">
                <a14:hiddenFill xmlns:a14="http://schemas.microsoft.com/office/drawing/2010/main">
                  <a:noFill/>
                </a14:hiddenFill>
              </a:ext>
            </a:extLst>
          </p:spPr>
        </p:cxnSp>
        <p:sp>
          <p:nvSpPr>
            <p:cNvPr id="41043" name="TextBox 37900"/>
            <p:cNvSpPr txBox="1">
              <a:spLocks noChangeArrowheads="1"/>
            </p:cNvSpPr>
            <p:nvPr/>
          </p:nvSpPr>
          <p:spPr bwMode="auto">
            <a:xfrm>
              <a:off x="2684935" y="1535219"/>
              <a:ext cx="1054708" cy="261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100" dirty="0">
                  <a:latin typeface="Huawei Sans" panose="020C0503030203020204" pitchFamily="34" charset="0"/>
                  <a:ea typeface="微软雅黑" panose="020B0503020204020204" pitchFamily="34" charset="-122"/>
                </a:rPr>
                <a:t>Control panel</a:t>
              </a:r>
            </a:p>
          </p:txBody>
        </p:sp>
        <p:sp>
          <p:nvSpPr>
            <p:cNvPr id="41044" name="TextBox 45"/>
            <p:cNvSpPr txBox="1">
              <a:spLocks noChangeArrowheads="1"/>
            </p:cNvSpPr>
            <p:nvPr/>
          </p:nvSpPr>
          <p:spPr bwMode="auto">
            <a:xfrm>
              <a:off x="2747218" y="2373149"/>
              <a:ext cx="388105" cy="261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100">
                  <a:latin typeface="Huawei Sans" panose="020C0503030203020204" pitchFamily="34" charset="0"/>
                  <a:ea typeface="微软雅黑" panose="020B0503020204020204" pitchFamily="34" charset="-122"/>
                </a:rPr>
                <a:t>DG</a:t>
              </a:r>
            </a:p>
          </p:txBody>
        </p:sp>
        <p:sp>
          <p:nvSpPr>
            <p:cNvPr id="41045" name="TextBox 46"/>
            <p:cNvSpPr txBox="1">
              <a:spLocks noChangeArrowheads="1"/>
            </p:cNvSpPr>
            <p:nvPr/>
          </p:nvSpPr>
          <p:spPr bwMode="auto">
            <a:xfrm>
              <a:off x="1723516" y="3365524"/>
              <a:ext cx="1112394" cy="43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r>
                <a:rPr lang="en-US" sz="1100" dirty="0">
                  <a:latin typeface="Huawei Sans" panose="020C0503030203020204" pitchFamily="34" charset="0"/>
                  <a:ea typeface="微软雅黑" panose="020B0503020204020204" pitchFamily="34" charset="-122"/>
                </a:rPr>
                <a:t>Output circuit </a:t>
              </a:r>
              <a:endParaRPr lang="en-US" sz="1100" dirty="0" smtClean="0">
                <a:latin typeface="Huawei Sans" panose="020C0503030203020204" pitchFamily="34" charset="0"/>
                <a:ea typeface="微软雅黑" panose="020B0503020204020204" pitchFamily="34" charset="-122"/>
              </a:endParaRPr>
            </a:p>
            <a:p>
              <a:pPr algn="ctr">
                <a:lnSpc>
                  <a:spcPct val="100000"/>
                </a:lnSpc>
                <a:spcBef>
                  <a:spcPct val="0"/>
                </a:spcBef>
                <a:buClrTx/>
                <a:buSzTx/>
                <a:buFontTx/>
                <a:buNone/>
              </a:pPr>
              <a:r>
                <a:rPr lang="en-US" sz="1100" dirty="0" smtClean="0">
                  <a:latin typeface="Huawei Sans" panose="020C0503030203020204" pitchFamily="34" charset="0"/>
                  <a:ea typeface="微软雅黑" panose="020B0503020204020204" pitchFamily="34" charset="-122"/>
                </a:rPr>
                <a:t>breaker</a:t>
              </a:r>
              <a:endParaRPr lang="en-US" sz="1100" dirty="0">
                <a:latin typeface="Huawei Sans" panose="020C0503030203020204" pitchFamily="34" charset="0"/>
                <a:ea typeface="微软雅黑" panose="020B0503020204020204" pitchFamily="34" charset="-122"/>
              </a:endParaRPr>
            </a:p>
          </p:txBody>
        </p:sp>
        <p:sp>
          <p:nvSpPr>
            <p:cNvPr id="41046" name="TextBox 47"/>
            <p:cNvSpPr txBox="1">
              <a:spLocks noChangeArrowheads="1"/>
            </p:cNvSpPr>
            <p:nvPr/>
          </p:nvSpPr>
          <p:spPr bwMode="auto">
            <a:xfrm>
              <a:off x="3243000" y="3499134"/>
              <a:ext cx="940936" cy="261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100" dirty="0">
                  <a:latin typeface="Huawei Sans" panose="020C0503030203020204" pitchFamily="34" charset="0"/>
                  <a:ea typeface="微软雅黑" panose="020B0503020204020204" pitchFamily="34" charset="-122"/>
                </a:rPr>
                <a:t>Output PDF</a:t>
              </a:r>
            </a:p>
          </p:txBody>
        </p:sp>
      </p:grpSp>
      <p:grpSp>
        <p:nvGrpSpPr>
          <p:cNvPr id="41002" name="Group 2"/>
          <p:cNvGrpSpPr>
            <a:grpSpLocks/>
          </p:cNvGrpSpPr>
          <p:nvPr/>
        </p:nvGrpSpPr>
        <p:grpSpPr bwMode="auto">
          <a:xfrm>
            <a:off x="4768847" y="2207908"/>
            <a:ext cx="1847327" cy="684218"/>
            <a:chOff x="3842750" y="1307226"/>
            <a:chExt cx="1847521" cy="683855"/>
          </a:xfrm>
        </p:grpSpPr>
        <p:cxnSp>
          <p:nvCxnSpPr>
            <p:cNvPr id="41030" name="Straight Connector 54"/>
            <p:cNvCxnSpPr>
              <a:cxnSpLocks noChangeShapeType="1"/>
            </p:cNvCxnSpPr>
            <p:nvPr/>
          </p:nvCxnSpPr>
          <p:spPr bwMode="auto">
            <a:xfrm flipH="1">
              <a:off x="3842750" y="1420561"/>
              <a:ext cx="378380" cy="0"/>
            </a:xfrm>
            <a:prstGeom prst="line">
              <a:avLst/>
            </a:prstGeom>
            <a:noFill/>
            <a:ln w="19050" algn="ctr">
              <a:solidFill>
                <a:srgbClr val="0070C0"/>
              </a:solidFill>
              <a:round/>
              <a:headEnd/>
              <a:tailEnd/>
            </a:ln>
            <a:extLst>
              <a:ext uri="{909E8E84-426E-40DD-AFC4-6F175D3DCCD1}">
                <a14:hiddenFill xmlns:a14="http://schemas.microsoft.com/office/drawing/2010/main">
                  <a:noFill/>
                </a14:hiddenFill>
              </a:ext>
            </a:extLst>
          </p:spPr>
        </p:cxnSp>
        <p:cxnSp>
          <p:nvCxnSpPr>
            <p:cNvPr id="41031" name="Straight Connector 55"/>
            <p:cNvCxnSpPr>
              <a:cxnSpLocks noChangeShapeType="1"/>
            </p:cNvCxnSpPr>
            <p:nvPr/>
          </p:nvCxnSpPr>
          <p:spPr bwMode="auto">
            <a:xfrm flipH="1">
              <a:off x="3842750" y="1847730"/>
              <a:ext cx="378380"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sp>
          <p:nvSpPr>
            <p:cNvPr id="41032" name="TextBox 56"/>
            <p:cNvSpPr txBox="1">
              <a:spLocks noChangeArrowheads="1"/>
            </p:cNvSpPr>
            <p:nvPr/>
          </p:nvSpPr>
          <p:spPr bwMode="auto">
            <a:xfrm>
              <a:off x="4283970" y="1307226"/>
              <a:ext cx="1406301" cy="461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200" dirty="0">
                  <a:latin typeface="Huawei Sans" panose="020C0503030203020204" pitchFamily="34" charset="0"/>
                  <a:ea typeface="微软雅黑" panose="020B0503020204020204" pitchFamily="34" charset="-122"/>
                </a:rPr>
                <a:t>Communications </a:t>
              </a:r>
              <a:endParaRPr lang="en-US" sz="1200" dirty="0" smtClean="0">
                <a:latin typeface="Huawei Sans" panose="020C0503030203020204" pitchFamily="34" charset="0"/>
                <a:ea typeface="微软雅黑" panose="020B0503020204020204" pitchFamily="34" charset="-122"/>
              </a:endParaRPr>
            </a:p>
            <a:p>
              <a:pPr>
                <a:lnSpc>
                  <a:spcPct val="100000"/>
                </a:lnSpc>
                <a:spcBef>
                  <a:spcPct val="0"/>
                </a:spcBef>
                <a:buClrTx/>
                <a:buSzTx/>
                <a:buFontTx/>
                <a:buNone/>
              </a:pPr>
              <a:r>
                <a:rPr lang="en-US" sz="1200" dirty="0" smtClean="0">
                  <a:latin typeface="Huawei Sans" panose="020C0503030203020204" pitchFamily="34" charset="0"/>
                  <a:ea typeface="微软雅黑" panose="020B0503020204020204" pitchFamily="34" charset="-122"/>
                </a:rPr>
                <a:t>cable</a:t>
              </a:r>
              <a:endParaRPr lang="en-US" sz="1200" dirty="0">
                <a:latin typeface="Huawei Sans" panose="020C0503030203020204" pitchFamily="34" charset="0"/>
                <a:ea typeface="微软雅黑" panose="020B0503020204020204" pitchFamily="34" charset="-122"/>
              </a:endParaRPr>
            </a:p>
          </p:txBody>
        </p:sp>
        <p:sp>
          <p:nvSpPr>
            <p:cNvPr id="41033" name="TextBox 57"/>
            <p:cNvSpPr txBox="1">
              <a:spLocks noChangeArrowheads="1"/>
            </p:cNvSpPr>
            <p:nvPr/>
          </p:nvSpPr>
          <p:spPr bwMode="auto">
            <a:xfrm>
              <a:off x="4283970" y="1714229"/>
              <a:ext cx="1035970" cy="276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200" dirty="0">
                  <a:latin typeface="Huawei Sans" panose="020C0503030203020204" pitchFamily="34" charset="0"/>
                  <a:ea typeface="微软雅黑" panose="020B0503020204020204" pitchFamily="34" charset="-122"/>
                </a:rPr>
                <a:t>Power cable</a:t>
              </a:r>
            </a:p>
          </p:txBody>
        </p:sp>
      </p:grpSp>
      <p:grpSp>
        <p:nvGrpSpPr>
          <p:cNvPr id="41003" name="Group 37914"/>
          <p:cNvGrpSpPr>
            <a:grpSpLocks/>
          </p:cNvGrpSpPr>
          <p:nvPr/>
        </p:nvGrpSpPr>
        <p:grpSpPr bwMode="auto">
          <a:xfrm>
            <a:off x="6901801" y="1488622"/>
            <a:ext cx="4268144" cy="2421852"/>
            <a:chOff x="5331460" y="1466163"/>
            <a:chExt cx="2749759" cy="2423199"/>
          </a:xfrm>
        </p:grpSpPr>
        <p:pic>
          <p:nvPicPr>
            <p:cNvPr id="41005" name="Picture 4" descr="D:\图片\136279_0.jpg"/>
            <p:cNvPicPr>
              <a:picLocks noChangeAspect="1" noChangeArrowheads="1"/>
            </p:cNvPicPr>
            <p:nvPr/>
          </p:nvPicPr>
          <p:blipFill>
            <a:blip r:embed="rId6" cstate="print">
              <a:extLst>
                <a:ext uri="{28A0092B-C50C-407E-A947-70E740481C1C}">
                  <a14:useLocalDpi xmlns:a14="http://schemas.microsoft.com/office/drawing/2010/main" val="0"/>
                </a:ext>
              </a:extLst>
            </a:blip>
            <a:srcRect t="3156"/>
            <a:stretch>
              <a:fillRect/>
            </a:stretch>
          </p:blipFill>
          <p:spPr bwMode="auto">
            <a:xfrm>
              <a:off x="6365335" y="2935008"/>
              <a:ext cx="658313" cy="527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1006" name="Group 37909"/>
            <p:cNvGrpSpPr>
              <a:grpSpLocks/>
            </p:cNvGrpSpPr>
            <p:nvPr/>
          </p:nvGrpSpPr>
          <p:grpSpPr bwMode="auto">
            <a:xfrm>
              <a:off x="5331460" y="1466163"/>
              <a:ext cx="1374797" cy="2423199"/>
              <a:chOff x="5331460" y="1466163"/>
              <a:chExt cx="1374797" cy="2423199"/>
            </a:xfrm>
          </p:grpSpPr>
          <p:pic>
            <p:nvPicPr>
              <p:cNvPr id="41019" name="Picture 7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22639" y="2240868"/>
                <a:ext cx="814256" cy="468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0" name="Picture 75"/>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23733" y="1466163"/>
                <a:ext cx="612068" cy="472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1" name="Picture 76"/>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35526" y="3009508"/>
                <a:ext cx="388482" cy="378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022" name="Straight Connector 78"/>
              <p:cNvCxnSpPr>
                <a:cxnSpLocks noChangeShapeType="1"/>
              </p:cNvCxnSpPr>
              <p:nvPr/>
            </p:nvCxnSpPr>
            <p:spPr bwMode="auto">
              <a:xfrm>
                <a:off x="5829767" y="1952836"/>
                <a:ext cx="0" cy="288032"/>
              </a:xfrm>
              <a:prstGeom prst="line">
                <a:avLst/>
              </a:prstGeom>
              <a:noFill/>
              <a:ln w="19050" algn="ctr">
                <a:solidFill>
                  <a:srgbClr val="0070C0"/>
                </a:solidFill>
                <a:round/>
                <a:headEnd/>
                <a:tailEnd/>
              </a:ln>
              <a:extLst>
                <a:ext uri="{909E8E84-426E-40DD-AFC4-6F175D3DCCD1}">
                  <a14:hiddenFill xmlns:a14="http://schemas.microsoft.com/office/drawing/2010/main">
                    <a:noFill/>
                  </a14:hiddenFill>
                </a:ext>
              </a:extLst>
            </p:spPr>
          </p:cxnSp>
          <p:cxnSp>
            <p:nvCxnSpPr>
              <p:cNvPr id="41023" name="Straight Connector 79"/>
              <p:cNvCxnSpPr>
                <a:cxnSpLocks noChangeShapeType="1"/>
              </p:cNvCxnSpPr>
              <p:nvPr/>
            </p:nvCxnSpPr>
            <p:spPr bwMode="auto">
              <a:xfrm>
                <a:off x="5833046" y="2708920"/>
                <a:ext cx="0" cy="288032"/>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41024" name="Straight Connector 80"/>
              <p:cNvCxnSpPr>
                <a:cxnSpLocks noChangeShapeType="1"/>
              </p:cNvCxnSpPr>
              <p:nvPr/>
            </p:nvCxnSpPr>
            <p:spPr bwMode="auto">
              <a:xfrm>
                <a:off x="6066486" y="3198624"/>
                <a:ext cx="265457"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41025" name="Elbow Connector 81"/>
              <p:cNvCxnSpPr>
                <a:cxnSpLocks noChangeShapeType="1"/>
              </p:cNvCxnSpPr>
              <p:nvPr/>
            </p:nvCxnSpPr>
            <p:spPr bwMode="auto">
              <a:xfrm rot="16200000" flipH="1">
                <a:off x="4735433" y="2298531"/>
                <a:ext cx="1496121" cy="304066"/>
              </a:xfrm>
              <a:prstGeom prst="bentConnector2">
                <a:avLst/>
              </a:prstGeom>
              <a:noFill/>
              <a:ln w="19050" algn="ctr">
                <a:solidFill>
                  <a:srgbClr val="0070C0"/>
                </a:solidFill>
                <a:round/>
                <a:headEnd/>
                <a:tailEnd/>
              </a:ln>
              <a:extLst>
                <a:ext uri="{909E8E84-426E-40DD-AFC4-6F175D3DCCD1}">
                  <a14:hiddenFill xmlns:a14="http://schemas.microsoft.com/office/drawing/2010/main">
                    <a:noFill/>
                  </a14:hiddenFill>
                </a:ext>
              </a:extLst>
            </p:spPr>
          </p:cxnSp>
          <p:cxnSp>
            <p:nvCxnSpPr>
              <p:cNvPr id="41026" name="Straight Connector 82"/>
              <p:cNvCxnSpPr>
                <a:cxnSpLocks noChangeShapeType="1"/>
              </p:cNvCxnSpPr>
              <p:nvPr/>
            </p:nvCxnSpPr>
            <p:spPr bwMode="auto">
              <a:xfrm flipH="1">
                <a:off x="5331460" y="1702506"/>
                <a:ext cx="192273" cy="0"/>
              </a:xfrm>
              <a:prstGeom prst="line">
                <a:avLst/>
              </a:prstGeom>
              <a:noFill/>
              <a:ln w="19050" algn="ctr">
                <a:solidFill>
                  <a:srgbClr val="0070C0"/>
                </a:solidFill>
                <a:round/>
                <a:headEnd/>
                <a:tailEnd/>
              </a:ln>
              <a:extLst>
                <a:ext uri="{909E8E84-426E-40DD-AFC4-6F175D3DCCD1}">
                  <a14:hiddenFill xmlns:a14="http://schemas.microsoft.com/office/drawing/2010/main">
                    <a:noFill/>
                  </a14:hiddenFill>
                </a:ext>
              </a:extLst>
            </p:spPr>
          </p:cxnSp>
          <p:sp>
            <p:nvSpPr>
              <p:cNvPr id="41027" name="TextBox 83"/>
              <p:cNvSpPr txBox="1">
                <a:spLocks noChangeArrowheads="1"/>
              </p:cNvSpPr>
              <p:nvPr/>
            </p:nvSpPr>
            <p:spPr bwMode="auto">
              <a:xfrm>
                <a:off x="6129095" y="1587088"/>
                <a:ext cx="577162" cy="43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100" dirty="0">
                    <a:latin typeface="Huawei Sans" panose="020C0503030203020204" pitchFamily="34" charset="0"/>
                    <a:ea typeface="微软雅黑" panose="020B0503020204020204" pitchFamily="34" charset="-122"/>
                  </a:rPr>
                  <a:t>Control </a:t>
                </a:r>
                <a:endParaRPr lang="en-US" sz="1100" dirty="0" smtClean="0">
                  <a:latin typeface="Huawei Sans" panose="020C0503030203020204" pitchFamily="34" charset="0"/>
                  <a:ea typeface="微软雅黑" panose="020B0503020204020204" pitchFamily="34" charset="-122"/>
                </a:endParaRPr>
              </a:p>
              <a:p>
                <a:pPr>
                  <a:lnSpc>
                    <a:spcPct val="100000"/>
                  </a:lnSpc>
                  <a:spcBef>
                    <a:spcPct val="0"/>
                  </a:spcBef>
                  <a:buClrTx/>
                  <a:buSzTx/>
                  <a:buFontTx/>
                  <a:buNone/>
                </a:pPr>
                <a:r>
                  <a:rPr lang="en-US" sz="1100" dirty="0" smtClean="0">
                    <a:latin typeface="Huawei Sans" panose="020C0503030203020204" pitchFamily="34" charset="0"/>
                    <a:ea typeface="微软雅黑" panose="020B0503020204020204" pitchFamily="34" charset="-122"/>
                  </a:rPr>
                  <a:t>panel</a:t>
                </a:r>
                <a:endParaRPr lang="en-US" sz="1100" dirty="0">
                  <a:latin typeface="Huawei Sans" panose="020C0503030203020204" pitchFamily="34" charset="0"/>
                  <a:ea typeface="微软雅黑" panose="020B0503020204020204" pitchFamily="34" charset="-122"/>
                </a:endParaRPr>
              </a:p>
            </p:txBody>
          </p:sp>
          <p:sp>
            <p:nvSpPr>
              <p:cNvPr id="41028" name="TextBox 84"/>
              <p:cNvSpPr txBox="1">
                <a:spLocks noChangeArrowheads="1"/>
              </p:cNvSpPr>
              <p:nvPr/>
            </p:nvSpPr>
            <p:spPr bwMode="auto">
              <a:xfrm>
                <a:off x="6300176" y="2373149"/>
                <a:ext cx="319007" cy="261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100">
                    <a:latin typeface="Huawei Sans" panose="020C0503030203020204" pitchFamily="34" charset="0"/>
                    <a:ea typeface="微软雅黑" panose="020B0503020204020204" pitchFamily="34" charset="-122"/>
                  </a:rPr>
                  <a:t>DG</a:t>
                </a:r>
              </a:p>
            </p:txBody>
          </p:sp>
          <p:sp>
            <p:nvSpPr>
              <p:cNvPr id="41029" name="TextBox 85"/>
              <p:cNvSpPr txBox="1">
                <a:spLocks noChangeArrowheads="1"/>
              </p:cNvSpPr>
              <p:nvPr/>
            </p:nvSpPr>
            <p:spPr bwMode="auto">
              <a:xfrm>
                <a:off x="5411327" y="3458235"/>
                <a:ext cx="905125" cy="43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r>
                  <a:rPr lang="en-US" sz="1100" dirty="0">
                    <a:latin typeface="Huawei Sans" panose="020C0503030203020204" pitchFamily="34" charset="0"/>
                    <a:ea typeface="微软雅黑" panose="020B0503020204020204" pitchFamily="34" charset="-122"/>
                  </a:rPr>
                  <a:t>Output </a:t>
                </a:r>
                <a:endParaRPr lang="en-US" sz="1100" dirty="0" smtClean="0">
                  <a:latin typeface="Huawei Sans" panose="020C0503030203020204" pitchFamily="34" charset="0"/>
                  <a:ea typeface="微软雅黑" panose="020B0503020204020204" pitchFamily="34" charset="-122"/>
                </a:endParaRPr>
              </a:p>
              <a:p>
                <a:pPr algn="ctr">
                  <a:lnSpc>
                    <a:spcPct val="100000"/>
                  </a:lnSpc>
                  <a:spcBef>
                    <a:spcPct val="0"/>
                  </a:spcBef>
                  <a:buClrTx/>
                  <a:buSzTx/>
                  <a:buFontTx/>
                  <a:buNone/>
                </a:pPr>
                <a:r>
                  <a:rPr lang="en-US" sz="1100" dirty="0" smtClean="0">
                    <a:latin typeface="Huawei Sans" panose="020C0503030203020204" pitchFamily="34" charset="0"/>
                    <a:ea typeface="微软雅黑" panose="020B0503020204020204" pitchFamily="34" charset="-122"/>
                  </a:rPr>
                  <a:t>circuit </a:t>
                </a:r>
                <a:r>
                  <a:rPr lang="en-US" sz="1100" dirty="0">
                    <a:latin typeface="Huawei Sans" panose="020C0503030203020204" pitchFamily="34" charset="0"/>
                    <a:ea typeface="微软雅黑" panose="020B0503020204020204" pitchFamily="34" charset="-122"/>
                  </a:rPr>
                  <a:t>breaker</a:t>
                </a:r>
              </a:p>
            </p:txBody>
          </p:sp>
        </p:grpSp>
        <p:sp>
          <p:nvSpPr>
            <p:cNvPr id="41007" name="TextBox 86"/>
            <p:cNvSpPr txBox="1">
              <a:spLocks noChangeArrowheads="1"/>
            </p:cNvSpPr>
            <p:nvPr/>
          </p:nvSpPr>
          <p:spPr bwMode="auto">
            <a:xfrm>
              <a:off x="6234021" y="3458235"/>
              <a:ext cx="790536" cy="43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r>
                <a:rPr lang="en-US" sz="1100" dirty="0">
                  <a:latin typeface="Huawei Sans" panose="020C0503030203020204" pitchFamily="34" charset="0"/>
                  <a:ea typeface="微软雅黑" panose="020B0503020204020204" pitchFamily="34" charset="-122"/>
                </a:rPr>
                <a:t>Parallel </a:t>
              </a:r>
              <a:endParaRPr lang="en-US" sz="1100" dirty="0" smtClean="0">
                <a:latin typeface="Huawei Sans" panose="020C0503030203020204" pitchFamily="34" charset="0"/>
                <a:ea typeface="微软雅黑" panose="020B0503020204020204" pitchFamily="34" charset="-122"/>
              </a:endParaRPr>
            </a:p>
            <a:p>
              <a:pPr algn="ctr">
                <a:lnSpc>
                  <a:spcPct val="100000"/>
                </a:lnSpc>
                <a:spcBef>
                  <a:spcPct val="0"/>
                </a:spcBef>
                <a:buClrTx/>
                <a:buSzTx/>
                <a:buFontTx/>
                <a:buNone/>
              </a:pPr>
              <a:r>
                <a:rPr lang="en-US" sz="1100" dirty="0" smtClean="0">
                  <a:latin typeface="Huawei Sans" panose="020C0503030203020204" pitchFamily="34" charset="0"/>
                  <a:ea typeface="微软雅黑" panose="020B0503020204020204" pitchFamily="34" charset="-122"/>
                </a:rPr>
                <a:t>cabinet/PDF</a:t>
              </a:r>
              <a:endParaRPr lang="en-US" sz="1100" dirty="0">
                <a:latin typeface="Huawei Sans" panose="020C0503030203020204" pitchFamily="34" charset="0"/>
                <a:ea typeface="微软雅黑" panose="020B0503020204020204" pitchFamily="34" charset="-122"/>
              </a:endParaRPr>
            </a:p>
          </p:txBody>
        </p:sp>
        <p:pic>
          <p:nvPicPr>
            <p:cNvPr id="41008" name="Picture 9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175784" y="2240868"/>
              <a:ext cx="814256" cy="468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9" name="Picture 9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7276878" y="1466163"/>
              <a:ext cx="612068" cy="472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0" name="Picture 97"/>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7388671" y="3009508"/>
              <a:ext cx="388482" cy="378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1011" name="Straight Connector 98"/>
            <p:cNvCxnSpPr>
              <a:cxnSpLocks noChangeShapeType="1"/>
            </p:cNvCxnSpPr>
            <p:nvPr/>
          </p:nvCxnSpPr>
          <p:spPr bwMode="auto">
            <a:xfrm flipH="1">
              <a:off x="7582912" y="1952836"/>
              <a:ext cx="0" cy="288032"/>
            </a:xfrm>
            <a:prstGeom prst="line">
              <a:avLst/>
            </a:prstGeom>
            <a:noFill/>
            <a:ln w="19050" algn="ctr">
              <a:solidFill>
                <a:srgbClr val="0070C0"/>
              </a:solidFill>
              <a:round/>
              <a:headEnd/>
              <a:tailEnd/>
            </a:ln>
            <a:extLst>
              <a:ext uri="{909E8E84-426E-40DD-AFC4-6F175D3DCCD1}">
                <a14:hiddenFill xmlns:a14="http://schemas.microsoft.com/office/drawing/2010/main">
                  <a:noFill/>
                </a14:hiddenFill>
              </a:ext>
            </a:extLst>
          </p:spPr>
        </p:cxnSp>
        <p:cxnSp>
          <p:nvCxnSpPr>
            <p:cNvPr id="41012" name="Straight Connector 99"/>
            <p:cNvCxnSpPr>
              <a:cxnSpLocks noChangeShapeType="1"/>
            </p:cNvCxnSpPr>
            <p:nvPr/>
          </p:nvCxnSpPr>
          <p:spPr bwMode="auto">
            <a:xfrm flipH="1">
              <a:off x="7579633" y="2708920"/>
              <a:ext cx="0" cy="288032"/>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41013" name="Straight Connector 100"/>
            <p:cNvCxnSpPr>
              <a:cxnSpLocks noChangeShapeType="1"/>
            </p:cNvCxnSpPr>
            <p:nvPr/>
          </p:nvCxnSpPr>
          <p:spPr bwMode="auto">
            <a:xfrm flipH="1">
              <a:off x="7059652" y="3198624"/>
              <a:ext cx="286542" cy="0"/>
            </a:xfrm>
            <a:prstGeom prst="line">
              <a:avLst/>
            </a:prstGeom>
            <a:noFill/>
            <a:ln w="19050" algn="ctr">
              <a:solidFill>
                <a:srgbClr val="FF0000"/>
              </a:solidFill>
              <a:round/>
              <a:headEnd/>
              <a:tailEnd/>
            </a:ln>
            <a:extLst>
              <a:ext uri="{909E8E84-426E-40DD-AFC4-6F175D3DCCD1}">
                <a14:hiddenFill xmlns:a14="http://schemas.microsoft.com/office/drawing/2010/main">
                  <a:noFill/>
                </a14:hiddenFill>
              </a:ext>
            </a:extLst>
          </p:spPr>
        </p:cxnSp>
        <p:cxnSp>
          <p:nvCxnSpPr>
            <p:cNvPr id="41014" name="Elbow Connector 101"/>
            <p:cNvCxnSpPr>
              <a:cxnSpLocks noChangeShapeType="1"/>
            </p:cNvCxnSpPr>
            <p:nvPr/>
          </p:nvCxnSpPr>
          <p:spPr bwMode="auto">
            <a:xfrm rot="5400000">
              <a:off x="7181125" y="2298531"/>
              <a:ext cx="1496121" cy="304066"/>
            </a:xfrm>
            <a:prstGeom prst="bentConnector2">
              <a:avLst/>
            </a:prstGeom>
            <a:noFill/>
            <a:ln w="19050" algn="ctr">
              <a:solidFill>
                <a:srgbClr val="0070C0"/>
              </a:solidFill>
              <a:round/>
              <a:headEnd/>
              <a:tailEnd/>
            </a:ln>
            <a:extLst>
              <a:ext uri="{909E8E84-426E-40DD-AFC4-6F175D3DCCD1}">
                <a14:hiddenFill xmlns:a14="http://schemas.microsoft.com/office/drawing/2010/main">
                  <a:noFill/>
                </a14:hiddenFill>
              </a:ext>
            </a:extLst>
          </p:spPr>
        </p:cxnSp>
        <p:cxnSp>
          <p:nvCxnSpPr>
            <p:cNvPr id="41015" name="Straight Connector 102"/>
            <p:cNvCxnSpPr>
              <a:cxnSpLocks noChangeShapeType="1"/>
            </p:cNvCxnSpPr>
            <p:nvPr/>
          </p:nvCxnSpPr>
          <p:spPr bwMode="auto">
            <a:xfrm>
              <a:off x="7888946" y="1702503"/>
              <a:ext cx="192273" cy="0"/>
            </a:xfrm>
            <a:prstGeom prst="line">
              <a:avLst/>
            </a:prstGeom>
            <a:noFill/>
            <a:ln w="19050" algn="ctr">
              <a:solidFill>
                <a:srgbClr val="0070C0"/>
              </a:solidFill>
              <a:round/>
              <a:headEnd/>
              <a:tailEnd/>
            </a:ln>
            <a:extLst>
              <a:ext uri="{909E8E84-426E-40DD-AFC4-6F175D3DCCD1}">
                <a14:hiddenFill xmlns:a14="http://schemas.microsoft.com/office/drawing/2010/main">
                  <a:noFill/>
                </a14:hiddenFill>
              </a:ext>
            </a:extLst>
          </p:spPr>
        </p:cxnSp>
        <p:sp>
          <p:nvSpPr>
            <p:cNvPr id="41016" name="TextBox 103"/>
            <p:cNvSpPr txBox="1">
              <a:spLocks noChangeArrowheads="1"/>
            </p:cNvSpPr>
            <p:nvPr/>
          </p:nvSpPr>
          <p:spPr bwMode="auto">
            <a:xfrm flipH="1">
              <a:off x="6785840" y="1596415"/>
              <a:ext cx="577162" cy="43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100" dirty="0">
                  <a:latin typeface="Huawei Sans" panose="020C0503030203020204" pitchFamily="34" charset="0"/>
                  <a:ea typeface="微软雅黑" panose="020B0503020204020204" pitchFamily="34" charset="-122"/>
                </a:rPr>
                <a:t>Control </a:t>
              </a:r>
              <a:endParaRPr lang="en-US" sz="1100" dirty="0" smtClean="0">
                <a:latin typeface="Huawei Sans" panose="020C0503030203020204" pitchFamily="34" charset="0"/>
                <a:ea typeface="微软雅黑" panose="020B0503020204020204" pitchFamily="34" charset="-122"/>
              </a:endParaRPr>
            </a:p>
            <a:p>
              <a:pPr>
                <a:lnSpc>
                  <a:spcPct val="100000"/>
                </a:lnSpc>
                <a:spcBef>
                  <a:spcPct val="0"/>
                </a:spcBef>
                <a:buClrTx/>
                <a:buSzTx/>
                <a:buFontTx/>
                <a:buNone/>
              </a:pPr>
              <a:r>
                <a:rPr lang="en-US" sz="1100" dirty="0" smtClean="0">
                  <a:latin typeface="Huawei Sans" panose="020C0503030203020204" pitchFamily="34" charset="0"/>
                  <a:ea typeface="微软雅黑" panose="020B0503020204020204" pitchFamily="34" charset="-122"/>
                </a:rPr>
                <a:t>panel</a:t>
              </a:r>
              <a:endParaRPr lang="en-US" sz="1100" dirty="0">
                <a:latin typeface="Huawei Sans" panose="020C0503030203020204" pitchFamily="34" charset="0"/>
                <a:ea typeface="微软雅黑" panose="020B0503020204020204" pitchFamily="34" charset="-122"/>
              </a:endParaRPr>
            </a:p>
          </p:txBody>
        </p:sp>
        <p:sp>
          <p:nvSpPr>
            <p:cNvPr id="41017" name="TextBox 104"/>
            <p:cNvSpPr txBox="1">
              <a:spLocks noChangeArrowheads="1"/>
            </p:cNvSpPr>
            <p:nvPr/>
          </p:nvSpPr>
          <p:spPr bwMode="auto">
            <a:xfrm flipH="1">
              <a:off x="6768244" y="2373149"/>
              <a:ext cx="319007" cy="261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100">
                  <a:latin typeface="Huawei Sans" panose="020C0503030203020204" pitchFamily="34" charset="0"/>
                  <a:ea typeface="微软雅黑" panose="020B0503020204020204" pitchFamily="34" charset="-122"/>
                </a:rPr>
                <a:t>DG</a:t>
              </a:r>
            </a:p>
          </p:txBody>
        </p:sp>
        <p:sp>
          <p:nvSpPr>
            <p:cNvPr id="41018" name="TextBox 105"/>
            <p:cNvSpPr txBox="1">
              <a:spLocks noChangeArrowheads="1"/>
            </p:cNvSpPr>
            <p:nvPr/>
          </p:nvSpPr>
          <p:spPr bwMode="auto">
            <a:xfrm flipH="1">
              <a:off x="7147326" y="3458233"/>
              <a:ext cx="914345" cy="431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r>
                <a:rPr lang="en-US" sz="1100" dirty="0">
                  <a:latin typeface="Huawei Sans" panose="020C0503030203020204" pitchFamily="34" charset="0"/>
                  <a:ea typeface="微软雅黑" panose="020B0503020204020204" pitchFamily="34" charset="-122"/>
                </a:rPr>
                <a:t>Output circuit </a:t>
              </a:r>
              <a:endParaRPr lang="en-US" sz="1100" dirty="0" smtClean="0">
                <a:latin typeface="Huawei Sans" panose="020C0503030203020204" pitchFamily="34" charset="0"/>
                <a:ea typeface="微软雅黑" panose="020B0503020204020204" pitchFamily="34" charset="-122"/>
              </a:endParaRPr>
            </a:p>
            <a:p>
              <a:pPr algn="ctr">
                <a:lnSpc>
                  <a:spcPct val="100000"/>
                </a:lnSpc>
                <a:spcBef>
                  <a:spcPct val="0"/>
                </a:spcBef>
                <a:buClrTx/>
                <a:buSzTx/>
                <a:buFontTx/>
                <a:buNone/>
              </a:pPr>
              <a:r>
                <a:rPr lang="en-US" sz="1100" dirty="0" smtClean="0">
                  <a:latin typeface="Huawei Sans" panose="020C0503030203020204" pitchFamily="34" charset="0"/>
                  <a:ea typeface="微软雅黑" panose="020B0503020204020204" pitchFamily="34" charset="-122"/>
                </a:rPr>
                <a:t>breaker</a:t>
              </a:r>
              <a:endParaRPr lang="en-US" sz="1100" dirty="0">
                <a:latin typeface="Huawei Sans" panose="020C0503030203020204" pitchFamily="34" charset="0"/>
                <a:ea typeface="微软雅黑" panose="020B0503020204020204" pitchFamily="34" charset="-122"/>
              </a:endParaRPr>
            </a:p>
          </p:txBody>
        </p:sp>
      </p:grpSp>
      <p:sp>
        <p:nvSpPr>
          <p:cNvPr id="2" name="标题 1"/>
          <p:cNvSpPr>
            <a:spLocks noGrp="1"/>
          </p:cNvSpPr>
          <p:nvPr>
            <p:ph type="title"/>
          </p:nvPr>
        </p:nvSpPr>
        <p:spPr/>
        <p:txBody>
          <a:bodyPr/>
          <a:lstStyle/>
          <a:p>
            <a:r>
              <a:rPr lang="en-US">
                <a:latin typeface="Huawei Sans" panose="020C0503030203020204" pitchFamily="34" charset="0"/>
              </a:rPr>
              <a:t>Running Mode</a:t>
            </a:r>
          </a:p>
        </p:txBody>
      </p:sp>
    </p:spTree>
    <p:extLst>
      <p:ext uri="{BB962C8B-B14F-4D97-AF65-F5344CB8AC3E}">
        <p14:creationId xmlns:p14="http://schemas.microsoft.com/office/powerpoint/2010/main" val="38507918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rPr>
              <a:t>Redundancy Mode (1)</a:t>
            </a:r>
          </a:p>
        </p:txBody>
      </p:sp>
      <p:graphicFrame>
        <p:nvGraphicFramePr>
          <p:cNvPr id="4" name="Group 724"/>
          <p:cNvGraphicFramePr>
            <a:graphicFrameLocks noGrp="1"/>
          </p:cNvGraphicFramePr>
          <p:nvPr>
            <p:extLst>
              <p:ext uri="{D42A27DB-BD31-4B8C-83A1-F6EECF244321}">
                <p14:modId xmlns:p14="http://schemas.microsoft.com/office/powerpoint/2010/main" val="1318872433"/>
              </p:ext>
            </p:extLst>
          </p:nvPr>
        </p:nvGraphicFramePr>
        <p:xfrm>
          <a:off x="532058" y="944563"/>
          <a:ext cx="10877550" cy="5252665"/>
        </p:xfrm>
        <a:graphic>
          <a:graphicData uri="http://schemas.openxmlformats.org/drawingml/2006/table">
            <a:tbl>
              <a:tblPr/>
              <a:tblGrid>
                <a:gridCol w="1419225"/>
                <a:gridCol w="2914650"/>
                <a:gridCol w="3357920"/>
                <a:gridCol w="3185755"/>
              </a:tblGrid>
              <a:tr h="424824">
                <a:tc>
                  <a:txBody>
                    <a:bodyPr/>
                    <a:lstStyle/>
                    <a:p>
                      <a:pPr marL="0" marR="0" lvl="0" indent="0" algn="l" defTabSz="801688" rtl="0" eaLnBrk="1" fontAlgn="base" latinLnBrk="0" hangingPunct="1">
                        <a:lnSpc>
                          <a:spcPct val="140000"/>
                        </a:lnSpc>
                        <a:spcBef>
                          <a:spcPct val="0"/>
                        </a:spcBef>
                        <a:spcAft>
                          <a:spcPct val="0"/>
                        </a:spcAft>
                        <a:buClr>
                          <a:schemeClr val="bg2"/>
                        </a:buClr>
                        <a:buSzPct val="60000"/>
                        <a:buFont typeface="Wingdings" pitchFamily="2" charset="2"/>
                        <a:buNone/>
                        <a:tabLst/>
                      </a:pPr>
                      <a:endParaRPr kumimoji="0" lang="zh-CN" altLang="en-US" sz="1400" b="1" i="0" u="none" strike="noStrike" cap="none" normalizeH="0" baseline="0" dirty="0" smtClean="0">
                        <a:ln>
                          <a:noFill/>
                        </a:ln>
                        <a:solidFill>
                          <a:schemeClr val="tx1"/>
                        </a:solidFill>
                        <a:effectLst/>
                        <a:latin typeface="Huawei Sans" panose="020C0503030203020204" pitchFamily="34" charset="0"/>
                        <a:ea typeface="微软雅黑" panose="020B0503020204020204" pitchFamily="34" charset="-122"/>
                        <a:cs typeface="Huawei Sans" panose="020C0503030203020204" pitchFamily="34" charset="0"/>
                      </a:endParaRPr>
                    </a:p>
                  </a:txBody>
                  <a:tcPr marL="106870" marR="106870" marT="40064" marB="4006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N Solution (No Redundancy)</a:t>
                      </a:r>
                    </a:p>
                  </a:txBody>
                  <a:tcPr marL="106870" marR="106870" marT="40064" marB="4006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N+1 Solution</a:t>
                      </a:r>
                    </a:p>
                  </a:txBody>
                  <a:tcPr marL="106870" marR="106870" marT="40064" marB="4006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2N Solution</a:t>
                      </a:r>
                    </a:p>
                  </a:txBody>
                  <a:tcPr marL="106870" marR="106870" marT="40064" marB="4006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r>
              <a:tr h="1354109">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Topology</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endParaRPr kumimoji="0" lang="zh-CN" altLang="en-US" sz="1400" b="0" i="0" u="none" strike="noStrike" kern="1200" cap="none" normalizeH="0" baseline="0" dirty="0">
                        <a:ln>
                          <a:noFill/>
                        </a:ln>
                        <a:solidFill>
                          <a:schemeClr val="tx1"/>
                        </a:solidFill>
                        <a:effectLst/>
                        <a:latin typeface="Huawei Sans" panose="020C0503030203020204" pitchFamily="34" charset="0"/>
                        <a:ea typeface="微软雅黑" panose="020B0503020204020204" pitchFamily="34" charset="-122"/>
                        <a:cs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endParaRPr kumimoji="0" lang="en-US" altLang="en-US" sz="1400" b="0" i="0" u="none" strike="noStrike" kern="1200" cap="none" normalizeH="0" baseline="0" dirty="0" smtClean="0">
                        <a:ln>
                          <a:noFill/>
                        </a:ln>
                        <a:solidFill>
                          <a:schemeClr val="tx1"/>
                        </a:solidFill>
                        <a:effectLst/>
                        <a:latin typeface="Huawei Sans" panose="020C0503030203020204" pitchFamily="34" charset="0"/>
                        <a:ea typeface="微软雅黑" panose="020B0503020204020204" pitchFamily="34" charset="-122"/>
                        <a:cs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endParaRPr kumimoji="0" lang="en-US" altLang="en-US" sz="1400" b="0" i="0" u="none" strike="noStrike" kern="1200" cap="none" normalizeH="0" baseline="0" dirty="0" smtClean="0">
                        <a:ln>
                          <a:noFill/>
                        </a:ln>
                        <a:solidFill>
                          <a:schemeClr val="tx1"/>
                        </a:solidFill>
                        <a:effectLst/>
                        <a:latin typeface="Huawei Sans" panose="020C0503030203020204" pitchFamily="34" charset="0"/>
                        <a:ea typeface="微软雅黑" panose="020B0503020204020204" pitchFamily="34" charset="-122"/>
                        <a:cs typeface="Huawei Sans" panose="020C0503030203020204" pitchFamily="34"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Reliability level</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The reliability is poor. The N solution meets the Uptime Tier </a:t>
                      </a:r>
                      <a:r>
                        <a:rPr kumimoji="0" lang="en-US" altLang="zh-CN"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Ⅰ</a:t>
                      </a:r>
                      <a:r>
                        <a:rPr kumimoji="0" lang="en-US"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 </a:t>
                      </a: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requirements.</a:t>
                      </a:r>
                    </a:p>
                  </a:txBody>
                  <a:tcPr marL="72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The reliability is favorable. The N+1 solution has one redundant DG and meets the Uptime Tier </a:t>
                      </a:r>
                      <a:r>
                        <a:rPr kumimoji="0" lang="en-US" altLang="zh-CN"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Ⅱ</a:t>
                      </a:r>
                      <a:r>
                        <a:rPr kumimoji="0" lang="en-US"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 </a:t>
                      </a: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or </a:t>
                      </a:r>
                      <a:r>
                        <a:rPr kumimoji="0" lang="en-US" altLang="zh-CN"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Ⅲ</a:t>
                      </a:r>
                      <a:r>
                        <a:rPr kumimoji="0" lang="en-US"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 </a:t>
                      </a: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requirements.</a:t>
                      </a:r>
                    </a:p>
                  </a:txBody>
                  <a:tcPr marL="72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The reliability is high. The 2N solution has N redundant DGs and meets the Uptime Tier </a:t>
                      </a:r>
                      <a:r>
                        <a:rPr kumimoji="0" lang="en-US" altLang="zh-CN"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Ⅳ</a:t>
                      </a:r>
                      <a:r>
                        <a:rPr kumimoji="0" lang="en-US" sz="1400" b="0" i="0" u="none" strike="noStrike" cap="none" normalizeH="0" baseline="0" dirty="0" smtClean="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 </a:t>
                      </a: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requirements.</a:t>
                      </a:r>
                    </a:p>
                  </a:txBody>
                  <a:tcPr marL="72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DG maintenance</a:t>
                      </a:r>
                    </a:p>
                  </a:txBody>
                  <a:tcPr marL="0" marR="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If any DG is being maintained, less than N DGs can be running.</a:t>
                      </a:r>
                    </a:p>
                  </a:txBody>
                  <a:tcPr marL="72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DGs can be maintained one by one.</a:t>
                      </a:r>
                    </a:p>
                  </a:txBody>
                  <a:tcPr marL="72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One group of N DGs can be maintained simultaneously.</a:t>
                      </a:r>
                    </a:p>
                  </a:txBody>
                  <a:tcPr marL="72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Technical complexity</a:t>
                      </a:r>
                    </a:p>
                  </a:txBody>
                  <a:tcPr marL="106870" marR="106870" marT="40064" marB="4006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Technical complexity is low, and standalone running is applied.</a:t>
                      </a:r>
                    </a:p>
                  </a:txBody>
                  <a:tcPr marL="72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Technical complexity is relatively high, and control logics need to be added to control the DG startup and stop.</a:t>
                      </a:r>
                    </a:p>
                  </a:txBody>
                  <a:tcPr marL="72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Technical complexity is high, and the redundant N DGs can be standby or running simultaneously with the other N DGs.</a:t>
                      </a:r>
                    </a:p>
                  </a:txBody>
                  <a:tcPr marL="72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0">
                <a:tc>
                  <a:txBody>
                    <a:bodyPr/>
                    <a:lstStyle/>
                    <a:p>
                      <a:pPr marL="0" marR="0" lvl="0" indent="0" algn="ctr"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1" i="0" u="none" strike="noStrike" cap="none" normalizeH="0" baseline="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Applicable scenario</a:t>
                      </a:r>
                    </a:p>
                  </a:txBody>
                  <a:tcPr marL="106870" marR="106870" marT="40064" marB="40064"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Small-sized data center</a:t>
                      </a:r>
                    </a:p>
                  </a:txBody>
                  <a:tcPr marL="72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Medium- and large-sized data center</a:t>
                      </a:r>
                    </a:p>
                  </a:txBody>
                  <a:tcPr marL="72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801688" rtl="0" eaLnBrk="1" fontAlgn="base" latinLnBrk="0" hangingPunct="1">
                        <a:lnSpc>
                          <a:spcPct val="125000"/>
                        </a:lnSpc>
                        <a:spcBef>
                          <a:spcPct val="0"/>
                        </a:spcBef>
                        <a:spcAft>
                          <a:spcPct val="0"/>
                        </a:spcAft>
                        <a:buClr>
                          <a:schemeClr val="bg2"/>
                        </a:buClr>
                        <a:buSzPct val="60000"/>
                        <a:buFont typeface="Wingdings" pitchFamily="2" charset="2"/>
                        <a:buNone/>
                        <a:tabLst/>
                        <a:defRPr/>
                      </a:pPr>
                      <a:r>
                        <a:rPr kumimoji="0" lang="en-US" sz="1400" b="0" i="0" u="none" strike="noStrike" cap="none" normalizeH="0" baseline="0" dirty="0">
                          <a:ln>
                            <a:noFill/>
                          </a:ln>
                          <a:solidFill>
                            <a:schemeClr val="tx1"/>
                          </a:solidFill>
                          <a:latin typeface="Huawei Sans" panose="020C0503030203020204" pitchFamily="34" charset="0"/>
                          <a:ea typeface="微软雅黑" panose="020B0503020204020204" pitchFamily="34" charset="-122"/>
                          <a:cs typeface="Huawei Sans" panose="020C0503030203020204" pitchFamily="34" charset="0"/>
                        </a:rPr>
                        <a:t>Medium- and large-sized data center</a:t>
                      </a:r>
                    </a:p>
                  </a:txBody>
                  <a:tcPr marL="72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grpSp>
        <p:nvGrpSpPr>
          <p:cNvPr id="22" name="组合 21"/>
          <p:cNvGrpSpPr/>
          <p:nvPr/>
        </p:nvGrpSpPr>
        <p:grpSpPr>
          <a:xfrm>
            <a:off x="2276439" y="1431530"/>
            <a:ext cx="1817812" cy="1252174"/>
            <a:chOff x="2401763" y="1958684"/>
            <a:chExt cx="2205404" cy="1589015"/>
          </a:xfrm>
        </p:grpSpPr>
        <p:graphicFrame>
          <p:nvGraphicFramePr>
            <p:cNvPr id="6" name="Object 248"/>
            <p:cNvGraphicFramePr>
              <a:graphicFrameLocks noChangeAspect="1"/>
            </p:cNvGraphicFramePr>
            <p:nvPr>
              <p:extLst>
                <p:ext uri="{D42A27DB-BD31-4B8C-83A1-F6EECF244321}">
                  <p14:modId xmlns:p14="http://schemas.microsoft.com/office/powerpoint/2010/main" val="3749994412"/>
                </p:ext>
              </p:extLst>
            </p:nvPr>
          </p:nvGraphicFramePr>
          <p:xfrm>
            <a:off x="2556427" y="1958684"/>
            <a:ext cx="1921215" cy="1589015"/>
          </p:xfrm>
          <a:graphic>
            <a:graphicData uri="http://schemas.openxmlformats.org/presentationml/2006/ole">
              <mc:AlternateContent xmlns:mc="http://schemas.openxmlformats.org/markup-compatibility/2006">
                <mc:Choice xmlns:v="urn:schemas-microsoft-com:vml" Requires="v">
                  <p:oleObj spid="_x0000_s1068" name="Visio" r:id="rId5" imgW="2762305" imgH="2857517" progId="">
                    <p:embed/>
                  </p:oleObj>
                </mc:Choice>
                <mc:Fallback>
                  <p:oleObj name="Visio" r:id="rId5" imgW="2762305" imgH="285751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6427" y="1958684"/>
                          <a:ext cx="1921215" cy="1589015"/>
                        </a:xfrm>
                        <a:prstGeom prst="rect">
                          <a:avLst/>
                        </a:prstGeom>
                        <a:solidFill>
                          <a:srgbClr val="F2F2F2"/>
                        </a:solidFill>
                        <a:extLst/>
                      </p:spPr>
                    </p:pic>
                  </p:oleObj>
                </mc:Fallback>
              </mc:AlternateContent>
            </a:graphicData>
          </a:graphic>
        </p:graphicFrame>
        <p:sp>
          <p:nvSpPr>
            <p:cNvPr id="3" name="矩形 2"/>
            <p:cNvSpPr/>
            <p:nvPr/>
          </p:nvSpPr>
          <p:spPr>
            <a:xfrm>
              <a:off x="2762250" y="1958685"/>
              <a:ext cx="1457325" cy="33684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788372" y="3238500"/>
              <a:ext cx="1457325" cy="2582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2962150" y="2004234"/>
              <a:ext cx="1081454" cy="307777"/>
            </a:xfrm>
            <a:prstGeom prst="rect">
              <a:avLst/>
            </a:prstGeom>
            <a:noFill/>
          </p:spPr>
          <p:txBody>
            <a:bodyPr wrap="square" rtlCol="0">
              <a:spAutoFit/>
            </a:bodyPr>
            <a:lstStyle/>
            <a:p>
              <a:pPr algn="ctr"/>
              <a:r>
                <a:rPr lang="en-US" altLang="zh-CN" sz="1400" dirty="0"/>
                <a:t>N </a:t>
              </a:r>
              <a:r>
                <a:rPr lang="en-US" altLang="zh-CN" sz="1400" dirty="0" smtClean="0"/>
                <a:t>DG</a:t>
              </a:r>
              <a:endParaRPr lang="en-US" altLang="zh-CN" sz="1400" dirty="0"/>
            </a:p>
          </p:txBody>
        </p:sp>
        <p:sp>
          <p:nvSpPr>
            <p:cNvPr id="17" name="文本框 16"/>
            <p:cNvSpPr txBox="1"/>
            <p:nvPr/>
          </p:nvSpPr>
          <p:spPr>
            <a:xfrm>
              <a:off x="2401763" y="3206509"/>
              <a:ext cx="2205404" cy="261610"/>
            </a:xfrm>
            <a:prstGeom prst="rect">
              <a:avLst/>
            </a:prstGeom>
            <a:noFill/>
          </p:spPr>
          <p:txBody>
            <a:bodyPr wrap="square" rtlCol="0">
              <a:spAutoFit/>
            </a:bodyPr>
            <a:lstStyle/>
            <a:p>
              <a:pPr algn="ctr"/>
              <a:r>
                <a:rPr lang="en-US" altLang="zh-CN" sz="1100" dirty="0"/>
                <a:t>Parallel output cabinets</a:t>
              </a:r>
            </a:p>
          </p:txBody>
        </p:sp>
      </p:grpSp>
      <p:grpSp>
        <p:nvGrpSpPr>
          <p:cNvPr id="23" name="组合 22"/>
          <p:cNvGrpSpPr/>
          <p:nvPr/>
        </p:nvGrpSpPr>
        <p:grpSpPr>
          <a:xfrm>
            <a:off x="5339988" y="1381979"/>
            <a:ext cx="2774496" cy="1289973"/>
            <a:chOff x="5599608" y="1958684"/>
            <a:chExt cx="2689840" cy="1538018"/>
          </a:xfrm>
        </p:grpSpPr>
        <p:graphicFrame>
          <p:nvGraphicFramePr>
            <p:cNvPr id="5" name="Object 247"/>
            <p:cNvGraphicFramePr>
              <a:graphicFrameLocks noChangeAspect="1"/>
            </p:cNvGraphicFramePr>
            <p:nvPr>
              <p:extLst>
                <p:ext uri="{D42A27DB-BD31-4B8C-83A1-F6EECF244321}">
                  <p14:modId xmlns:p14="http://schemas.microsoft.com/office/powerpoint/2010/main" val="2621317057"/>
                </p:ext>
              </p:extLst>
            </p:nvPr>
          </p:nvGraphicFramePr>
          <p:xfrm>
            <a:off x="5602539" y="1958684"/>
            <a:ext cx="2189633" cy="1538018"/>
          </p:xfrm>
          <a:graphic>
            <a:graphicData uri="http://schemas.openxmlformats.org/presentationml/2006/ole">
              <mc:AlternateContent xmlns:mc="http://schemas.openxmlformats.org/markup-compatibility/2006">
                <mc:Choice xmlns:v="urn:schemas-microsoft-com:vml" Requires="v">
                  <p:oleObj spid="_x0000_s1069" name="Visio" r:id="rId8" imgW="4276673" imgH="2857517" progId="">
                    <p:embed/>
                  </p:oleObj>
                </mc:Choice>
                <mc:Fallback>
                  <p:oleObj name="Visio" r:id="rId8" imgW="4276673" imgH="2857517" progId="">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602539" y="1958684"/>
                          <a:ext cx="2189633" cy="1538018"/>
                        </a:xfrm>
                        <a:prstGeom prst="rect">
                          <a:avLst/>
                        </a:prstGeom>
                        <a:noFill/>
                        <a:extLst/>
                      </p:spPr>
                    </p:pic>
                  </p:oleObj>
                </mc:Fallback>
              </mc:AlternateContent>
            </a:graphicData>
          </a:graphic>
        </p:graphicFrame>
        <p:sp>
          <p:nvSpPr>
            <p:cNvPr id="9" name="矩形 8"/>
            <p:cNvSpPr/>
            <p:nvPr/>
          </p:nvSpPr>
          <p:spPr>
            <a:xfrm>
              <a:off x="5830022" y="3169920"/>
              <a:ext cx="1457325" cy="2582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33516" y="2004234"/>
              <a:ext cx="2230324" cy="258202"/>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716166" y="2004234"/>
              <a:ext cx="1081454" cy="307777"/>
            </a:xfrm>
            <a:prstGeom prst="rect">
              <a:avLst/>
            </a:prstGeom>
            <a:noFill/>
          </p:spPr>
          <p:txBody>
            <a:bodyPr wrap="square" rtlCol="0">
              <a:spAutoFit/>
            </a:bodyPr>
            <a:lstStyle/>
            <a:p>
              <a:pPr algn="ctr"/>
              <a:r>
                <a:rPr lang="en-US" altLang="zh-CN" sz="1400" dirty="0"/>
                <a:t>N </a:t>
              </a:r>
              <a:r>
                <a:rPr lang="en-US" altLang="zh-CN" sz="1400" dirty="0" smtClean="0"/>
                <a:t>DG</a:t>
              </a:r>
              <a:endParaRPr lang="en-US" altLang="zh-CN" sz="1400" dirty="0"/>
            </a:p>
          </p:txBody>
        </p:sp>
        <p:sp>
          <p:nvSpPr>
            <p:cNvPr id="18" name="文本框 17"/>
            <p:cNvSpPr txBox="1"/>
            <p:nvPr/>
          </p:nvSpPr>
          <p:spPr>
            <a:xfrm>
              <a:off x="5599608" y="3163450"/>
              <a:ext cx="2205404" cy="261610"/>
            </a:xfrm>
            <a:prstGeom prst="rect">
              <a:avLst/>
            </a:prstGeom>
            <a:noFill/>
          </p:spPr>
          <p:txBody>
            <a:bodyPr wrap="square" rtlCol="0">
              <a:spAutoFit/>
            </a:bodyPr>
            <a:lstStyle/>
            <a:p>
              <a:pPr algn="ctr"/>
              <a:r>
                <a:rPr lang="en-US" altLang="zh-CN" sz="1100" dirty="0"/>
                <a:t>Parallel output cabinets</a:t>
              </a:r>
            </a:p>
          </p:txBody>
        </p:sp>
        <p:sp>
          <p:nvSpPr>
            <p:cNvPr id="21" name="文本框 20"/>
            <p:cNvSpPr txBox="1"/>
            <p:nvPr/>
          </p:nvSpPr>
          <p:spPr>
            <a:xfrm>
              <a:off x="6934812" y="2025789"/>
              <a:ext cx="1354636" cy="307777"/>
            </a:xfrm>
            <a:prstGeom prst="rect">
              <a:avLst/>
            </a:prstGeom>
            <a:noFill/>
          </p:spPr>
          <p:txBody>
            <a:bodyPr wrap="square" rtlCol="0">
              <a:spAutoFit/>
            </a:bodyPr>
            <a:lstStyle/>
            <a:p>
              <a:pPr algn="ctr"/>
              <a:r>
                <a:rPr lang="en-US" altLang="zh-CN" sz="1400" dirty="0"/>
                <a:t>1 redundancy</a:t>
              </a:r>
            </a:p>
          </p:txBody>
        </p:sp>
      </p:grpSp>
      <p:pic>
        <p:nvPicPr>
          <p:cNvPr id="27" name="图片 26"/>
          <p:cNvPicPr>
            <a:picLocks noChangeAspect="1"/>
          </p:cNvPicPr>
          <p:nvPr/>
        </p:nvPicPr>
        <p:blipFill>
          <a:blip r:embed="rId10"/>
          <a:stretch>
            <a:fillRect/>
          </a:stretch>
        </p:blipFill>
        <p:spPr>
          <a:xfrm>
            <a:off x="8433308" y="1588691"/>
            <a:ext cx="2657475" cy="1095375"/>
          </a:xfrm>
          <a:prstGeom prst="rect">
            <a:avLst/>
          </a:prstGeom>
        </p:spPr>
      </p:pic>
    </p:spTree>
    <p:extLst>
      <p:ext uri="{BB962C8B-B14F-4D97-AF65-F5344CB8AC3E}">
        <p14:creationId xmlns:p14="http://schemas.microsoft.com/office/powerpoint/2010/main" val="384097683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96361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rPr>
              <a:t>Redundancy Mode (2)</a:t>
            </a:r>
          </a:p>
        </p:txBody>
      </p:sp>
      <p:sp>
        <p:nvSpPr>
          <p:cNvPr id="183" name="文本占位符 182"/>
          <p:cNvSpPr>
            <a:spLocks noGrp="1"/>
          </p:cNvSpPr>
          <p:nvPr>
            <p:ph type="body" sz="quarter" idx="10"/>
          </p:nvPr>
        </p:nvSpPr>
        <p:spPr/>
        <p:txBody>
          <a:bodyPr/>
          <a:lstStyle/>
          <a:p>
            <a:r>
              <a:rPr lang="en-US" dirty="0">
                <a:latin typeface="Huawei Sans" panose="020C0503030203020204" pitchFamily="34" charset="0"/>
              </a:rPr>
              <a:t>How can the following N+1 redundancy mode meet </a:t>
            </a:r>
            <a:r>
              <a:rPr lang="en-US" dirty="0" smtClean="0">
                <a:latin typeface="Huawei Sans" panose="020C0503030203020204" pitchFamily="34" charset="0"/>
              </a:rPr>
              <a:t>Uptime Tier </a:t>
            </a:r>
            <a:r>
              <a:rPr lang="en-US" altLang="zh-CN" dirty="0" smtClean="0">
                <a:latin typeface="Huawei Sans" panose="020C0503030203020204" pitchFamily="34" charset="0"/>
              </a:rPr>
              <a:t>Ⅲ</a:t>
            </a:r>
            <a:r>
              <a:rPr lang="en-US" dirty="0" smtClean="0">
                <a:latin typeface="Huawei Sans" panose="020C0503030203020204" pitchFamily="34" charset="0"/>
              </a:rPr>
              <a:t> </a:t>
            </a:r>
            <a:r>
              <a:rPr lang="en-US" dirty="0">
                <a:latin typeface="Huawei Sans" panose="020C0503030203020204" pitchFamily="34" charset="0"/>
              </a:rPr>
              <a:t>requirements through cable connection design?</a:t>
            </a:r>
          </a:p>
        </p:txBody>
      </p:sp>
      <p:grpSp>
        <p:nvGrpSpPr>
          <p:cNvPr id="3" name="组合 2"/>
          <p:cNvGrpSpPr/>
          <p:nvPr/>
        </p:nvGrpSpPr>
        <p:grpSpPr>
          <a:xfrm>
            <a:off x="6312024" y="3356992"/>
            <a:ext cx="4879096" cy="2841039"/>
            <a:chOff x="6608763" y="4602163"/>
            <a:chExt cx="1300163" cy="881063"/>
          </a:xfrm>
        </p:grpSpPr>
        <p:sp>
          <p:nvSpPr>
            <p:cNvPr id="4" name="Freeform 5"/>
            <p:cNvSpPr>
              <a:spLocks/>
            </p:cNvSpPr>
            <p:nvPr/>
          </p:nvSpPr>
          <p:spPr bwMode="auto">
            <a:xfrm>
              <a:off x="7642226" y="4732338"/>
              <a:ext cx="203200" cy="257175"/>
            </a:xfrm>
            <a:custGeom>
              <a:avLst/>
              <a:gdLst>
                <a:gd name="T0" fmla="*/ 93 w 101"/>
                <a:gd name="T1" fmla="*/ 47 h 128"/>
                <a:gd name="T2" fmla="*/ 96 w 101"/>
                <a:gd name="T3" fmla="*/ 43 h 128"/>
                <a:gd name="T4" fmla="*/ 101 w 101"/>
                <a:gd name="T5" fmla="*/ 32 h 128"/>
                <a:gd name="T6" fmla="*/ 101 w 101"/>
                <a:gd name="T7" fmla="*/ 30 h 128"/>
                <a:gd name="T8" fmla="*/ 75 w 101"/>
                <a:gd name="T9" fmla="*/ 11 h 128"/>
                <a:gd name="T10" fmla="*/ 47 w 101"/>
                <a:gd name="T11" fmla="*/ 0 h 128"/>
                <a:gd name="T12" fmla="*/ 31 w 101"/>
                <a:gd name="T13" fmla="*/ 25 h 128"/>
                <a:gd name="T14" fmla="*/ 22 w 101"/>
                <a:gd name="T15" fmla="*/ 18 h 128"/>
                <a:gd name="T16" fmla="*/ 16 w 101"/>
                <a:gd name="T17" fmla="*/ 26 h 128"/>
                <a:gd name="T18" fmla="*/ 10 w 101"/>
                <a:gd name="T19" fmla="*/ 20 h 128"/>
                <a:gd name="T20" fmla="*/ 5 w 101"/>
                <a:gd name="T21" fmla="*/ 32 h 128"/>
                <a:gd name="T22" fmla="*/ 4 w 101"/>
                <a:gd name="T23" fmla="*/ 24 h 128"/>
                <a:gd name="T24" fmla="*/ 0 w 101"/>
                <a:gd name="T25" fmla="*/ 27 h 128"/>
                <a:gd name="T26" fmla="*/ 5 w 101"/>
                <a:gd name="T27" fmla="*/ 37 h 128"/>
                <a:gd name="T28" fmla="*/ 10 w 101"/>
                <a:gd name="T29" fmla="*/ 25 h 128"/>
                <a:gd name="T30" fmla="*/ 16 w 101"/>
                <a:gd name="T31" fmla="*/ 30 h 128"/>
                <a:gd name="T32" fmla="*/ 16 w 101"/>
                <a:gd name="T33" fmla="*/ 58 h 128"/>
                <a:gd name="T34" fmla="*/ 18 w 101"/>
                <a:gd name="T35" fmla="*/ 57 h 128"/>
                <a:gd name="T36" fmla="*/ 18 w 101"/>
                <a:gd name="T37" fmla="*/ 28 h 128"/>
                <a:gd name="T38" fmla="*/ 23 w 101"/>
                <a:gd name="T39" fmla="*/ 24 h 128"/>
                <a:gd name="T40" fmla="*/ 33 w 101"/>
                <a:gd name="T41" fmla="*/ 29 h 128"/>
                <a:gd name="T42" fmla="*/ 47 w 101"/>
                <a:gd name="T43" fmla="*/ 5 h 128"/>
                <a:gd name="T44" fmla="*/ 89 w 101"/>
                <a:gd name="T45" fmla="*/ 35 h 128"/>
                <a:gd name="T46" fmla="*/ 79 w 101"/>
                <a:gd name="T47" fmla="*/ 59 h 128"/>
                <a:gd name="T48" fmla="*/ 47 w 101"/>
                <a:gd name="T49" fmla="*/ 36 h 128"/>
                <a:gd name="T50" fmla="*/ 81 w 101"/>
                <a:gd name="T51" fmla="*/ 70 h 128"/>
                <a:gd name="T52" fmla="*/ 61 w 101"/>
                <a:gd name="T53" fmla="*/ 128 h 128"/>
                <a:gd name="T54" fmla="*/ 70 w 101"/>
                <a:gd name="T55" fmla="*/ 128 h 128"/>
                <a:gd name="T56" fmla="*/ 88 w 101"/>
                <a:gd name="T57" fmla="*/ 105 h 128"/>
                <a:gd name="T58" fmla="*/ 90 w 101"/>
                <a:gd name="T59" fmla="*/ 71 h 128"/>
                <a:gd name="T60" fmla="*/ 90 w 101"/>
                <a:gd name="T61" fmla="*/ 66 h 128"/>
                <a:gd name="T62" fmla="*/ 89 w 101"/>
                <a:gd name="T63" fmla="*/ 62 h 128"/>
                <a:gd name="T64" fmla="*/ 82 w 101"/>
                <a:gd name="T65" fmla="*/ 58 h 128"/>
                <a:gd name="T66" fmla="*/ 93 w 101"/>
                <a:gd name="T67"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128">
                  <a:moveTo>
                    <a:pt x="93" y="47"/>
                  </a:moveTo>
                  <a:cubicBezTo>
                    <a:pt x="94" y="46"/>
                    <a:pt x="95" y="45"/>
                    <a:pt x="96" y="43"/>
                  </a:cubicBezTo>
                  <a:cubicBezTo>
                    <a:pt x="98" y="40"/>
                    <a:pt x="99" y="36"/>
                    <a:pt x="101" y="32"/>
                  </a:cubicBezTo>
                  <a:cubicBezTo>
                    <a:pt x="101" y="32"/>
                    <a:pt x="101" y="31"/>
                    <a:pt x="101" y="30"/>
                  </a:cubicBezTo>
                  <a:cubicBezTo>
                    <a:pt x="75" y="11"/>
                    <a:pt x="75" y="11"/>
                    <a:pt x="75" y="11"/>
                  </a:cubicBezTo>
                  <a:cubicBezTo>
                    <a:pt x="47" y="0"/>
                    <a:pt x="47" y="0"/>
                    <a:pt x="47" y="0"/>
                  </a:cubicBezTo>
                  <a:cubicBezTo>
                    <a:pt x="31" y="25"/>
                    <a:pt x="31" y="25"/>
                    <a:pt x="31" y="25"/>
                  </a:cubicBezTo>
                  <a:cubicBezTo>
                    <a:pt x="22" y="18"/>
                    <a:pt x="22" y="18"/>
                    <a:pt x="22" y="18"/>
                  </a:cubicBezTo>
                  <a:cubicBezTo>
                    <a:pt x="16" y="26"/>
                    <a:pt x="16" y="26"/>
                    <a:pt x="16" y="26"/>
                  </a:cubicBezTo>
                  <a:cubicBezTo>
                    <a:pt x="10" y="20"/>
                    <a:pt x="10" y="20"/>
                    <a:pt x="10" y="20"/>
                  </a:cubicBezTo>
                  <a:cubicBezTo>
                    <a:pt x="5" y="32"/>
                    <a:pt x="5" y="32"/>
                    <a:pt x="5" y="32"/>
                  </a:cubicBezTo>
                  <a:cubicBezTo>
                    <a:pt x="4" y="24"/>
                    <a:pt x="4" y="24"/>
                    <a:pt x="4" y="24"/>
                  </a:cubicBezTo>
                  <a:cubicBezTo>
                    <a:pt x="3" y="25"/>
                    <a:pt x="1" y="26"/>
                    <a:pt x="0" y="27"/>
                  </a:cubicBezTo>
                  <a:cubicBezTo>
                    <a:pt x="5" y="37"/>
                    <a:pt x="5" y="37"/>
                    <a:pt x="5" y="37"/>
                  </a:cubicBezTo>
                  <a:cubicBezTo>
                    <a:pt x="10" y="25"/>
                    <a:pt x="10" y="25"/>
                    <a:pt x="10" y="25"/>
                  </a:cubicBezTo>
                  <a:cubicBezTo>
                    <a:pt x="16" y="30"/>
                    <a:pt x="16" y="30"/>
                    <a:pt x="16" y="30"/>
                  </a:cubicBezTo>
                  <a:cubicBezTo>
                    <a:pt x="16" y="58"/>
                    <a:pt x="16" y="58"/>
                    <a:pt x="16" y="58"/>
                  </a:cubicBezTo>
                  <a:cubicBezTo>
                    <a:pt x="18" y="57"/>
                    <a:pt x="18" y="57"/>
                    <a:pt x="18" y="57"/>
                  </a:cubicBezTo>
                  <a:cubicBezTo>
                    <a:pt x="18" y="28"/>
                    <a:pt x="18" y="28"/>
                    <a:pt x="18" y="28"/>
                  </a:cubicBezTo>
                  <a:cubicBezTo>
                    <a:pt x="23" y="24"/>
                    <a:pt x="23" y="24"/>
                    <a:pt x="23" y="24"/>
                  </a:cubicBezTo>
                  <a:cubicBezTo>
                    <a:pt x="33" y="29"/>
                    <a:pt x="33" y="29"/>
                    <a:pt x="33" y="29"/>
                  </a:cubicBezTo>
                  <a:cubicBezTo>
                    <a:pt x="47" y="5"/>
                    <a:pt x="47" y="5"/>
                    <a:pt x="47" y="5"/>
                  </a:cubicBezTo>
                  <a:cubicBezTo>
                    <a:pt x="65" y="14"/>
                    <a:pt x="79" y="24"/>
                    <a:pt x="89" y="35"/>
                  </a:cubicBezTo>
                  <a:cubicBezTo>
                    <a:pt x="79" y="59"/>
                    <a:pt x="79" y="59"/>
                    <a:pt x="79" y="59"/>
                  </a:cubicBezTo>
                  <a:cubicBezTo>
                    <a:pt x="47" y="36"/>
                    <a:pt x="47" y="36"/>
                    <a:pt x="47" y="36"/>
                  </a:cubicBezTo>
                  <a:cubicBezTo>
                    <a:pt x="81" y="70"/>
                    <a:pt x="81" y="70"/>
                    <a:pt x="81" y="70"/>
                  </a:cubicBezTo>
                  <a:cubicBezTo>
                    <a:pt x="61" y="128"/>
                    <a:pt x="61" y="128"/>
                    <a:pt x="61" y="128"/>
                  </a:cubicBezTo>
                  <a:cubicBezTo>
                    <a:pt x="70" y="128"/>
                    <a:pt x="70" y="128"/>
                    <a:pt x="70" y="128"/>
                  </a:cubicBezTo>
                  <a:cubicBezTo>
                    <a:pt x="77" y="120"/>
                    <a:pt x="83" y="112"/>
                    <a:pt x="88" y="105"/>
                  </a:cubicBezTo>
                  <a:cubicBezTo>
                    <a:pt x="91" y="93"/>
                    <a:pt x="91" y="82"/>
                    <a:pt x="90" y="71"/>
                  </a:cubicBezTo>
                  <a:cubicBezTo>
                    <a:pt x="90" y="69"/>
                    <a:pt x="90" y="68"/>
                    <a:pt x="90" y="66"/>
                  </a:cubicBezTo>
                  <a:cubicBezTo>
                    <a:pt x="89" y="65"/>
                    <a:pt x="89" y="63"/>
                    <a:pt x="89" y="62"/>
                  </a:cubicBezTo>
                  <a:cubicBezTo>
                    <a:pt x="82" y="58"/>
                    <a:pt x="82" y="58"/>
                    <a:pt x="82" y="58"/>
                  </a:cubicBezTo>
                  <a:cubicBezTo>
                    <a:pt x="86" y="55"/>
                    <a:pt x="90" y="51"/>
                    <a:pt x="93" y="47"/>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 name="Freeform 6"/>
            <p:cNvSpPr>
              <a:spLocks noEditPoints="1"/>
            </p:cNvSpPr>
            <p:nvPr/>
          </p:nvSpPr>
          <p:spPr bwMode="auto">
            <a:xfrm>
              <a:off x="7726363" y="4818063"/>
              <a:ext cx="165100" cy="203200"/>
            </a:xfrm>
            <a:custGeom>
              <a:avLst/>
              <a:gdLst>
                <a:gd name="T0" fmla="*/ 54 w 82"/>
                <a:gd name="T1" fmla="*/ 0 h 101"/>
                <a:gd name="T2" fmla="*/ 51 w 82"/>
                <a:gd name="T3" fmla="*/ 4 h 101"/>
                <a:gd name="T4" fmla="*/ 40 w 82"/>
                <a:gd name="T5" fmla="*/ 15 h 101"/>
                <a:gd name="T6" fmla="*/ 47 w 82"/>
                <a:gd name="T7" fmla="*/ 19 h 101"/>
                <a:gd name="T8" fmla="*/ 59 w 82"/>
                <a:gd name="T9" fmla="*/ 25 h 101"/>
                <a:gd name="T10" fmla="*/ 58 w 82"/>
                <a:gd name="T11" fmla="*/ 29 h 101"/>
                <a:gd name="T12" fmla="*/ 51 w 82"/>
                <a:gd name="T13" fmla="*/ 52 h 101"/>
                <a:gd name="T14" fmla="*/ 46 w 82"/>
                <a:gd name="T15" fmla="*/ 62 h 101"/>
                <a:gd name="T16" fmla="*/ 28 w 82"/>
                <a:gd name="T17" fmla="*/ 85 h 101"/>
                <a:gd name="T18" fmla="*/ 19 w 82"/>
                <a:gd name="T19" fmla="*/ 85 h 101"/>
                <a:gd name="T20" fmla="*/ 2 w 82"/>
                <a:gd name="T21" fmla="*/ 84 h 101"/>
                <a:gd name="T22" fmla="*/ 2 w 82"/>
                <a:gd name="T23" fmla="*/ 85 h 101"/>
                <a:gd name="T24" fmla="*/ 14 w 82"/>
                <a:gd name="T25" fmla="*/ 87 h 101"/>
                <a:gd name="T26" fmla="*/ 15 w 82"/>
                <a:gd name="T27" fmla="*/ 88 h 101"/>
                <a:gd name="T28" fmla="*/ 1 w 82"/>
                <a:gd name="T29" fmla="*/ 86 h 101"/>
                <a:gd name="T30" fmla="*/ 1 w 82"/>
                <a:gd name="T31" fmla="*/ 87 h 101"/>
                <a:gd name="T32" fmla="*/ 13 w 82"/>
                <a:gd name="T33" fmla="*/ 90 h 101"/>
                <a:gd name="T34" fmla="*/ 14 w 82"/>
                <a:gd name="T35" fmla="*/ 92 h 101"/>
                <a:gd name="T36" fmla="*/ 1 w 82"/>
                <a:gd name="T37" fmla="*/ 89 h 101"/>
                <a:gd name="T38" fmla="*/ 1 w 82"/>
                <a:gd name="T39" fmla="*/ 90 h 101"/>
                <a:gd name="T40" fmla="*/ 1 w 82"/>
                <a:gd name="T41" fmla="*/ 90 h 101"/>
                <a:gd name="T42" fmla="*/ 13 w 82"/>
                <a:gd name="T43" fmla="*/ 94 h 101"/>
                <a:gd name="T44" fmla="*/ 15 w 82"/>
                <a:gd name="T45" fmla="*/ 97 h 101"/>
                <a:gd name="T46" fmla="*/ 1 w 82"/>
                <a:gd name="T47" fmla="*/ 92 h 101"/>
                <a:gd name="T48" fmla="*/ 0 w 82"/>
                <a:gd name="T49" fmla="*/ 94 h 101"/>
                <a:gd name="T50" fmla="*/ 16 w 82"/>
                <a:gd name="T51" fmla="*/ 100 h 101"/>
                <a:gd name="T52" fmla="*/ 27 w 82"/>
                <a:gd name="T53" fmla="*/ 98 h 101"/>
                <a:gd name="T54" fmla="*/ 28 w 82"/>
                <a:gd name="T55" fmla="*/ 97 h 101"/>
                <a:gd name="T56" fmla="*/ 51 w 82"/>
                <a:gd name="T57" fmla="*/ 74 h 101"/>
                <a:gd name="T58" fmla="*/ 64 w 82"/>
                <a:gd name="T59" fmla="*/ 55 h 101"/>
                <a:gd name="T60" fmla="*/ 75 w 82"/>
                <a:gd name="T61" fmla="*/ 21 h 101"/>
                <a:gd name="T62" fmla="*/ 54 w 82"/>
                <a:gd name="T63" fmla="*/ 0 h 101"/>
                <a:gd name="T64" fmla="*/ 55 w 82"/>
                <a:gd name="T65" fmla="*/ 49 h 101"/>
                <a:gd name="T66" fmla="*/ 61 w 82"/>
                <a:gd name="T67" fmla="*/ 24 h 101"/>
                <a:gd name="T68" fmla="*/ 45 w 82"/>
                <a:gd name="T69" fmla="*/ 14 h 101"/>
                <a:gd name="T70" fmla="*/ 48 w 82"/>
                <a:gd name="T71" fmla="*/ 13 h 101"/>
                <a:gd name="T72" fmla="*/ 64 w 82"/>
                <a:gd name="T73" fmla="*/ 22 h 101"/>
                <a:gd name="T74" fmla="*/ 57 w 82"/>
                <a:gd name="T75" fmla="*/ 51 h 101"/>
                <a:gd name="T76" fmla="*/ 51 w 82"/>
                <a:gd name="T77" fmla="*/ 62 h 101"/>
                <a:gd name="T78" fmla="*/ 31 w 82"/>
                <a:gd name="T79" fmla="*/ 89 h 101"/>
                <a:gd name="T80" fmla="*/ 14 w 82"/>
                <a:gd name="T81" fmla="*/ 86 h 101"/>
                <a:gd name="T82" fmla="*/ 31 w 82"/>
                <a:gd name="T83" fmla="*/ 87 h 101"/>
                <a:gd name="T84" fmla="*/ 51 w 82"/>
                <a:gd name="T85" fmla="*/ 57 h 101"/>
                <a:gd name="T86" fmla="*/ 55 w 82"/>
                <a:gd name="T87"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101">
                  <a:moveTo>
                    <a:pt x="54" y="0"/>
                  </a:moveTo>
                  <a:cubicBezTo>
                    <a:pt x="53" y="2"/>
                    <a:pt x="52" y="3"/>
                    <a:pt x="51" y="4"/>
                  </a:cubicBezTo>
                  <a:cubicBezTo>
                    <a:pt x="48" y="8"/>
                    <a:pt x="44" y="12"/>
                    <a:pt x="40" y="15"/>
                  </a:cubicBezTo>
                  <a:cubicBezTo>
                    <a:pt x="47" y="19"/>
                    <a:pt x="47" y="19"/>
                    <a:pt x="47" y="19"/>
                  </a:cubicBezTo>
                  <a:cubicBezTo>
                    <a:pt x="59" y="25"/>
                    <a:pt x="59" y="25"/>
                    <a:pt x="59" y="25"/>
                  </a:cubicBezTo>
                  <a:cubicBezTo>
                    <a:pt x="58" y="26"/>
                    <a:pt x="58" y="28"/>
                    <a:pt x="58" y="29"/>
                  </a:cubicBezTo>
                  <a:cubicBezTo>
                    <a:pt x="57" y="37"/>
                    <a:pt x="55" y="44"/>
                    <a:pt x="51" y="52"/>
                  </a:cubicBezTo>
                  <a:cubicBezTo>
                    <a:pt x="50" y="55"/>
                    <a:pt x="48" y="59"/>
                    <a:pt x="46" y="62"/>
                  </a:cubicBezTo>
                  <a:cubicBezTo>
                    <a:pt x="41" y="69"/>
                    <a:pt x="35" y="77"/>
                    <a:pt x="28" y="85"/>
                  </a:cubicBezTo>
                  <a:cubicBezTo>
                    <a:pt x="19" y="85"/>
                    <a:pt x="19" y="85"/>
                    <a:pt x="19" y="85"/>
                  </a:cubicBezTo>
                  <a:cubicBezTo>
                    <a:pt x="2" y="84"/>
                    <a:pt x="2" y="84"/>
                    <a:pt x="2" y="84"/>
                  </a:cubicBezTo>
                  <a:cubicBezTo>
                    <a:pt x="2" y="84"/>
                    <a:pt x="2" y="85"/>
                    <a:pt x="2" y="85"/>
                  </a:cubicBezTo>
                  <a:cubicBezTo>
                    <a:pt x="14" y="87"/>
                    <a:pt x="14" y="87"/>
                    <a:pt x="14" y="87"/>
                  </a:cubicBezTo>
                  <a:cubicBezTo>
                    <a:pt x="15" y="88"/>
                    <a:pt x="15" y="88"/>
                    <a:pt x="15" y="88"/>
                  </a:cubicBezTo>
                  <a:cubicBezTo>
                    <a:pt x="1" y="86"/>
                    <a:pt x="1" y="86"/>
                    <a:pt x="1" y="86"/>
                  </a:cubicBezTo>
                  <a:cubicBezTo>
                    <a:pt x="1" y="86"/>
                    <a:pt x="1" y="87"/>
                    <a:pt x="1" y="87"/>
                  </a:cubicBezTo>
                  <a:cubicBezTo>
                    <a:pt x="13" y="90"/>
                    <a:pt x="13" y="90"/>
                    <a:pt x="13" y="90"/>
                  </a:cubicBezTo>
                  <a:cubicBezTo>
                    <a:pt x="14" y="92"/>
                    <a:pt x="14" y="92"/>
                    <a:pt x="14" y="92"/>
                  </a:cubicBezTo>
                  <a:cubicBezTo>
                    <a:pt x="1" y="89"/>
                    <a:pt x="1" y="89"/>
                    <a:pt x="1" y="89"/>
                  </a:cubicBezTo>
                  <a:cubicBezTo>
                    <a:pt x="1" y="89"/>
                    <a:pt x="1" y="90"/>
                    <a:pt x="1" y="90"/>
                  </a:cubicBezTo>
                  <a:cubicBezTo>
                    <a:pt x="1" y="90"/>
                    <a:pt x="1" y="90"/>
                    <a:pt x="1" y="90"/>
                  </a:cubicBezTo>
                  <a:cubicBezTo>
                    <a:pt x="13" y="94"/>
                    <a:pt x="13" y="94"/>
                    <a:pt x="13" y="94"/>
                  </a:cubicBezTo>
                  <a:cubicBezTo>
                    <a:pt x="15" y="97"/>
                    <a:pt x="15" y="97"/>
                    <a:pt x="15" y="97"/>
                  </a:cubicBezTo>
                  <a:cubicBezTo>
                    <a:pt x="1" y="92"/>
                    <a:pt x="1" y="92"/>
                    <a:pt x="1" y="92"/>
                  </a:cubicBezTo>
                  <a:cubicBezTo>
                    <a:pt x="1" y="93"/>
                    <a:pt x="0" y="93"/>
                    <a:pt x="0" y="94"/>
                  </a:cubicBezTo>
                  <a:cubicBezTo>
                    <a:pt x="16" y="100"/>
                    <a:pt x="16" y="100"/>
                    <a:pt x="16" y="100"/>
                  </a:cubicBezTo>
                  <a:cubicBezTo>
                    <a:pt x="21" y="101"/>
                    <a:pt x="25" y="100"/>
                    <a:pt x="27" y="98"/>
                  </a:cubicBezTo>
                  <a:cubicBezTo>
                    <a:pt x="27" y="98"/>
                    <a:pt x="28" y="97"/>
                    <a:pt x="28" y="97"/>
                  </a:cubicBezTo>
                  <a:cubicBezTo>
                    <a:pt x="36" y="91"/>
                    <a:pt x="44" y="84"/>
                    <a:pt x="51" y="74"/>
                  </a:cubicBezTo>
                  <a:cubicBezTo>
                    <a:pt x="56" y="69"/>
                    <a:pt x="60" y="62"/>
                    <a:pt x="64" y="55"/>
                  </a:cubicBezTo>
                  <a:cubicBezTo>
                    <a:pt x="78" y="41"/>
                    <a:pt x="82" y="30"/>
                    <a:pt x="75" y="21"/>
                  </a:cubicBezTo>
                  <a:cubicBezTo>
                    <a:pt x="54" y="0"/>
                    <a:pt x="54" y="0"/>
                    <a:pt x="54" y="0"/>
                  </a:cubicBezTo>
                  <a:close/>
                  <a:moveTo>
                    <a:pt x="55" y="49"/>
                  </a:moveTo>
                  <a:cubicBezTo>
                    <a:pt x="59" y="41"/>
                    <a:pt x="61" y="32"/>
                    <a:pt x="61" y="24"/>
                  </a:cubicBezTo>
                  <a:cubicBezTo>
                    <a:pt x="45" y="14"/>
                    <a:pt x="45" y="14"/>
                    <a:pt x="45" y="14"/>
                  </a:cubicBezTo>
                  <a:cubicBezTo>
                    <a:pt x="48" y="13"/>
                    <a:pt x="48" y="13"/>
                    <a:pt x="48" y="13"/>
                  </a:cubicBezTo>
                  <a:cubicBezTo>
                    <a:pt x="64" y="22"/>
                    <a:pt x="64" y="22"/>
                    <a:pt x="64" y="22"/>
                  </a:cubicBezTo>
                  <a:cubicBezTo>
                    <a:pt x="62" y="32"/>
                    <a:pt x="60" y="42"/>
                    <a:pt x="57" y="51"/>
                  </a:cubicBezTo>
                  <a:cubicBezTo>
                    <a:pt x="55" y="55"/>
                    <a:pt x="53" y="59"/>
                    <a:pt x="51" y="62"/>
                  </a:cubicBezTo>
                  <a:cubicBezTo>
                    <a:pt x="45" y="72"/>
                    <a:pt x="39" y="81"/>
                    <a:pt x="31" y="89"/>
                  </a:cubicBezTo>
                  <a:cubicBezTo>
                    <a:pt x="14" y="86"/>
                    <a:pt x="14" y="86"/>
                    <a:pt x="14" y="86"/>
                  </a:cubicBezTo>
                  <a:cubicBezTo>
                    <a:pt x="31" y="87"/>
                    <a:pt x="31" y="87"/>
                    <a:pt x="31" y="87"/>
                  </a:cubicBezTo>
                  <a:cubicBezTo>
                    <a:pt x="39" y="77"/>
                    <a:pt x="46" y="67"/>
                    <a:pt x="51" y="57"/>
                  </a:cubicBezTo>
                  <a:cubicBezTo>
                    <a:pt x="52" y="54"/>
                    <a:pt x="54" y="52"/>
                    <a:pt x="55" y="49"/>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 name="Freeform 7"/>
            <p:cNvSpPr>
              <a:spLocks/>
            </p:cNvSpPr>
            <p:nvPr/>
          </p:nvSpPr>
          <p:spPr bwMode="auto">
            <a:xfrm>
              <a:off x="7754938" y="4845051"/>
              <a:ext cx="100013" cy="152400"/>
            </a:xfrm>
            <a:custGeom>
              <a:avLst/>
              <a:gdLst>
                <a:gd name="T0" fmla="*/ 47 w 50"/>
                <a:gd name="T1" fmla="*/ 11 h 76"/>
                <a:gd name="T2" fmla="*/ 41 w 50"/>
                <a:gd name="T3" fmla="*/ 36 h 76"/>
                <a:gd name="T4" fmla="*/ 37 w 50"/>
                <a:gd name="T5" fmla="*/ 44 h 76"/>
                <a:gd name="T6" fmla="*/ 17 w 50"/>
                <a:gd name="T7" fmla="*/ 74 h 76"/>
                <a:gd name="T8" fmla="*/ 0 w 50"/>
                <a:gd name="T9" fmla="*/ 73 h 76"/>
                <a:gd name="T10" fmla="*/ 17 w 50"/>
                <a:gd name="T11" fmla="*/ 76 h 76"/>
                <a:gd name="T12" fmla="*/ 37 w 50"/>
                <a:gd name="T13" fmla="*/ 49 h 76"/>
                <a:gd name="T14" fmla="*/ 43 w 50"/>
                <a:gd name="T15" fmla="*/ 38 h 76"/>
                <a:gd name="T16" fmla="*/ 50 w 50"/>
                <a:gd name="T17" fmla="*/ 9 h 76"/>
                <a:gd name="T18" fmla="*/ 34 w 50"/>
                <a:gd name="T19" fmla="*/ 0 h 76"/>
                <a:gd name="T20" fmla="*/ 31 w 50"/>
                <a:gd name="T21" fmla="*/ 1 h 76"/>
                <a:gd name="T22" fmla="*/ 47 w 50"/>
                <a:gd name="T23" fmla="*/ 1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76">
                  <a:moveTo>
                    <a:pt x="47" y="11"/>
                  </a:moveTo>
                  <a:cubicBezTo>
                    <a:pt x="47" y="19"/>
                    <a:pt x="45" y="28"/>
                    <a:pt x="41" y="36"/>
                  </a:cubicBezTo>
                  <a:cubicBezTo>
                    <a:pt x="40" y="39"/>
                    <a:pt x="38" y="41"/>
                    <a:pt x="37" y="44"/>
                  </a:cubicBezTo>
                  <a:cubicBezTo>
                    <a:pt x="32" y="54"/>
                    <a:pt x="25" y="64"/>
                    <a:pt x="17" y="74"/>
                  </a:cubicBezTo>
                  <a:cubicBezTo>
                    <a:pt x="0" y="73"/>
                    <a:pt x="0" y="73"/>
                    <a:pt x="0" y="73"/>
                  </a:cubicBezTo>
                  <a:cubicBezTo>
                    <a:pt x="17" y="76"/>
                    <a:pt x="17" y="76"/>
                    <a:pt x="17" y="76"/>
                  </a:cubicBezTo>
                  <a:cubicBezTo>
                    <a:pt x="25" y="68"/>
                    <a:pt x="31" y="59"/>
                    <a:pt x="37" y="49"/>
                  </a:cubicBezTo>
                  <a:cubicBezTo>
                    <a:pt x="39" y="46"/>
                    <a:pt x="41" y="42"/>
                    <a:pt x="43" y="38"/>
                  </a:cubicBezTo>
                  <a:cubicBezTo>
                    <a:pt x="46" y="29"/>
                    <a:pt x="48" y="19"/>
                    <a:pt x="50" y="9"/>
                  </a:cubicBezTo>
                  <a:cubicBezTo>
                    <a:pt x="34" y="0"/>
                    <a:pt x="34" y="0"/>
                    <a:pt x="34" y="0"/>
                  </a:cubicBezTo>
                  <a:cubicBezTo>
                    <a:pt x="31" y="1"/>
                    <a:pt x="31" y="1"/>
                    <a:pt x="31" y="1"/>
                  </a:cubicBezTo>
                  <a:cubicBezTo>
                    <a:pt x="47" y="11"/>
                    <a:pt x="47" y="11"/>
                    <a:pt x="47"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 name="Freeform 8"/>
            <p:cNvSpPr>
              <a:spLocks/>
            </p:cNvSpPr>
            <p:nvPr/>
          </p:nvSpPr>
          <p:spPr bwMode="auto">
            <a:xfrm>
              <a:off x="7726363" y="4795838"/>
              <a:ext cx="182563" cy="228600"/>
            </a:xfrm>
            <a:custGeom>
              <a:avLst/>
              <a:gdLst>
                <a:gd name="T0" fmla="*/ 59 w 91"/>
                <a:gd name="T1" fmla="*/ 0 h 114"/>
                <a:gd name="T2" fmla="*/ 54 w 91"/>
                <a:gd name="T3" fmla="*/ 11 h 114"/>
                <a:gd name="T4" fmla="*/ 75 w 91"/>
                <a:gd name="T5" fmla="*/ 32 h 114"/>
                <a:gd name="T6" fmla="*/ 64 w 91"/>
                <a:gd name="T7" fmla="*/ 66 h 114"/>
                <a:gd name="T8" fmla="*/ 51 w 91"/>
                <a:gd name="T9" fmla="*/ 85 h 114"/>
                <a:gd name="T10" fmla="*/ 28 w 91"/>
                <a:gd name="T11" fmla="*/ 108 h 114"/>
                <a:gd name="T12" fmla="*/ 27 w 91"/>
                <a:gd name="T13" fmla="*/ 109 h 114"/>
                <a:gd name="T14" fmla="*/ 16 w 91"/>
                <a:gd name="T15" fmla="*/ 111 h 114"/>
                <a:gd name="T16" fmla="*/ 0 w 91"/>
                <a:gd name="T17" fmla="*/ 105 h 114"/>
                <a:gd name="T18" fmla="*/ 0 w 91"/>
                <a:gd name="T19" fmla="*/ 107 h 114"/>
                <a:gd name="T20" fmla="*/ 0 w 91"/>
                <a:gd name="T21" fmla="*/ 107 h 114"/>
                <a:gd name="T22" fmla="*/ 2 w 91"/>
                <a:gd name="T23" fmla="*/ 108 h 114"/>
                <a:gd name="T24" fmla="*/ 21 w 91"/>
                <a:gd name="T25" fmla="*/ 114 h 114"/>
                <a:gd name="T26" fmla="*/ 22 w 91"/>
                <a:gd name="T27" fmla="*/ 114 h 114"/>
                <a:gd name="T28" fmla="*/ 42 w 91"/>
                <a:gd name="T29" fmla="*/ 108 h 114"/>
                <a:gd name="T30" fmla="*/ 43 w 91"/>
                <a:gd name="T31" fmla="*/ 107 h 114"/>
                <a:gd name="T32" fmla="*/ 49 w 91"/>
                <a:gd name="T33" fmla="*/ 101 h 114"/>
                <a:gd name="T34" fmla="*/ 51 w 91"/>
                <a:gd name="T35" fmla="*/ 98 h 114"/>
                <a:gd name="T36" fmla="*/ 57 w 91"/>
                <a:gd name="T37" fmla="*/ 89 h 114"/>
                <a:gd name="T38" fmla="*/ 66 w 91"/>
                <a:gd name="T39" fmla="*/ 77 h 114"/>
                <a:gd name="T40" fmla="*/ 83 w 91"/>
                <a:gd name="T41" fmla="*/ 53 h 114"/>
                <a:gd name="T42" fmla="*/ 86 w 91"/>
                <a:gd name="T43" fmla="*/ 26 h 114"/>
                <a:gd name="T44" fmla="*/ 59 w 91"/>
                <a:gd name="T4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14">
                  <a:moveTo>
                    <a:pt x="59" y="0"/>
                  </a:moveTo>
                  <a:cubicBezTo>
                    <a:pt x="57" y="4"/>
                    <a:pt x="56" y="8"/>
                    <a:pt x="54" y="11"/>
                  </a:cubicBezTo>
                  <a:cubicBezTo>
                    <a:pt x="75" y="32"/>
                    <a:pt x="75" y="32"/>
                    <a:pt x="75" y="32"/>
                  </a:cubicBezTo>
                  <a:cubicBezTo>
                    <a:pt x="82" y="41"/>
                    <a:pt x="78" y="52"/>
                    <a:pt x="64" y="66"/>
                  </a:cubicBezTo>
                  <a:cubicBezTo>
                    <a:pt x="60" y="73"/>
                    <a:pt x="56" y="80"/>
                    <a:pt x="51" y="85"/>
                  </a:cubicBezTo>
                  <a:cubicBezTo>
                    <a:pt x="44" y="95"/>
                    <a:pt x="36" y="102"/>
                    <a:pt x="28" y="108"/>
                  </a:cubicBezTo>
                  <a:cubicBezTo>
                    <a:pt x="28" y="108"/>
                    <a:pt x="27" y="109"/>
                    <a:pt x="27" y="109"/>
                  </a:cubicBezTo>
                  <a:cubicBezTo>
                    <a:pt x="25" y="111"/>
                    <a:pt x="21" y="112"/>
                    <a:pt x="16" y="111"/>
                  </a:cubicBezTo>
                  <a:cubicBezTo>
                    <a:pt x="0" y="105"/>
                    <a:pt x="0" y="105"/>
                    <a:pt x="0" y="105"/>
                  </a:cubicBezTo>
                  <a:cubicBezTo>
                    <a:pt x="0" y="105"/>
                    <a:pt x="0" y="106"/>
                    <a:pt x="0" y="107"/>
                  </a:cubicBezTo>
                  <a:cubicBezTo>
                    <a:pt x="0" y="107"/>
                    <a:pt x="0" y="107"/>
                    <a:pt x="0" y="107"/>
                  </a:cubicBezTo>
                  <a:cubicBezTo>
                    <a:pt x="1" y="107"/>
                    <a:pt x="2" y="108"/>
                    <a:pt x="2" y="108"/>
                  </a:cubicBezTo>
                  <a:cubicBezTo>
                    <a:pt x="8" y="111"/>
                    <a:pt x="14" y="113"/>
                    <a:pt x="21" y="114"/>
                  </a:cubicBezTo>
                  <a:cubicBezTo>
                    <a:pt x="21" y="114"/>
                    <a:pt x="22" y="114"/>
                    <a:pt x="22" y="114"/>
                  </a:cubicBezTo>
                  <a:cubicBezTo>
                    <a:pt x="30" y="114"/>
                    <a:pt x="37" y="112"/>
                    <a:pt x="42" y="108"/>
                  </a:cubicBezTo>
                  <a:cubicBezTo>
                    <a:pt x="43" y="108"/>
                    <a:pt x="43" y="108"/>
                    <a:pt x="43" y="107"/>
                  </a:cubicBezTo>
                  <a:cubicBezTo>
                    <a:pt x="45" y="106"/>
                    <a:pt x="47" y="103"/>
                    <a:pt x="49" y="101"/>
                  </a:cubicBezTo>
                  <a:cubicBezTo>
                    <a:pt x="51" y="98"/>
                    <a:pt x="51" y="98"/>
                    <a:pt x="51" y="98"/>
                  </a:cubicBezTo>
                  <a:cubicBezTo>
                    <a:pt x="57" y="89"/>
                    <a:pt x="57" y="89"/>
                    <a:pt x="57" y="89"/>
                  </a:cubicBezTo>
                  <a:cubicBezTo>
                    <a:pt x="66" y="77"/>
                    <a:pt x="66" y="77"/>
                    <a:pt x="66" y="77"/>
                  </a:cubicBezTo>
                  <a:cubicBezTo>
                    <a:pt x="83" y="53"/>
                    <a:pt x="83" y="53"/>
                    <a:pt x="83" y="53"/>
                  </a:cubicBezTo>
                  <a:cubicBezTo>
                    <a:pt x="91" y="42"/>
                    <a:pt x="91" y="33"/>
                    <a:pt x="86" y="26"/>
                  </a:cubicBezTo>
                  <a:cubicBezTo>
                    <a:pt x="59" y="0"/>
                    <a:pt x="59" y="0"/>
                    <a:pt x="5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 name="Freeform 9"/>
            <p:cNvSpPr>
              <a:spLocks/>
            </p:cNvSpPr>
            <p:nvPr/>
          </p:nvSpPr>
          <p:spPr bwMode="auto">
            <a:xfrm>
              <a:off x="7821613" y="4856163"/>
              <a:ext cx="23813" cy="12700"/>
            </a:xfrm>
            <a:custGeom>
              <a:avLst/>
              <a:gdLst>
                <a:gd name="T0" fmla="*/ 0 w 12"/>
                <a:gd name="T1" fmla="*/ 0 h 6"/>
                <a:gd name="T2" fmla="*/ 1 w 12"/>
                <a:gd name="T3" fmla="*/ 4 h 6"/>
                <a:gd name="T4" fmla="*/ 12 w 12"/>
                <a:gd name="T5" fmla="*/ 6 h 6"/>
                <a:gd name="T6" fmla="*/ 0 w 12"/>
                <a:gd name="T7" fmla="*/ 0 h 6"/>
              </a:gdLst>
              <a:ahLst/>
              <a:cxnLst>
                <a:cxn ang="0">
                  <a:pos x="T0" y="T1"/>
                </a:cxn>
                <a:cxn ang="0">
                  <a:pos x="T2" y="T3"/>
                </a:cxn>
                <a:cxn ang="0">
                  <a:pos x="T4" y="T5"/>
                </a:cxn>
                <a:cxn ang="0">
                  <a:pos x="T6" y="T7"/>
                </a:cxn>
              </a:cxnLst>
              <a:rect l="0" t="0" r="r" b="b"/>
              <a:pathLst>
                <a:path w="12" h="6">
                  <a:moveTo>
                    <a:pt x="0" y="0"/>
                  </a:moveTo>
                  <a:cubicBezTo>
                    <a:pt x="0" y="1"/>
                    <a:pt x="0" y="3"/>
                    <a:pt x="1" y="4"/>
                  </a:cubicBezTo>
                  <a:cubicBezTo>
                    <a:pt x="12" y="6"/>
                    <a:pt x="12" y="6"/>
                    <a:pt x="12" y="6"/>
                  </a:cubicBezTo>
                  <a:cubicBezTo>
                    <a:pt x="0" y="0"/>
                    <a:pt x="0"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 name="Freeform 10"/>
            <p:cNvSpPr>
              <a:spLocks/>
            </p:cNvSpPr>
            <p:nvPr/>
          </p:nvSpPr>
          <p:spPr bwMode="auto">
            <a:xfrm>
              <a:off x="7823201" y="4864101"/>
              <a:ext cx="22225" cy="12700"/>
            </a:xfrm>
            <a:custGeom>
              <a:avLst/>
              <a:gdLst>
                <a:gd name="T0" fmla="*/ 0 w 11"/>
                <a:gd name="T1" fmla="*/ 0 h 6"/>
                <a:gd name="T2" fmla="*/ 0 w 11"/>
                <a:gd name="T3" fmla="*/ 5 h 6"/>
                <a:gd name="T4" fmla="*/ 10 w 11"/>
                <a:gd name="T5" fmla="*/ 6 h 6"/>
                <a:gd name="T6" fmla="*/ 11 w 11"/>
                <a:gd name="T7" fmla="*/ 2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cubicBezTo>
                    <a:pt x="0" y="2"/>
                    <a:pt x="0" y="3"/>
                    <a:pt x="0" y="5"/>
                  </a:cubicBezTo>
                  <a:cubicBezTo>
                    <a:pt x="10" y="6"/>
                    <a:pt x="10" y="6"/>
                    <a:pt x="10" y="6"/>
                  </a:cubicBezTo>
                  <a:cubicBezTo>
                    <a:pt x="10" y="5"/>
                    <a:pt x="10" y="3"/>
                    <a:pt x="11" y="2"/>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 name="Freeform 11"/>
            <p:cNvSpPr>
              <a:spLocks/>
            </p:cNvSpPr>
            <p:nvPr/>
          </p:nvSpPr>
          <p:spPr bwMode="auto">
            <a:xfrm>
              <a:off x="7818438" y="4875213"/>
              <a:ext cx="25400" cy="68263"/>
            </a:xfrm>
            <a:custGeom>
              <a:avLst/>
              <a:gdLst>
                <a:gd name="T0" fmla="*/ 12 w 12"/>
                <a:gd name="T1" fmla="*/ 1 h 34"/>
                <a:gd name="T2" fmla="*/ 2 w 12"/>
                <a:gd name="T3" fmla="*/ 0 h 34"/>
                <a:gd name="T4" fmla="*/ 0 w 12"/>
                <a:gd name="T5" fmla="*/ 34 h 34"/>
                <a:gd name="T6" fmla="*/ 5 w 12"/>
                <a:gd name="T7" fmla="*/ 24 h 34"/>
                <a:gd name="T8" fmla="*/ 12 w 12"/>
                <a:gd name="T9" fmla="*/ 1 h 34"/>
              </a:gdLst>
              <a:ahLst/>
              <a:cxnLst>
                <a:cxn ang="0">
                  <a:pos x="T0" y="T1"/>
                </a:cxn>
                <a:cxn ang="0">
                  <a:pos x="T2" y="T3"/>
                </a:cxn>
                <a:cxn ang="0">
                  <a:pos x="T4" y="T5"/>
                </a:cxn>
                <a:cxn ang="0">
                  <a:pos x="T6" y="T7"/>
                </a:cxn>
                <a:cxn ang="0">
                  <a:pos x="T8" y="T9"/>
                </a:cxn>
              </a:cxnLst>
              <a:rect l="0" t="0" r="r" b="b"/>
              <a:pathLst>
                <a:path w="12" h="34">
                  <a:moveTo>
                    <a:pt x="12" y="1"/>
                  </a:moveTo>
                  <a:cubicBezTo>
                    <a:pt x="2" y="0"/>
                    <a:pt x="2" y="0"/>
                    <a:pt x="2" y="0"/>
                  </a:cubicBezTo>
                  <a:cubicBezTo>
                    <a:pt x="3" y="11"/>
                    <a:pt x="3" y="22"/>
                    <a:pt x="0" y="34"/>
                  </a:cubicBezTo>
                  <a:cubicBezTo>
                    <a:pt x="2" y="31"/>
                    <a:pt x="4" y="27"/>
                    <a:pt x="5" y="24"/>
                  </a:cubicBezTo>
                  <a:cubicBezTo>
                    <a:pt x="9" y="16"/>
                    <a:pt x="11" y="9"/>
                    <a:pt x="12" y="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 name="Freeform 12"/>
            <p:cNvSpPr>
              <a:spLocks/>
            </p:cNvSpPr>
            <p:nvPr/>
          </p:nvSpPr>
          <p:spPr bwMode="auto">
            <a:xfrm>
              <a:off x="7720013" y="4951413"/>
              <a:ext cx="139700" cy="166688"/>
            </a:xfrm>
            <a:custGeom>
              <a:avLst/>
              <a:gdLst>
                <a:gd name="T0" fmla="*/ 69 w 69"/>
                <a:gd name="T1" fmla="*/ 0 h 83"/>
                <a:gd name="T2" fmla="*/ 60 w 69"/>
                <a:gd name="T3" fmla="*/ 12 h 83"/>
                <a:gd name="T4" fmla="*/ 43 w 69"/>
                <a:gd name="T5" fmla="*/ 72 h 83"/>
                <a:gd name="T6" fmla="*/ 43 w 69"/>
                <a:gd name="T7" fmla="*/ 72 h 83"/>
                <a:gd name="T8" fmla="*/ 42 w 69"/>
                <a:gd name="T9" fmla="*/ 72 h 83"/>
                <a:gd name="T10" fmla="*/ 0 w 69"/>
                <a:gd name="T11" fmla="*/ 76 h 83"/>
                <a:gd name="T12" fmla="*/ 0 w 69"/>
                <a:gd name="T13" fmla="*/ 80 h 83"/>
                <a:gd name="T14" fmla="*/ 0 w 69"/>
                <a:gd name="T15" fmla="*/ 83 h 83"/>
                <a:gd name="T16" fmla="*/ 2 w 69"/>
                <a:gd name="T17" fmla="*/ 83 h 83"/>
                <a:gd name="T18" fmla="*/ 8 w 69"/>
                <a:gd name="T19" fmla="*/ 83 h 83"/>
                <a:gd name="T20" fmla="*/ 38 w 69"/>
                <a:gd name="T21" fmla="*/ 81 h 83"/>
                <a:gd name="T22" fmla="*/ 58 w 69"/>
                <a:gd name="T23" fmla="*/ 64 h 83"/>
                <a:gd name="T24" fmla="*/ 69 w 69"/>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83">
                  <a:moveTo>
                    <a:pt x="69" y="0"/>
                  </a:moveTo>
                  <a:cubicBezTo>
                    <a:pt x="60" y="12"/>
                    <a:pt x="60" y="12"/>
                    <a:pt x="60" y="12"/>
                  </a:cubicBezTo>
                  <a:cubicBezTo>
                    <a:pt x="58" y="50"/>
                    <a:pt x="52" y="70"/>
                    <a:pt x="43" y="72"/>
                  </a:cubicBezTo>
                  <a:cubicBezTo>
                    <a:pt x="43" y="72"/>
                    <a:pt x="43" y="72"/>
                    <a:pt x="43" y="72"/>
                  </a:cubicBezTo>
                  <a:cubicBezTo>
                    <a:pt x="43" y="72"/>
                    <a:pt x="43" y="72"/>
                    <a:pt x="42" y="72"/>
                  </a:cubicBezTo>
                  <a:cubicBezTo>
                    <a:pt x="0" y="76"/>
                    <a:pt x="0" y="76"/>
                    <a:pt x="0" y="76"/>
                  </a:cubicBezTo>
                  <a:cubicBezTo>
                    <a:pt x="0" y="77"/>
                    <a:pt x="0" y="79"/>
                    <a:pt x="0" y="80"/>
                  </a:cubicBezTo>
                  <a:cubicBezTo>
                    <a:pt x="0" y="81"/>
                    <a:pt x="0" y="82"/>
                    <a:pt x="0" y="83"/>
                  </a:cubicBezTo>
                  <a:cubicBezTo>
                    <a:pt x="2" y="83"/>
                    <a:pt x="2" y="83"/>
                    <a:pt x="2" y="83"/>
                  </a:cubicBezTo>
                  <a:cubicBezTo>
                    <a:pt x="8" y="83"/>
                    <a:pt x="8" y="83"/>
                    <a:pt x="8" y="83"/>
                  </a:cubicBezTo>
                  <a:cubicBezTo>
                    <a:pt x="38" y="81"/>
                    <a:pt x="38" y="81"/>
                    <a:pt x="38" y="81"/>
                  </a:cubicBezTo>
                  <a:cubicBezTo>
                    <a:pt x="49" y="80"/>
                    <a:pt x="56" y="74"/>
                    <a:pt x="58" y="64"/>
                  </a:cubicBezTo>
                  <a:cubicBezTo>
                    <a:pt x="64" y="44"/>
                    <a:pt x="68" y="22"/>
                    <a:pt x="69"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 name="Freeform 13"/>
            <p:cNvSpPr>
              <a:spLocks noEditPoints="1"/>
            </p:cNvSpPr>
            <p:nvPr/>
          </p:nvSpPr>
          <p:spPr bwMode="auto">
            <a:xfrm>
              <a:off x="7404101" y="4953001"/>
              <a:ext cx="436563" cy="323850"/>
            </a:xfrm>
            <a:custGeom>
              <a:avLst/>
              <a:gdLst>
                <a:gd name="T0" fmla="*/ 212 w 218"/>
                <a:gd name="T1" fmla="*/ 20 h 161"/>
                <a:gd name="T2" fmla="*/ 212 w 218"/>
                <a:gd name="T3" fmla="*/ 30 h 161"/>
                <a:gd name="T4" fmla="*/ 199 w 218"/>
                <a:gd name="T5" fmla="*/ 64 h 161"/>
                <a:gd name="T6" fmla="*/ 187 w 218"/>
                <a:gd name="T7" fmla="*/ 66 h 161"/>
                <a:gd name="T8" fmla="*/ 158 w 218"/>
                <a:gd name="T9" fmla="*/ 71 h 161"/>
                <a:gd name="T10" fmla="*/ 161 w 218"/>
                <a:gd name="T11" fmla="*/ 30 h 161"/>
                <a:gd name="T12" fmla="*/ 161 w 218"/>
                <a:gd name="T13" fmla="*/ 29 h 161"/>
                <a:gd name="T14" fmla="*/ 161 w 218"/>
                <a:gd name="T15" fmla="*/ 29 h 161"/>
                <a:gd name="T16" fmla="*/ 161 w 218"/>
                <a:gd name="T17" fmla="*/ 27 h 161"/>
                <a:gd name="T18" fmla="*/ 162 w 218"/>
                <a:gd name="T19" fmla="*/ 25 h 161"/>
                <a:gd name="T20" fmla="*/ 162 w 218"/>
                <a:gd name="T21" fmla="*/ 25 h 161"/>
                <a:gd name="T22" fmla="*/ 162 w 218"/>
                <a:gd name="T23" fmla="*/ 23 h 161"/>
                <a:gd name="T24" fmla="*/ 162 w 218"/>
                <a:gd name="T25" fmla="*/ 23 h 161"/>
                <a:gd name="T26" fmla="*/ 162 w 218"/>
                <a:gd name="T27" fmla="*/ 22 h 161"/>
                <a:gd name="T28" fmla="*/ 162 w 218"/>
                <a:gd name="T29" fmla="*/ 22 h 161"/>
                <a:gd name="T30" fmla="*/ 162 w 218"/>
                <a:gd name="T31" fmla="*/ 20 h 161"/>
                <a:gd name="T32" fmla="*/ 162 w 218"/>
                <a:gd name="T33" fmla="*/ 19 h 161"/>
                <a:gd name="T34" fmla="*/ 163 w 218"/>
                <a:gd name="T35" fmla="*/ 18 h 161"/>
                <a:gd name="T36" fmla="*/ 163 w 218"/>
                <a:gd name="T37" fmla="*/ 17 h 161"/>
                <a:gd name="T38" fmla="*/ 165 w 218"/>
                <a:gd name="T39" fmla="*/ 0 h 161"/>
                <a:gd name="T40" fmla="*/ 27 w 218"/>
                <a:gd name="T41" fmla="*/ 14 h 161"/>
                <a:gd name="T42" fmla="*/ 24 w 218"/>
                <a:gd name="T43" fmla="*/ 30 h 161"/>
                <a:gd name="T44" fmla="*/ 15 w 218"/>
                <a:gd name="T45" fmla="*/ 135 h 161"/>
                <a:gd name="T46" fmla="*/ 0 w 218"/>
                <a:gd name="T47" fmla="*/ 155 h 161"/>
                <a:gd name="T48" fmla="*/ 21 w 218"/>
                <a:gd name="T49" fmla="*/ 145 h 161"/>
                <a:gd name="T50" fmla="*/ 23 w 218"/>
                <a:gd name="T51" fmla="*/ 136 h 161"/>
                <a:gd name="T52" fmla="*/ 25 w 218"/>
                <a:gd name="T53" fmla="*/ 113 h 161"/>
                <a:gd name="T54" fmla="*/ 26 w 218"/>
                <a:gd name="T55" fmla="*/ 104 h 161"/>
                <a:gd name="T56" fmla="*/ 92 w 218"/>
                <a:gd name="T57" fmla="*/ 94 h 161"/>
                <a:gd name="T58" fmla="*/ 106 w 218"/>
                <a:gd name="T59" fmla="*/ 92 h 161"/>
                <a:gd name="T60" fmla="*/ 139 w 218"/>
                <a:gd name="T61" fmla="*/ 88 h 161"/>
                <a:gd name="T62" fmla="*/ 146 w 218"/>
                <a:gd name="T63" fmla="*/ 87 h 161"/>
                <a:gd name="T64" fmla="*/ 146 w 218"/>
                <a:gd name="T65" fmla="*/ 115 h 161"/>
                <a:gd name="T66" fmla="*/ 120 w 218"/>
                <a:gd name="T67" fmla="*/ 131 h 161"/>
                <a:gd name="T68" fmla="*/ 152 w 218"/>
                <a:gd name="T69" fmla="*/ 119 h 161"/>
                <a:gd name="T70" fmla="*/ 152 w 218"/>
                <a:gd name="T71" fmla="*/ 161 h 161"/>
                <a:gd name="T72" fmla="*/ 166 w 218"/>
                <a:gd name="T73" fmla="*/ 161 h 161"/>
                <a:gd name="T74" fmla="*/ 166 w 218"/>
                <a:gd name="T75" fmla="*/ 82 h 161"/>
                <a:gd name="T76" fmla="*/ 160 w 218"/>
                <a:gd name="T77" fmla="*/ 82 h 161"/>
                <a:gd name="T78" fmla="*/ 160 w 218"/>
                <a:gd name="T79" fmla="*/ 158 h 161"/>
                <a:gd name="T80" fmla="*/ 155 w 218"/>
                <a:gd name="T81" fmla="*/ 158 h 161"/>
                <a:gd name="T82" fmla="*/ 155 w 218"/>
                <a:gd name="T83" fmla="*/ 146 h 161"/>
                <a:gd name="T84" fmla="*/ 155 w 218"/>
                <a:gd name="T85" fmla="*/ 146 h 161"/>
                <a:gd name="T86" fmla="*/ 155 w 218"/>
                <a:gd name="T87" fmla="*/ 104 h 161"/>
                <a:gd name="T88" fmla="*/ 158 w 218"/>
                <a:gd name="T89" fmla="*/ 82 h 161"/>
                <a:gd name="T90" fmla="*/ 158 w 218"/>
                <a:gd name="T91" fmla="*/ 79 h 161"/>
                <a:gd name="T92" fmla="*/ 158 w 218"/>
                <a:gd name="T93" fmla="*/ 75 h 161"/>
                <a:gd name="T94" fmla="*/ 200 w 218"/>
                <a:gd name="T95" fmla="*/ 71 h 161"/>
                <a:gd name="T96" fmla="*/ 201 w 218"/>
                <a:gd name="T97" fmla="*/ 71 h 161"/>
                <a:gd name="T98" fmla="*/ 201 w 218"/>
                <a:gd name="T99" fmla="*/ 71 h 161"/>
                <a:gd name="T100" fmla="*/ 218 w 218"/>
                <a:gd name="T101" fmla="*/ 11 h 161"/>
                <a:gd name="T102" fmla="*/ 212 w 218"/>
                <a:gd name="T103" fmla="*/ 20 h 161"/>
                <a:gd name="T104" fmla="*/ 29 w 218"/>
                <a:gd name="T105" fmla="*/ 30 h 161"/>
                <a:gd name="T106" fmla="*/ 31 w 218"/>
                <a:gd name="T107" fmla="*/ 19 h 161"/>
                <a:gd name="T108" fmla="*/ 153 w 218"/>
                <a:gd name="T109" fmla="*/ 5 h 161"/>
                <a:gd name="T110" fmla="*/ 40 w 218"/>
                <a:gd name="T111" fmla="*/ 27 h 161"/>
                <a:gd name="T112" fmla="*/ 20 w 218"/>
                <a:gd name="T113" fmla="*/ 97 h 161"/>
                <a:gd name="T114" fmla="*/ 29 w 218"/>
                <a:gd name="T115" fmla="*/ 30 h 161"/>
                <a:gd name="T116" fmla="*/ 21 w 218"/>
                <a:gd name="T117" fmla="*/ 101 h 161"/>
                <a:gd name="T118" fmla="*/ 143 w 218"/>
                <a:gd name="T119" fmla="*/ 71 h 161"/>
                <a:gd name="T120" fmla="*/ 159 w 218"/>
                <a:gd name="T121" fmla="*/ 5 h 161"/>
                <a:gd name="T122" fmla="*/ 154 w 218"/>
                <a:gd name="T123" fmla="*/ 82 h 161"/>
                <a:gd name="T124" fmla="*/ 21 w 218"/>
                <a:gd name="T125" fmla="*/ 10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161">
                  <a:moveTo>
                    <a:pt x="212" y="20"/>
                  </a:moveTo>
                  <a:cubicBezTo>
                    <a:pt x="212" y="23"/>
                    <a:pt x="212" y="27"/>
                    <a:pt x="212" y="30"/>
                  </a:cubicBezTo>
                  <a:cubicBezTo>
                    <a:pt x="211" y="46"/>
                    <a:pt x="206" y="57"/>
                    <a:pt x="199" y="64"/>
                  </a:cubicBezTo>
                  <a:cubicBezTo>
                    <a:pt x="195" y="67"/>
                    <a:pt x="191" y="68"/>
                    <a:pt x="187" y="66"/>
                  </a:cubicBezTo>
                  <a:cubicBezTo>
                    <a:pt x="180" y="70"/>
                    <a:pt x="171" y="72"/>
                    <a:pt x="158" y="71"/>
                  </a:cubicBezTo>
                  <a:cubicBezTo>
                    <a:pt x="159" y="57"/>
                    <a:pt x="160" y="44"/>
                    <a:pt x="161" y="30"/>
                  </a:cubicBezTo>
                  <a:cubicBezTo>
                    <a:pt x="161" y="30"/>
                    <a:pt x="161" y="29"/>
                    <a:pt x="161" y="29"/>
                  </a:cubicBezTo>
                  <a:cubicBezTo>
                    <a:pt x="161" y="29"/>
                    <a:pt x="161" y="29"/>
                    <a:pt x="161" y="29"/>
                  </a:cubicBezTo>
                  <a:cubicBezTo>
                    <a:pt x="161" y="28"/>
                    <a:pt x="161" y="27"/>
                    <a:pt x="161" y="27"/>
                  </a:cubicBezTo>
                  <a:cubicBezTo>
                    <a:pt x="161" y="26"/>
                    <a:pt x="162" y="26"/>
                    <a:pt x="162" y="25"/>
                  </a:cubicBezTo>
                  <a:cubicBezTo>
                    <a:pt x="162" y="25"/>
                    <a:pt x="162" y="25"/>
                    <a:pt x="162" y="25"/>
                  </a:cubicBezTo>
                  <a:cubicBezTo>
                    <a:pt x="162" y="24"/>
                    <a:pt x="162" y="24"/>
                    <a:pt x="162" y="23"/>
                  </a:cubicBezTo>
                  <a:cubicBezTo>
                    <a:pt x="162" y="23"/>
                    <a:pt x="162" y="23"/>
                    <a:pt x="162" y="23"/>
                  </a:cubicBezTo>
                  <a:cubicBezTo>
                    <a:pt x="162" y="23"/>
                    <a:pt x="162" y="22"/>
                    <a:pt x="162" y="22"/>
                  </a:cubicBezTo>
                  <a:cubicBezTo>
                    <a:pt x="162" y="22"/>
                    <a:pt x="162" y="22"/>
                    <a:pt x="162" y="22"/>
                  </a:cubicBezTo>
                  <a:cubicBezTo>
                    <a:pt x="162" y="21"/>
                    <a:pt x="162" y="21"/>
                    <a:pt x="162" y="20"/>
                  </a:cubicBezTo>
                  <a:cubicBezTo>
                    <a:pt x="162" y="20"/>
                    <a:pt x="162" y="19"/>
                    <a:pt x="162" y="19"/>
                  </a:cubicBezTo>
                  <a:cubicBezTo>
                    <a:pt x="162" y="19"/>
                    <a:pt x="162" y="18"/>
                    <a:pt x="163" y="18"/>
                  </a:cubicBezTo>
                  <a:cubicBezTo>
                    <a:pt x="163" y="18"/>
                    <a:pt x="163" y="17"/>
                    <a:pt x="163" y="17"/>
                  </a:cubicBezTo>
                  <a:cubicBezTo>
                    <a:pt x="163" y="11"/>
                    <a:pt x="164" y="6"/>
                    <a:pt x="165" y="0"/>
                  </a:cubicBezTo>
                  <a:cubicBezTo>
                    <a:pt x="27" y="14"/>
                    <a:pt x="27" y="14"/>
                    <a:pt x="27" y="14"/>
                  </a:cubicBezTo>
                  <a:cubicBezTo>
                    <a:pt x="26" y="19"/>
                    <a:pt x="25" y="25"/>
                    <a:pt x="24" y="30"/>
                  </a:cubicBezTo>
                  <a:cubicBezTo>
                    <a:pt x="18" y="62"/>
                    <a:pt x="15" y="97"/>
                    <a:pt x="15" y="135"/>
                  </a:cubicBezTo>
                  <a:cubicBezTo>
                    <a:pt x="13" y="148"/>
                    <a:pt x="7" y="154"/>
                    <a:pt x="0" y="155"/>
                  </a:cubicBezTo>
                  <a:cubicBezTo>
                    <a:pt x="11" y="156"/>
                    <a:pt x="18" y="153"/>
                    <a:pt x="21" y="145"/>
                  </a:cubicBezTo>
                  <a:cubicBezTo>
                    <a:pt x="22" y="142"/>
                    <a:pt x="23" y="139"/>
                    <a:pt x="23" y="136"/>
                  </a:cubicBezTo>
                  <a:cubicBezTo>
                    <a:pt x="25" y="113"/>
                    <a:pt x="25" y="113"/>
                    <a:pt x="25" y="113"/>
                  </a:cubicBezTo>
                  <a:cubicBezTo>
                    <a:pt x="26" y="104"/>
                    <a:pt x="26" y="104"/>
                    <a:pt x="26" y="104"/>
                  </a:cubicBezTo>
                  <a:cubicBezTo>
                    <a:pt x="92" y="94"/>
                    <a:pt x="92" y="94"/>
                    <a:pt x="92" y="94"/>
                  </a:cubicBezTo>
                  <a:cubicBezTo>
                    <a:pt x="106" y="92"/>
                    <a:pt x="106" y="92"/>
                    <a:pt x="106" y="92"/>
                  </a:cubicBezTo>
                  <a:cubicBezTo>
                    <a:pt x="139" y="88"/>
                    <a:pt x="139" y="88"/>
                    <a:pt x="139" y="88"/>
                  </a:cubicBezTo>
                  <a:cubicBezTo>
                    <a:pt x="146" y="87"/>
                    <a:pt x="146" y="87"/>
                    <a:pt x="146" y="87"/>
                  </a:cubicBezTo>
                  <a:cubicBezTo>
                    <a:pt x="146" y="115"/>
                    <a:pt x="146" y="115"/>
                    <a:pt x="146" y="115"/>
                  </a:cubicBezTo>
                  <a:cubicBezTo>
                    <a:pt x="143" y="128"/>
                    <a:pt x="134" y="133"/>
                    <a:pt x="120" y="131"/>
                  </a:cubicBezTo>
                  <a:cubicBezTo>
                    <a:pt x="135" y="138"/>
                    <a:pt x="146" y="134"/>
                    <a:pt x="152" y="119"/>
                  </a:cubicBezTo>
                  <a:cubicBezTo>
                    <a:pt x="152" y="161"/>
                    <a:pt x="152" y="161"/>
                    <a:pt x="152" y="161"/>
                  </a:cubicBezTo>
                  <a:cubicBezTo>
                    <a:pt x="166" y="161"/>
                    <a:pt x="166" y="161"/>
                    <a:pt x="166" y="161"/>
                  </a:cubicBezTo>
                  <a:cubicBezTo>
                    <a:pt x="166" y="82"/>
                    <a:pt x="166" y="82"/>
                    <a:pt x="166" y="82"/>
                  </a:cubicBezTo>
                  <a:cubicBezTo>
                    <a:pt x="160" y="82"/>
                    <a:pt x="160" y="82"/>
                    <a:pt x="160" y="82"/>
                  </a:cubicBezTo>
                  <a:cubicBezTo>
                    <a:pt x="160" y="158"/>
                    <a:pt x="160" y="158"/>
                    <a:pt x="160" y="158"/>
                  </a:cubicBezTo>
                  <a:cubicBezTo>
                    <a:pt x="155" y="158"/>
                    <a:pt x="155" y="158"/>
                    <a:pt x="155" y="158"/>
                  </a:cubicBezTo>
                  <a:cubicBezTo>
                    <a:pt x="155" y="146"/>
                    <a:pt x="155" y="146"/>
                    <a:pt x="155" y="146"/>
                  </a:cubicBezTo>
                  <a:cubicBezTo>
                    <a:pt x="155" y="146"/>
                    <a:pt x="155" y="146"/>
                    <a:pt x="155" y="146"/>
                  </a:cubicBezTo>
                  <a:cubicBezTo>
                    <a:pt x="155" y="104"/>
                    <a:pt x="155" y="104"/>
                    <a:pt x="155" y="104"/>
                  </a:cubicBezTo>
                  <a:cubicBezTo>
                    <a:pt x="158" y="82"/>
                    <a:pt x="158" y="82"/>
                    <a:pt x="158" y="82"/>
                  </a:cubicBezTo>
                  <a:cubicBezTo>
                    <a:pt x="158" y="81"/>
                    <a:pt x="158" y="80"/>
                    <a:pt x="158" y="79"/>
                  </a:cubicBezTo>
                  <a:cubicBezTo>
                    <a:pt x="158" y="78"/>
                    <a:pt x="158" y="76"/>
                    <a:pt x="158" y="75"/>
                  </a:cubicBezTo>
                  <a:cubicBezTo>
                    <a:pt x="200" y="71"/>
                    <a:pt x="200" y="71"/>
                    <a:pt x="200" y="71"/>
                  </a:cubicBezTo>
                  <a:cubicBezTo>
                    <a:pt x="201" y="71"/>
                    <a:pt x="201" y="71"/>
                    <a:pt x="201" y="71"/>
                  </a:cubicBezTo>
                  <a:cubicBezTo>
                    <a:pt x="201" y="71"/>
                    <a:pt x="201" y="71"/>
                    <a:pt x="201" y="71"/>
                  </a:cubicBezTo>
                  <a:cubicBezTo>
                    <a:pt x="210" y="69"/>
                    <a:pt x="216" y="49"/>
                    <a:pt x="218" y="11"/>
                  </a:cubicBezTo>
                  <a:cubicBezTo>
                    <a:pt x="212" y="20"/>
                    <a:pt x="212" y="20"/>
                    <a:pt x="212" y="20"/>
                  </a:cubicBezTo>
                  <a:close/>
                  <a:moveTo>
                    <a:pt x="29" y="30"/>
                  </a:moveTo>
                  <a:cubicBezTo>
                    <a:pt x="30" y="26"/>
                    <a:pt x="30" y="22"/>
                    <a:pt x="31" y="19"/>
                  </a:cubicBezTo>
                  <a:cubicBezTo>
                    <a:pt x="153" y="5"/>
                    <a:pt x="153" y="5"/>
                    <a:pt x="153" y="5"/>
                  </a:cubicBezTo>
                  <a:cubicBezTo>
                    <a:pt x="40" y="27"/>
                    <a:pt x="40" y="27"/>
                    <a:pt x="40" y="27"/>
                  </a:cubicBezTo>
                  <a:cubicBezTo>
                    <a:pt x="20" y="97"/>
                    <a:pt x="20" y="97"/>
                    <a:pt x="20" y="97"/>
                  </a:cubicBezTo>
                  <a:cubicBezTo>
                    <a:pt x="22" y="75"/>
                    <a:pt x="25" y="52"/>
                    <a:pt x="29" y="30"/>
                  </a:cubicBezTo>
                  <a:close/>
                  <a:moveTo>
                    <a:pt x="21" y="101"/>
                  </a:moveTo>
                  <a:cubicBezTo>
                    <a:pt x="143" y="71"/>
                    <a:pt x="143" y="71"/>
                    <a:pt x="143" y="71"/>
                  </a:cubicBezTo>
                  <a:cubicBezTo>
                    <a:pt x="159" y="5"/>
                    <a:pt x="159" y="5"/>
                    <a:pt x="159" y="5"/>
                  </a:cubicBezTo>
                  <a:cubicBezTo>
                    <a:pt x="154" y="82"/>
                    <a:pt x="154" y="82"/>
                    <a:pt x="154" y="82"/>
                  </a:cubicBezTo>
                  <a:cubicBezTo>
                    <a:pt x="21" y="101"/>
                    <a:pt x="21" y="101"/>
                    <a:pt x="21" y="10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 name="Freeform 14"/>
            <p:cNvSpPr>
              <a:spLocks/>
            </p:cNvSpPr>
            <p:nvPr/>
          </p:nvSpPr>
          <p:spPr bwMode="auto">
            <a:xfrm>
              <a:off x="7443788" y="4962526"/>
              <a:ext cx="266700" cy="185738"/>
            </a:xfrm>
            <a:custGeom>
              <a:avLst/>
              <a:gdLst>
                <a:gd name="T0" fmla="*/ 11 w 133"/>
                <a:gd name="T1" fmla="*/ 14 h 92"/>
                <a:gd name="T2" fmla="*/ 9 w 133"/>
                <a:gd name="T3" fmla="*/ 25 h 92"/>
                <a:gd name="T4" fmla="*/ 0 w 133"/>
                <a:gd name="T5" fmla="*/ 92 h 92"/>
                <a:gd name="T6" fmla="*/ 20 w 133"/>
                <a:gd name="T7" fmla="*/ 22 h 92"/>
                <a:gd name="T8" fmla="*/ 133 w 133"/>
                <a:gd name="T9" fmla="*/ 0 h 92"/>
                <a:gd name="T10" fmla="*/ 11 w 133"/>
                <a:gd name="T11" fmla="*/ 14 h 92"/>
              </a:gdLst>
              <a:ahLst/>
              <a:cxnLst>
                <a:cxn ang="0">
                  <a:pos x="T0" y="T1"/>
                </a:cxn>
                <a:cxn ang="0">
                  <a:pos x="T2" y="T3"/>
                </a:cxn>
                <a:cxn ang="0">
                  <a:pos x="T4" y="T5"/>
                </a:cxn>
                <a:cxn ang="0">
                  <a:pos x="T6" y="T7"/>
                </a:cxn>
                <a:cxn ang="0">
                  <a:pos x="T8" y="T9"/>
                </a:cxn>
                <a:cxn ang="0">
                  <a:pos x="T10" y="T11"/>
                </a:cxn>
              </a:cxnLst>
              <a:rect l="0" t="0" r="r" b="b"/>
              <a:pathLst>
                <a:path w="133" h="92">
                  <a:moveTo>
                    <a:pt x="11" y="14"/>
                  </a:moveTo>
                  <a:cubicBezTo>
                    <a:pt x="10" y="17"/>
                    <a:pt x="10" y="21"/>
                    <a:pt x="9" y="25"/>
                  </a:cubicBezTo>
                  <a:cubicBezTo>
                    <a:pt x="5" y="47"/>
                    <a:pt x="2" y="70"/>
                    <a:pt x="0" y="92"/>
                  </a:cubicBezTo>
                  <a:cubicBezTo>
                    <a:pt x="20" y="22"/>
                    <a:pt x="20" y="22"/>
                    <a:pt x="20" y="22"/>
                  </a:cubicBezTo>
                  <a:cubicBezTo>
                    <a:pt x="133" y="0"/>
                    <a:pt x="133" y="0"/>
                    <a:pt x="133" y="0"/>
                  </a:cubicBezTo>
                  <a:cubicBezTo>
                    <a:pt x="11" y="14"/>
                    <a:pt x="11" y="14"/>
                    <a:pt x="11" y="14"/>
                  </a:cubicBezTo>
                  <a:close/>
                </a:path>
              </a:pathLst>
            </a:custGeom>
            <a:solidFill>
              <a:srgbClr val="F5F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 name="Freeform 15"/>
            <p:cNvSpPr>
              <a:spLocks/>
            </p:cNvSpPr>
            <p:nvPr/>
          </p:nvSpPr>
          <p:spPr bwMode="auto">
            <a:xfrm>
              <a:off x="7445376" y="4962526"/>
              <a:ext cx="277813" cy="193675"/>
            </a:xfrm>
            <a:custGeom>
              <a:avLst/>
              <a:gdLst>
                <a:gd name="T0" fmla="*/ 154 w 175"/>
                <a:gd name="T1" fmla="*/ 84 h 122"/>
                <a:gd name="T2" fmla="*/ 0 w 175"/>
                <a:gd name="T3" fmla="*/ 122 h 122"/>
                <a:gd name="T4" fmla="*/ 168 w 175"/>
                <a:gd name="T5" fmla="*/ 98 h 122"/>
                <a:gd name="T6" fmla="*/ 175 w 175"/>
                <a:gd name="T7" fmla="*/ 0 h 122"/>
                <a:gd name="T8" fmla="*/ 154 w 175"/>
                <a:gd name="T9" fmla="*/ 84 h 122"/>
                <a:gd name="T10" fmla="*/ 154 w 175"/>
                <a:gd name="T11" fmla="*/ 84 h 122"/>
              </a:gdLst>
              <a:ahLst/>
              <a:cxnLst>
                <a:cxn ang="0">
                  <a:pos x="T0" y="T1"/>
                </a:cxn>
                <a:cxn ang="0">
                  <a:pos x="T2" y="T3"/>
                </a:cxn>
                <a:cxn ang="0">
                  <a:pos x="T4" y="T5"/>
                </a:cxn>
                <a:cxn ang="0">
                  <a:pos x="T6" y="T7"/>
                </a:cxn>
                <a:cxn ang="0">
                  <a:pos x="T8" y="T9"/>
                </a:cxn>
                <a:cxn ang="0">
                  <a:pos x="T10" y="T11"/>
                </a:cxn>
              </a:cxnLst>
              <a:rect l="0" t="0" r="r" b="b"/>
              <a:pathLst>
                <a:path w="175" h="122">
                  <a:moveTo>
                    <a:pt x="154" y="84"/>
                  </a:moveTo>
                  <a:lnTo>
                    <a:pt x="0" y="122"/>
                  </a:lnTo>
                  <a:lnTo>
                    <a:pt x="168" y="98"/>
                  </a:lnTo>
                  <a:lnTo>
                    <a:pt x="175" y="0"/>
                  </a:lnTo>
                  <a:lnTo>
                    <a:pt x="154" y="84"/>
                  </a:lnTo>
                  <a:lnTo>
                    <a:pt x="154" y="84"/>
                  </a:lnTo>
                  <a:close/>
                </a:path>
              </a:pathLst>
            </a:custGeom>
            <a:solidFill>
              <a:srgbClr val="D6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 name="Freeform 16"/>
            <p:cNvSpPr>
              <a:spLocks/>
            </p:cNvSpPr>
            <p:nvPr/>
          </p:nvSpPr>
          <p:spPr bwMode="auto">
            <a:xfrm>
              <a:off x="7610476" y="4614863"/>
              <a:ext cx="104775" cy="85725"/>
            </a:xfrm>
            <a:custGeom>
              <a:avLst/>
              <a:gdLst>
                <a:gd name="T0" fmla="*/ 1 w 52"/>
                <a:gd name="T1" fmla="*/ 11 h 42"/>
                <a:gd name="T2" fmla="*/ 3 w 52"/>
                <a:gd name="T3" fmla="*/ 16 h 42"/>
                <a:gd name="T4" fmla="*/ 26 w 52"/>
                <a:gd name="T5" fmla="*/ 10 h 42"/>
                <a:gd name="T6" fmla="*/ 37 w 52"/>
                <a:gd name="T7" fmla="*/ 24 h 42"/>
                <a:gd name="T8" fmla="*/ 35 w 52"/>
                <a:gd name="T9" fmla="*/ 34 h 42"/>
                <a:gd name="T10" fmla="*/ 39 w 52"/>
                <a:gd name="T11" fmla="*/ 35 h 42"/>
                <a:gd name="T12" fmla="*/ 47 w 52"/>
                <a:gd name="T13" fmla="*/ 30 h 42"/>
                <a:gd name="T14" fmla="*/ 47 w 52"/>
                <a:gd name="T15" fmla="*/ 40 h 42"/>
                <a:gd name="T16" fmla="*/ 48 w 52"/>
                <a:gd name="T17" fmla="*/ 42 h 42"/>
                <a:gd name="T18" fmla="*/ 48 w 52"/>
                <a:gd name="T19" fmla="*/ 42 h 42"/>
                <a:gd name="T20" fmla="*/ 51 w 52"/>
                <a:gd name="T21" fmla="*/ 21 h 42"/>
                <a:gd name="T22" fmla="*/ 37 w 52"/>
                <a:gd name="T23" fmla="*/ 3 h 42"/>
                <a:gd name="T24" fmla="*/ 35 w 52"/>
                <a:gd name="T25" fmla="*/ 3 h 42"/>
                <a:gd name="T26" fmla="*/ 1 w 52"/>
                <a:gd name="T27"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2">
                  <a:moveTo>
                    <a:pt x="1" y="11"/>
                  </a:moveTo>
                  <a:cubicBezTo>
                    <a:pt x="0" y="13"/>
                    <a:pt x="1" y="15"/>
                    <a:pt x="3" y="16"/>
                  </a:cubicBezTo>
                  <a:cubicBezTo>
                    <a:pt x="13" y="18"/>
                    <a:pt x="21" y="16"/>
                    <a:pt x="26" y="10"/>
                  </a:cubicBezTo>
                  <a:cubicBezTo>
                    <a:pt x="37" y="24"/>
                    <a:pt x="37" y="24"/>
                    <a:pt x="37" y="24"/>
                  </a:cubicBezTo>
                  <a:cubicBezTo>
                    <a:pt x="35" y="34"/>
                    <a:pt x="35" y="34"/>
                    <a:pt x="35" y="34"/>
                  </a:cubicBezTo>
                  <a:cubicBezTo>
                    <a:pt x="39" y="35"/>
                    <a:pt x="39" y="35"/>
                    <a:pt x="39" y="35"/>
                  </a:cubicBezTo>
                  <a:cubicBezTo>
                    <a:pt x="41" y="30"/>
                    <a:pt x="44" y="28"/>
                    <a:pt x="47" y="30"/>
                  </a:cubicBezTo>
                  <a:cubicBezTo>
                    <a:pt x="48" y="34"/>
                    <a:pt x="48" y="37"/>
                    <a:pt x="47" y="40"/>
                  </a:cubicBezTo>
                  <a:cubicBezTo>
                    <a:pt x="48" y="42"/>
                    <a:pt x="48" y="42"/>
                    <a:pt x="48" y="42"/>
                  </a:cubicBezTo>
                  <a:cubicBezTo>
                    <a:pt x="48" y="42"/>
                    <a:pt x="48" y="42"/>
                    <a:pt x="48" y="42"/>
                  </a:cubicBezTo>
                  <a:cubicBezTo>
                    <a:pt x="51" y="35"/>
                    <a:pt x="52" y="28"/>
                    <a:pt x="51" y="21"/>
                  </a:cubicBezTo>
                  <a:cubicBezTo>
                    <a:pt x="52" y="11"/>
                    <a:pt x="47" y="6"/>
                    <a:pt x="37" y="3"/>
                  </a:cubicBezTo>
                  <a:cubicBezTo>
                    <a:pt x="36" y="3"/>
                    <a:pt x="35" y="3"/>
                    <a:pt x="35" y="3"/>
                  </a:cubicBezTo>
                  <a:cubicBezTo>
                    <a:pt x="18" y="0"/>
                    <a:pt x="7" y="2"/>
                    <a:pt x="1" y="1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 name="Freeform 17"/>
            <p:cNvSpPr>
              <a:spLocks/>
            </p:cNvSpPr>
            <p:nvPr/>
          </p:nvSpPr>
          <p:spPr bwMode="auto">
            <a:xfrm>
              <a:off x="7616826" y="4635501"/>
              <a:ext cx="71438" cy="52388"/>
            </a:xfrm>
            <a:custGeom>
              <a:avLst/>
              <a:gdLst>
                <a:gd name="T0" fmla="*/ 0 w 36"/>
                <a:gd name="T1" fmla="*/ 6 h 26"/>
                <a:gd name="T2" fmla="*/ 0 w 36"/>
                <a:gd name="T3" fmla="*/ 8 h 26"/>
                <a:gd name="T4" fmla="*/ 22 w 36"/>
                <a:gd name="T5" fmla="*/ 4 h 26"/>
                <a:gd name="T6" fmla="*/ 29 w 36"/>
                <a:gd name="T7" fmla="*/ 12 h 26"/>
                <a:gd name="T8" fmla="*/ 28 w 36"/>
                <a:gd name="T9" fmla="*/ 26 h 26"/>
                <a:gd name="T10" fmla="*/ 36 w 36"/>
                <a:gd name="T11" fmla="*/ 25 h 26"/>
                <a:gd name="T12" fmla="*/ 32 w 36"/>
                <a:gd name="T13" fmla="*/ 24 h 26"/>
                <a:gd name="T14" fmla="*/ 34 w 36"/>
                <a:gd name="T15" fmla="*/ 14 h 26"/>
                <a:gd name="T16" fmla="*/ 23 w 36"/>
                <a:gd name="T17" fmla="*/ 0 h 26"/>
                <a:gd name="T18" fmla="*/ 0 w 36"/>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6">
                  <a:moveTo>
                    <a:pt x="0" y="6"/>
                  </a:moveTo>
                  <a:cubicBezTo>
                    <a:pt x="0" y="7"/>
                    <a:pt x="0" y="7"/>
                    <a:pt x="0" y="8"/>
                  </a:cubicBezTo>
                  <a:cubicBezTo>
                    <a:pt x="7" y="11"/>
                    <a:pt x="15" y="10"/>
                    <a:pt x="22" y="4"/>
                  </a:cubicBezTo>
                  <a:cubicBezTo>
                    <a:pt x="29" y="12"/>
                    <a:pt x="29" y="12"/>
                    <a:pt x="29" y="12"/>
                  </a:cubicBezTo>
                  <a:cubicBezTo>
                    <a:pt x="28" y="26"/>
                    <a:pt x="28" y="26"/>
                    <a:pt x="28" y="26"/>
                  </a:cubicBezTo>
                  <a:cubicBezTo>
                    <a:pt x="36" y="25"/>
                    <a:pt x="36" y="25"/>
                    <a:pt x="36" y="25"/>
                  </a:cubicBezTo>
                  <a:cubicBezTo>
                    <a:pt x="32" y="24"/>
                    <a:pt x="32" y="24"/>
                    <a:pt x="32" y="24"/>
                  </a:cubicBezTo>
                  <a:cubicBezTo>
                    <a:pt x="34" y="14"/>
                    <a:pt x="34" y="14"/>
                    <a:pt x="34" y="14"/>
                  </a:cubicBezTo>
                  <a:cubicBezTo>
                    <a:pt x="23" y="0"/>
                    <a:pt x="23" y="0"/>
                    <a:pt x="23" y="0"/>
                  </a:cubicBezTo>
                  <a:cubicBezTo>
                    <a:pt x="18" y="6"/>
                    <a:pt x="10" y="8"/>
                    <a:pt x="0"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 name="Freeform 18"/>
            <p:cNvSpPr>
              <a:spLocks noEditPoints="1"/>
            </p:cNvSpPr>
            <p:nvPr/>
          </p:nvSpPr>
          <p:spPr bwMode="auto">
            <a:xfrm>
              <a:off x="7610476" y="4643438"/>
              <a:ext cx="93663" cy="106363"/>
            </a:xfrm>
            <a:custGeom>
              <a:avLst/>
              <a:gdLst>
                <a:gd name="T0" fmla="*/ 25 w 47"/>
                <a:gd name="T1" fmla="*/ 0 h 53"/>
                <a:gd name="T2" fmla="*/ 3 w 47"/>
                <a:gd name="T3" fmla="*/ 4 h 53"/>
                <a:gd name="T4" fmla="*/ 0 w 47"/>
                <a:gd name="T5" fmla="*/ 19 h 53"/>
                <a:gd name="T6" fmla="*/ 5 w 47"/>
                <a:gd name="T7" fmla="*/ 24 h 53"/>
                <a:gd name="T8" fmla="*/ 2 w 47"/>
                <a:gd name="T9" fmla="*/ 35 h 53"/>
                <a:gd name="T10" fmla="*/ 6 w 47"/>
                <a:gd name="T11" fmla="*/ 37 h 53"/>
                <a:gd name="T12" fmla="*/ 11 w 47"/>
                <a:gd name="T13" fmla="*/ 51 h 53"/>
                <a:gd name="T14" fmla="*/ 13 w 47"/>
                <a:gd name="T15" fmla="*/ 53 h 53"/>
                <a:gd name="T16" fmla="*/ 39 w 47"/>
                <a:gd name="T17" fmla="*/ 28 h 53"/>
                <a:gd name="T18" fmla="*/ 47 w 47"/>
                <a:gd name="T19" fmla="*/ 16 h 53"/>
                <a:gd name="T20" fmla="*/ 39 w 47"/>
                <a:gd name="T21" fmla="*/ 21 h 53"/>
                <a:gd name="T22" fmla="*/ 31 w 47"/>
                <a:gd name="T23" fmla="*/ 22 h 53"/>
                <a:gd name="T24" fmla="*/ 32 w 47"/>
                <a:gd name="T25" fmla="*/ 8 h 53"/>
                <a:gd name="T26" fmla="*/ 25 w 47"/>
                <a:gd name="T27" fmla="*/ 0 h 53"/>
                <a:gd name="T28" fmla="*/ 4 w 47"/>
                <a:gd name="T29" fmla="*/ 17 h 53"/>
                <a:gd name="T30" fmla="*/ 9 w 47"/>
                <a:gd name="T31" fmla="*/ 22 h 53"/>
                <a:gd name="T32" fmla="*/ 6 w 47"/>
                <a:gd name="T33" fmla="*/ 32 h 53"/>
                <a:gd name="T34" fmla="*/ 9 w 47"/>
                <a:gd name="T35" fmla="*/ 35 h 53"/>
                <a:gd name="T36" fmla="*/ 18 w 47"/>
                <a:gd name="T37" fmla="*/ 51 h 53"/>
                <a:gd name="T38" fmla="*/ 13 w 47"/>
                <a:gd name="T39" fmla="*/ 51 h 53"/>
                <a:gd name="T40" fmla="*/ 7 w 47"/>
                <a:gd name="T41" fmla="*/ 36 h 53"/>
                <a:gd name="T42" fmla="*/ 4 w 47"/>
                <a:gd name="T43" fmla="*/ 34 h 53"/>
                <a:gd name="T44" fmla="*/ 6 w 47"/>
                <a:gd name="T45" fmla="*/ 23 h 53"/>
                <a:gd name="T46" fmla="*/ 2 w 47"/>
                <a:gd name="T47" fmla="*/ 18 h 53"/>
                <a:gd name="T48" fmla="*/ 4 w 47"/>
                <a:gd name="T49" fmla="*/ 6 h 53"/>
                <a:gd name="T50" fmla="*/ 6 w 47"/>
                <a:gd name="T51" fmla="*/ 6 h 53"/>
                <a:gd name="T52" fmla="*/ 4 w 47"/>
                <a:gd name="T53"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53">
                  <a:moveTo>
                    <a:pt x="25" y="0"/>
                  </a:moveTo>
                  <a:cubicBezTo>
                    <a:pt x="18" y="6"/>
                    <a:pt x="10" y="7"/>
                    <a:pt x="3" y="4"/>
                  </a:cubicBezTo>
                  <a:cubicBezTo>
                    <a:pt x="1" y="9"/>
                    <a:pt x="0" y="14"/>
                    <a:pt x="0" y="19"/>
                  </a:cubicBezTo>
                  <a:cubicBezTo>
                    <a:pt x="5" y="24"/>
                    <a:pt x="5" y="24"/>
                    <a:pt x="5" y="24"/>
                  </a:cubicBezTo>
                  <a:cubicBezTo>
                    <a:pt x="2" y="28"/>
                    <a:pt x="2" y="32"/>
                    <a:pt x="2" y="35"/>
                  </a:cubicBezTo>
                  <a:cubicBezTo>
                    <a:pt x="6" y="37"/>
                    <a:pt x="6" y="37"/>
                    <a:pt x="6" y="37"/>
                  </a:cubicBezTo>
                  <a:cubicBezTo>
                    <a:pt x="11" y="51"/>
                    <a:pt x="11" y="51"/>
                    <a:pt x="11" y="51"/>
                  </a:cubicBezTo>
                  <a:cubicBezTo>
                    <a:pt x="11" y="52"/>
                    <a:pt x="12" y="52"/>
                    <a:pt x="13" y="53"/>
                  </a:cubicBezTo>
                  <a:cubicBezTo>
                    <a:pt x="28" y="53"/>
                    <a:pt x="37" y="45"/>
                    <a:pt x="39" y="28"/>
                  </a:cubicBezTo>
                  <a:cubicBezTo>
                    <a:pt x="44" y="25"/>
                    <a:pt x="47" y="21"/>
                    <a:pt x="47" y="16"/>
                  </a:cubicBezTo>
                  <a:cubicBezTo>
                    <a:pt x="44" y="14"/>
                    <a:pt x="41" y="16"/>
                    <a:pt x="39" y="21"/>
                  </a:cubicBezTo>
                  <a:cubicBezTo>
                    <a:pt x="31" y="22"/>
                    <a:pt x="31" y="22"/>
                    <a:pt x="31" y="22"/>
                  </a:cubicBezTo>
                  <a:cubicBezTo>
                    <a:pt x="32" y="8"/>
                    <a:pt x="32" y="8"/>
                    <a:pt x="32" y="8"/>
                  </a:cubicBezTo>
                  <a:cubicBezTo>
                    <a:pt x="25" y="0"/>
                    <a:pt x="25" y="0"/>
                    <a:pt x="25" y="0"/>
                  </a:cubicBezTo>
                  <a:close/>
                  <a:moveTo>
                    <a:pt x="4" y="17"/>
                  </a:moveTo>
                  <a:cubicBezTo>
                    <a:pt x="9" y="22"/>
                    <a:pt x="9" y="22"/>
                    <a:pt x="9" y="22"/>
                  </a:cubicBezTo>
                  <a:cubicBezTo>
                    <a:pt x="7" y="26"/>
                    <a:pt x="6" y="29"/>
                    <a:pt x="6" y="32"/>
                  </a:cubicBezTo>
                  <a:cubicBezTo>
                    <a:pt x="9" y="35"/>
                    <a:pt x="9" y="35"/>
                    <a:pt x="9" y="35"/>
                  </a:cubicBezTo>
                  <a:cubicBezTo>
                    <a:pt x="11" y="43"/>
                    <a:pt x="14" y="48"/>
                    <a:pt x="18" y="51"/>
                  </a:cubicBezTo>
                  <a:cubicBezTo>
                    <a:pt x="13" y="51"/>
                    <a:pt x="13" y="51"/>
                    <a:pt x="13" y="51"/>
                  </a:cubicBezTo>
                  <a:cubicBezTo>
                    <a:pt x="7" y="36"/>
                    <a:pt x="7" y="36"/>
                    <a:pt x="7" y="36"/>
                  </a:cubicBezTo>
                  <a:cubicBezTo>
                    <a:pt x="4" y="34"/>
                    <a:pt x="4" y="34"/>
                    <a:pt x="4" y="34"/>
                  </a:cubicBezTo>
                  <a:cubicBezTo>
                    <a:pt x="3" y="30"/>
                    <a:pt x="4" y="26"/>
                    <a:pt x="6" y="23"/>
                  </a:cubicBezTo>
                  <a:cubicBezTo>
                    <a:pt x="2" y="18"/>
                    <a:pt x="2" y="18"/>
                    <a:pt x="2" y="18"/>
                  </a:cubicBezTo>
                  <a:cubicBezTo>
                    <a:pt x="4" y="6"/>
                    <a:pt x="4" y="6"/>
                    <a:pt x="4" y="6"/>
                  </a:cubicBezTo>
                  <a:cubicBezTo>
                    <a:pt x="6" y="6"/>
                    <a:pt x="6" y="6"/>
                    <a:pt x="6" y="6"/>
                  </a:cubicBezTo>
                  <a:cubicBezTo>
                    <a:pt x="4" y="17"/>
                    <a:pt x="4" y="17"/>
                    <a:pt x="4" y="1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 name="Freeform 19"/>
            <p:cNvSpPr>
              <a:spLocks/>
            </p:cNvSpPr>
            <p:nvPr/>
          </p:nvSpPr>
          <p:spPr bwMode="auto">
            <a:xfrm>
              <a:off x="7613651" y="4656138"/>
              <a:ext cx="33338" cy="90488"/>
            </a:xfrm>
            <a:custGeom>
              <a:avLst/>
              <a:gdLst>
                <a:gd name="T0" fmla="*/ 7 w 16"/>
                <a:gd name="T1" fmla="*/ 16 h 45"/>
                <a:gd name="T2" fmla="*/ 2 w 16"/>
                <a:gd name="T3" fmla="*/ 11 h 45"/>
                <a:gd name="T4" fmla="*/ 4 w 16"/>
                <a:gd name="T5" fmla="*/ 0 h 45"/>
                <a:gd name="T6" fmla="*/ 2 w 16"/>
                <a:gd name="T7" fmla="*/ 0 h 45"/>
                <a:gd name="T8" fmla="*/ 0 w 16"/>
                <a:gd name="T9" fmla="*/ 12 h 45"/>
                <a:gd name="T10" fmla="*/ 4 w 16"/>
                <a:gd name="T11" fmla="*/ 17 h 45"/>
                <a:gd name="T12" fmla="*/ 2 w 16"/>
                <a:gd name="T13" fmla="*/ 28 h 45"/>
                <a:gd name="T14" fmla="*/ 5 w 16"/>
                <a:gd name="T15" fmla="*/ 30 h 45"/>
                <a:gd name="T16" fmla="*/ 11 w 16"/>
                <a:gd name="T17" fmla="*/ 45 h 45"/>
                <a:gd name="T18" fmla="*/ 16 w 16"/>
                <a:gd name="T19" fmla="*/ 45 h 45"/>
                <a:gd name="T20" fmla="*/ 7 w 16"/>
                <a:gd name="T21" fmla="*/ 29 h 45"/>
                <a:gd name="T22" fmla="*/ 4 w 16"/>
                <a:gd name="T23" fmla="*/ 26 h 45"/>
                <a:gd name="T24" fmla="*/ 7 w 16"/>
                <a:gd name="T25"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45">
                  <a:moveTo>
                    <a:pt x="7" y="16"/>
                  </a:moveTo>
                  <a:cubicBezTo>
                    <a:pt x="2" y="11"/>
                    <a:pt x="2" y="11"/>
                    <a:pt x="2" y="11"/>
                  </a:cubicBezTo>
                  <a:cubicBezTo>
                    <a:pt x="4" y="0"/>
                    <a:pt x="4" y="0"/>
                    <a:pt x="4" y="0"/>
                  </a:cubicBezTo>
                  <a:cubicBezTo>
                    <a:pt x="2" y="0"/>
                    <a:pt x="2" y="0"/>
                    <a:pt x="2" y="0"/>
                  </a:cubicBezTo>
                  <a:cubicBezTo>
                    <a:pt x="0" y="12"/>
                    <a:pt x="0" y="12"/>
                    <a:pt x="0" y="12"/>
                  </a:cubicBezTo>
                  <a:cubicBezTo>
                    <a:pt x="4" y="17"/>
                    <a:pt x="4" y="17"/>
                    <a:pt x="4" y="17"/>
                  </a:cubicBezTo>
                  <a:cubicBezTo>
                    <a:pt x="2" y="20"/>
                    <a:pt x="1" y="24"/>
                    <a:pt x="2" y="28"/>
                  </a:cubicBezTo>
                  <a:cubicBezTo>
                    <a:pt x="5" y="30"/>
                    <a:pt x="5" y="30"/>
                    <a:pt x="5" y="30"/>
                  </a:cubicBezTo>
                  <a:cubicBezTo>
                    <a:pt x="11" y="45"/>
                    <a:pt x="11" y="45"/>
                    <a:pt x="11" y="45"/>
                  </a:cubicBezTo>
                  <a:cubicBezTo>
                    <a:pt x="16" y="45"/>
                    <a:pt x="16" y="45"/>
                    <a:pt x="16" y="45"/>
                  </a:cubicBezTo>
                  <a:cubicBezTo>
                    <a:pt x="12" y="42"/>
                    <a:pt x="9" y="37"/>
                    <a:pt x="7" y="29"/>
                  </a:cubicBezTo>
                  <a:cubicBezTo>
                    <a:pt x="4" y="26"/>
                    <a:pt x="4" y="26"/>
                    <a:pt x="4" y="26"/>
                  </a:cubicBezTo>
                  <a:cubicBezTo>
                    <a:pt x="4" y="23"/>
                    <a:pt x="5" y="20"/>
                    <a:pt x="7" y="1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 name="Freeform 20"/>
            <p:cNvSpPr>
              <a:spLocks/>
            </p:cNvSpPr>
            <p:nvPr/>
          </p:nvSpPr>
          <p:spPr bwMode="auto">
            <a:xfrm>
              <a:off x="7635876" y="4675188"/>
              <a:ext cx="80963" cy="109538"/>
            </a:xfrm>
            <a:custGeom>
              <a:avLst/>
              <a:gdLst>
                <a:gd name="T0" fmla="*/ 35 w 40"/>
                <a:gd name="T1" fmla="*/ 12 h 54"/>
                <a:gd name="T2" fmla="*/ 34 w 40"/>
                <a:gd name="T3" fmla="*/ 10 h 54"/>
                <a:gd name="T4" fmla="*/ 34 w 40"/>
                <a:gd name="T5" fmla="*/ 0 h 54"/>
                <a:gd name="T6" fmla="*/ 26 w 40"/>
                <a:gd name="T7" fmla="*/ 12 h 54"/>
                <a:gd name="T8" fmla="*/ 0 w 40"/>
                <a:gd name="T9" fmla="*/ 37 h 54"/>
                <a:gd name="T10" fmla="*/ 9 w 40"/>
                <a:gd name="T11" fmla="*/ 38 h 54"/>
                <a:gd name="T12" fmla="*/ 22 w 40"/>
                <a:gd name="T13" fmla="*/ 30 h 54"/>
                <a:gd name="T14" fmla="*/ 27 w 40"/>
                <a:gd name="T15" fmla="*/ 15 h 54"/>
                <a:gd name="T16" fmla="*/ 30 w 40"/>
                <a:gd name="T17" fmla="*/ 23 h 54"/>
                <a:gd name="T18" fmla="*/ 19 w 40"/>
                <a:gd name="T19" fmla="*/ 54 h 54"/>
                <a:gd name="T20" fmla="*/ 25 w 40"/>
                <a:gd name="T21" fmla="*/ 46 h 54"/>
                <a:gd name="T22" fmla="*/ 40 w 40"/>
                <a:gd name="T23" fmla="*/ 21 h 54"/>
                <a:gd name="T24" fmla="*/ 35 w 40"/>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4">
                  <a:moveTo>
                    <a:pt x="35" y="12"/>
                  </a:moveTo>
                  <a:cubicBezTo>
                    <a:pt x="34" y="10"/>
                    <a:pt x="34" y="10"/>
                    <a:pt x="34" y="10"/>
                  </a:cubicBezTo>
                  <a:cubicBezTo>
                    <a:pt x="35" y="7"/>
                    <a:pt x="35" y="4"/>
                    <a:pt x="34" y="0"/>
                  </a:cubicBezTo>
                  <a:cubicBezTo>
                    <a:pt x="34" y="5"/>
                    <a:pt x="31" y="9"/>
                    <a:pt x="26" y="12"/>
                  </a:cubicBezTo>
                  <a:cubicBezTo>
                    <a:pt x="24" y="29"/>
                    <a:pt x="15" y="37"/>
                    <a:pt x="0" y="37"/>
                  </a:cubicBezTo>
                  <a:cubicBezTo>
                    <a:pt x="2" y="39"/>
                    <a:pt x="6" y="39"/>
                    <a:pt x="9" y="38"/>
                  </a:cubicBezTo>
                  <a:cubicBezTo>
                    <a:pt x="13" y="37"/>
                    <a:pt x="18" y="34"/>
                    <a:pt x="22" y="30"/>
                  </a:cubicBezTo>
                  <a:cubicBezTo>
                    <a:pt x="26" y="26"/>
                    <a:pt x="27" y="21"/>
                    <a:pt x="27" y="15"/>
                  </a:cubicBezTo>
                  <a:cubicBezTo>
                    <a:pt x="30" y="23"/>
                    <a:pt x="30" y="23"/>
                    <a:pt x="30" y="23"/>
                  </a:cubicBezTo>
                  <a:cubicBezTo>
                    <a:pt x="19" y="54"/>
                    <a:pt x="19" y="54"/>
                    <a:pt x="19" y="54"/>
                  </a:cubicBezTo>
                  <a:cubicBezTo>
                    <a:pt x="25" y="46"/>
                    <a:pt x="25" y="46"/>
                    <a:pt x="25" y="46"/>
                  </a:cubicBezTo>
                  <a:cubicBezTo>
                    <a:pt x="40" y="21"/>
                    <a:pt x="40" y="21"/>
                    <a:pt x="40" y="21"/>
                  </a:cubicBezTo>
                  <a:cubicBezTo>
                    <a:pt x="35" y="12"/>
                    <a:pt x="35" y="12"/>
                    <a:pt x="35" y="1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 name="Freeform 21"/>
            <p:cNvSpPr>
              <a:spLocks/>
            </p:cNvSpPr>
            <p:nvPr/>
          </p:nvSpPr>
          <p:spPr bwMode="auto">
            <a:xfrm>
              <a:off x="7527926" y="4673601"/>
              <a:ext cx="88900" cy="255588"/>
            </a:xfrm>
            <a:custGeom>
              <a:avLst/>
              <a:gdLst>
                <a:gd name="T0" fmla="*/ 39 w 44"/>
                <a:gd name="T1" fmla="*/ 36 h 127"/>
                <a:gd name="T2" fmla="*/ 39 w 44"/>
                <a:gd name="T3" fmla="*/ 32 h 127"/>
                <a:gd name="T4" fmla="*/ 30 w 44"/>
                <a:gd name="T5" fmla="*/ 0 h 127"/>
                <a:gd name="T6" fmla="*/ 34 w 44"/>
                <a:gd name="T7" fmla="*/ 23 h 127"/>
                <a:gd name="T8" fmla="*/ 21 w 44"/>
                <a:gd name="T9" fmla="*/ 30 h 127"/>
                <a:gd name="T10" fmla="*/ 22 w 44"/>
                <a:gd name="T11" fmla="*/ 36 h 127"/>
                <a:gd name="T12" fmla="*/ 21 w 44"/>
                <a:gd name="T13" fmla="*/ 35 h 127"/>
                <a:gd name="T14" fmla="*/ 10 w 44"/>
                <a:gd name="T15" fmla="*/ 84 h 127"/>
                <a:gd name="T16" fmla="*/ 28 w 44"/>
                <a:gd name="T17" fmla="*/ 127 h 127"/>
                <a:gd name="T18" fmla="*/ 44 w 44"/>
                <a:gd name="T19" fmla="*/ 121 h 127"/>
                <a:gd name="T20" fmla="*/ 29 w 44"/>
                <a:gd name="T21" fmla="*/ 95 h 127"/>
                <a:gd name="T22" fmla="*/ 30 w 44"/>
                <a:gd name="T23" fmla="*/ 89 h 127"/>
                <a:gd name="T24" fmla="*/ 31 w 44"/>
                <a:gd name="T25" fmla="*/ 73 h 127"/>
                <a:gd name="T26" fmla="*/ 31 w 44"/>
                <a:gd name="T27" fmla="*/ 67 h 127"/>
                <a:gd name="T28" fmla="*/ 30 w 44"/>
                <a:gd name="T29" fmla="*/ 60 h 127"/>
                <a:gd name="T30" fmla="*/ 30 w 44"/>
                <a:gd name="T31" fmla="*/ 60 h 127"/>
                <a:gd name="T32" fmla="*/ 31 w 44"/>
                <a:gd name="T33" fmla="*/ 59 h 127"/>
                <a:gd name="T34" fmla="*/ 34 w 44"/>
                <a:gd name="T35" fmla="*/ 54 h 127"/>
                <a:gd name="T36" fmla="*/ 35 w 44"/>
                <a:gd name="T37" fmla="*/ 50 h 127"/>
                <a:gd name="T38" fmla="*/ 39 w 44"/>
                <a:gd name="T39" fmla="*/ 36 h 127"/>
                <a:gd name="T40" fmla="*/ 39 w 44"/>
                <a:gd name="T41" fmla="*/ 3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127">
                  <a:moveTo>
                    <a:pt x="39" y="36"/>
                  </a:moveTo>
                  <a:cubicBezTo>
                    <a:pt x="39" y="35"/>
                    <a:pt x="39" y="33"/>
                    <a:pt x="39" y="32"/>
                  </a:cubicBezTo>
                  <a:cubicBezTo>
                    <a:pt x="42" y="17"/>
                    <a:pt x="39" y="6"/>
                    <a:pt x="30" y="0"/>
                  </a:cubicBezTo>
                  <a:cubicBezTo>
                    <a:pt x="34" y="23"/>
                    <a:pt x="34" y="23"/>
                    <a:pt x="34" y="23"/>
                  </a:cubicBezTo>
                  <a:cubicBezTo>
                    <a:pt x="31" y="32"/>
                    <a:pt x="27" y="34"/>
                    <a:pt x="21" y="30"/>
                  </a:cubicBezTo>
                  <a:cubicBezTo>
                    <a:pt x="22" y="36"/>
                    <a:pt x="22" y="36"/>
                    <a:pt x="22" y="36"/>
                  </a:cubicBezTo>
                  <a:cubicBezTo>
                    <a:pt x="21" y="36"/>
                    <a:pt x="21" y="36"/>
                    <a:pt x="21" y="35"/>
                  </a:cubicBezTo>
                  <a:cubicBezTo>
                    <a:pt x="22" y="60"/>
                    <a:pt x="19" y="76"/>
                    <a:pt x="10" y="84"/>
                  </a:cubicBezTo>
                  <a:cubicBezTo>
                    <a:pt x="0" y="98"/>
                    <a:pt x="6" y="112"/>
                    <a:pt x="28" y="127"/>
                  </a:cubicBezTo>
                  <a:cubicBezTo>
                    <a:pt x="34" y="126"/>
                    <a:pt x="39" y="124"/>
                    <a:pt x="44" y="121"/>
                  </a:cubicBezTo>
                  <a:cubicBezTo>
                    <a:pt x="34" y="113"/>
                    <a:pt x="29" y="104"/>
                    <a:pt x="29" y="95"/>
                  </a:cubicBezTo>
                  <a:cubicBezTo>
                    <a:pt x="29" y="93"/>
                    <a:pt x="30" y="91"/>
                    <a:pt x="30" y="89"/>
                  </a:cubicBezTo>
                  <a:cubicBezTo>
                    <a:pt x="31" y="83"/>
                    <a:pt x="31" y="78"/>
                    <a:pt x="31" y="73"/>
                  </a:cubicBezTo>
                  <a:cubicBezTo>
                    <a:pt x="31" y="71"/>
                    <a:pt x="31" y="69"/>
                    <a:pt x="31" y="67"/>
                  </a:cubicBezTo>
                  <a:cubicBezTo>
                    <a:pt x="31" y="65"/>
                    <a:pt x="31" y="62"/>
                    <a:pt x="30" y="60"/>
                  </a:cubicBezTo>
                  <a:cubicBezTo>
                    <a:pt x="30" y="60"/>
                    <a:pt x="30" y="60"/>
                    <a:pt x="30" y="60"/>
                  </a:cubicBezTo>
                  <a:cubicBezTo>
                    <a:pt x="31" y="59"/>
                    <a:pt x="31" y="59"/>
                    <a:pt x="31" y="59"/>
                  </a:cubicBezTo>
                  <a:cubicBezTo>
                    <a:pt x="32" y="58"/>
                    <a:pt x="33" y="56"/>
                    <a:pt x="34" y="54"/>
                  </a:cubicBezTo>
                  <a:cubicBezTo>
                    <a:pt x="34" y="53"/>
                    <a:pt x="35" y="52"/>
                    <a:pt x="35" y="50"/>
                  </a:cubicBezTo>
                  <a:cubicBezTo>
                    <a:pt x="37" y="46"/>
                    <a:pt x="38" y="41"/>
                    <a:pt x="39" y="36"/>
                  </a:cubicBezTo>
                  <a:cubicBezTo>
                    <a:pt x="39" y="36"/>
                    <a:pt x="39" y="36"/>
                    <a:pt x="39"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 name="Freeform 22"/>
            <p:cNvSpPr>
              <a:spLocks/>
            </p:cNvSpPr>
            <p:nvPr/>
          </p:nvSpPr>
          <p:spPr bwMode="auto">
            <a:xfrm>
              <a:off x="7597776" y="4738688"/>
              <a:ext cx="11113" cy="34925"/>
            </a:xfrm>
            <a:custGeom>
              <a:avLst/>
              <a:gdLst>
                <a:gd name="T0" fmla="*/ 4 w 5"/>
                <a:gd name="T1" fmla="*/ 0 h 18"/>
                <a:gd name="T2" fmla="*/ 4 w 5"/>
                <a:gd name="T3" fmla="*/ 4 h 18"/>
                <a:gd name="T4" fmla="*/ 4 w 5"/>
                <a:gd name="T5" fmla="*/ 4 h 18"/>
                <a:gd name="T6" fmla="*/ 0 w 5"/>
                <a:gd name="T7" fmla="*/ 18 h 18"/>
                <a:gd name="T8" fmla="*/ 5 w 5"/>
                <a:gd name="T9" fmla="*/ 8 h 18"/>
                <a:gd name="T10" fmla="*/ 4 w 5"/>
                <a:gd name="T11" fmla="*/ 0 h 18"/>
              </a:gdLst>
              <a:ahLst/>
              <a:cxnLst>
                <a:cxn ang="0">
                  <a:pos x="T0" y="T1"/>
                </a:cxn>
                <a:cxn ang="0">
                  <a:pos x="T2" y="T3"/>
                </a:cxn>
                <a:cxn ang="0">
                  <a:pos x="T4" y="T5"/>
                </a:cxn>
                <a:cxn ang="0">
                  <a:pos x="T6" y="T7"/>
                </a:cxn>
                <a:cxn ang="0">
                  <a:pos x="T8" y="T9"/>
                </a:cxn>
                <a:cxn ang="0">
                  <a:pos x="T10" y="T11"/>
                </a:cxn>
              </a:cxnLst>
              <a:rect l="0" t="0" r="r" b="b"/>
              <a:pathLst>
                <a:path w="5" h="18">
                  <a:moveTo>
                    <a:pt x="4" y="0"/>
                  </a:moveTo>
                  <a:cubicBezTo>
                    <a:pt x="4" y="1"/>
                    <a:pt x="4" y="3"/>
                    <a:pt x="4" y="4"/>
                  </a:cubicBezTo>
                  <a:cubicBezTo>
                    <a:pt x="4" y="4"/>
                    <a:pt x="4" y="4"/>
                    <a:pt x="4" y="4"/>
                  </a:cubicBezTo>
                  <a:cubicBezTo>
                    <a:pt x="3" y="9"/>
                    <a:pt x="2" y="14"/>
                    <a:pt x="0" y="18"/>
                  </a:cubicBezTo>
                  <a:cubicBezTo>
                    <a:pt x="4" y="17"/>
                    <a:pt x="5" y="14"/>
                    <a:pt x="5" y="8"/>
                  </a:cubicBezTo>
                  <a:cubicBezTo>
                    <a:pt x="4" y="0"/>
                    <a:pt x="4" y="0"/>
                    <a:pt x="4"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 name="Freeform 23"/>
            <p:cNvSpPr>
              <a:spLocks/>
            </p:cNvSpPr>
            <p:nvPr/>
          </p:nvSpPr>
          <p:spPr bwMode="auto">
            <a:xfrm>
              <a:off x="7648576" y="4764088"/>
              <a:ext cx="14288" cy="31750"/>
            </a:xfrm>
            <a:custGeom>
              <a:avLst/>
              <a:gdLst>
                <a:gd name="T0" fmla="*/ 6 w 9"/>
                <a:gd name="T1" fmla="*/ 3 h 20"/>
                <a:gd name="T2" fmla="*/ 5 w 9"/>
                <a:gd name="T3" fmla="*/ 0 h 20"/>
                <a:gd name="T4" fmla="*/ 0 w 9"/>
                <a:gd name="T5" fmla="*/ 5 h 20"/>
                <a:gd name="T6" fmla="*/ 1 w 9"/>
                <a:gd name="T7" fmla="*/ 10 h 20"/>
                <a:gd name="T8" fmla="*/ 2 w 9"/>
                <a:gd name="T9" fmla="*/ 20 h 20"/>
                <a:gd name="T10" fmla="*/ 9 w 9"/>
                <a:gd name="T11" fmla="*/ 5 h 20"/>
                <a:gd name="T12" fmla="*/ 6 w 9"/>
                <a:gd name="T13" fmla="*/ 3 h 20"/>
                <a:gd name="T14" fmla="*/ 6 w 9"/>
                <a:gd name="T15" fmla="*/ 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6" y="3"/>
                  </a:moveTo>
                  <a:lnTo>
                    <a:pt x="5" y="0"/>
                  </a:lnTo>
                  <a:lnTo>
                    <a:pt x="0" y="5"/>
                  </a:lnTo>
                  <a:lnTo>
                    <a:pt x="1" y="10"/>
                  </a:lnTo>
                  <a:lnTo>
                    <a:pt x="2" y="20"/>
                  </a:lnTo>
                  <a:lnTo>
                    <a:pt x="9" y="5"/>
                  </a:lnTo>
                  <a:lnTo>
                    <a:pt x="6" y="3"/>
                  </a:lnTo>
                  <a:lnTo>
                    <a:pt x="6" y="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 name="Freeform 24"/>
            <p:cNvSpPr>
              <a:spLocks noEditPoints="1"/>
            </p:cNvSpPr>
            <p:nvPr/>
          </p:nvSpPr>
          <p:spPr bwMode="auto">
            <a:xfrm>
              <a:off x="7654926" y="4705351"/>
              <a:ext cx="41275" cy="79375"/>
            </a:xfrm>
            <a:custGeom>
              <a:avLst/>
              <a:gdLst>
                <a:gd name="T0" fmla="*/ 1 w 21"/>
                <a:gd name="T1" fmla="*/ 29 h 39"/>
                <a:gd name="T2" fmla="*/ 2 w 21"/>
                <a:gd name="T3" fmla="*/ 31 h 39"/>
                <a:gd name="T4" fmla="*/ 4 w 21"/>
                <a:gd name="T5" fmla="*/ 33 h 39"/>
                <a:gd name="T6" fmla="*/ 10 w 21"/>
                <a:gd name="T7" fmla="*/ 39 h 39"/>
                <a:gd name="T8" fmla="*/ 21 w 21"/>
                <a:gd name="T9" fmla="*/ 8 h 39"/>
                <a:gd name="T10" fmla="*/ 18 w 21"/>
                <a:gd name="T11" fmla="*/ 0 h 39"/>
                <a:gd name="T12" fmla="*/ 13 w 21"/>
                <a:gd name="T13" fmla="*/ 15 h 39"/>
                <a:gd name="T14" fmla="*/ 0 w 21"/>
                <a:gd name="T15" fmla="*/ 23 h 39"/>
                <a:gd name="T16" fmla="*/ 1 w 21"/>
                <a:gd name="T17" fmla="*/ 29 h 39"/>
                <a:gd name="T18" fmla="*/ 2 w 21"/>
                <a:gd name="T19" fmla="*/ 24 h 39"/>
                <a:gd name="T20" fmla="*/ 5 w 21"/>
                <a:gd name="T21" fmla="*/ 23 h 39"/>
                <a:gd name="T22" fmla="*/ 5 w 21"/>
                <a:gd name="T23" fmla="*/ 32 h 39"/>
                <a:gd name="T24" fmla="*/ 3 w 21"/>
                <a:gd name="T25" fmla="*/ 30 h 39"/>
                <a:gd name="T26" fmla="*/ 2 w 21"/>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9">
                  <a:moveTo>
                    <a:pt x="1" y="29"/>
                  </a:moveTo>
                  <a:cubicBezTo>
                    <a:pt x="2" y="31"/>
                    <a:pt x="2" y="31"/>
                    <a:pt x="2" y="31"/>
                  </a:cubicBezTo>
                  <a:cubicBezTo>
                    <a:pt x="4" y="33"/>
                    <a:pt x="4" y="33"/>
                    <a:pt x="4" y="33"/>
                  </a:cubicBezTo>
                  <a:cubicBezTo>
                    <a:pt x="10" y="39"/>
                    <a:pt x="10" y="39"/>
                    <a:pt x="10" y="39"/>
                  </a:cubicBezTo>
                  <a:cubicBezTo>
                    <a:pt x="21" y="8"/>
                    <a:pt x="21" y="8"/>
                    <a:pt x="21" y="8"/>
                  </a:cubicBezTo>
                  <a:cubicBezTo>
                    <a:pt x="18" y="0"/>
                    <a:pt x="18" y="0"/>
                    <a:pt x="18" y="0"/>
                  </a:cubicBezTo>
                  <a:cubicBezTo>
                    <a:pt x="18" y="6"/>
                    <a:pt x="17" y="11"/>
                    <a:pt x="13" y="15"/>
                  </a:cubicBezTo>
                  <a:cubicBezTo>
                    <a:pt x="9" y="19"/>
                    <a:pt x="4" y="22"/>
                    <a:pt x="0" y="23"/>
                  </a:cubicBezTo>
                  <a:cubicBezTo>
                    <a:pt x="1" y="29"/>
                    <a:pt x="1" y="29"/>
                    <a:pt x="1" y="29"/>
                  </a:cubicBezTo>
                  <a:close/>
                  <a:moveTo>
                    <a:pt x="2" y="24"/>
                  </a:moveTo>
                  <a:cubicBezTo>
                    <a:pt x="5" y="23"/>
                    <a:pt x="5" y="23"/>
                    <a:pt x="5" y="23"/>
                  </a:cubicBezTo>
                  <a:cubicBezTo>
                    <a:pt x="5" y="32"/>
                    <a:pt x="5" y="32"/>
                    <a:pt x="5" y="32"/>
                  </a:cubicBezTo>
                  <a:cubicBezTo>
                    <a:pt x="3" y="30"/>
                    <a:pt x="3" y="30"/>
                    <a:pt x="3" y="30"/>
                  </a:cubicBezTo>
                  <a:cubicBezTo>
                    <a:pt x="2" y="24"/>
                    <a:pt x="2" y="24"/>
                    <a:pt x="2" y="2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 name="Freeform 25"/>
            <p:cNvSpPr>
              <a:spLocks/>
            </p:cNvSpPr>
            <p:nvPr/>
          </p:nvSpPr>
          <p:spPr bwMode="auto">
            <a:xfrm>
              <a:off x="7658101" y="4751388"/>
              <a:ext cx="6350" cy="19050"/>
            </a:xfrm>
            <a:custGeom>
              <a:avLst/>
              <a:gdLst>
                <a:gd name="T0" fmla="*/ 4 w 4"/>
                <a:gd name="T1" fmla="*/ 0 h 12"/>
                <a:gd name="T2" fmla="*/ 0 w 4"/>
                <a:gd name="T3" fmla="*/ 2 h 12"/>
                <a:gd name="T4" fmla="*/ 2 w 4"/>
                <a:gd name="T5" fmla="*/ 9 h 12"/>
                <a:gd name="T6" fmla="*/ 4 w 4"/>
                <a:gd name="T7" fmla="*/ 12 h 12"/>
                <a:gd name="T8" fmla="*/ 4 w 4"/>
                <a:gd name="T9" fmla="*/ 0 h 12"/>
                <a:gd name="T10" fmla="*/ 4 w 4"/>
                <a:gd name="T11" fmla="*/ 0 h 12"/>
              </a:gdLst>
              <a:ahLst/>
              <a:cxnLst>
                <a:cxn ang="0">
                  <a:pos x="T0" y="T1"/>
                </a:cxn>
                <a:cxn ang="0">
                  <a:pos x="T2" y="T3"/>
                </a:cxn>
                <a:cxn ang="0">
                  <a:pos x="T4" y="T5"/>
                </a:cxn>
                <a:cxn ang="0">
                  <a:pos x="T6" y="T7"/>
                </a:cxn>
                <a:cxn ang="0">
                  <a:pos x="T8" y="T9"/>
                </a:cxn>
                <a:cxn ang="0">
                  <a:pos x="T10" y="T11"/>
                </a:cxn>
              </a:cxnLst>
              <a:rect l="0" t="0" r="r" b="b"/>
              <a:pathLst>
                <a:path w="4" h="12">
                  <a:moveTo>
                    <a:pt x="4" y="0"/>
                  </a:moveTo>
                  <a:lnTo>
                    <a:pt x="0" y="2"/>
                  </a:lnTo>
                  <a:lnTo>
                    <a:pt x="2" y="9"/>
                  </a:lnTo>
                  <a:lnTo>
                    <a:pt x="4" y="12"/>
                  </a:lnTo>
                  <a:lnTo>
                    <a:pt x="4" y="0"/>
                  </a:ln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 name="Freeform 26"/>
            <p:cNvSpPr>
              <a:spLocks noEditPoints="1"/>
            </p:cNvSpPr>
            <p:nvPr/>
          </p:nvSpPr>
          <p:spPr bwMode="auto">
            <a:xfrm>
              <a:off x="7686676" y="4716463"/>
              <a:ext cx="50800" cy="65088"/>
            </a:xfrm>
            <a:custGeom>
              <a:avLst/>
              <a:gdLst>
                <a:gd name="T0" fmla="*/ 0 w 32"/>
                <a:gd name="T1" fmla="*/ 33 h 41"/>
                <a:gd name="T2" fmla="*/ 11 w 32"/>
                <a:gd name="T3" fmla="*/ 41 h 41"/>
                <a:gd name="T4" fmla="*/ 32 w 32"/>
                <a:gd name="T5" fmla="*/ 10 h 41"/>
                <a:gd name="T6" fmla="*/ 20 w 32"/>
                <a:gd name="T7" fmla="*/ 0 h 41"/>
                <a:gd name="T8" fmla="*/ 19 w 32"/>
                <a:gd name="T9" fmla="*/ 1 h 41"/>
                <a:gd name="T10" fmla="*/ 0 w 32"/>
                <a:gd name="T11" fmla="*/ 33 h 41"/>
                <a:gd name="T12" fmla="*/ 0 w 32"/>
                <a:gd name="T13" fmla="*/ 33 h 41"/>
                <a:gd name="T14" fmla="*/ 6 w 32"/>
                <a:gd name="T15" fmla="*/ 31 h 41"/>
                <a:gd name="T16" fmla="*/ 11 w 32"/>
                <a:gd name="T17" fmla="*/ 38 h 41"/>
                <a:gd name="T18" fmla="*/ 2 w 32"/>
                <a:gd name="T19" fmla="*/ 33 h 41"/>
                <a:gd name="T20" fmla="*/ 20 w 32"/>
                <a:gd name="T21" fmla="*/ 3 h 41"/>
                <a:gd name="T22" fmla="*/ 23 w 32"/>
                <a:gd name="T23" fmla="*/ 5 h 41"/>
                <a:gd name="T24" fmla="*/ 6 w 32"/>
                <a:gd name="T25" fmla="*/ 31 h 41"/>
                <a:gd name="T26" fmla="*/ 6 w 32"/>
                <a:gd name="T27"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1">
                  <a:moveTo>
                    <a:pt x="0" y="33"/>
                  </a:moveTo>
                  <a:lnTo>
                    <a:pt x="11" y="41"/>
                  </a:lnTo>
                  <a:lnTo>
                    <a:pt x="32" y="10"/>
                  </a:lnTo>
                  <a:lnTo>
                    <a:pt x="20" y="0"/>
                  </a:lnTo>
                  <a:lnTo>
                    <a:pt x="19" y="1"/>
                  </a:lnTo>
                  <a:lnTo>
                    <a:pt x="0" y="33"/>
                  </a:lnTo>
                  <a:lnTo>
                    <a:pt x="0" y="33"/>
                  </a:lnTo>
                  <a:close/>
                  <a:moveTo>
                    <a:pt x="6" y="31"/>
                  </a:moveTo>
                  <a:lnTo>
                    <a:pt x="11" y="38"/>
                  </a:lnTo>
                  <a:lnTo>
                    <a:pt x="2" y="33"/>
                  </a:lnTo>
                  <a:lnTo>
                    <a:pt x="20" y="3"/>
                  </a:lnTo>
                  <a:lnTo>
                    <a:pt x="23" y="5"/>
                  </a:lnTo>
                  <a:lnTo>
                    <a:pt x="6" y="31"/>
                  </a:lnTo>
                  <a:lnTo>
                    <a:pt x="6" y="3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 name="Freeform 27"/>
            <p:cNvSpPr>
              <a:spLocks/>
            </p:cNvSpPr>
            <p:nvPr/>
          </p:nvSpPr>
          <p:spPr bwMode="auto">
            <a:xfrm>
              <a:off x="7689851" y="4721226"/>
              <a:ext cx="33338" cy="55563"/>
            </a:xfrm>
            <a:custGeom>
              <a:avLst/>
              <a:gdLst>
                <a:gd name="T0" fmla="*/ 9 w 21"/>
                <a:gd name="T1" fmla="*/ 35 h 35"/>
                <a:gd name="T2" fmla="*/ 4 w 21"/>
                <a:gd name="T3" fmla="*/ 28 h 35"/>
                <a:gd name="T4" fmla="*/ 21 w 21"/>
                <a:gd name="T5" fmla="*/ 2 h 35"/>
                <a:gd name="T6" fmla="*/ 18 w 21"/>
                <a:gd name="T7" fmla="*/ 0 h 35"/>
                <a:gd name="T8" fmla="*/ 0 w 21"/>
                <a:gd name="T9" fmla="*/ 30 h 35"/>
                <a:gd name="T10" fmla="*/ 9 w 21"/>
                <a:gd name="T11" fmla="*/ 35 h 35"/>
                <a:gd name="T12" fmla="*/ 9 w 21"/>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21" h="35">
                  <a:moveTo>
                    <a:pt x="9" y="35"/>
                  </a:moveTo>
                  <a:lnTo>
                    <a:pt x="4" y="28"/>
                  </a:lnTo>
                  <a:lnTo>
                    <a:pt x="21" y="2"/>
                  </a:lnTo>
                  <a:lnTo>
                    <a:pt x="18" y="0"/>
                  </a:lnTo>
                  <a:lnTo>
                    <a:pt x="0" y="30"/>
                  </a:lnTo>
                  <a:lnTo>
                    <a:pt x="9" y="35"/>
                  </a:lnTo>
                  <a:lnTo>
                    <a:pt x="9"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 name="Freeform 28"/>
            <p:cNvSpPr>
              <a:spLocks/>
            </p:cNvSpPr>
            <p:nvPr/>
          </p:nvSpPr>
          <p:spPr bwMode="auto">
            <a:xfrm>
              <a:off x="7466013" y="4622801"/>
              <a:ext cx="46038" cy="55563"/>
            </a:xfrm>
            <a:custGeom>
              <a:avLst/>
              <a:gdLst>
                <a:gd name="T0" fmla="*/ 16 w 23"/>
                <a:gd name="T1" fmla="*/ 1 h 27"/>
                <a:gd name="T2" fmla="*/ 16 w 23"/>
                <a:gd name="T3" fmla="*/ 0 h 27"/>
                <a:gd name="T4" fmla="*/ 15 w 23"/>
                <a:gd name="T5" fmla="*/ 0 h 27"/>
                <a:gd name="T6" fmla="*/ 16 w 23"/>
                <a:gd name="T7" fmla="*/ 18 h 27"/>
                <a:gd name="T8" fmla="*/ 12 w 23"/>
                <a:gd name="T9" fmla="*/ 5 h 27"/>
                <a:gd name="T10" fmla="*/ 0 w 23"/>
                <a:gd name="T11" fmla="*/ 11 h 27"/>
                <a:gd name="T12" fmla="*/ 9 w 23"/>
                <a:gd name="T13" fmla="*/ 10 h 27"/>
                <a:gd name="T14" fmla="*/ 17 w 23"/>
                <a:gd name="T15" fmla="*/ 27 h 27"/>
                <a:gd name="T16" fmla="*/ 22 w 23"/>
                <a:gd name="T17" fmla="*/ 22 h 27"/>
                <a:gd name="T18" fmla="*/ 16 w 23"/>
                <a:gd name="T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7">
                  <a:moveTo>
                    <a:pt x="16" y="1"/>
                  </a:moveTo>
                  <a:cubicBezTo>
                    <a:pt x="16" y="1"/>
                    <a:pt x="16" y="1"/>
                    <a:pt x="16" y="0"/>
                  </a:cubicBezTo>
                  <a:cubicBezTo>
                    <a:pt x="15" y="0"/>
                    <a:pt x="15" y="0"/>
                    <a:pt x="15" y="0"/>
                  </a:cubicBezTo>
                  <a:cubicBezTo>
                    <a:pt x="17" y="7"/>
                    <a:pt x="17" y="13"/>
                    <a:pt x="16" y="18"/>
                  </a:cubicBezTo>
                  <a:cubicBezTo>
                    <a:pt x="13" y="15"/>
                    <a:pt x="12" y="11"/>
                    <a:pt x="12" y="5"/>
                  </a:cubicBezTo>
                  <a:cubicBezTo>
                    <a:pt x="0" y="11"/>
                    <a:pt x="0" y="11"/>
                    <a:pt x="0" y="11"/>
                  </a:cubicBezTo>
                  <a:cubicBezTo>
                    <a:pt x="3" y="11"/>
                    <a:pt x="6" y="10"/>
                    <a:pt x="9" y="10"/>
                  </a:cubicBezTo>
                  <a:cubicBezTo>
                    <a:pt x="10" y="17"/>
                    <a:pt x="13" y="23"/>
                    <a:pt x="17" y="27"/>
                  </a:cubicBezTo>
                  <a:cubicBezTo>
                    <a:pt x="17" y="25"/>
                    <a:pt x="19" y="23"/>
                    <a:pt x="22" y="22"/>
                  </a:cubicBezTo>
                  <a:cubicBezTo>
                    <a:pt x="23" y="13"/>
                    <a:pt x="21" y="6"/>
                    <a:pt x="1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 name="Freeform 29"/>
            <p:cNvSpPr>
              <a:spLocks noEditPoints="1"/>
            </p:cNvSpPr>
            <p:nvPr/>
          </p:nvSpPr>
          <p:spPr bwMode="auto">
            <a:xfrm>
              <a:off x="7421563" y="4610101"/>
              <a:ext cx="77788" cy="61913"/>
            </a:xfrm>
            <a:custGeom>
              <a:avLst/>
              <a:gdLst>
                <a:gd name="T0" fmla="*/ 22 w 39"/>
                <a:gd name="T1" fmla="*/ 18 h 31"/>
                <a:gd name="T2" fmla="*/ 34 w 39"/>
                <a:gd name="T3" fmla="*/ 12 h 31"/>
                <a:gd name="T4" fmla="*/ 38 w 39"/>
                <a:gd name="T5" fmla="*/ 25 h 31"/>
                <a:gd name="T6" fmla="*/ 37 w 39"/>
                <a:gd name="T7" fmla="*/ 7 h 31"/>
                <a:gd name="T8" fmla="*/ 3 w 39"/>
                <a:gd name="T9" fmla="*/ 12 h 31"/>
                <a:gd name="T10" fmla="*/ 1 w 39"/>
                <a:gd name="T11" fmla="*/ 28 h 31"/>
                <a:gd name="T12" fmla="*/ 2 w 39"/>
                <a:gd name="T13" fmla="*/ 31 h 31"/>
                <a:gd name="T14" fmla="*/ 2 w 39"/>
                <a:gd name="T15" fmla="*/ 31 h 31"/>
                <a:gd name="T16" fmla="*/ 5 w 39"/>
                <a:gd name="T17" fmla="*/ 17 h 31"/>
                <a:gd name="T18" fmla="*/ 22 w 39"/>
                <a:gd name="T19" fmla="*/ 18 h 31"/>
                <a:gd name="T20" fmla="*/ 34 w 39"/>
                <a:gd name="T21" fmla="*/ 6 h 31"/>
                <a:gd name="T22" fmla="*/ 3 w 39"/>
                <a:gd name="T23" fmla="*/ 13 h 31"/>
                <a:gd name="T24" fmla="*/ 34 w 39"/>
                <a:gd name="T25"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31">
                  <a:moveTo>
                    <a:pt x="22" y="18"/>
                  </a:moveTo>
                  <a:cubicBezTo>
                    <a:pt x="34" y="12"/>
                    <a:pt x="34" y="12"/>
                    <a:pt x="34" y="12"/>
                  </a:cubicBezTo>
                  <a:cubicBezTo>
                    <a:pt x="34" y="18"/>
                    <a:pt x="35" y="22"/>
                    <a:pt x="38" y="25"/>
                  </a:cubicBezTo>
                  <a:cubicBezTo>
                    <a:pt x="39" y="20"/>
                    <a:pt x="39" y="14"/>
                    <a:pt x="37" y="7"/>
                  </a:cubicBezTo>
                  <a:cubicBezTo>
                    <a:pt x="24" y="0"/>
                    <a:pt x="12" y="1"/>
                    <a:pt x="3" y="12"/>
                  </a:cubicBezTo>
                  <a:cubicBezTo>
                    <a:pt x="0" y="17"/>
                    <a:pt x="0" y="22"/>
                    <a:pt x="1" y="28"/>
                  </a:cubicBezTo>
                  <a:cubicBezTo>
                    <a:pt x="2" y="31"/>
                    <a:pt x="2" y="31"/>
                    <a:pt x="2" y="31"/>
                  </a:cubicBezTo>
                  <a:cubicBezTo>
                    <a:pt x="2" y="31"/>
                    <a:pt x="2" y="31"/>
                    <a:pt x="2" y="31"/>
                  </a:cubicBezTo>
                  <a:cubicBezTo>
                    <a:pt x="3" y="26"/>
                    <a:pt x="3" y="21"/>
                    <a:pt x="5" y="17"/>
                  </a:cubicBezTo>
                  <a:cubicBezTo>
                    <a:pt x="10" y="18"/>
                    <a:pt x="16" y="18"/>
                    <a:pt x="22" y="18"/>
                  </a:cubicBezTo>
                  <a:close/>
                  <a:moveTo>
                    <a:pt x="34" y="6"/>
                  </a:moveTo>
                  <a:cubicBezTo>
                    <a:pt x="22" y="5"/>
                    <a:pt x="12" y="8"/>
                    <a:pt x="3" y="13"/>
                  </a:cubicBezTo>
                  <a:cubicBezTo>
                    <a:pt x="12" y="4"/>
                    <a:pt x="22" y="1"/>
                    <a:pt x="34"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 name="Freeform 30"/>
            <p:cNvSpPr>
              <a:spLocks/>
            </p:cNvSpPr>
            <p:nvPr/>
          </p:nvSpPr>
          <p:spPr bwMode="auto">
            <a:xfrm>
              <a:off x="7427913" y="4611688"/>
              <a:ext cx="61913" cy="23813"/>
            </a:xfrm>
            <a:custGeom>
              <a:avLst/>
              <a:gdLst>
                <a:gd name="T0" fmla="*/ 0 w 31"/>
                <a:gd name="T1" fmla="*/ 12 h 12"/>
                <a:gd name="T2" fmla="*/ 31 w 31"/>
                <a:gd name="T3" fmla="*/ 5 h 12"/>
                <a:gd name="T4" fmla="*/ 0 w 31"/>
                <a:gd name="T5" fmla="*/ 12 h 12"/>
              </a:gdLst>
              <a:ahLst/>
              <a:cxnLst>
                <a:cxn ang="0">
                  <a:pos x="T0" y="T1"/>
                </a:cxn>
                <a:cxn ang="0">
                  <a:pos x="T2" y="T3"/>
                </a:cxn>
                <a:cxn ang="0">
                  <a:pos x="T4" y="T5"/>
                </a:cxn>
              </a:cxnLst>
              <a:rect l="0" t="0" r="r" b="b"/>
              <a:pathLst>
                <a:path w="31" h="12">
                  <a:moveTo>
                    <a:pt x="0" y="12"/>
                  </a:moveTo>
                  <a:cubicBezTo>
                    <a:pt x="9" y="7"/>
                    <a:pt x="19" y="4"/>
                    <a:pt x="31" y="5"/>
                  </a:cubicBezTo>
                  <a:cubicBezTo>
                    <a:pt x="19" y="0"/>
                    <a:pt x="9" y="3"/>
                    <a:pt x="0" y="1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 name="Freeform 31"/>
            <p:cNvSpPr>
              <a:spLocks/>
            </p:cNvSpPr>
            <p:nvPr/>
          </p:nvSpPr>
          <p:spPr bwMode="auto">
            <a:xfrm>
              <a:off x="7426326" y="4643438"/>
              <a:ext cx="73025" cy="134938"/>
            </a:xfrm>
            <a:custGeom>
              <a:avLst/>
              <a:gdLst>
                <a:gd name="T0" fmla="*/ 29 w 37"/>
                <a:gd name="T1" fmla="*/ 0 h 67"/>
                <a:gd name="T2" fmla="*/ 20 w 37"/>
                <a:gd name="T3" fmla="*/ 1 h 67"/>
                <a:gd name="T4" fmla="*/ 3 w 37"/>
                <a:gd name="T5" fmla="*/ 0 h 67"/>
                <a:gd name="T6" fmla="*/ 0 w 37"/>
                <a:gd name="T7" fmla="*/ 14 h 67"/>
                <a:gd name="T8" fmla="*/ 6 w 37"/>
                <a:gd name="T9" fmla="*/ 5 h 67"/>
                <a:gd name="T10" fmla="*/ 24 w 37"/>
                <a:gd name="T11" fmla="*/ 5 h 67"/>
                <a:gd name="T12" fmla="*/ 32 w 37"/>
                <a:gd name="T13" fmla="*/ 18 h 67"/>
                <a:gd name="T14" fmla="*/ 31 w 37"/>
                <a:gd name="T15" fmla="*/ 37 h 67"/>
                <a:gd name="T16" fmla="*/ 9 w 37"/>
                <a:gd name="T17" fmla="*/ 45 h 67"/>
                <a:gd name="T18" fmla="*/ 26 w 37"/>
                <a:gd name="T19" fmla="*/ 46 h 67"/>
                <a:gd name="T20" fmla="*/ 27 w 37"/>
                <a:gd name="T21" fmla="*/ 45 h 67"/>
                <a:gd name="T22" fmla="*/ 27 w 37"/>
                <a:gd name="T23" fmla="*/ 51 h 67"/>
                <a:gd name="T24" fmla="*/ 16 w 37"/>
                <a:gd name="T25" fmla="*/ 64 h 67"/>
                <a:gd name="T26" fmla="*/ 19 w 37"/>
                <a:gd name="T27" fmla="*/ 67 h 67"/>
                <a:gd name="T28" fmla="*/ 25 w 37"/>
                <a:gd name="T29" fmla="*/ 60 h 67"/>
                <a:gd name="T30" fmla="*/ 25 w 37"/>
                <a:gd name="T31" fmla="*/ 59 h 67"/>
                <a:gd name="T32" fmla="*/ 31 w 37"/>
                <a:gd name="T33" fmla="*/ 53 h 67"/>
                <a:gd name="T34" fmla="*/ 31 w 37"/>
                <a:gd name="T35" fmla="*/ 52 h 67"/>
                <a:gd name="T36" fmla="*/ 33 w 37"/>
                <a:gd name="T37" fmla="*/ 45 h 67"/>
                <a:gd name="T38" fmla="*/ 33 w 37"/>
                <a:gd name="T39" fmla="*/ 39 h 67"/>
                <a:gd name="T40" fmla="*/ 34 w 37"/>
                <a:gd name="T41" fmla="*/ 27 h 67"/>
                <a:gd name="T42" fmla="*/ 37 w 37"/>
                <a:gd name="T43" fmla="*/ 17 h 67"/>
                <a:gd name="T44" fmla="*/ 29 w 37"/>
                <a:gd name="T4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67">
                  <a:moveTo>
                    <a:pt x="29" y="0"/>
                  </a:moveTo>
                  <a:cubicBezTo>
                    <a:pt x="26" y="0"/>
                    <a:pt x="23" y="1"/>
                    <a:pt x="20" y="1"/>
                  </a:cubicBezTo>
                  <a:cubicBezTo>
                    <a:pt x="14" y="1"/>
                    <a:pt x="8" y="1"/>
                    <a:pt x="3" y="0"/>
                  </a:cubicBezTo>
                  <a:cubicBezTo>
                    <a:pt x="1" y="4"/>
                    <a:pt x="1" y="9"/>
                    <a:pt x="0" y="14"/>
                  </a:cubicBezTo>
                  <a:cubicBezTo>
                    <a:pt x="1" y="10"/>
                    <a:pt x="2" y="7"/>
                    <a:pt x="6" y="5"/>
                  </a:cubicBezTo>
                  <a:cubicBezTo>
                    <a:pt x="12" y="6"/>
                    <a:pt x="18" y="6"/>
                    <a:pt x="24" y="5"/>
                  </a:cubicBezTo>
                  <a:cubicBezTo>
                    <a:pt x="25" y="9"/>
                    <a:pt x="28" y="13"/>
                    <a:pt x="32" y="18"/>
                  </a:cubicBezTo>
                  <a:cubicBezTo>
                    <a:pt x="30" y="24"/>
                    <a:pt x="30" y="31"/>
                    <a:pt x="31" y="37"/>
                  </a:cubicBezTo>
                  <a:cubicBezTo>
                    <a:pt x="21" y="48"/>
                    <a:pt x="14" y="50"/>
                    <a:pt x="9" y="45"/>
                  </a:cubicBezTo>
                  <a:cubicBezTo>
                    <a:pt x="14" y="52"/>
                    <a:pt x="19" y="53"/>
                    <a:pt x="26" y="46"/>
                  </a:cubicBezTo>
                  <a:cubicBezTo>
                    <a:pt x="27" y="45"/>
                    <a:pt x="27" y="45"/>
                    <a:pt x="27" y="45"/>
                  </a:cubicBezTo>
                  <a:cubicBezTo>
                    <a:pt x="27" y="51"/>
                    <a:pt x="27" y="51"/>
                    <a:pt x="27" y="51"/>
                  </a:cubicBezTo>
                  <a:cubicBezTo>
                    <a:pt x="16" y="64"/>
                    <a:pt x="16" y="64"/>
                    <a:pt x="16" y="64"/>
                  </a:cubicBezTo>
                  <a:cubicBezTo>
                    <a:pt x="19" y="67"/>
                    <a:pt x="19" y="67"/>
                    <a:pt x="19" y="67"/>
                  </a:cubicBezTo>
                  <a:cubicBezTo>
                    <a:pt x="25" y="60"/>
                    <a:pt x="25" y="60"/>
                    <a:pt x="25" y="60"/>
                  </a:cubicBezTo>
                  <a:cubicBezTo>
                    <a:pt x="25" y="59"/>
                    <a:pt x="25" y="59"/>
                    <a:pt x="25" y="59"/>
                  </a:cubicBezTo>
                  <a:cubicBezTo>
                    <a:pt x="31" y="53"/>
                    <a:pt x="31" y="53"/>
                    <a:pt x="31" y="53"/>
                  </a:cubicBezTo>
                  <a:cubicBezTo>
                    <a:pt x="31" y="52"/>
                    <a:pt x="31" y="52"/>
                    <a:pt x="31" y="52"/>
                  </a:cubicBezTo>
                  <a:cubicBezTo>
                    <a:pt x="31" y="48"/>
                    <a:pt x="32" y="46"/>
                    <a:pt x="33" y="45"/>
                  </a:cubicBezTo>
                  <a:cubicBezTo>
                    <a:pt x="33" y="43"/>
                    <a:pt x="33" y="41"/>
                    <a:pt x="33" y="39"/>
                  </a:cubicBezTo>
                  <a:cubicBezTo>
                    <a:pt x="33" y="35"/>
                    <a:pt x="34" y="31"/>
                    <a:pt x="34" y="27"/>
                  </a:cubicBezTo>
                  <a:cubicBezTo>
                    <a:pt x="34" y="23"/>
                    <a:pt x="35" y="20"/>
                    <a:pt x="37" y="17"/>
                  </a:cubicBezTo>
                  <a:cubicBezTo>
                    <a:pt x="33" y="13"/>
                    <a:pt x="30" y="7"/>
                    <a:pt x="2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 name="Freeform 32"/>
            <p:cNvSpPr>
              <a:spLocks noEditPoints="1"/>
            </p:cNvSpPr>
            <p:nvPr/>
          </p:nvSpPr>
          <p:spPr bwMode="auto">
            <a:xfrm>
              <a:off x="7426326" y="4652963"/>
              <a:ext cx="63500" cy="90488"/>
            </a:xfrm>
            <a:custGeom>
              <a:avLst/>
              <a:gdLst>
                <a:gd name="T0" fmla="*/ 24 w 32"/>
                <a:gd name="T1" fmla="*/ 0 h 45"/>
                <a:gd name="T2" fmla="*/ 6 w 32"/>
                <a:gd name="T3" fmla="*/ 0 h 45"/>
                <a:gd name="T4" fmla="*/ 0 w 32"/>
                <a:gd name="T5" fmla="*/ 9 h 45"/>
                <a:gd name="T6" fmla="*/ 0 w 32"/>
                <a:gd name="T7" fmla="*/ 9 h 45"/>
                <a:gd name="T8" fmla="*/ 1 w 32"/>
                <a:gd name="T9" fmla="*/ 16 h 45"/>
                <a:gd name="T10" fmla="*/ 1 w 32"/>
                <a:gd name="T11" fmla="*/ 17 h 45"/>
                <a:gd name="T12" fmla="*/ 4 w 32"/>
                <a:gd name="T13" fmla="*/ 32 h 45"/>
                <a:gd name="T14" fmla="*/ 7 w 32"/>
                <a:gd name="T15" fmla="*/ 36 h 45"/>
                <a:gd name="T16" fmla="*/ 8 w 32"/>
                <a:gd name="T17" fmla="*/ 39 h 45"/>
                <a:gd name="T18" fmla="*/ 9 w 32"/>
                <a:gd name="T19" fmla="*/ 40 h 45"/>
                <a:gd name="T20" fmla="*/ 31 w 32"/>
                <a:gd name="T21" fmla="*/ 32 h 45"/>
                <a:gd name="T22" fmla="*/ 32 w 32"/>
                <a:gd name="T23" fmla="*/ 13 h 45"/>
                <a:gd name="T24" fmla="*/ 24 w 32"/>
                <a:gd name="T25" fmla="*/ 0 h 45"/>
                <a:gd name="T26" fmla="*/ 8 w 32"/>
                <a:gd name="T27" fmla="*/ 2 h 45"/>
                <a:gd name="T28" fmla="*/ 4 w 32"/>
                <a:gd name="T29" fmla="*/ 16 h 45"/>
                <a:gd name="T30" fmla="*/ 11 w 32"/>
                <a:gd name="T31" fmla="*/ 40 h 45"/>
                <a:gd name="T32" fmla="*/ 3 w 32"/>
                <a:gd name="T33" fmla="*/ 16 h 45"/>
                <a:gd name="T34" fmla="*/ 5 w 32"/>
                <a:gd name="T35" fmla="*/ 2 h 45"/>
                <a:gd name="T36" fmla="*/ 8 w 32"/>
                <a:gd name="T37"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45">
                  <a:moveTo>
                    <a:pt x="24" y="0"/>
                  </a:moveTo>
                  <a:cubicBezTo>
                    <a:pt x="18" y="1"/>
                    <a:pt x="12" y="1"/>
                    <a:pt x="6" y="0"/>
                  </a:cubicBezTo>
                  <a:cubicBezTo>
                    <a:pt x="2" y="2"/>
                    <a:pt x="1" y="5"/>
                    <a:pt x="0" y="9"/>
                  </a:cubicBezTo>
                  <a:cubicBezTo>
                    <a:pt x="0" y="9"/>
                    <a:pt x="0" y="9"/>
                    <a:pt x="0" y="9"/>
                  </a:cubicBezTo>
                  <a:cubicBezTo>
                    <a:pt x="1" y="16"/>
                    <a:pt x="1" y="16"/>
                    <a:pt x="1" y="16"/>
                  </a:cubicBezTo>
                  <a:cubicBezTo>
                    <a:pt x="1" y="17"/>
                    <a:pt x="1" y="17"/>
                    <a:pt x="1" y="17"/>
                  </a:cubicBezTo>
                  <a:cubicBezTo>
                    <a:pt x="0" y="22"/>
                    <a:pt x="1" y="27"/>
                    <a:pt x="4" y="32"/>
                  </a:cubicBezTo>
                  <a:cubicBezTo>
                    <a:pt x="7" y="36"/>
                    <a:pt x="7" y="36"/>
                    <a:pt x="7" y="36"/>
                  </a:cubicBezTo>
                  <a:cubicBezTo>
                    <a:pt x="8" y="39"/>
                    <a:pt x="8" y="39"/>
                    <a:pt x="8" y="39"/>
                  </a:cubicBezTo>
                  <a:cubicBezTo>
                    <a:pt x="9" y="39"/>
                    <a:pt x="9" y="40"/>
                    <a:pt x="9" y="40"/>
                  </a:cubicBezTo>
                  <a:cubicBezTo>
                    <a:pt x="14" y="45"/>
                    <a:pt x="21" y="43"/>
                    <a:pt x="31" y="32"/>
                  </a:cubicBezTo>
                  <a:cubicBezTo>
                    <a:pt x="30" y="26"/>
                    <a:pt x="30" y="19"/>
                    <a:pt x="32" y="13"/>
                  </a:cubicBezTo>
                  <a:cubicBezTo>
                    <a:pt x="28" y="8"/>
                    <a:pt x="25" y="4"/>
                    <a:pt x="24" y="0"/>
                  </a:cubicBezTo>
                  <a:close/>
                  <a:moveTo>
                    <a:pt x="8" y="2"/>
                  </a:moveTo>
                  <a:cubicBezTo>
                    <a:pt x="4" y="5"/>
                    <a:pt x="3" y="10"/>
                    <a:pt x="4" y="16"/>
                  </a:cubicBezTo>
                  <a:cubicBezTo>
                    <a:pt x="5" y="24"/>
                    <a:pt x="8" y="33"/>
                    <a:pt x="11" y="40"/>
                  </a:cubicBezTo>
                  <a:cubicBezTo>
                    <a:pt x="5" y="34"/>
                    <a:pt x="2" y="26"/>
                    <a:pt x="3" y="16"/>
                  </a:cubicBezTo>
                  <a:cubicBezTo>
                    <a:pt x="1" y="10"/>
                    <a:pt x="2" y="5"/>
                    <a:pt x="5" y="2"/>
                  </a:cubicBezTo>
                  <a:cubicBezTo>
                    <a:pt x="8" y="2"/>
                    <a:pt x="8" y="2"/>
                    <a:pt x="8"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 name="Freeform 33"/>
            <p:cNvSpPr>
              <a:spLocks/>
            </p:cNvSpPr>
            <p:nvPr/>
          </p:nvSpPr>
          <p:spPr bwMode="auto">
            <a:xfrm>
              <a:off x="7427913" y="4657726"/>
              <a:ext cx="20638" cy="76200"/>
            </a:xfrm>
            <a:custGeom>
              <a:avLst/>
              <a:gdLst>
                <a:gd name="T0" fmla="*/ 3 w 10"/>
                <a:gd name="T1" fmla="*/ 14 h 38"/>
                <a:gd name="T2" fmla="*/ 7 w 10"/>
                <a:gd name="T3" fmla="*/ 0 h 38"/>
                <a:gd name="T4" fmla="*/ 4 w 10"/>
                <a:gd name="T5" fmla="*/ 0 h 38"/>
                <a:gd name="T6" fmla="*/ 2 w 10"/>
                <a:gd name="T7" fmla="*/ 14 h 38"/>
                <a:gd name="T8" fmla="*/ 10 w 10"/>
                <a:gd name="T9" fmla="*/ 38 h 38"/>
                <a:gd name="T10" fmla="*/ 3 w 10"/>
                <a:gd name="T11" fmla="*/ 14 h 38"/>
              </a:gdLst>
              <a:ahLst/>
              <a:cxnLst>
                <a:cxn ang="0">
                  <a:pos x="T0" y="T1"/>
                </a:cxn>
                <a:cxn ang="0">
                  <a:pos x="T2" y="T3"/>
                </a:cxn>
                <a:cxn ang="0">
                  <a:pos x="T4" y="T5"/>
                </a:cxn>
                <a:cxn ang="0">
                  <a:pos x="T6" y="T7"/>
                </a:cxn>
                <a:cxn ang="0">
                  <a:pos x="T8" y="T9"/>
                </a:cxn>
                <a:cxn ang="0">
                  <a:pos x="T10" y="T11"/>
                </a:cxn>
              </a:cxnLst>
              <a:rect l="0" t="0" r="r" b="b"/>
              <a:pathLst>
                <a:path w="10" h="38">
                  <a:moveTo>
                    <a:pt x="3" y="14"/>
                  </a:moveTo>
                  <a:cubicBezTo>
                    <a:pt x="2" y="8"/>
                    <a:pt x="3" y="3"/>
                    <a:pt x="7" y="0"/>
                  </a:cubicBezTo>
                  <a:cubicBezTo>
                    <a:pt x="4" y="0"/>
                    <a:pt x="4" y="0"/>
                    <a:pt x="4" y="0"/>
                  </a:cubicBezTo>
                  <a:cubicBezTo>
                    <a:pt x="1" y="3"/>
                    <a:pt x="0" y="8"/>
                    <a:pt x="2" y="14"/>
                  </a:cubicBezTo>
                  <a:cubicBezTo>
                    <a:pt x="1" y="24"/>
                    <a:pt x="4" y="32"/>
                    <a:pt x="10" y="38"/>
                  </a:cubicBezTo>
                  <a:cubicBezTo>
                    <a:pt x="7" y="31"/>
                    <a:pt x="4" y="22"/>
                    <a:pt x="3" y="1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 name="Freeform 34"/>
            <p:cNvSpPr>
              <a:spLocks noEditPoints="1"/>
            </p:cNvSpPr>
            <p:nvPr/>
          </p:nvSpPr>
          <p:spPr bwMode="auto">
            <a:xfrm>
              <a:off x="7316788" y="4738688"/>
              <a:ext cx="193675" cy="168275"/>
            </a:xfrm>
            <a:custGeom>
              <a:avLst/>
              <a:gdLst>
                <a:gd name="T0" fmla="*/ 53 w 96"/>
                <a:gd name="T1" fmla="*/ 0 h 84"/>
                <a:gd name="T2" fmla="*/ 50 w 96"/>
                <a:gd name="T3" fmla="*/ 0 h 84"/>
                <a:gd name="T4" fmla="*/ 28 w 96"/>
                <a:gd name="T5" fmla="*/ 21 h 84"/>
                <a:gd name="T6" fmla="*/ 4 w 96"/>
                <a:gd name="T7" fmla="*/ 59 h 84"/>
                <a:gd name="T8" fmla="*/ 1 w 96"/>
                <a:gd name="T9" fmla="*/ 84 h 84"/>
                <a:gd name="T10" fmla="*/ 17 w 96"/>
                <a:gd name="T11" fmla="*/ 72 h 84"/>
                <a:gd name="T12" fmla="*/ 21 w 96"/>
                <a:gd name="T13" fmla="*/ 58 h 84"/>
                <a:gd name="T14" fmla="*/ 35 w 96"/>
                <a:gd name="T15" fmla="*/ 45 h 84"/>
                <a:gd name="T16" fmla="*/ 33 w 96"/>
                <a:gd name="T17" fmla="*/ 41 h 84"/>
                <a:gd name="T18" fmla="*/ 36 w 96"/>
                <a:gd name="T19" fmla="*/ 37 h 84"/>
                <a:gd name="T20" fmla="*/ 82 w 96"/>
                <a:gd name="T21" fmla="*/ 40 h 84"/>
                <a:gd name="T22" fmla="*/ 87 w 96"/>
                <a:gd name="T23" fmla="*/ 56 h 84"/>
                <a:gd name="T24" fmla="*/ 89 w 96"/>
                <a:gd name="T25" fmla="*/ 56 h 84"/>
                <a:gd name="T26" fmla="*/ 90 w 96"/>
                <a:gd name="T27" fmla="*/ 53 h 84"/>
                <a:gd name="T28" fmla="*/ 96 w 96"/>
                <a:gd name="T29" fmla="*/ 27 h 84"/>
                <a:gd name="T30" fmla="*/ 91 w 96"/>
                <a:gd name="T31" fmla="*/ 19 h 84"/>
                <a:gd name="T32" fmla="*/ 91 w 96"/>
                <a:gd name="T33" fmla="*/ 18 h 84"/>
                <a:gd name="T34" fmla="*/ 84 w 96"/>
                <a:gd name="T35" fmla="*/ 26 h 84"/>
                <a:gd name="T36" fmla="*/ 77 w 96"/>
                <a:gd name="T37" fmla="*/ 19 h 84"/>
                <a:gd name="T38" fmla="*/ 75 w 96"/>
                <a:gd name="T39" fmla="*/ 25 h 84"/>
                <a:gd name="T40" fmla="*/ 66 w 96"/>
                <a:gd name="T41" fmla="*/ 16 h 84"/>
                <a:gd name="T42" fmla="*/ 55 w 96"/>
                <a:gd name="T43" fmla="*/ 27 h 84"/>
                <a:gd name="T44" fmla="*/ 53 w 96"/>
                <a:gd name="T45" fmla="*/ 0 h 84"/>
                <a:gd name="T46" fmla="*/ 51 w 96"/>
                <a:gd name="T47" fmla="*/ 2 h 84"/>
                <a:gd name="T48" fmla="*/ 51 w 96"/>
                <a:gd name="T49" fmla="*/ 2 h 84"/>
                <a:gd name="T50" fmla="*/ 34 w 96"/>
                <a:gd name="T51" fmla="*/ 21 h 84"/>
                <a:gd name="T52" fmla="*/ 8 w 96"/>
                <a:gd name="T53" fmla="*/ 62 h 84"/>
                <a:gd name="T54" fmla="*/ 3 w 96"/>
                <a:gd name="T55" fmla="*/ 81 h 84"/>
                <a:gd name="T56" fmla="*/ 3 w 96"/>
                <a:gd name="T57" fmla="*/ 81 h 84"/>
                <a:gd name="T58" fmla="*/ 6 w 96"/>
                <a:gd name="T59" fmla="*/ 60 h 84"/>
                <a:gd name="T60" fmla="*/ 29 w 96"/>
                <a:gd name="T61" fmla="*/ 21 h 84"/>
                <a:gd name="T62" fmla="*/ 29 w 96"/>
                <a:gd name="T63" fmla="*/ 21 h 84"/>
                <a:gd name="T64" fmla="*/ 51 w 96"/>
                <a:gd name="T65"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84">
                  <a:moveTo>
                    <a:pt x="53" y="0"/>
                  </a:moveTo>
                  <a:cubicBezTo>
                    <a:pt x="50" y="0"/>
                    <a:pt x="50" y="0"/>
                    <a:pt x="50" y="0"/>
                  </a:cubicBezTo>
                  <a:cubicBezTo>
                    <a:pt x="41" y="3"/>
                    <a:pt x="34" y="10"/>
                    <a:pt x="28" y="21"/>
                  </a:cubicBezTo>
                  <a:cubicBezTo>
                    <a:pt x="4" y="59"/>
                    <a:pt x="4" y="59"/>
                    <a:pt x="4" y="59"/>
                  </a:cubicBezTo>
                  <a:cubicBezTo>
                    <a:pt x="1" y="66"/>
                    <a:pt x="0" y="75"/>
                    <a:pt x="1" y="84"/>
                  </a:cubicBezTo>
                  <a:cubicBezTo>
                    <a:pt x="17" y="72"/>
                    <a:pt x="17" y="72"/>
                    <a:pt x="17" y="72"/>
                  </a:cubicBezTo>
                  <a:cubicBezTo>
                    <a:pt x="21" y="58"/>
                    <a:pt x="21" y="58"/>
                    <a:pt x="21" y="58"/>
                  </a:cubicBezTo>
                  <a:cubicBezTo>
                    <a:pt x="35" y="45"/>
                    <a:pt x="35" y="45"/>
                    <a:pt x="35" y="45"/>
                  </a:cubicBezTo>
                  <a:cubicBezTo>
                    <a:pt x="33" y="41"/>
                    <a:pt x="33" y="41"/>
                    <a:pt x="33" y="41"/>
                  </a:cubicBezTo>
                  <a:cubicBezTo>
                    <a:pt x="36" y="37"/>
                    <a:pt x="36" y="37"/>
                    <a:pt x="36" y="37"/>
                  </a:cubicBezTo>
                  <a:cubicBezTo>
                    <a:pt x="82" y="40"/>
                    <a:pt x="82" y="40"/>
                    <a:pt x="82" y="40"/>
                  </a:cubicBezTo>
                  <a:cubicBezTo>
                    <a:pt x="87" y="56"/>
                    <a:pt x="87" y="56"/>
                    <a:pt x="87" y="56"/>
                  </a:cubicBezTo>
                  <a:cubicBezTo>
                    <a:pt x="88" y="56"/>
                    <a:pt x="89" y="56"/>
                    <a:pt x="89" y="56"/>
                  </a:cubicBezTo>
                  <a:cubicBezTo>
                    <a:pt x="89" y="55"/>
                    <a:pt x="89" y="54"/>
                    <a:pt x="90" y="53"/>
                  </a:cubicBezTo>
                  <a:cubicBezTo>
                    <a:pt x="90" y="46"/>
                    <a:pt x="92" y="37"/>
                    <a:pt x="96" y="27"/>
                  </a:cubicBezTo>
                  <a:cubicBezTo>
                    <a:pt x="94" y="24"/>
                    <a:pt x="92" y="22"/>
                    <a:pt x="91" y="19"/>
                  </a:cubicBezTo>
                  <a:cubicBezTo>
                    <a:pt x="91" y="18"/>
                    <a:pt x="91" y="18"/>
                    <a:pt x="91" y="18"/>
                  </a:cubicBezTo>
                  <a:cubicBezTo>
                    <a:pt x="84" y="26"/>
                    <a:pt x="84" y="26"/>
                    <a:pt x="84" y="26"/>
                  </a:cubicBezTo>
                  <a:cubicBezTo>
                    <a:pt x="77" y="19"/>
                    <a:pt x="77" y="19"/>
                    <a:pt x="77" y="19"/>
                  </a:cubicBezTo>
                  <a:cubicBezTo>
                    <a:pt x="75" y="25"/>
                    <a:pt x="75" y="25"/>
                    <a:pt x="75" y="25"/>
                  </a:cubicBezTo>
                  <a:cubicBezTo>
                    <a:pt x="66" y="16"/>
                    <a:pt x="66" y="16"/>
                    <a:pt x="66" y="16"/>
                  </a:cubicBezTo>
                  <a:cubicBezTo>
                    <a:pt x="55" y="27"/>
                    <a:pt x="55" y="27"/>
                    <a:pt x="55" y="27"/>
                  </a:cubicBezTo>
                  <a:cubicBezTo>
                    <a:pt x="53" y="0"/>
                    <a:pt x="53" y="0"/>
                    <a:pt x="53" y="0"/>
                  </a:cubicBezTo>
                  <a:close/>
                  <a:moveTo>
                    <a:pt x="51" y="2"/>
                  </a:moveTo>
                  <a:cubicBezTo>
                    <a:pt x="51" y="2"/>
                    <a:pt x="51" y="2"/>
                    <a:pt x="51" y="2"/>
                  </a:cubicBezTo>
                  <a:cubicBezTo>
                    <a:pt x="43" y="9"/>
                    <a:pt x="37" y="15"/>
                    <a:pt x="34" y="21"/>
                  </a:cubicBezTo>
                  <a:cubicBezTo>
                    <a:pt x="8" y="62"/>
                    <a:pt x="8" y="62"/>
                    <a:pt x="8" y="62"/>
                  </a:cubicBezTo>
                  <a:cubicBezTo>
                    <a:pt x="3" y="81"/>
                    <a:pt x="3" y="81"/>
                    <a:pt x="3" y="81"/>
                  </a:cubicBezTo>
                  <a:cubicBezTo>
                    <a:pt x="3" y="81"/>
                    <a:pt x="3" y="81"/>
                    <a:pt x="3" y="81"/>
                  </a:cubicBezTo>
                  <a:cubicBezTo>
                    <a:pt x="2" y="73"/>
                    <a:pt x="4" y="66"/>
                    <a:pt x="6" y="60"/>
                  </a:cubicBezTo>
                  <a:cubicBezTo>
                    <a:pt x="29" y="21"/>
                    <a:pt x="29" y="21"/>
                    <a:pt x="29" y="21"/>
                  </a:cubicBezTo>
                  <a:cubicBezTo>
                    <a:pt x="29" y="21"/>
                    <a:pt x="29" y="21"/>
                    <a:pt x="29" y="21"/>
                  </a:cubicBezTo>
                  <a:cubicBezTo>
                    <a:pt x="35" y="11"/>
                    <a:pt x="42" y="5"/>
                    <a:pt x="51"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 name="Freeform 35"/>
            <p:cNvSpPr>
              <a:spLocks/>
            </p:cNvSpPr>
            <p:nvPr/>
          </p:nvSpPr>
          <p:spPr bwMode="auto">
            <a:xfrm>
              <a:off x="7321551" y="4741863"/>
              <a:ext cx="98425" cy="158750"/>
            </a:xfrm>
            <a:custGeom>
              <a:avLst/>
              <a:gdLst>
                <a:gd name="T0" fmla="*/ 49 w 49"/>
                <a:gd name="T1" fmla="*/ 0 h 79"/>
                <a:gd name="T2" fmla="*/ 49 w 49"/>
                <a:gd name="T3" fmla="*/ 0 h 79"/>
                <a:gd name="T4" fmla="*/ 27 w 49"/>
                <a:gd name="T5" fmla="*/ 19 h 79"/>
                <a:gd name="T6" fmla="*/ 27 w 49"/>
                <a:gd name="T7" fmla="*/ 19 h 79"/>
                <a:gd name="T8" fmla="*/ 4 w 49"/>
                <a:gd name="T9" fmla="*/ 58 h 79"/>
                <a:gd name="T10" fmla="*/ 1 w 49"/>
                <a:gd name="T11" fmla="*/ 79 h 79"/>
                <a:gd name="T12" fmla="*/ 1 w 49"/>
                <a:gd name="T13" fmla="*/ 79 h 79"/>
                <a:gd name="T14" fmla="*/ 6 w 49"/>
                <a:gd name="T15" fmla="*/ 60 h 79"/>
                <a:gd name="T16" fmla="*/ 32 w 49"/>
                <a:gd name="T17" fmla="*/ 19 h 79"/>
                <a:gd name="T18" fmla="*/ 49 w 49"/>
                <a:gd name="T19"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9">
                  <a:moveTo>
                    <a:pt x="49" y="0"/>
                  </a:moveTo>
                  <a:cubicBezTo>
                    <a:pt x="49" y="0"/>
                    <a:pt x="49" y="0"/>
                    <a:pt x="49" y="0"/>
                  </a:cubicBezTo>
                  <a:cubicBezTo>
                    <a:pt x="40" y="3"/>
                    <a:pt x="33" y="9"/>
                    <a:pt x="27" y="19"/>
                  </a:cubicBezTo>
                  <a:cubicBezTo>
                    <a:pt x="27" y="19"/>
                    <a:pt x="27" y="19"/>
                    <a:pt x="27" y="19"/>
                  </a:cubicBezTo>
                  <a:cubicBezTo>
                    <a:pt x="4" y="58"/>
                    <a:pt x="4" y="58"/>
                    <a:pt x="4" y="58"/>
                  </a:cubicBezTo>
                  <a:cubicBezTo>
                    <a:pt x="2" y="64"/>
                    <a:pt x="0" y="71"/>
                    <a:pt x="1" y="79"/>
                  </a:cubicBezTo>
                  <a:cubicBezTo>
                    <a:pt x="1" y="79"/>
                    <a:pt x="1" y="79"/>
                    <a:pt x="1" y="79"/>
                  </a:cubicBezTo>
                  <a:cubicBezTo>
                    <a:pt x="6" y="60"/>
                    <a:pt x="6" y="60"/>
                    <a:pt x="6" y="60"/>
                  </a:cubicBezTo>
                  <a:cubicBezTo>
                    <a:pt x="32" y="19"/>
                    <a:pt x="32" y="19"/>
                    <a:pt x="32" y="19"/>
                  </a:cubicBezTo>
                  <a:cubicBezTo>
                    <a:pt x="35" y="13"/>
                    <a:pt x="41" y="7"/>
                    <a:pt x="4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 name="Freeform 36"/>
            <p:cNvSpPr>
              <a:spLocks/>
            </p:cNvSpPr>
            <p:nvPr/>
          </p:nvSpPr>
          <p:spPr bwMode="auto">
            <a:xfrm>
              <a:off x="7423151" y="4735513"/>
              <a:ext cx="76200" cy="57150"/>
            </a:xfrm>
            <a:custGeom>
              <a:avLst/>
              <a:gdLst>
                <a:gd name="T0" fmla="*/ 3 w 38"/>
                <a:gd name="T1" fmla="*/ 0 h 28"/>
                <a:gd name="T2" fmla="*/ 0 w 38"/>
                <a:gd name="T3" fmla="*/ 1 h 28"/>
                <a:gd name="T4" fmla="*/ 2 w 38"/>
                <a:gd name="T5" fmla="*/ 28 h 28"/>
                <a:gd name="T6" fmla="*/ 13 w 38"/>
                <a:gd name="T7" fmla="*/ 17 h 28"/>
                <a:gd name="T8" fmla="*/ 22 w 38"/>
                <a:gd name="T9" fmla="*/ 26 h 28"/>
                <a:gd name="T10" fmla="*/ 24 w 38"/>
                <a:gd name="T11" fmla="*/ 20 h 28"/>
                <a:gd name="T12" fmla="*/ 31 w 38"/>
                <a:gd name="T13" fmla="*/ 27 h 28"/>
                <a:gd name="T14" fmla="*/ 38 w 38"/>
                <a:gd name="T15" fmla="*/ 19 h 28"/>
                <a:gd name="T16" fmla="*/ 34 w 38"/>
                <a:gd name="T17" fmla="*/ 17 h 28"/>
                <a:gd name="T18" fmla="*/ 30 w 38"/>
                <a:gd name="T19" fmla="*/ 22 h 28"/>
                <a:gd name="T20" fmla="*/ 26 w 38"/>
                <a:gd name="T21" fmla="*/ 14 h 28"/>
                <a:gd name="T22" fmla="*/ 20 w 38"/>
                <a:gd name="T23" fmla="*/ 21 h 28"/>
                <a:gd name="T24" fmla="*/ 17 w 38"/>
                <a:gd name="T25" fmla="*/ 18 h 28"/>
                <a:gd name="T26" fmla="*/ 13 w 38"/>
                <a:gd name="T27" fmla="*/ 13 h 28"/>
                <a:gd name="T28" fmla="*/ 5 w 38"/>
                <a:gd name="T29" fmla="*/ 24 h 28"/>
                <a:gd name="T30" fmla="*/ 3 w 3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8">
                  <a:moveTo>
                    <a:pt x="3" y="0"/>
                  </a:moveTo>
                  <a:cubicBezTo>
                    <a:pt x="0" y="1"/>
                    <a:pt x="0" y="1"/>
                    <a:pt x="0" y="1"/>
                  </a:cubicBezTo>
                  <a:cubicBezTo>
                    <a:pt x="2" y="28"/>
                    <a:pt x="2" y="28"/>
                    <a:pt x="2" y="28"/>
                  </a:cubicBezTo>
                  <a:cubicBezTo>
                    <a:pt x="13" y="17"/>
                    <a:pt x="13" y="17"/>
                    <a:pt x="13" y="17"/>
                  </a:cubicBezTo>
                  <a:cubicBezTo>
                    <a:pt x="22" y="26"/>
                    <a:pt x="22" y="26"/>
                    <a:pt x="22" y="26"/>
                  </a:cubicBezTo>
                  <a:cubicBezTo>
                    <a:pt x="24" y="20"/>
                    <a:pt x="24" y="20"/>
                    <a:pt x="24" y="20"/>
                  </a:cubicBezTo>
                  <a:cubicBezTo>
                    <a:pt x="31" y="27"/>
                    <a:pt x="31" y="27"/>
                    <a:pt x="31" y="27"/>
                  </a:cubicBezTo>
                  <a:cubicBezTo>
                    <a:pt x="38" y="19"/>
                    <a:pt x="38" y="19"/>
                    <a:pt x="38" y="19"/>
                  </a:cubicBezTo>
                  <a:cubicBezTo>
                    <a:pt x="36" y="19"/>
                    <a:pt x="35" y="19"/>
                    <a:pt x="34" y="17"/>
                  </a:cubicBezTo>
                  <a:cubicBezTo>
                    <a:pt x="30" y="22"/>
                    <a:pt x="30" y="22"/>
                    <a:pt x="30" y="22"/>
                  </a:cubicBezTo>
                  <a:cubicBezTo>
                    <a:pt x="26" y="14"/>
                    <a:pt x="26" y="14"/>
                    <a:pt x="26" y="14"/>
                  </a:cubicBezTo>
                  <a:cubicBezTo>
                    <a:pt x="20" y="21"/>
                    <a:pt x="20" y="21"/>
                    <a:pt x="20" y="21"/>
                  </a:cubicBezTo>
                  <a:cubicBezTo>
                    <a:pt x="17" y="18"/>
                    <a:pt x="17" y="18"/>
                    <a:pt x="17" y="18"/>
                  </a:cubicBezTo>
                  <a:cubicBezTo>
                    <a:pt x="13" y="13"/>
                    <a:pt x="13" y="13"/>
                    <a:pt x="13" y="13"/>
                  </a:cubicBezTo>
                  <a:cubicBezTo>
                    <a:pt x="5" y="24"/>
                    <a:pt x="5" y="24"/>
                    <a:pt x="5" y="24"/>
                  </a:cubicBezTo>
                  <a:cubicBezTo>
                    <a:pt x="3" y="0"/>
                    <a:pt x="3" y="0"/>
                    <a:pt x="3"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 name="Freeform 37"/>
            <p:cNvSpPr>
              <a:spLocks noEditPoints="1"/>
            </p:cNvSpPr>
            <p:nvPr/>
          </p:nvSpPr>
          <p:spPr bwMode="auto">
            <a:xfrm>
              <a:off x="7429501" y="4725988"/>
              <a:ext cx="20638" cy="58738"/>
            </a:xfrm>
            <a:custGeom>
              <a:avLst/>
              <a:gdLst>
                <a:gd name="T0" fmla="*/ 0 w 10"/>
                <a:gd name="T1" fmla="*/ 4 h 29"/>
                <a:gd name="T2" fmla="*/ 0 w 10"/>
                <a:gd name="T3" fmla="*/ 5 h 29"/>
                <a:gd name="T4" fmla="*/ 2 w 10"/>
                <a:gd name="T5" fmla="*/ 29 h 29"/>
                <a:gd name="T6" fmla="*/ 10 w 10"/>
                <a:gd name="T7" fmla="*/ 18 h 29"/>
                <a:gd name="T8" fmla="*/ 8 w 10"/>
                <a:gd name="T9" fmla="*/ 16 h 29"/>
                <a:gd name="T10" fmla="*/ 7 w 10"/>
                <a:gd name="T11" fmla="*/ 4 h 29"/>
                <a:gd name="T12" fmla="*/ 6 w 10"/>
                <a:gd name="T13" fmla="*/ 3 h 29"/>
                <a:gd name="T14" fmla="*/ 5 w 10"/>
                <a:gd name="T15" fmla="*/ 0 h 29"/>
                <a:gd name="T16" fmla="*/ 0 w 10"/>
                <a:gd name="T17" fmla="*/ 4 h 29"/>
                <a:gd name="T18" fmla="*/ 1 w 10"/>
                <a:gd name="T19" fmla="*/ 5 h 29"/>
                <a:gd name="T20" fmla="*/ 4 w 10"/>
                <a:gd name="T21" fmla="*/ 3 h 29"/>
                <a:gd name="T22" fmla="*/ 3 w 10"/>
                <a:gd name="T23" fmla="*/ 24 h 29"/>
                <a:gd name="T24" fmla="*/ 1 w 10"/>
                <a:gd name="T25"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29">
                  <a:moveTo>
                    <a:pt x="0" y="4"/>
                  </a:moveTo>
                  <a:cubicBezTo>
                    <a:pt x="0" y="5"/>
                    <a:pt x="0" y="5"/>
                    <a:pt x="0" y="5"/>
                  </a:cubicBezTo>
                  <a:cubicBezTo>
                    <a:pt x="2" y="29"/>
                    <a:pt x="2" y="29"/>
                    <a:pt x="2" y="29"/>
                  </a:cubicBezTo>
                  <a:cubicBezTo>
                    <a:pt x="10" y="18"/>
                    <a:pt x="10" y="18"/>
                    <a:pt x="10" y="18"/>
                  </a:cubicBezTo>
                  <a:cubicBezTo>
                    <a:pt x="8" y="16"/>
                    <a:pt x="8" y="16"/>
                    <a:pt x="8" y="16"/>
                  </a:cubicBezTo>
                  <a:cubicBezTo>
                    <a:pt x="7" y="4"/>
                    <a:pt x="7" y="4"/>
                    <a:pt x="7" y="4"/>
                  </a:cubicBezTo>
                  <a:cubicBezTo>
                    <a:pt x="7" y="4"/>
                    <a:pt x="7" y="3"/>
                    <a:pt x="6" y="3"/>
                  </a:cubicBezTo>
                  <a:cubicBezTo>
                    <a:pt x="5" y="0"/>
                    <a:pt x="5" y="0"/>
                    <a:pt x="5" y="0"/>
                  </a:cubicBezTo>
                  <a:cubicBezTo>
                    <a:pt x="0" y="4"/>
                    <a:pt x="0" y="4"/>
                    <a:pt x="0" y="4"/>
                  </a:cubicBezTo>
                  <a:close/>
                  <a:moveTo>
                    <a:pt x="1" y="5"/>
                  </a:moveTo>
                  <a:cubicBezTo>
                    <a:pt x="4" y="3"/>
                    <a:pt x="4" y="3"/>
                    <a:pt x="4" y="3"/>
                  </a:cubicBezTo>
                  <a:cubicBezTo>
                    <a:pt x="3" y="24"/>
                    <a:pt x="3" y="24"/>
                    <a:pt x="3" y="24"/>
                  </a:cubicBezTo>
                  <a:cubicBezTo>
                    <a:pt x="1" y="5"/>
                    <a:pt x="1" y="5"/>
                    <a:pt x="1"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7" name="Freeform 38"/>
            <p:cNvSpPr>
              <a:spLocks/>
            </p:cNvSpPr>
            <p:nvPr/>
          </p:nvSpPr>
          <p:spPr bwMode="auto">
            <a:xfrm>
              <a:off x="7432676" y="4732338"/>
              <a:ext cx="4763" cy="41275"/>
            </a:xfrm>
            <a:custGeom>
              <a:avLst/>
              <a:gdLst>
                <a:gd name="T0" fmla="*/ 3 w 3"/>
                <a:gd name="T1" fmla="*/ 0 h 26"/>
                <a:gd name="T2" fmla="*/ 0 w 3"/>
                <a:gd name="T3" fmla="*/ 2 h 26"/>
                <a:gd name="T4" fmla="*/ 2 w 3"/>
                <a:gd name="T5" fmla="*/ 26 h 26"/>
                <a:gd name="T6" fmla="*/ 3 w 3"/>
                <a:gd name="T7" fmla="*/ 0 h 26"/>
                <a:gd name="T8" fmla="*/ 3 w 3"/>
                <a:gd name="T9" fmla="*/ 0 h 26"/>
              </a:gdLst>
              <a:ahLst/>
              <a:cxnLst>
                <a:cxn ang="0">
                  <a:pos x="T0" y="T1"/>
                </a:cxn>
                <a:cxn ang="0">
                  <a:pos x="T2" y="T3"/>
                </a:cxn>
                <a:cxn ang="0">
                  <a:pos x="T4" y="T5"/>
                </a:cxn>
                <a:cxn ang="0">
                  <a:pos x="T6" y="T7"/>
                </a:cxn>
                <a:cxn ang="0">
                  <a:pos x="T8" y="T9"/>
                </a:cxn>
              </a:cxnLst>
              <a:rect l="0" t="0" r="r" b="b"/>
              <a:pathLst>
                <a:path w="3" h="26">
                  <a:moveTo>
                    <a:pt x="3" y="0"/>
                  </a:moveTo>
                  <a:lnTo>
                    <a:pt x="0" y="2"/>
                  </a:lnTo>
                  <a:lnTo>
                    <a:pt x="2" y="26"/>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8" name="Freeform 39"/>
            <p:cNvSpPr>
              <a:spLocks noEditPoints="1"/>
            </p:cNvSpPr>
            <p:nvPr/>
          </p:nvSpPr>
          <p:spPr bwMode="auto">
            <a:xfrm>
              <a:off x="7491413" y="4659313"/>
              <a:ext cx="104775" cy="271463"/>
            </a:xfrm>
            <a:custGeom>
              <a:avLst/>
              <a:gdLst>
                <a:gd name="T0" fmla="*/ 2 w 52"/>
                <a:gd name="T1" fmla="*/ 37 h 135"/>
                <a:gd name="T2" fmla="*/ 2 w 52"/>
                <a:gd name="T3" fmla="*/ 32 h 135"/>
                <a:gd name="T4" fmla="*/ 3 w 52"/>
                <a:gd name="T5" fmla="*/ 19 h 135"/>
                <a:gd name="T6" fmla="*/ 3 w 52"/>
                <a:gd name="T7" fmla="*/ 19 h 135"/>
                <a:gd name="T8" fmla="*/ 5 w 52"/>
                <a:gd name="T9" fmla="*/ 10 h 135"/>
                <a:gd name="T10" fmla="*/ 10 w 52"/>
                <a:gd name="T11" fmla="*/ 6 h 135"/>
                <a:gd name="T12" fmla="*/ 43 w 52"/>
                <a:gd name="T13" fmla="*/ 6 h 135"/>
                <a:gd name="T14" fmla="*/ 46 w 52"/>
                <a:gd name="T15" fmla="*/ 8 h 135"/>
                <a:gd name="T16" fmla="*/ 10 w 52"/>
                <a:gd name="T17" fmla="*/ 11 h 135"/>
                <a:gd name="T18" fmla="*/ 6 w 52"/>
                <a:gd name="T19" fmla="*/ 39 h 135"/>
                <a:gd name="T20" fmla="*/ 9 w 52"/>
                <a:gd name="T21" fmla="*/ 56 h 135"/>
                <a:gd name="T22" fmla="*/ 15 w 52"/>
                <a:gd name="T23" fmla="*/ 38 h 135"/>
                <a:gd name="T24" fmla="*/ 19 w 52"/>
                <a:gd name="T25" fmla="*/ 37 h 135"/>
                <a:gd name="T26" fmla="*/ 37 w 52"/>
                <a:gd name="T27" fmla="*/ 36 h 135"/>
                <a:gd name="T28" fmla="*/ 39 w 52"/>
                <a:gd name="T29" fmla="*/ 37 h 135"/>
                <a:gd name="T30" fmla="*/ 52 w 52"/>
                <a:gd name="T31" fmla="*/ 30 h 135"/>
                <a:gd name="T32" fmla="*/ 48 w 52"/>
                <a:gd name="T33" fmla="*/ 7 h 135"/>
                <a:gd name="T34" fmla="*/ 44 w 52"/>
                <a:gd name="T35" fmla="*/ 4 h 135"/>
                <a:gd name="T36" fmla="*/ 9 w 52"/>
                <a:gd name="T37" fmla="*/ 4 h 135"/>
                <a:gd name="T38" fmla="*/ 4 w 52"/>
                <a:gd name="T39" fmla="*/ 9 h 135"/>
                <a:gd name="T40" fmla="*/ 1 w 52"/>
                <a:gd name="T41" fmla="*/ 19 h 135"/>
                <a:gd name="T42" fmla="*/ 0 w 52"/>
                <a:gd name="T43" fmla="*/ 31 h 135"/>
                <a:gd name="T44" fmla="*/ 0 w 52"/>
                <a:gd name="T45" fmla="*/ 37 h 135"/>
                <a:gd name="T46" fmla="*/ 1 w 52"/>
                <a:gd name="T47" fmla="*/ 48 h 135"/>
                <a:gd name="T48" fmla="*/ 4 w 52"/>
                <a:gd name="T49" fmla="*/ 57 h 135"/>
                <a:gd name="T50" fmla="*/ 4 w 52"/>
                <a:gd name="T51" fmla="*/ 58 h 135"/>
                <a:gd name="T52" fmla="*/ 9 w 52"/>
                <a:gd name="T53" fmla="*/ 66 h 135"/>
                <a:gd name="T54" fmla="*/ 3 w 52"/>
                <a:gd name="T55" fmla="*/ 92 h 135"/>
                <a:gd name="T56" fmla="*/ 2 w 52"/>
                <a:gd name="T57" fmla="*/ 95 h 135"/>
                <a:gd name="T58" fmla="*/ 24 w 52"/>
                <a:gd name="T59" fmla="*/ 132 h 135"/>
                <a:gd name="T60" fmla="*/ 46 w 52"/>
                <a:gd name="T61" fmla="*/ 134 h 135"/>
                <a:gd name="T62" fmla="*/ 28 w 52"/>
                <a:gd name="T63" fmla="*/ 91 h 135"/>
                <a:gd name="T64" fmla="*/ 39 w 52"/>
                <a:gd name="T65" fmla="*/ 42 h 135"/>
                <a:gd name="T66" fmla="*/ 19 w 52"/>
                <a:gd name="T67" fmla="*/ 42 h 135"/>
                <a:gd name="T68" fmla="*/ 9 w 52"/>
                <a:gd name="T69" fmla="*/ 66 h 135"/>
                <a:gd name="T70" fmla="*/ 9 w 52"/>
                <a:gd name="T71" fmla="*/ 60 h 135"/>
                <a:gd name="T72" fmla="*/ 8 w 52"/>
                <a:gd name="T73" fmla="*/ 62 h 135"/>
                <a:gd name="T74" fmla="*/ 6 w 52"/>
                <a:gd name="T75" fmla="*/ 57 h 135"/>
                <a:gd name="T76" fmla="*/ 5 w 52"/>
                <a:gd name="T77" fmla="*/ 56 h 135"/>
                <a:gd name="T78" fmla="*/ 3 w 52"/>
                <a:gd name="T79" fmla="*/ 48 h 135"/>
                <a:gd name="T80" fmla="*/ 3 w 52"/>
                <a:gd name="T81" fmla="*/ 48 h 135"/>
                <a:gd name="T82" fmla="*/ 2 w 52"/>
                <a:gd name="T83" fmla="*/ 37 h 135"/>
                <a:gd name="T84" fmla="*/ 2 w 52"/>
                <a:gd name="T85" fmla="*/ 37 h 135"/>
                <a:gd name="T86" fmla="*/ 20 w 52"/>
                <a:gd name="T87" fmla="*/ 43 h 135"/>
                <a:gd name="T88" fmla="*/ 24 w 52"/>
                <a:gd name="T89" fmla="*/ 42 h 135"/>
                <a:gd name="T90" fmla="*/ 8 w 52"/>
                <a:gd name="T91" fmla="*/ 91 h 135"/>
                <a:gd name="T92" fmla="*/ 29 w 52"/>
                <a:gd name="T93" fmla="*/ 131 h 135"/>
                <a:gd name="T94" fmla="*/ 25 w 52"/>
                <a:gd name="T95" fmla="*/ 130 h 135"/>
                <a:gd name="T96" fmla="*/ 4 w 52"/>
                <a:gd name="T97" fmla="*/ 95 h 135"/>
                <a:gd name="T98" fmla="*/ 4 w 52"/>
                <a:gd name="T99" fmla="*/ 93 h 135"/>
                <a:gd name="T100" fmla="*/ 10 w 52"/>
                <a:gd name="T101" fmla="*/ 67 h 135"/>
                <a:gd name="T102" fmla="*/ 20 w 52"/>
                <a:gd name="T103" fmla="*/ 4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 h="135">
                  <a:moveTo>
                    <a:pt x="2" y="37"/>
                  </a:moveTo>
                  <a:cubicBezTo>
                    <a:pt x="2" y="35"/>
                    <a:pt x="2" y="33"/>
                    <a:pt x="2" y="32"/>
                  </a:cubicBezTo>
                  <a:cubicBezTo>
                    <a:pt x="2" y="27"/>
                    <a:pt x="2" y="23"/>
                    <a:pt x="3" y="19"/>
                  </a:cubicBezTo>
                  <a:cubicBezTo>
                    <a:pt x="3" y="19"/>
                    <a:pt x="3" y="19"/>
                    <a:pt x="3" y="19"/>
                  </a:cubicBezTo>
                  <a:cubicBezTo>
                    <a:pt x="3" y="15"/>
                    <a:pt x="4" y="12"/>
                    <a:pt x="5" y="10"/>
                  </a:cubicBezTo>
                  <a:cubicBezTo>
                    <a:pt x="6" y="8"/>
                    <a:pt x="8" y="7"/>
                    <a:pt x="10" y="6"/>
                  </a:cubicBezTo>
                  <a:cubicBezTo>
                    <a:pt x="16" y="2"/>
                    <a:pt x="28" y="2"/>
                    <a:pt x="43" y="6"/>
                  </a:cubicBezTo>
                  <a:cubicBezTo>
                    <a:pt x="44" y="7"/>
                    <a:pt x="45" y="7"/>
                    <a:pt x="46" y="8"/>
                  </a:cubicBezTo>
                  <a:cubicBezTo>
                    <a:pt x="25" y="4"/>
                    <a:pt x="14" y="5"/>
                    <a:pt x="10" y="11"/>
                  </a:cubicBezTo>
                  <a:cubicBezTo>
                    <a:pt x="6" y="19"/>
                    <a:pt x="5" y="29"/>
                    <a:pt x="6" y="39"/>
                  </a:cubicBezTo>
                  <a:cubicBezTo>
                    <a:pt x="6" y="47"/>
                    <a:pt x="7" y="52"/>
                    <a:pt x="9" y="56"/>
                  </a:cubicBezTo>
                  <a:cubicBezTo>
                    <a:pt x="15" y="38"/>
                    <a:pt x="15" y="38"/>
                    <a:pt x="15" y="38"/>
                  </a:cubicBezTo>
                  <a:cubicBezTo>
                    <a:pt x="19" y="37"/>
                    <a:pt x="19" y="37"/>
                    <a:pt x="19" y="37"/>
                  </a:cubicBezTo>
                  <a:cubicBezTo>
                    <a:pt x="25" y="35"/>
                    <a:pt x="32" y="34"/>
                    <a:pt x="37" y="36"/>
                  </a:cubicBezTo>
                  <a:cubicBezTo>
                    <a:pt x="38" y="36"/>
                    <a:pt x="38" y="37"/>
                    <a:pt x="39" y="37"/>
                  </a:cubicBezTo>
                  <a:cubicBezTo>
                    <a:pt x="45" y="41"/>
                    <a:pt x="49" y="39"/>
                    <a:pt x="52" y="30"/>
                  </a:cubicBezTo>
                  <a:cubicBezTo>
                    <a:pt x="48" y="7"/>
                    <a:pt x="48" y="7"/>
                    <a:pt x="48" y="7"/>
                  </a:cubicBezTo>
                  <a:cubicBezTo>
                    <a:pt x="47" y="6"/>
                    <a:pt x="45" y="5"/>
                    <a:pt x="44" y="4"/>
                  </a:cubicBezTo>
                  <a:cubicBezTo>
                    <a:pt x="27" y="0"/>
                    <a:pt x="16" y="0"/>
                    <a:pt x="9" y="4"/>
                  </a:cubicBezTo>
                  <a:cubicBezTo>
                    <a:pt x="6" y="5"/>
                    <a:pt x="4" y="7"/>
                    <a:pt x="4" y="9"/>
                  </a:cubicBezTo>
                  <a:cubicBezTo>
                    <a:pt x="2" y="12"/>
                    <a:pt x="1" y="15"/>
                    <a:pt x="1" y="19"/>
                  </a:cubicBezTo>
                  <a:cubicBezTo>
                    <a:pt x="1" y="23"/>
                    <a:pt x="0" y="27"/>
                    <a:pt x="0" y="31"/>
                  </a:cubicBezTo>
                  <a:cubicBezTo>
                    <a:pt x="0" y="33"/>
                    <a:pt x="0" y="35"/>
                    <a:pt x="0" y="37"/>
                  </a:cubicBezTo>
                  <a:cubicBezTo>
                    <a:pt x="0" y="41"/>
                    <a:pt x="1" y="44"/>
                    <a:pt x="1" y="48"/>
                  </a:cubicBezTo>
                  <a:cubicBezTo>
                    <a:pt x="2" y="51"/>
                    <a:pt x="3" y="54"/>
                    <a:pt x="4" y="57"/>
                  </a:cubicBezTo>
                  <a:cubicBezTo>
                    <a:pt x="4" y="57"/>
                    <a:pt x="4" y="57"/>
                    <a:pt x="4" y="58"/>
                  </a:cubicBezTo>
                  <a:cubicBezTo>
                    <a:pt x="5" y="61"/>
                    <a:pt x="7" y="63"/>
                    <a:pt x="9" y="66"/>
                  </a:cubicBezTo>
                  <a:cubicBezTo>
                    <a:pt x="5" y="76"/>
                    <a:pt x="3" y="85"/>
                    <a:pt x="3" y="92"/>
                  </a:cubicBezTo>
                  <a:cubicBezTo>
                    <a:pt x="2" y="93"/>
                    <a:pt x="2" y="94"/>
                    <a:pt x="2" y="95"/>
                  </a:cubicBezTo>
                  <a:cubicBezTo>
                    <a:pt x="2" y="113"/>
                    <a:pt x="9" y="125"/>
                    <a:pt x="24" y="132"/>
                  </a:cubicBezTo>
                  <a:cubicBezTo>
                    <a:pt x="32" y="134"/>
                    <a:pt x="39" y="135"/>
                    <a:pt x="46" y="134"/>
                  </a:cubicBezTo>
                  <a:cubicBezTo>
                    <a:pt x="24" y="119"/>
                    <a:pt x="18" y="105"/>
                    <a:pt x="28" y="91"/>
                  </a:cubicBezTo>
                  <a:cubicBezTo>
                    <a:pt x="37" y="83"/>
                    <a:pt x="40" y="67"/>
                    <a:pt x="39" y="42"/>
                  </a:cubicBezTo>
                  <a:cubicBezTo>
                    <a:pt x="33" y="38"/>
                    <a:pt x="26" y="37"/>
                    <a:pt x="19" y="42"/>
                  </a:cubicBezTo>
                  <a:cubicBezTo>
                    <a:pt x="14" y="51"/>
                    <a:pt x="11" y="58"/>
                    <a:pt x="9" y="66"/>
                  </a:cubicBezTo>
                  <a:cubicBezTo>
                    <a:pt x="9" y="60"/>
                    <a:pt x="9" y="60"/>
                    <a:pt x="9" y="60"/>
                  </a:cubicBezTo>
                  <a:cubicBezTo>
                    <a:pt x="9" y="60"/>
                    <a:pt x="8" y="61"/>
                    <a:pt x="8" y="62"/>
                  </a:cubicBezTo>
                  <a:cubicBezTo>
                    <a:pt x="7" y="60"/>
                    <a:pt x="6" y="59"/>
                    <a:pt x="6" y="57"/>
                  </a:cubicBezTo>
                  <a:cubicBezTo>
                    <a:pt x="6" y="57"/>
                    <a:pt x="5" y="56"/>
                    <a:pt x="5" y="56"/>
                  </a:cubicBezTo>
                  <a:cubicBezTo>
                    <a:pt x="4" y="54"/>
                    <a:pt x="4" y="51"/>
                    <a:pt x="3" y="48"/>
                  </a:cubicBezTo>
                  <a:cubicBezTo>
                    <a:pt x="3" y="48"/>
                    <a:pt x="3" y="48"/>
                    <a:pt x="3" y="48"/>
                  </a:cubicBezTo>
                  <a:cubicBezTo>
                    <a:pt x="2" y="44"/>
                    <a:pt x="2" y="41"/>
                    <a:pt x="2" y="37"/>
                  </a:cubicBezTo>
                  <a:cubicBezTo>
                    <a:pt x="2" y="37"/>
                    <a:pt x="2" y="37"/>
                    <a:pt x="2" y="37"/>
                  </a:cubicBezTo>
                  <a:close/>
                  <a:moveTo>
                    <a:pt x="20" y="43"/>
                  </a:moveTo>
                  <a:cubicBezTo>
                    <a:pt x="21" y="43"/>
                    <a:pt x="23" y="42"/>
                    <a:pt x="24" y="42"/>
                  </a:cubicBezTo>
                  <a:cubicBezTo>
                    <a:pt x="17" y="56"/>
                    <a:pt x="12" y="72"/>
                    <a:pt x="8" y="91"/>
                  </a:cubicBezTo>
                  <a:cubicBezTo>
                    <a:pt x="5" y="108"/>
                    <a:pt x="12" y="122"/>
                    <a:pt x="29" y="131"/>
                  </a:cubicBezTo>
                  <a:cubicBezTo>
                    <a:pt x="28" y="131"/>
                    <a:pt x="26" y="130"/>
                    <a:pt x="25" y="130"/>
                  </a:cubicBezTo>
                  <a:cubicBezTo>
                    <a:pt x="10" y="124"/>
                    <a:pt x="4" y="112"/>
                    <a:pt x="4" y="95"/>
                  </a:cubicBezTo>
                  <a:cubicBezTo>
                    <a:pt x="4" y="94"/>
                    <a:pt x="4" y="93"/>
                    <a:pt x="4" y="93"/>
                  </a:cubicBezTo>
                  <a:cubicBezTo>
                    <a:pt x="5" y="85"/>
                    <a:pt x="7" y="76"/>
                    <a:pt x="10" y="67"/>
                  </a:cubicBezTo>
                  <a:cubicBezTo>
                    <a:pt x="13" y="59"/>
                    <a:pt x="16" y="52"/>
                    <a:pt x="20" y="4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9" name="Freeform 40"/>
            <p:cNvSpPr>
              <a:spLocks/>
            </p:cNvSpPr>
            <p:nvPr/>
          </p:nvSpPr>
          <p:spPr bwMode="auto">
            <a:xfrm>
              <a:off x="7499351" y="4743451"/>
              <a:ext cx="50800" cy="179388"/>
            </a:xfrm>
            <a:custGeom>
              <a:avLst/>
              <a:gdLst>
                <a:gd name="T0" fmla="*/ 20 w 25"/>
                <a:gd name="T1" fmla="*/ 0 h 89"/>
                <a:gd name="T2" fmla="*/ 16 w 25"/>
                <a:gd name="T3" fmla="*/ 1 h 89"/>
                <a:gd name="T4" fmla="*/ 6 w 25"/>
                <a:gd name="T5" fmla="*/ 25 h 89"/>
                <a:gd name="T6" fmla="*/ 0 w 25"/>
                <a:gd name="T7" fmla="*/ 51 h 89"/>
                <a:gd name="T8" fmla="*/ 0 w 25"/>
                <a:gd name="T9" fmla="*/ 53 h 89"/>
                <a:gd name="T10" fmla="*/ 21 w 25"/>
                <a:gd name="T11" fmla="*/ 88 h 89"/>
                <a:gd name="T12" fmla="*/ 25 w 25"/>
                <a:gd name="T13" fmla="*/ 89 h 89"/>
                <a:gd name="T14" fmla="*/ 4 w 25"/>
                <a:gd name="T15" fmla="*/ 49 h 89"/>
                <a:gd name="T16" fmla="*/ 20 w 2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89">
                  <a:moveTo>
                    <a:pt x="20" y="0"/>
                  </a:moveTo>
                  <a:cubicBezTo>
                    <a:pt x="19" y="0"/>
                    <a:pt x="17" y="1"/>
                    <a:pt x="16" y="1"/>
                  </a:cubicBezTo>
                  <a:cubicBezTo>
                    <a:pt x="12" y="10"/>
                    <a:pt x="9" y="17"/>
                    <a:pt x="6" y="25"/>
                  </a:cubicBezTo>
                  <a:cubicBezTo>
                    <a:pt x="3" y="34"/>
                    <a:pt x="1" y="43"/>
                    <a:pt x="0" y="51"/>
                  </a:cubicBezTo>
                  <a:cubicBezTo>
                    <a:pt x="0" y="51"/>
                    <a:pt x="0" y="52"/>
                    <a:pt x="0" y="53"/>
                  </a:cubicBezTo>
                  <a:cubicBezTo>
                    <a:pt x="0" y="70"/>
                    <a:pt x="6" y="82"/>
                    <a:pt x="21" y="88"/>
                  </a:cubicBezTo>
                  <a:cubicBezTo>
                    <a:pt x="22" y="88"/>
                    <a:pt x="24" y="89"/>
                    <a:pt x="25" y="89"/>
                  </a:cubicBezTo>
                  <a:cubicBezTo>
                    <a:pt x="8" y="80"/>
                    <a:pt x="1" y="66"/>
                    <a:pt x="4" y="49"/>
                  </a:cubicBezTo>
                  <a:cubicBezTo>
                    <a:pt x="8" y="30"/>
                    <a:pt x="13" y="14"/>
                    <a:pt x="20"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0" name="Freeform 41"/>
            <p:cNvSpPr>
              <a:spLocks/>
            </p:cNvSpPr>
            <p:nvPr/>
          </p:nvSpPr>
          <p:spPr bwMode="auto">
            <a:xfrm>
              <a:off x="7496176" y="4664076"/>
              <a:ext cx="88900" cy="120650"/>
            </a:xfrm>
            <a:custGeom>
              <a:avLst/>
              <a:gdLst>
                <a:gd name="T0" fmla="*/ 0 w 44"/>
                <a:gd name="T1" fmla="*/ 30 h 60"/>
                <a:gd name="T2" fmla="*/ 0 w 44"/>
                <a:gd name="T3" fmla="*/ 35 h 60"/>
                <a:gd name="T4" fmla="*/ 0 w 44"/>
                <a:gd name="T5" fmla="*/ 35 h 60"/>
                <a:gd name="T6" fmla="*/ 1 w 44"/>
                <a:gd name="T7" fmla="*/ 46 h 60"/>
                <a:gd name="T8" fmla="*/ 1 w 44"/>
                <a:gd name="T9" fmla="*/ 46 h 60"/>
                <a:gd name="T10" fmla="*/ 3 w 44"/>
                <a:gd name="T11" fmla="*/ 54 h 60"/>
                <a:gd name="T12" fmla="*/ 4 w 44"/>
                <a:gd name="T13" fmla="*/ 55 h 60"/>
                <a:gd name="T14" fmla="*/ 6 w 44"/>
                <a:gd name="T15" fmla="*/ 60 h 60"/>
                <a:gd name="T16" fmla="*/ 7 w 44"/>
                <a:gd name="T17" fmla="*/ 58 h 60"/>
                <a:gd name="T18" fmla="*/ 8 w 44"/>
                <a:gd name="T19" fmla="*/ 55 h 60"/>
                <a:gd name="T20" fmla="*/ 7 w 44"/>
                <a:gd name="T21" fmla="*/ 54 h 60"/>
                <a:gd name="T22" fmla="*/ 4 w 44"/>
                <a:gd name="T23" fmla="*/ 37 h 60"/>
                <a:gd name="T24" fmla="*/ 8 w 44"/>
                <a:gd name="T25" fmla="*/ 9 h 60"/>
                <a:gd name="T26" fmla="*/ 44 w 44"/>
                <a:gd name="T27" fmla="*/ 6 h 60"/>
                <a:gd name="T28" fmla="*/ 41 w 44"/>
                <a:gd name="T29" fmla="*/ 4 h 60"/>
                <a:gd name="T30" fmla="*/ 8 w 44"/>
                <a:gd name="T31" fmla="*/ 4 h 60"/>
                <a:gd name="T32" fmla="*/ 3 w 44"/>
                <a:gd name="T33" fmla="*/ 8 h 60"/>
                <a:gd name="T34" fmla="*/ 1 w 44"/>
                <a:gd name="T35" fmla="*/ 17 h 60"/>
                <a:gd name="T36" fmla="*/ 1 w 44"/>
                <a:gd name="T37" fmla="*/ 17 h 60"/>
                <a:gd name="T38" fmla="*/ 0 w 44"/>
                <a:gd name="T3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0">
                  <a:moveTo>
                    <a:pt x="0" y="30"/>
                  </a:moveTo>
                  <a:cubicBezTo>
                    <a:pt x="0" y="31"/>
                    <a:pt x="0" y="33"/>
                    <a:pt x="0" y="35"/>
                  </a:cubicBezTo>
                  <a:cubicBezTo>
                    <a:pt x="0" y="35"/>
                    <a:pt x="0" y="35"/>
                    <a:pt x="0" y="35"/>
                  </a:cubicBezTo>
                  <a:cubicBezTo>
                    <a:pt x="0" y="39"/>
                    <a:pt x="0" y="42"/>
                    <a:pt x="1" y="46"/>
                  </a:cubicBezTo>
                  <a:cubicBezTo>
                    <a:pt x="1" y="46"/>
                    <a:pt x="1" y="46"/>
                    <a:pt x="1" y="46"/>
                  </a:cubicBezTo>
                  <a:cubicBezTo>
                    <a:pt x="2" y="49"/>
                    <a:pt x="2" y="52"/>
                    <a:pt x="3" y="54"/>
                  </a:cubicBezTo>
                  <a:cubicBezTo>
                    <a:pt x="3" y="54"/>
                    <a:pt x="4" y="55"/>
                    <a:pt x="4" y="55"/>
                  </a:cubicBezTo>
                  <a:cubicBezTo>
                    <a:pt x="4" y="57"/>
                    <a:pt x="5" y="58"/>
                    <a:pt x="6" y="60"/>
                  </a:cubicBezTo>
                  <a:cubicBezTo>
                    <a:pt x="6" y="59"/>
                    <a:pt x="7" y="58"/>
                    <a:pt x="7" y="58"/>
                  </a:cubicBezTo>
                  <a:cubicBezTo>
                    <a:pt x="7" y="57"/>
                    <a:pt x="8" y="56"/>
                    <a:pt x="8" y="55"/>
                  </a:cubicBezTo>
                  <a:cubicBezTo>
                    <a:pt x="8" y="54"/>
                    <a:pt x="7" y="54"/>
                    <a:pt x="7" y="54"/>
                  </a:cubicBezTo>
                  <a:cubicBezTo>
                    <a:pt x="5" y="50"/>
                    <a:pt x="4" y="45"/>
                    <a:pt x="4" y="37"/>
                  </a:cubicBezTo>
                  <a:cubicBezTo>
                    <a:pt x="3" y="27"/>
                    <a:pt x="4" y="17"/>
                    <a:pt x="8" y="9"/>
                  </a:cubicBezTo>
                  <a:cubicBezTo>
                    <a:pt x="12" y="3"/>
                    <a:pt x="23" y="2"/>
                    <a:pt x="44" y="6"/>
                  </a:cubicBezTo>
                  <a:cubicBezTo>
                    <a:pt x="43" y="5"/>
                    <a:pt x="42" y="5"/>
                    <a:pt x="41" y="4"/>
                  </a:cubicBezTo>
                  <a:cubicBezTo>
                    <a:pt x="26" y="0"/>
                    <a:pt x="14" y="0"/>
                    <a:pt x="8" y="4"/>
                  </a:cubicBezTo>
                  <a:cubicBezTo>
                    <a:pt x="6" y="5"/>
                    <a:pt x="4" y="6"/>
                    <a:pt x="3" y="8"/>
                  </a:cubicBezTo>
                  <a:cubicBezTo>
                    <a:pt x="2" y="10"/>
                    <a:pt x="1" y="13"/>
                    <a:pt x="1" y="17"/>
                  </a:cubicBezTo>
                  <a:cubicBezTo>
                    <a:pt x="1" y="17"/>
                    <a:pt x="1" y="17"/>
                    <a:pt x="1" y="17"/>
                  </a:cubicBezTo>
                  <a:cubicBezTo>
                    <a:pt x="0" y="21"/>
                    <a:pt x="0" y="25"/>
                    <a:pt x="0" y="3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1" name="Freeform 42"/>
            <p:cNvSpPr>
              <a:spLocks/>
            </p:cNvSpPr>
            <p:nvPr/>
          </p:nvSpPr>
          <p:spPr bwMode="auto">
            <a:xfrm>
              <a:off x="7488238" y="4733926"/>
              <a:ext cx="11113" cy="39688"/>
            </a:xfrm>
            <a:custGeom>
              <a:avLst/>
              <a:gdLst>
                <a:gd name="T0" fmla="*/ 2 w 6"/>
                <a:gd name="T1" fmla="*/ 0 h 20"/>
                <a:gd name="T2" fmla="*/ 0 w 6"/>
                <a:gd name="T3" fmla="*/ 7 h 20"/>
                <a:gd name="T4" fmla="*/ 0 w 6"/>
                <a:gd name="T5" fmla="*/ 8 h 20"/>
                <a:gd name="T6" fmla="*/ 2 w 6"/>
                <a:gd name="T7" fmla="*/ 13 h 20"/>
                <a:gd name="T8" fmla="*/ 2 w 6"/>
                <a:gd name="T9" fmla="*/ 18 h 20"/>
                <a:gd name="T10" fmla="*/ 6 w 6"/>
                <a:gd name="T11" fmla="*/ 20 h 20"/>
                <a:gd name="T12" fmla="*/ 3 w 6"/>
                <a:gd name="T13" fmla="*/ 11 h 20"/>
                <a:gd name="T14" fmla="*/ 2 w 6"/>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2" y="0"/>
                  </a:moveTo>
                  <a:cubicBezTo>
                    <a:pt x="1" y="1"/>
                    <a:pt x="0" y="3"/>
                    <a:pt x="0" y="7"/>
                  </a:cubicBezTo>
                  <a:cubicBezTo>
                    <a:pt x="0" y="8"/>
                    <a:pt x="0" y="8"/>
                    <a:pt x="0" y="8"/>
                  </a:cubicBezTo>
                  <a:cubicBezTo>
                    <a:pt x="2" y="13"/>
                    <a:pt x="2" y="13"/>
                    <a:pt x="2" y="13"/>
                  </a:cubicBezTo>
                  <a:cubicBezTo>
                    <a:pt x="2" y="15"/>
                    <a:pt x="2" y="17"/>
                    <a:pt x="2" y="18"/>
                  </a:cubicBezTo>
                  <a:cubicBezTo>
                    <a:pt x="3" y="20"/>
                    <a:pt x="4" y="20"/>
                    <a:pt x="6" y="20"/>
                  </a:cubicBezTo>
                  <a:cubicBezTo>
                    <a:pt x="5" y="17"/>
                    <a:pt x="4" y="14"/>
                    <a:pt x="3" y="11"/>
                  </a:cubicBezTo>
                  <a:cubicBezTo>
                    <a:pt x="3" y="7"/>
                    <a:pt x="2" y="4"/>
                    <a:pt x="2"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2" name="Freeform 43"/>
            <p:cNvSpPr>
              <a:spLocks noEditPoints="1"/>
            </p:cNvSpPr>
            <p:nvPr/>
          </p:nvSpPr>
          <p:spPr bwMode="auto">
            <a:xfrm>
              <a:off x="7443788" y="4733926"/>
              <a:ext cx="36513" cy="38100"/>
            </a:xfrm>
            <a:custGeom>
              <a:avLst/>
              <a:gdLst>
                <a:gd name="T0" fmla="*/ 18 w 18"/>
                <a:gd name="T1" fmla="*/ 0 h 19"/>
                <a:gd name="T2" fmla="*/ 17 w 18"/>
                <a:gd name="T3" fmla="*/ 1 h 19"/>
                <a:gd name="T4" fmla="*/ 0 w 18"/>
                <a:gd name="T5" fmla="*/ 0 h 19"/>
                <a:gd name="T6" fmla="*/ 1 w 18"/>
                <a:gd name="T7" fmla="*/ 12 h 19"/>
                <a:gd name="T8" fmla="*/ 3 w 18"/>
                <a:gd name="T9" fmla="*/ 14 h 19"/>
                <a:gd name="T10" fmla="*/ 7 w 18"/>
                <a:gd name="T11" fmla="*/ 19 h 19"/>
                <a:gd name="T12" fmla="*/ 18 w 18"/>
                <a:gd name="T13" fmla="*/ 6 h 19"/>
                <a:gd name="T14" fmla="*/ 18 w 18"/>
                <a:gd name="T15" fmla="*/ 0 h 19"/>
                <a:gd name="T16" fmla="*/ 1 w 18"/>
                <a:gd name="T17" fmla="*/ 3 h 19"/>
                <a:gd name="T18" fmla="*/ 3 w 18"/>
                <a:gd name="T19" fmla="*/ 4 h 19"/>
                <a:gd name="T20" fmla="*/ 4 w 18"/>
                <a:gd name="T21" fmla="*/ 13 h 19"/>
                <a:gd name="T22" fmla="*/ 6 w 18"/>
                <a:gd name="T23" fmla="*/ 16 h 19"/>
                <a:gd name="T24" fmla="*/ 2 w 18"/>
                <a:gd name="T25" fmla="*/ 12 h 19"/>
                <a:gd name="T26" fmla="*/ 1 w 18"/>
                <a:gd name="T2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9">
                  <a:moveTo>
                    <a:pt x="18" y="0"/>
                  </a:moveTo>
                  <a:cubicBezTo>
                    <a:pt x="17" y="1"/>
                    <a:pt x="17" y="1"/>
                    <a:pt x="17" y="1"/>
                  </a:cubicBezTo>
                  <a:cubicBezTo>
                    <a:pt x="10" y="8"/>
                    <a:pt x="5" y="7"/>
                    <a:pt x="0" y="0"/>
                  </a:cubicBezTo>
                  <a:cubicBezTo>
                    <a:pt x="1" y="12"/>
                    <a:pt x="1" y="12"/>
                    <a:pt x="1" y="12"/>
                  </a:cubicBezTo>
                  <a:cubicBezTo>
                    <a:pt x="3" y="14"/>
                    <a:pt x="3" y="14"/>
                    <a:pt x="3" y="14"/>
                  </a:cubicBezTo>
                  <a:cubicBezTo>
                    <a:pt x="7" y="19"/>
                    <a:pt x="7" y="19"/>
                    <a:pt x="7" y="19"/>
                  </a:cubicBezTo>
                  <a:cubicBezTo>
                    <a:pt x="18" y="6"/>
                    <a:pt x="18" y="6"/>
                    <a:pt x="18" y="6"/>
                  </a:cubicBezTo>
                  <a:cubicBezTo>
                    <a:pt x="18" y="0"/>
                    <a:pt x="18" y="0"/>
                    <a:pt x="18" y="0"/>
                  </a:cubicBezTo>
                  <a:close/>
                  <a:moveTo>
                    <a:pt x="1" y="3"/>
                  </a:moveTo>
                  <a:cubicBezTo>
                    <a:pt x="3" y="4"/>
                    <a:pt x="3" y="4"/>
                    <a:pt x="3" y="4"/>
                  </a:cubicBezTo>
                  <a:cubicBezTo>
                    <a:pt x="4" y="13"/>
                    <a:pt x="4" y="13"/>
                    <a:pt x="4" y="13"/>
                  </a:cubicBezTo>
                  <a:cubicBezTo>
                    <a:pt x="6" y="16"/>
                    <a:pt x="6" y="16"/>
                    <a:pt x="6" y="16"/>
                  </a:cubicBezTo>
                  <a:cubicBezTo>
                    <a:pt x="2" y="12"/>
                    <a:pt x="2" y="12"/>
                    <a:pt x="2" y="12"/>
                  </a:cubicBezTo>
                  <a:cubicBezTo>
                    <a:pt x="1" y="3"/>
                    <a:pt x="1" y="3"/>
                    <a:pt x="1"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3" name="Freeform 44"/>
            <p:cNvSpPr>
              <a:spLocks/>
            </p:cNvSpPr>
            <p:nvPr/>
          </p:nvSpPr>
          <p:spPr bwMode="auto">
            <a:xfrm>
              <a:off x="7445376" y="4740276"/>
              <a:ext cx="11113" cy="25400"/>
            </a:xfrm>
            <a:custGeom>
              <a:avLst/>
              <a:gdLst>
                <a:gd name="T0" fmla="*/ 3 w 7"/>
                <a:gd name="T1" fmla="*/ 1 h 16"/>
                <a:gd name="T2" fmla="*/ 0 w 7"/>
                <a:gd name="T3" fmla="*/ 0 h 16"/>
                <a:gd name="T4" fmla="*/ 2 w 7"/>
                <a:gd name="T5" fmla="*/ 11 h 16"/>
                <a:gd name="T6" fmla="*/ 7 w 7"/>
                <a:gd name="T7" fmla="*/ 16 h 16"/>
                <a:gd name="T8" fmla="*/ 4 w 7"/>
                <a:gd name="T9" fmla="*/ 12 h 16"/>
                <a:gd name="T10" fmla="*/ 3 w 7"/>
                <a:gd name="T11" fmla="*/ 1 h 16"/>
                <a:gd name="T12" fmla="*/ 3 w 7"/>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3" y="1"/>
                  </a:moveTo>
                  <a:lnTo>
                    <a:pt x="0" y="0"/>
                  </a:lnTo>
                  <a:lnTo>
                    <a:pt x="2" y="11"/>
                  </a:lnTo>
                  <a:lnTo>
                    <a:pt x="7" y="16"/>
                  </a:lnTo>
                  <a:lnTo>
                    <a:pt x="4" y="12"/>
                  </a:lnTo>
                  <a:lnTo>
                    <a:pt x="3" y="1"/>
                  </a:lnTo>
                  <a:lnTo>
                    <a:pt x="3" y="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4" name="Freeform 45"/>
            <p:cNvSpPr>
              <a:spLocks/>
            </p:cNvSpPr>
            <p:nvPr/>
          </p:nvSpPr>
          <p:spPr bwMode="auto">
            <a:xfrm>
              <a:off x="7475538" y="4749801"/>
              <a:ext cx="15875" cy="30163"/>
            </a:xfrm>
            <a:custGeom>
              <a:avLst/>
              <a:gdLst>
                <a:gd name="T0" fmla="*/ 8 w 8"/>
                <a:gd name="T1" fmla="*/ 10 h 15"/>
                <a:gd name="T2" fmla="*/ 8 w 8"/>
                <a:gd name="T3" fmla="*/ 5 h 15"/>
                <a:gd name="T4" fmla="*/ 6 w 8"/>
                <a:gd name="T5" fmla="*/ 0 h 15"/>
                <a:gd name="T6" fmla="*/ 0 w 8"/>
                <a:gd name="T7" fmla="*/ 6 h 15"/>
                <a:gd name="T8" fmla="*/ 0 w 8"/>
                <a:gd name="T9" fmla="*/ 7 h 15"/>
                <a:gd name="T10" fmla="*/ 4 w 8"/>
                <a:gd name="T11" fmla="*/ 15 h 15"/>
                <a:gd name="T12" fmla="*/ 8 w 8"/>
                <a:gd name="T13" fmla="*/ 1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8" y="10"/>
                  </a:moveTo>
                  <a:cubicBezTo>
                    <a:pt x="8" y="9"/>
                    <a:pt x="8" y="7"/>
                    <a:pt x="8" y="5"/>
                  </a:cubicBezTo>
                  <a:cubicBezTo>
                    <a:pt x="6" y="0"/>
                    <a:pt x="6" y="0"/>
                    <a:pt x="6" y="0"/>
                  </a:cubicBezTo>
                  <a:cubicBezTo>
                    <a:pt x="0" y="6"/>
                    <a:pt x="0" y="6"/>
                    <a:pt x="0" y="6"/>
                  </a:cubicBezTo>
                  <a:cubicBezTo>
                    <a:pt x="0" y="7"/>
                    <a:pt x="0" y="7"/>
                    <a:pt x="0" y="7"/>
                  </a:cubicBezTo>
                  <a:cubicBezTo>
                    <a:pt x="4" y="15"/>
                    <a:pt x="4" y="15"/>
                    <a:pt x="4" y="15"/>
                  </a:cubicBezTo>
                  <a:cubicBezTo>
                    <a:pt x="8" y="10"/>
                    <a:pt x="8" y="10"/>
                    <a:pt x="8" y="1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5" name="Freeform 46"/>
            <p:cNvSpPr>
              <a:spLocks/>
            </p:cNvSpPr>
            <p:nvPr/>
          </p:nvSpPr>
          <p:spPr bwMode="auto">
            <a:xfrm>
              <a:off x="7510463" y="4733926"/>
              <a:ext cx="19050" cy="58738"/>
            </a:xfrm>
            <a:custGeom>
              <a:avLst/>
              <a:gdLst>
                <a:gd name="T0" fmla="*/ 10 w 10"/>
                <a:gd name="T1" fmla="*/ 1 h 29"/>
                <a:gd name="T2" fmla="*/ 10 w 10"/>
                <a:gd name="T3" fmla="*/ 0 h 29"/>
                <a:gd name="T4" fmla="*/ 6 w 10"/>
                <a:gd name="T5" fmla="*/ 1 h 29"/>
                <a:gd name="T6" fmla="*/ 0 w 10"/>
                <a:gd name="T7" fmla="*/ 19 h 29"/>
                <a:gd name="T8" fmla="*/ 1 w 10"/>
                <a:gd name="T9" fmla="*/ 20 h 29"/>
                <a:gd name="T10" fmla="*/ 0 w 10"/>
                <a:gd name="T11" fmla="*/ 23 h 29"/>
                <a:gd name="T12" fmla="*/ 0 w 10"/>
                <a:gd name="T13" fmla="*/ 29 h 29"/>
                <a:gd name="T14" fmla="*/ 10 w 10"/>
                <a:gd name="T15" fmla="*/ 5 h 29"/>
                <a:gd name="T16" fmla="*/ 10 w 10"/>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9">
                  <a:moveTo>
                    <a:pt x="10" y="1"/>
                  </a:moveTo>
                  <a:cubicBezTo>
                    <a:pt x="10" y="0"/>
                    <a:pt x="10" y="0"/>
                    <a:pt x="10" y="0"/>
                  </a:cubicBezTo>
                  <a:cubicBezTo>
                    <a:pt x="6" y="1"/>
                    <a:pt x="6" y="1"/>
                    <a:pt x="6" y="1"/>
                  </a:cubicBezTo>
                  <a:cubicBezTo>
                    <a:pt x="0" y="19"/>
                    <a:pt x="0" y="19"/>
                    <a:pt x="0" y="19"/>
                  </a:cubicBezTo>
                  <a:cubicBezTo>
                    <a:pt x="0" y="19"/>
                    <a:pt x="1" y="19"/>
                    <a:pt x="1" y="20"/>
                  </a:cubicBezTo>
                  <a:cubicBezTo>
                    <a:pt x="1" y="21"/>
                    <a:pt x="0" y="22"/>
                    <a:pt x="0" y="23"/>
                  </a:cubicBezTo>
                  <a:cubicBezTo>
                    <a:pt x="0" y="29"/>
                    <a:pt x="0" y="29"/>
                    <a:pt x="0" y="29"/>
                  </a:cubicBezTo>
                  <a:cubicBezTo>
                    <a:pt x="2" y="21"/>
                    <a:pt x="5" y="14"/>
                    <a:pt x="10" y="5"/>
                  </a:cubicBezTo>
                  <a:cubicBezTo>
                    <a:pt x="10" y="1"/>
                    <a:pt x="10"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6" name="Freeform 47"/>
            <p:cNvSpPr>
              <a:spLocks/>
            </p:cNvSpPr>
            <p:nvPr/>
          </p:nvSpPr>
          <p:spPr bwMode="auto">
            <a:xfrm>
              <a:off x="7529513" y="4727576"/>
              <a:ext cx="36513" cy="7938"/>
            </a:xfrm>
            <a:custGeom>
              <a:avLst/>
              <a:gdLst>
                <a:gd name="T0" fmla="*/ 0 w 18"/>
                <a:gd name="T1" fmla="*/ 3 h 4"/>
                <a:gd name="T2" fmla="*/ 0 w 18"/>
                <a:gd name="T3" fmla="*/ 4 h 4"/>
                <a:gd name="T4" fmla="*/ 17 w 18"/>
                <a:gd name="T5" fmla="*/ 4 h 4"/>
                <a:gd name="T6" fmla="*/ 18 w 18"/>
                <a:gd name="T7" fmla="*/ 2 h 4"/>
                <a:gd name="T8" fmla="*/ 0 w 18"/>
                <a:gd name="T9" fmla="*/ 3 h 4"/>
              </a:gdLst>
              <a:ahLst/>
              <a:cxnLst>
                <a:cxn ang="0">
                  <a:pos x="T0" y="T1"/>
                </a:cxn>
                <a:cxn ang="0">
                  <a:pos x="T2" y="T3"/>
                </a:cxn>
                <a:cxn ang="0">
                  <a:pos x="T4" y="T5"/>
                </a:cxn>
                <a:cxn ang="0">
                  <a:pos x="T6" y="T7"/>
                </a:cxn>
                <a:cxn ang="0">
                  <a:pos x="T8" y="T9"/>
                </a:cxn>
              </a:cxnLst>
              <a:rect l="0" t="0" r="r" b="b"/>
              <a:pathLst>
                <a:path w="18" h="4">
                  <a:moveTo>
                    <a:pt x="0" y="3"/>
                  </a:moveTo>
                  <a:cubicBezTo>
                    <a:pt x="0" y="4"/>
                    <a:pt x="0" y="4"/>
                    <a:pt x="0" y="4"/>
                  </a:cubicBezTo>
                  <a:cubicBezTo>
                    <a:pt x="6" y="2"/>
                    <a:pt x="12" y="2"/>
                    <a:pt x="17" y="4"/>
                  </a:cubicBezTo>
                  <a:cubicBezTo>
                    <a:pt x="18" y="2"/>
                    <a:pt x="18" y="2"/>
                    <a:pt x="18" y="2"/>
                  </a:cubicBezTo>
                  <a:cubicBezTo>
                    <a:pt x="13" y="0"/>
                    <a:pt x="6" y="1"/>
                    <a:pt x="0" y="3"/>
                  </a:cubicBezTo>
                  <a:close/>
                </a:path>
              </a:pathLst>
            </a:custGeom>
            <a:solidFill>
              <a:srgbClr val="FCF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7" name="Freeform 48"/>
            <p:cNvSpPr>
              <a:spLocks/>
            </p:cNvSpPr>
            <p:nvPr/>
          </p:nvSpPr>
          <p:spPr bwMode="auto">
            <a:xfrm>
              <a:off x="7529513" y="4732338"/>
              <a:ext cx="42863" cy="14288"/>
            </a:xfrm>
            <a:custGeom>
              <a:avLst/>
              <a:gdLst>
                <a:gd name="T0" fmla="*/ 0 w 21"/>
                <a:gd name="T1" fmla="*/ 2 h 7"/>
                <a:gd name="T2" fmla="*/ 0 w 21"/>
                <a:gd name="T3" fmla="*/ 6 h 7"/>
                <a:gd name="T4" fmla="*/ 20 w 21"/>
                <a:gd name="T5" fmla="*/ 6 h 7"/>
                <a:gd name="T6" fmla="*/ 21 w 21"/>
                <a:gd name="T7" fmla="*/ 7 h 7"/>
                <a:gd name="T8" fmla="*/ 20 w 21"/>
                <a:gd name="T9" fmla="*/ 1 h 7"/>
                <a:gd name="T10" fmla="*/ 18 w 21"/>
                <a:gd name="T11" fmla="*/ 0 h 7"/>
                <a:gd name="T12" fmla="*/ 17 w 21"/>
                <a:gd name="T13" fmla="*/ 2 h 7"/>
                <a:gd name="T14" fmla="*/ 0 w 21"/>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0" y="2"/>
                  </a:moveTo>
                  <a:cubicBezTo>
                    <a:pt x="0" y="6"/>
                    <a:pt x="0" y="6"/>
                    <a:pt x="0" y="6"/>
                  </a:cubicBezTo>
                  <a:cubicBezTo>
                    <a:pt x="7" y="1"/>
                    <a:pt x="14" y="2"/>
                    <a:pt x="20" y="6"/>
                  </a:cubicBezTo>
                  <a:cubicBezTo>
                    <a:pt x="20" y="7"/>
                    <a:pt x="20" y="7"/>
                    <a:pt x="21" y="7"/>
                  </a:cubicBezTo>
                  <a:cubicBezTo>
                    <a:pt x="20" y="1"/>
                    <a:pt x="20" y="1"/>
                    <a:pt x="20" y="1"/>
                  </a:cubicBezTo>
                  <a:cubicBezTo>
                    <a:pt x="19" y="1"/>
                    <a:pt x="19" y="0"/>
                    <a:pt x="18" y="0"/>
                  </a:cubicBezTo>
                  <a:cubicBezTo>
                    <a:pt x="17" y="2"/>
                    <a:pt x="17" y="2"/>
                    <a:pt x="17" y="2"/>
                  </a:cubicBezTo>
                  <a:cubicBezTo>
                    <a:pt x="12" y="0"/>
                    <a:pt x="6" y="0"/>
                    <a:pt x="0" y="2"/>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8" name="Freeform 49"/>
            <p:cNvSpPr>
              <a:spLocks/>
            </p:cNvSpPr>
            <p:nvPr/>
          </p:nvSpPr>
          <p:spPr bwMode="auto">
            <a:xfrm>
              <a:off x="7588251" y="4819651"/>
              <a:ext cx="17463" cy="33338"/>
            </a:xfrm>
            <a:custGeom>
              <a:avLst/>
              <a:gdLst>
                <a:gd name="T0" fmla="*/ 1 w 9"/>
                <a:gd name="T1" fmla="*/ 0 h 16"/>
                <a:gd name="T2" fmla="*/ 0 w 9"/>
                <a:gd name="T3" fmla="*/ 16 h 16"/>
                <a:gd name="T4" fmla="*/ 9 w 9"/>
                <a:gd name="T5" fmla="*/ 15 h 16"/>
                <a:gd name="T6" fmla="*/ 4 w 9"/>
                <a:gd name="T7" fmla="*/ 0 h 16"/>
                <a:gd name="T8" fmla="*/ 1 w 9"/>
                <a:gd name="T9" fmla="*/ 0 h 16"/>
              </a:gdLst>
              <a:ahLst/>
              <a:cxnLst>
                <a:cxn ang="0">
                  <a:pos x="T0" y="T1"/>
                </a:cxn>
                <a:cxn ang="0">
                  <a:pos x="T2" y="T3"/>
                </a:cxn>
                <a:cxn ang="0">
                  <a:pos x="T4" y="T5"/>
                </a:cxn>
                <a:cxn ang="0">
                  <a:pos x="T6" y="T7"/>
                </a:cxn>
                <a:cxn ang="0">
                  <a:pos x="T8" y="T9"/>
                </a:cxn>
              </a:cxnLst>
              <a:rect l="0" t="0" r="r" b="b"/>
              <a:pathLst>
                <a:path w="9" h="16">
                  <a:moveTo>
                    <a:pt x="1" y="0"/>
                  </a:moveTo>
                  <a:cubicBezTo>
                    <a:pt x="1" y="5"/>
                    <a:pt x="1" y="10"/>
                    <a:pt x="0" y="16"/>
                  </a:cubicBezTo>
                  <a:cubicBezTo>
                    <a:pt x="3" y="15"/>
                    <a:pt x="6" y="15"/>
                    <a:pt x="9" y="15"/>
                  </a:cubicBezTo>
                  <a:cubicBezTo>
                    <a:pt x="4" y="0"/>
                    <a:pt x="4" y="0"/>
                    <a:pt x="4" y="0"/>
                  </a:cubicBezTo>
                  <a:cubicBezTo>
                    <a:pt x="3" y="0"/>
                    <a:pt x="2" y="0"/>
                    <a:pt x="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9" name="Freeform 50"/>
            <p:cNvSpPr>
              <a:spLocks/>
            </p:cNvSpPr>
            <p:nvPr/>
          </p:nvSpPr>
          <p:spPr bwMode="auto">
            <a:xfrm>
              <a:off x="7486651" y="4849813"/>
              <a:ext cx="187325" cy="111125"/>
            </a:xfrm>
            <a:custGeom>
              <a:avLst/>
              <a:gdLst>
                <a:gd name="T0" fmla="*/ 51 w 94"/>
                <a:gd name="T1" fmla="*/ 1 h 55"/>
                <a:gd name="T2" fmla="*/ 50 w 94"/>
                <a:gd name="T3" fmla="*/ 7 h 55"/>
                <a:gd name="T4" fmla="*/ 65 w 94"/>
                <a:gd name="T5" fmla="*/ 33 h 55"/>
                <a:gd name="T6" fmla="*/ 49 w 94"/>
                <a:gd name="T7" fmla="*/ 39 h 55"/>
                <a:gd name="T8" fmla="*/ 27 w 94"/>
                <a:gd name="T9" fmla="*/ 37 h 55"/>
                <a:gd name="T10" fmla="*/ 5 w 94"/>
                <a:gd name="T11" fmla="*/ 0 h 55"/>
                <a:gd name="T12" fmla="*/ 3 w 94"/>
                <a:gd name="T13" fmla="*/ 0 h 55"/>
                <a:gd name="T14" fmla="*/ 0 w 94"/>
                <a:gd name="T15" fmla="*/ 1 h 55"/>
                <a:gd name="T16" fmla="*/ 39 w 94"/>
                <a:gd name="T17" fmla="*/ 47 h 55"/>
                <a:gd name="T18" fmla="*/ 24 w 94"/>
                <a:gd name="T19" fmla="*/ 55 h 55"/>
                <a:gd name="T20" fmla="*/ 89 w 94"/>
                <a:gd name="T21" fmla="*/ 49 h 55"/>
                <a:gd name="T22" fmla="*/ 80 w 94"/>
                <a:gd name="T23" fmla="*/ 7 h 55"/>
                <a:gd name="T24" fmla="*/ 66 w 94"/>
                <a:gd name="T25" fmla="*/ 2 h 55"/>
                <a:gd name="T26" fmla="*/ 60 w 94"/>
                <a:gd name="T27" fmla="*/ 0 h 55"/>
                <a:gd name="T28" fmla="*/ 51 w 94"/>
                <a:gd name="T29"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55">
                  <a:moveTo>
                    <a:pt x="51" y="1"/>
                  </a:moveTo>
                  <a:cubicBezTo>
                    <a:pt x="51" y="3"/>
                    <a:pt x="50" y="5"/>
                    <a:pt x="50" y="7"/>
                  </a:cubicBezTo>
                  <a:cubicBezTo>
                    <a:pt x="50" y="16"/>
                    <a:pt x="55" y="25"/>
                    <a:pt x="65" y="33"/>
                  </a:cubicBezTo>
                  <a:cubicBezTo>
                    <a:pt x="60" y="36"/>
                    <a:pt x="55" y="38"/>
                    <a:pt x="49" y="39"/>
                  </a:cubicBezTo>
                  <a:cubicBezTo>
                    <a:pt x="42" y="40"/>
                    <a:pt x="35" y="39"/>
                    <a:pt x="27" y="37"/>
                  </a:cubicBezTo>
                  <a:cubicBezTo>
                    <a:pt x="12" y="30"/>
                    <a:pt x="5" y="18"/>
                    <a:pt x="5" y="0"/>
                  </a:cubicBezTo>
                  <a:cubicBezTo>
                    <a:pt x="5" y="0"/>
                    <a:pt x="4" y="0"/>
                    <a:pt x="3" y="0"/>
                  </a:cubicBezTo>
                  <a:cubicBezTo>
                    <a:pt x="2" y="0"/>
                    <a:pt x="1" y="0"/>
                    <a:pt x="0" y="1"/>
                  </a:cubicBezTo>
                  <a:cubicBezTo>
                    <a:pt x="1" y="28"/>
                    <a:pt x="14" y="43"/>
                    <a:pt x="39" y="47"/>
                  </a:cubicBezTo>
                  <a:cubicBezTo>
                    <a:pt x="40" y="51"/>
                    <a:pt x="35" y="53"/>
                    <a:pt x="24" y="55"/>
                  </a:cubicBezTo>
                  <a:cubicBezTo>
                    <a:pt x="89" y="49"/>
                    <a:pt x="89" y="49"/>
                    <a:pt x="89" y="49"/>
                  </a:cubicBezTo>
                  <a:cubicBezTo>
                    <a:pt x="94" y="29"/>
                    <a:pt x="91" y="15"/>
                    <a:pt x="80" y="7"/>
                  </a:cubicBezTo>
                  <a:cubicBezTo>
                    <a:pt x="66" y="2"/>
                    <a:pt x="66" y="2"/>
                    <a:pt x="66" y="2"/>
                  </a:cubicBezTo>
                  <a:cubicBezTo>
                    <a:pt x="60" y="0"/>
                    <a:pt x="60" y="0"/>
                    <a:pt x="60" y="0"/>
                  </a:cubicBezTo>
                  <a:cubicBezTo>
                    <a:pt x="57" y="0"/>
                    <a:pt x="54" y="0"/>
                    <a:pt x="51" y="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0" name="Freeform 51"/>
            <p:cNvSpPr>
              <a:spLocks/>
            </p:cNvSpPr>
            <p:nvPr/>
          </p:nvSpPr>
          <p:spPr bwMode="auto">
            <a:xfrm>
              <a:off x="7383463" y="4811713"/>
              <a:ext cx="107950" cy="41275"/>
            </a:xfrm>
            <a:custGeom>
              <a:avLst/>
              <a:gdLst>
                <a:gd name="T0" fmla="*/ 51 w 54"/>
                <a:gd name="T1" fmla="*/ 20 h 20"/>
                <a:gd name="T2" fmla="*/ 54 w 54"/>
                <a:gd name="T3" fmla="*/ 19 h 20"/>
                <a:gd name="T4" fmla="*/ 49 w 54"/>
                <a:gd name="T5" fmla="*/ 3 h 20"/>
                <a:gd name="T6" fmla="*/ 3 w 54"/>
                <a:gd name="T7" fmla="*/ 0 h 20"/>
                <a:gd name="T8" fmla="*/ 0 w 54"/>
                <a:gd name="T9" fmla="*/ 4 h 20"/>
                <a:gd name="T10" fmla="*/ 45 w 54"/>
                <a:gd name="T11" fmla="*/ 6 h 20"/>
                <a:gd name="T12" fmla="*/ 51 w 5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54" h="20">
                  <a:moveTo>
                    <a:pt x="51" y="20"/>
                  </a:moveTo>
                  <a:cubicBezTo>
                    <a:pt x="52" y="19"/>
                    <a:pt x="53" y="19"/>
                    <a:pt x="54" y="19"/>
                  </a:cubicBezTo>
                  <a:cubicBezTo>
                    <a:pt x="49" y="3"/>
                    <a:pt x="49" y="3"/>
                    <a:pt x="49" y="3"/>
                  </a:cubicBezTo>
                  <a:cubicBezTo>
                    <a:pt x="3" y="0"/>
                    <a:pt x="3" y="0"/>
                    <a:pt x="3" y="0"/>
                  </a:cubicBezTo>
                  <a:cubicBezTo>
                    <a:pt x="0" y="4"/>
                    <a:pt x="0" y="4"/>
                    <a:pt x="0" y="4"/>
                  </a:cubicBezTo>
                  <a:cubicBezTo>
                    <a:pt x="45" y="6"/>
                    <a:pt x="45" y="6"/>
                    <a:pt x="45" y="6"/>
                  </a:cubicBezTo>
                  <a:cubicBezTo>
                    <a:pt x="51" y="20"/>
                    <a:pt x="51" y="20"/>
                    <a:pt x="51" y="20"/>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1" name="Freeform 52"/>
            <p:cNvSpPr>
              <a:spLocks noEditPoints="1"/>
            </p:cNvSpPr>
            <p:nvPr/>
          </p:nvSpPr>
          <p:spPr bwMode="auto">
            <a:xfrm>
              <a:off x="7383463" y="4819651"/>
              <a:ext cx="103188" cy="80963"/>
            </a:xfrm>
            <a:custGeom>
              <a:avLst/>
              <a:gdLst>
                <a:gd name="T0" fmla="*/ 51 w 51"/>
                <a:gd name="T1" fmla="*/ 16 h 40"/>
                <a:gd name="T2" fmla="*/ 45 w 51"/>
                <a:gd name="T3" fmla="*/ 2 h 40"/>
                <a:gd name="T4" fmla="*/ 0 w 51"/>
                <a:gd name="T5" fmla="*/ 0 h 40"/>
                <a:gd name="T6" fmla="*/ 2 w 51"/>
                <a:gd name="T7" fmla="*/ 4 h 40"/>
                <a:gd name="T8" fmla="*/ 6 w 51"/>
                <a:gd name="T9" fmla="*/ 14 h 40"/>
                <a:gd name="T10" fmla="*/ 16 w 51"/>
                <a:gd name="T11" fmla="*/ 40 h 40"/>
                <a:gd name="T12" fmla="*/ 44 w 51"/>
                <a:gd name="T13" fmla="*/ 18 h 40"/>
                <a:gd name="T14" fmla="*/ 44 w 51"/>
                <a:gd name="T15" fmla="*/ 6 h 40"/>
                <a:gd name="T16" fmla="*/ 48 w 51"/>
                <a:gd name="T17" fmla="*/ 16 h 40"/>
                <a:gd name="T18" fmla="*/ 51 w 51"/>
                <a:gd name="T19" fmla="*/ 16 h 40"/>
                <a:gd name="T20" fmla="*/ 9 w 51"/>
                <a:gd name="T21" fmla="*/ 5 h 40"/>
                <a:gd name="T22" fmla="*/ 16 w 51"/>
                <a:gd name="T23" fmla="*/ 36 h 40"/>
                <a:gd name="T24" fmla="*/ 2 w 51"/>
                <a:gd name="T25" fmla="*/ 2 h 40"/>
                <a:gd name="T26" fmla="*/ 43 w 51"/>
                <a:gd name="T27" fmla="*/ 4 h 40"/>
                <a:gd name="T28" fmla="*/ 9 w 51"/>
                <a:gd name="T29"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0">
                  <a:moveTo>
                    <a:pt x="51" y="16"/>
                  </a:moveTo>
                  <a:cubicBezTo>
                    <a:pt x="45" y="2"/>
                    <a:pt x="45" y="2"/>
                    <a:pt x="45" y="2"/>
                  </a:cubicBezTo>
                  <a:cubicBezTo>
                    <a:pt x="0" y="0"/>
                    <a:pt x="0" y="0"/>
                    <a:pt x="0" y="0"/>
                  </a:cubicBezTo>
                  <a:cubicBezTo>
                    <a:pt x="2" y="4"/>
                    <a:pt x="2" y="4"/>
                    <a:pt x="2" y="4"/>
                  </a:cubicBezTo>
                  <a:cubicBezTo>
                    <a:pt x="6" y="14"/>
                    <a:pt x="6" y="14"/>
                    <a:pt x="6" y="14"/>
                  </a:cubicBezTo>
                  <a:cubicBezTo>
                    <a:pt x="16" y="40"/>
                    <a:pt x="16" y="40"/>
                    <a:pt x="16" y="40"/>
                  </a:cubicBezTo>
                  <a:cubicBezTo>
                    <a:pt x="20" y="31"/>
                    <a:pt x="29" y="24"/>
                    <a:pt x="44" y="18"/>
                  </a:cubicBezTo>
                  <a:cubicBezTo>
                    <a:pt x="44" y="6"/>
                    <a:pt x="44" y="6"/>
                    <a:pt x="44" y="6"/>
                  </a:cubicBezTo>
                  <a:cubicBezTo>
                    <a:pt x="48" y="16"/>
                    <a:pt x="48" y="16"/>
                    <a:pt x="48" y="16"/>
                  </a:cubicBezTo>
                  <a:cubicBezTo>
                    <a:pt x="49" y="16"/>
                    <a:pt x="50" y="16"/>
                    <a:pt x="51" y="16"/>
                  </a:cubicBezTo>
                  <a:close/>
                  <a:moveTo>
                    <a:pt x="9" y="5"/>
                  </a:moveTo>
                  <a:cubicBezTo>
                    <a:pt x="16" y="36"/>
                    <a:pt x="16" y="36"/>
                    <a:pt x="16" y="36"/>
                  </a:cubicBezTo>
                  <a:cubicBezTo>
                    <a:pt x="2" y="2"/>
                    <a:pt x="2" y="2"/>
                    <a:pt x="2" y="2"/>
                  </a:cubicBezTo>
                  <a:cubicBezTo>
                    <a:pt x="43" y="4"/>
                    <a:pt x="43" y="4"/>
                    <a:pt x="43" y="4"/>
                  </a:cubicBezTo>
                  <a:cubicBezTo>
                    <a:pt x="9" y="5"/>
                    <a:pt x="9" y="5"/>
                    <a:pt x="9" y="5"/>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2" name="Freeform 53"/>
            <p:cNvSpPr>
              <a:spLocks/>
            </p:cNvSpPr>
            <p:nvPr/>
          </p:nvSpPr>
          <p:spPr bwMode="auto">
            <a:xfrm>
              <a:off x="7388226" y="4824413"/>
              <a:ext cx="82550" cy="68263"/>
            </a:xfrm>
            <a:custGeom>
              <a:avLst/>
              <a:gdLst>
                <a:gd name="T0" fmla="*/ 17 w 52"/>
                <a:gd name="T1" fmla="*/ 43 h 43"/>
                <a:gd name="T2" fmla="*/ 9 w 52"/>
                <a:gd name="T3" fmla="*/ 4 h 43"/>
                <a:gd name="T4" fmla="*/ 52 w 52"/>
                <a:gd name="T5" fmla="*/ 2 h 43"/>
                <a:gd name="T6" fmla="*/ 0 w 52"/>
                <a:gd name="T7" fmla="*/ 0 h 43"/>
                <a:gd name="T8" fmla="*/ 17 w 52"/>
                <a:gd name="T9" fmla="*/ 43 h 43"/>
                <a:gd name="T10" fmla="*/ 17 w 52"/>
                <a:gd name="T11" fmla="*/ 43 h 43"/>
              </a:gdLst>
              <a:ahLst/>
              <a:cxnLst>
                <a:cxn ang="0">
                  <a:pos x="T0" y="T1"/>
                </a:cxn>
                <a:cxn ang="0">
                  <a:pos x="T2" y="T3"/>
                </a:cxn>
                <a:cxn ang="0">
                  <a:pos x="T4" y="T5"/>
                </a:cxn>
                <a:cxn ang="0">
                  <a:pos x="T6" y="T7"/>
                </a:cxn>
                <a:cxn ang="0">
                  <a:pos x="T8" y="T9"/>
                </a:cxn>
                <a:cxn ang="0">
                  <a:pos x="T10" y="T11"/>
                </a:cxn>
              </a:cxnLst>
              <a:rect l="0" t="0" r="r" b="b"/>
              <a:pathLst>
                <a:path w="52" h="43">
                  <a:moveTo>
                    <a:pt x="17" y="43"/>
                  </a:moveTo>
                  <a:lnTo>
                    <a:pt x="9" y="4"/>
                  </a:lnTo>
                  <a:lnTo>
                    <a:pt x="52" y="2"/>
                  </a:lnTo>
                  <a:lnTo>
                    <a:pt x="0" y="0"/>
                  </a:lnTo>
                  <a:lnTo>
                    <a:pt x="17" y="43"/>
                  </a:lnTo>
                  <a:lnTo>
                    <a:pt x="17" y="43"/>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3" name="Freeform 54"/>
            <p:cNvSpPr>
              <a:spLocks noEditPoints="1"/>
            </p:cNvSpPr>
            <p:nvPr/>
          </p:nvSpPr>
          <p:spPr bwMode="auto">
            <a:xfrm>
              <a:off x="7353301" y="4852988"/>
              <a:ext cx="212725" cy="287338"/>
            </a:xfrm>
            <a:custGeom>
              <a:avLst/>
              <a:gdLst>
                <a:gd name="T0" fmla="*/ 31 w 106"/>
                <a:gd name="T1" fmla="*/ 24 h 143"/>
                <a:gd name="T2" fmla="*/ 29 w 106"/>
                <a:gd name="T3" fmla="*/ 27 h 143"/>
                <a:gd name="T4" fmla="*/ 28 w 106"/>
                <a:gd name="T5" fmla="*/ 33 h 143"/>
                <a:gd name="T6" fmla="*/ 21 w 106"/>
                <a:gd name="T7" fmla="*/ 61 h 143"/>
                <a:gd name="T8" fmla="*/ 17 w 106"/>
                <a:gd name="T9" fmla="*/ 74 h 143"/>
                <a:gd name="T10" fmla="*/ 13 w 106"/>
                <a:gd name="T11" fmla="*/ 93 h 143"/>
                <a:gd name="T12" fmla="*/ 11 w 106"/>
                <a:gd name="T13" fmla="*/ 97 h 143"/>
                <a:gd name="T14" fmla="*/ 4 w 106"/>
                <a:gd name="T15" fmla="*/ 114 h 143"/>
                <a:gd name="T16" fmla="*/ 8 w 106"/>
                <a:gd name="T17" fmla="*/ 130 h 143"/>
                <a:gd name="T18" fmla="*/ 37 w 106"/>
                <a:gd name="T19" fmla="*/ 128 h 143"/>
                <a:gd name="T20" fmla="*/ 41 w 106"/>
                <a:gd name="T21" fmla="*/ 80 h 143"/>
                <a:gd name="T22" fmla="*/ 46 w 106"/>
                <a:gd name="T23" fmla="*/ 58 h 143"/>
                <a:gd name="T24" fmla="*/ 90 w 106"/>
                <a:gd name="T25" fmla="*/ 54 h 143"/>
                <a:gd name="T26" fmla="*/ 105 w 106"/>
                <a:gd name="T27" fmla="*/ 46 h 143"/>
                <a:gd name="T28" fmla="*/ 66 w 106"/>
                <a:gd name="T29" fmla="*/ 0 h 143"/>
                <a:gd name="T30" fmla="*/ 63 w 106"/>
                <a:gd name="T31" fmla="*/ 0 h 143"/>
                <a:gd name="T32" fmla="*/ 59 w 106"/>
                <a:gd name="T33" fmla="*/ 2 h 143"/>
                <a:gd name="T34" fmla="*/ 31 w 106"/>
                <a:gd name="T35" fmla="*/ 24 h 143"/>
                <a:gd name="T36" fmla="*/ 31 w 106"/>
                <a:gd name="T37" fmla="*/ 28 h 143"/>
                <a:gd name="T38" fmla="*/ 32 w 106"/>
                <a:gd name="T39" fmla="*/ 25 h 143"/>
                <a:gd name="T40" fmla="*/ 59 w 106"/>
                <a:gd name="T41" fmla="*/ 4 h 143"/>
                <a:gd name="T42" fmla="*/ 64 w 106"/>
                <a:gd name="T43" fmla="*/ 2 h 143"/>
                <a:gd name="T44" fmla="*/ 64 w 106"/>
                <a:gd name="T45" fmla="*/ 2 h 143"/>
                <a:gd name="T46" fmla="*/ 64 w 106"/>
                <a:gd name="T47" fmla="*/ 2 h 143"/>
                <a:gd name="T48" fmla="*/ 64 w 106"/>
                <a:gd name="T49" fmla="*/ 2 h 143"/>
                <a:gd name="T50" fmla="*/ 35 w 106"/>
                <a:gd name="T51" fmla="*/ 33 h 143"/>
                <a:gd name="T52" fmla="*/ 16 w 106"/>
                <a:gd name="T53" fmla="*/ 102 h 143"/>
                <a:gd name="T54" fmla="*/ 8 w 106"/>
                <a:gd name="T55" fmla="*/ 118 h 143"/>
                <a:gd name="T56" fmla="*/ 15 w 106"/>
                <a:gd name="T57" fmla="*/ 135 h 143"/>
                <a:gd name="T58" fmla="*/ 10 w 106"/>
                <a:gd name="T59" fmla="*/ 129 h 143"/>
                <a:gd name="T60" fmla="*/ 9 w 106"/>
                <a:gd name="T61" fmla="*/ 129 h 143"/>
                <a:gd name="T62" fmla="*/ 5 w 106"/>
                <a:gd name="T63" fmla="*/ 115 h 143"/>
                <a:gd name="T64" fmla="*/ 5 w 106"/>
                <a:gd name="T65" fmla="*/ 115 h 143"/>
                <a:gd name="T66" fmla="*/ 14 w 106"/>
                <a:gd name="T67" fmla="*/ 94 h 143"/>
                <a:gd name="T68" fmla="*/ 14 w 106"/>
                <a:gd name="T69" fmla="*/ 94 h 143"/>
                <a:gd name="T70" fmla="*/ 30 w 106"/>
                <a:gd name="T71" fmla="*/ 33 h 143"/>
                <a:gd name="T72" fmla="*/ 30 w 106"/>
                <a:gd name="T73" fmla="*/ 33 h 143"/>
                <a:gd name="T74" fmla="*/ 31 w 106"/>
                <a:gd name="T75" fmla="*/ 2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 h="143">
                  <a:moveTo>
                    <a:pt x="31" y="24"/>
                  </a:moveTo>
                  <a:cubicBezTo>
                    <a:pt x="30" y="25"/>
                    <a:pt x="30" y="26"/>
                    <a:pt x="29" y="27"/>
                  </a:cubicBezTo>
                  <a:cubicBezTo>
                    <a:pt x="29" y="29"/>
                    <a:pt x="28" y="31"/>
                    <a:pt x="28" y="33"/>
                  </a:cubicBezTo>
                  <a:cubicBezTo>
                    <a:pt x="21" y="61"/>
                    <a:pt x="21" y="61"/>
                    <a:pt x="21" y="61"/>
                  </a:cubicBezTo>
                  <a:cubicBezTo>
                    <a:pt x="17" y="74"/>
                    <a:pt x="17" y="74"/>
                    <a:pt x="17" y="74"/>
                  </a:cubicBezTo>
                  <a:cubicBezTo>
                    <a:pt x="13" y="93"/>
                    <a:pt x="13" y="93"/>
                    <a:pt x="13" y="93"/>
                  </a:cubicBezTo>
                  <a:cubicBezTo>
                    <a:pt x="11" y="97"/>
                    <a:pt x="11" y="97"/>
                    <a:pt x="11" y="97"/>
                  </a:cubicBezTo>
                  <a:cubicBezTo>
                    <a:pt x="4" y="114"/>
                    <a:pt x="4" y="114"/>
                    <a:pt x="4" y="114"/>
                  </a:cubicBezTo>
                  <a:cubicBezTo>
                    <a:pt x="0" y="121"/>
                    <a:pt x="2" y="126"/>
                    <a:pt x="8" y="130"/>
                  </a:cubicBezTo>
                  <a:cubicBezTo>
                    <a:pt x="16" y="143"/>
                    <a:pt x="26" y="142"/>
                    <a:pt x="37" y="128"/>
                  </a:cubicBezTo>
                  <a:cubicBezTo>
                    <a:pt x="37" y="110"/>
                    <a:pt x="39" y="94"/>
                    <a:pt x="41" y="80"/>
                  </a:cubicBezTo>
                  <a:cubicBezTo>
                    <a:pt x="42" y="72"/>
                    <a:pt x="44" y="65"/>
                    <a:pt x="46" y="58"/>
                  </a:cubicBezTo>
                  <a:cubicBezTo>
                    <a:pt x="90" y="54"/>
                    <a:pt x="90" y="54"/>
                    <a:pt x="90" y="54"/>
                  </a:cubicBezTo>
                  <a:cubicBezTo>
                    <a:pt x="101" y="52"/>
                    <a:pt x="106" y="50"/>
                    <a:pt x="105" y="46"/>
                  </a:cubicBezTo>
                  <a:cubicBezTo>
                    <a:pt x="80" y="42"/>
                    <a:pt x="67" y="27"/>
                    <a:pt x="66" y="0"/>
                  </a:cubicBezTo>
                  <a:cubicBezTo>
                    <a:pt x="65" y="0"/>
                    <a:pt x="64" y="0"/>
                    <a:pt x="63" y="0"/>
                  </a:cubicBezTo>
                  <a:cubicBezTo>
                    <a:pt x="62" y="1"/>
                    <a:pt x="60" y="2"/>
                    <a:pt x="59" y="2"/>
                  </a:cubicBezTo>
                  <a:cubicBezTo>
                    <a:pt x="44" y="8"/>
                    <a:pt x="35" y="15"/>
                    <a:pt x="31" y="24"/>
                  </a:cubicBezTo>
                  <a:close/>
                  <a:moveTo>
                    <a:pt x="31" y="28"/>
                  </a:moveTo>
                  <a:cubicBezTo>
                    <a:pt x="31" y="27"/>
                    <a:pt x="32" y="26"/>
                    <a:pt x="32" y="25"/>
                  </a:cubicBezTo>
                  <a:cubicBezTo>
                    <a:pt x="36" y="16"/>
                    <a:pt x="46" y="9"/>
                    <a:pt x="59" y="4"/>
                  </a:cubicBezTo>
                  <a:cubicBezTo>
                    <a:pt x="61" y="3"/>
                    <a:pt x="62" y="3"/>
                    <a:pt x="64" y="2"/>
                  </a:cubicBezTo>
                  <a:cubicBezTo>
                    <a:pt x="64" y="2"/>
                    <a:pt x="64" y="2"/>
                    <a:pt x="64" y="2"/>
                  </a:cubicBezTo>
                  <a:cubicBezTo>
                    <a:pt x="64" y="2"/>
                    <a:pt x="64" y="2"/>
                    <a:pt x="64" y="2"/>
                  </a:cubicBezTo>
                  <a:cubicBezTo>
                    <a:pt x="64" y="2"/>
                    <a:pt x="64" y="2"/>
                    <a:pt x="64" y="2"/>
                  </a:cubicBezTo>
                  <a:cubicBezTo>
                    <a:pt x="47" y="10"/>
                    <a:pt x="38" y="21"/>
                    <a:pt x="35" y="33"/>
                  </a:cubicBezTo>
                  <a:cubicBezTo>
                    <a:pt x="16" y="102"/>
                    <a:pt x="16" y="102"/>
                    <a:pt x="16" y="102"/>
                  </a:cubicBezTo>
                  <a:cubicBezTo>
                    <a:pt x="8" y="118"/>
                    <a:pt x="8" y="118"/>
                    <a:pt x="8" y="118"/>
                  </a:cubicBezTo>
                  <a:cubicBezTo>
                    <a:pt x="7" y="123"/>
                    <a:pt x="9" y="128"/>
                    <a:pt x="15" y="135"/>
                  </a:cubicBezTo>
                  <a:cubicBezTo>
                    <a:pt x="13" y="134"/>
                    <a:pt x="11" y="132"/>
                    <a:pt x="10" y="129"/>
                  </a:cubicBezTo>
                  <a:cubicBezTo>
                    <a:pt x="9" y="129"/>
                    <a:pt x="9" y="129"/>
                    <a:pt x="9" y="129"/>
                  </a:cubicBezTo>
                  <a:cubicBezTo>
                    <a:pt x="4" y="125"/>
                    <a:pt x="2" y="121"/>
                    <a:pt x="5" y="115"/>
                  </a:cubicBezTo>
                  <a:cubicBezTo>
                    <a:pt x="5" y="115"/>
                    <a:pt x="5" y="115"/>
                    <a:pt x="5" y="115"/>
                  </a:cubicBezTo>
                  <a:cubicBezTo>
                    <a:pt x="14" y="94"/>
                    <a:pt x="14" y="94"/>
                    <a:pt x="14" y="94"/>
                  </a:cubicBezTo>
                  <a:cubicBezTo>
                    <a:pt x="14" y="94"/>
                    <a:pt x="14" y="94"/>
                    <a:pt x="14" y="94"/>
                  </a:cubicBezTo>
                  <a:cubicBezTo>
                    <a:pt x="30" y="33"/>
                    <a:pt x="30" y="33"/>
                    <a:pt x="30" y="33"/>
                  </a:cubicBezTo>
                  <a:cubicBezTo>
                    <a:pt x="30" y="33"/>
                    <a:pt x="30" y="33"/>
                    <a:pt x="30" y="33"/>
                  </a:cubicBezTo>
                  <a:cubicBezTo>
                    <a:pt x="30" y="31"/>
                    <a:pt x="30" y="30"/>
                    <a:pt x="31" y="2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4" name="Freeform 55"/>
            <p:cNvSpPr>
              <a:spLocks/>
            </p:cNvSpPr>
            <p:nvPr/>
          </p:nvSpPr>
          <p:spPr bwMode="auto">
            <a:xfrm>
              <a:off x="7358063" y="4856163"/>
              <a:ext cx="123825" cy="266700"/>
            </a:xfrm>
            <a:custGeom>
              <a:avLst/>
              <a:gdLst>
                <a:gd name="T0" fmla="*/ 30 w 62"/>
                <a:gd name="T1" fmla="*/ 23 h 133"/>
                <a:gd name="T2" fmla="*/ 29 w 62"/>
                <a:gd name="T3" fmla="*/ 26 h 133"/>
                <a:gd name="T4" fmla="*/ 28 w 62"/>
                <a:gd name="T5" fmla="*/ 31 h 133"/>
                <a:gd name="T6" fmla="*/ 28 w 62"/>
                <a:gd name="T7" fmla="*/ 31 h 133"/>
                <a:gd name="T8" fmla="*/ 12 w 62"/>
                <a:gd name="T9" fmla="*/ 92 h 133"/>
                <a:gd name="T10" fmla="*/ 12 w 62"/>
                <a:gd name="T11" fmla="*/ 92 h 133"/>
                <a:gd name="T12" fmla="*/ 3 w 62"/>
                <a:gd name="T13" fmla="*/ 113 h 133"/>
                <a:gd name="T14" fmla="*/ 3 w 62"/>
                <a:gd name="T15" fmla="*/ 113 h 133"/>
                <a:gd name="T16" fmla="*/ 7 w 62"/>
                <a:gd name="T17" fmla="*/ 127 h 133"/>
                <a:gd name="T18" fmla="*/ 8 w 62"/>
                <a:gd name="T19" fmla="*/ 127 h 133"/>
                <a:gd name="T20" fmla="*/ 13 w 62"/>
                <a:gd name="T21" fmla="*/ 133 h 133"/>
                <a:gd name="T22" fmla="*/ 6 w 62"/>
                <a:gd name="T23" fmla="*/ 116 h 133"/>
                <a:gd name="T24" fmla="*/ 14 w 62"/>
                <a:gd name="T25" fmla="*/ 100 h 133"/>
                <a:gd name="T26" fmla="*/ 33 w 62"/>
                <a:gd name="T27" fmla="*/ 31 h 133"/>
                <a:gd name="T28" fmla="*/ 62 w 62"/>
                <a:gd name="T29" fmla="*/ 0 h 133"/>
                <a:gd name="T30" fmla="*/ 62 w 62"/>
                <a:gd name="T31" fmla="*/ 0 h 133"/>
                <a:gd name="T32" fmla="*/ 62 w 62"/>
                <a:gd name="T33" fmla="*/ 0 h 133"/>
                <a:gd name="T34" fmla="*/ 62 w 62"/>
                <a:gd name="T35" fmla="*/ 0 h 133"/>
                <a:gd name="T36" fmla="*/ 57 w 62"/>
                <a:gd name="T37" fmla="*/ 2 h 133"/>
                <a:gd name="T38" fmla="*/ 30 w 62"/>
                <a:gd name="T39" fmla="*/ 2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33">
                  <a:moveTo>
                    <a:pt x="30" y="23"/>
                  </a:moveTo>
                  <a:cubicBezTo>
                    <a:pt x="30" y="24"/>
                    <a:pt x="29" y="25"/>
                    <a:pt x="29" y="26"/>
                  </a:cubicBezTo>
                  <a:cubicBezTo>
                    <a:pt x="28" y="28"/>
                    <a:pt x="28" y="29"/>
                    <a:pt x="28" y="31"/>
                  </a:cubicBezTo>
                  <a:cubicBezTo>
                    <a:pt x="28" y="31"/>
                    <a:pt x="28" y="31"/>
                    <a:pt x="28" y="31"/>
                  </a:cubicBezTo>
                  <a:cubicBezTo>
                    <a:pt x="12" y="92"/>
                    <a:pt x="12" y="92"/>
                    <a:pt x="12" y="92"/>
                  </a:cubicBezTo>
                  <a:cubicBezTo>
                    <a:pt x="12" y="92"/>
                    <a:pt x="12" y="92"/>
                    <a:pt x="12" y="92"/>
                  </a:cubicBezTo>
                  <a:cubicBezTo>
                    <a:pt x="3" y="113"/>
                    <a:pt x="3" y="113"/>
                    <a:pt x="3" y="113"/>
                  </a:cubicBezTo>
                  <a:cubicBezTo>
                    <a:pt x="3" y="113"/>
                    <a:pt x="3" y="113"/>
                    <a:pt x="3" y="113"/>
                  </a:cubicBezTo>
                  <a:cubicBezTo>
                    <a:pt x="0" y="119"/>
                    <a:pt x="2" y="123"/>
                    <a:pt x="7" y="127"/>
                  </a:cubicBezTo>
                  <a:cubicBezTo>
                    <a:pt x="7" y="127"/>
                    <a:pt x="7" y="127"/>
                    <a:pt x="8" y="127"/>
                  </a:cubicBezTo>
                  <a:cubicBezTo>
                    <a:pt x="9" y="130"/>
                    <a:pt x="11" y="132"/>
                    <a:pt x="13" y="133"/>
                  </a:cubicBezTo>
                  <a:cubicBezTo>
                    <a:pt x="7" y="126"/>
                    <a:pt x="5" y="121"/>
                    <a:pt x="6" y="116"/>
                  </a:cubicBezTo>
                  <a:cubicBezTo>
                    <a:pt x="14" y="100"/>
                    <a:pt x="14" y="100"/>
                    <a:pt x="14" y="100"/>
                  </a:cubicBezTo>
                  <a:cubicBezTo>
                    <a:pt x="33" y="31"/>
                    <a:pt x="33" y="31"/>
                    <a:pt x="33" y="31"/>
                  </a:cubicBezTo>
                  <a:cubicBezTo>
                    <a:pt x="36" y="19"/>
                    <a:pt x="45" y="8"/>
                    <a:pt x="62" y="0"/>
                  </a:cubicBezTo>
                  <a:cubicBezTo>
                    <a:pt x="62" y="0"/>
                    <a:pt x="62" y="0"/>
                    <a:pt x="62" y="0"/>
                  </a:cubicBezTo>
                  <a:cubicBezTo>
                    <a:pt x="62" y="0"/>
                    <a:pt x="62" y="0"/>
                    <a:pt x="62" y="0"/>
                  </a:cubicBezTo>
                  <a:cubicBezTo>
                    <a:pt x="62" y="0"/>
                    <a:pt x="62" y="0"/>
                    <a:pt x="62" y="0"/>
                  </a:cubicBezTo>
                  <a:cubicBezTo>
                    <a:pt x="60" y="1"/>
                    <a:pt x="59" y="1"/>
                    <a:pt x="57" y="2"/>
                  </a:cubicBezTo>
                  <a:cubicBezTo>
                    <a:pt x="44" y="7"/>
                    <a:pt x="34" y="14"/>
                    <a:pt x="3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5" name="Freeform 56"/>
            <p:cNvSpPr>
              <a:spLocks noEditPoints="1"/>
            </p:cNvSpPr>
            <p:nvPr/>
          </p:nvSpPr>
          <p:spPr bwMode="auto">
            <a:xfrm>
              <a:off x="7110054" y="4906963"/>
              <a:ext cx="311150" cy="71438"/>
            </a:xfrm>
            <a:custGeom>
              <a:avLst/>
              <a:gdLst>
                <a:gd name="T0" fmla="*/ 154 w 155"/>
                <a:gd name="T1" fmla="*/ 6 h 36"/>
                <a:gd name="T2" fmla="*/ 155 w 155"/>
                <a:gd name="T3" fmla="*/ 0 h 36"/>
                <a:gd name="T4" fmla="*/ 133 w 155"/>
                <a:gd name="T5" fmla="*/ 0 h 36"/>
                <a:gd name="T6" fmla="*/ 109 w 155"/>
                <a:gd name="T7" fmla="*/ 0 h 36"/>
                <a:gd name="T8" fmla="*/ 77 w 155"/>
                <a:gd name="T9" fmla="*/ 0 h 36"/>
                <a:gd name="T10" fmla="*/ 68 w 155"/>
                <a:gd name="T11" fmla="*/ 0 h 36"/>
                <a:gd name="T12" fmla="*/ 63 w 155"/>
                <a:gd name="T13" fmla="*/ 0 h 36"/>
                <a:gd name="T14" fmla="*/ 62 w 155"/>
                <a:gd name="T15" fmla="*/ 6 h 36"/>
                <a:gd name="T16" fmla="*/ 54 w 155"/>
                <a:gd name="T17" fmla="*/ 10 h 36"/>
                <a:gd name="T18" fmla="*/ 60 w 155"/>
                <a:gd name="T19" fmla="*/ 13 h 36"/>
                <a:gd name="T20" fmla="*/ 61 w 155"/>
                <a:gd name="T21" fmla="*/ 16 h 36"/>
                <a:gd name="T22" fmla="*/ 67 w 155"/>
                <a:gd name="T23" fmla="*/ 18 h 36"/>
                <a:gd name="T24" fmla="*/ 67 w 155"/>
                <a:gd name="T25" fmla="*/ 18 h 36"/>
                <a:gd name="T26" fmla="*/ 67 w 155"/>
                <a:gd name="T27" fmla="*/ 19 h 36"/>
                <a:gd name="T28" fmla="*/ 67 w 155"/>
                <a:gd name="T29" fmla="*/ 19 h 36"/>
                <a:gd name="T30" fmla="*/ 70 w 155"/>
                <a:gd name="T31" fmla="*/ 22 h 36"/>
                <a:gd name="T32" fmla="*/ 71 w 155"/>
                <a:gd name="T33" fmla="*/ 23 h 36"/>
                <a:gd name="T34" fmla="*/ 68 w 155"/>
                <a:gd name="T35" fmla="*/ 23 h 36"/>
                <a:gd name="T36" fmla="*/ 67 w 155"/>
                <a:gd name="T37" fmla="*/ 25 h 36"/>
                <a:gd name="T38" fmla="*/ 44 w 155"/>
                <a:gd name="T39" fmla="*/ 25 h 36"/>
                <a:gd name="T40" fmla="*/ 20 w 155"/>
                <a:gd name="T41" fmla="*/ 31 h 36"/>
                <a:gd name="T42" fmla="*/ 0 w 155"/>
                <a:gd name="T43" fmla="*/ 36 h 36"/>
                <a:gd name="T44" fmla="*/ 147 w 155"/>
                <a:gd name="T45" fmla="*/ 34 h 36"/>
                <a:gd name="T46" fmla="*/ 154 w 155"/>
                <a:gd name="T47" fmla="*/ 6 h 36"/>
                <a:gd name="T48" fmla="*/ 150 w 155"/>
                <a:gd name="T49" fmla="*/ 6 h 36"/>
                <a:gd name="T50" fmla="*/ 150 w 155"/>
                <a:gd name="T51" fmla="*/ 6 h 36"/>
                <a:gd name="T52" fmla="*/ 149 w 155"/>
                <a:gd name="T53" fmla="*/ 10 h 36"/>
                <a:gd name="T54" fmla="*/ 137 w 155"/>
                <a:gd name="T55" fmla="*/ 17 h 36"/>
                <a:gd name="T56" fmla="*/ 72 w 155"/>
                <a:gd name="T57" fmla="*/ 17 h 36"/>
                <a:gd name="T58" fmla="*/ 72 w 155"/>
                <a:gd name="T59" fmla="*/ 12 h 36"/>
                <a:gd name="T60" fmla="*/ 83 w 155"/>
                <a:gd name="T61" fmla="*/ 6 h 36"/>
                <a:gd name="T62" fmla="*/ 150 w 155"/>
                <a:gd name="T6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5" h="36">
                  <a:moveTo>
                    <a:pt x="154" y="6"/>
                  </a:moveTo>
                  <a:cubicBezTo>
                    <a:pt x="154" y="4"/>
                    <a:pt x="155" y="2"/>
                    <a:pt x="155" y="0"/>
                  </a:cubicBezTo>
                  <a:cubicBezTo>
                    <a:pt x="133" y="0"/>
                    <a:pt x="133" y="0"/>
                    <a:pt x="133" y="0"/>
                  </a:cubicBezTo>
                  <a:cubicBezTo>
                    <a:pt x="109" y="0"/>
                    <a:pt x="109" y="0"/>
                    <a:pt x="109" y="0"/>
                  </a:cubicBezTo>
                  <a:cubicBezTo>
                    <a:pt x="77" y="0"/>
                    <a:pt x="77" y="0"/>
                    <a:pt x="77" y="0"/>
                  </a:cubicBezTo>
                  <a:cubicBezTo>
                    <a:pt x="68" y="0"/>
                    <a:pt x="68" y="0"/>
                    <a:pt x="68" y="0"/>
                  </a:cubicBezTo>
                  <a:cubicBezTo>
                    <a:pt x="63" y="0"/>
                    <a:pt x="63" y="0"/>
                    <a:pt x="63" y="0"/>
                  </a:cubicBezTo>
                  <a:cubicBezTo>
                    <a:pt x="62" y="6"/>
                    <a:pt x="62" y="6"/>
                    <a:pt x="62" y="6"/>
                  </a:cubicBezTo>
                  <a:cubicBezTo>
                    <a:pt x="54" y="10"/>
                    <a:pt x="54" y="10"/>
                    <a:pt x="54" y="10"/>
                  </a:cubicBezTo>
                  <a:cubicBezTo>
                    <a:pt x="57" y="11"/>
                    <a:pt x="59" y="12"/>
                    <a:pt x="60" y="13"/>
                  </a:cubicBezTo>
                  <a:cubicBezTo>
                    <a:pt x="61" y="14"/>
                    <a:pt x="61" y="15"/>
                    <a:pt x="61" y="16"/>
                  </a:cubicBezTo>
                  <a:cubicBezTo>
                    <a:pt x="64" y="16"/>
                    <a:pt x="66" y="17"/>
                    <a:pt x="67" y="18"/>
                  </a:cubicBezTo>
                  <a:cubicBezTo>
                    <a:pt x="67" y="18"/>
                    <a:pt x="67" y="18"/>
                    <a:pt x="67" y="18"/>
                  </a:cubicBezTo>
                  <a:cubicBezTo>
                    <a:pt x="68" y="19"/>
                    <a:pt x="68" y="19"/>
                    <a:pt x="67" y="19"/>
                  </a:cubicBezTo>
                  <a:cubicBezTo>
                    <a:pt x="67" y="19"/>
                    <a:pt x="67" y="19"/>
                    <a:pt x="67" y="19"/>
                  </a:cubicBezTo>
                  <a:cubicBezTo>
                    <a:pt x="70" y="22"/>
                    <a:pt x="70" y="22"/>
                    <a:pt x="70" y="22"/>
                  </a:cubicBezTo>
                  <a:cubicBezTo>
                    <a:pt x="71" y="22"/>
                    <a:pt x="71" y="22"/>
                    <a:pt x="71" y="23"/>
                  </a:cubicBezTo>
                  <a:cubicBezTo>
                    <a:pt x="71" y="24"/>
                    <a:pt x="70" y="24"/>
                    <a:pt x="68" y="23"/>
                  </a:cubicBezTo>
                  <a:cubicBezTo>
                    <a:pt x="68" y="24"/>
                    <a:pt x="67" y="24"/>
                    <a:pt x="67" y="25"/>
                  </a:cubicBezTo>
                  <a:cubicBezTo>
                    <a:pt x="65" y="27"/>
                    <a:pt x="58" y="27"/>
                    <a:pt x="44" y="25"/>
                  </a:cubicBezTo>
                  <a:cubicBezTo>
                    <a:pt x="39" y="29"/>
                    <a:pt x="31" y="31"/>
                    <a:pt x="20" y="31"/>
                  </a:cubicBezTo>
                  <a:cubicBezTo>
                    <a:pt x="14" y="33"/>
                    <a:pt x="7" y="35"/>
                    <a:pt x="0" y="36"/>
                  </a:cubicBezTo>
                  <a:cubicBezTo>
                    <a:pt x="147" y="34"/>
                    <a:pt x="147" y="34"/>
                    <a:pt x="147" y="34"/>
                  </a:cubicBezTo>
                  <a:cubicBezTo>
                    <a:pt x="154" y="6"/>
                    <a:pt x="154" y="6"/>
                    <a:pt x="154" y="6"/>
                  </a:cubicBezTo>
                  <a:close/>
                  <a:moveTo>
                    <a:pt x="150" y="6"/>
                  </a:moveTo>
                  <a:cubicBezTo>
                    <a:pt x="150" y="6"/>
                    <a:pt x="150" y="6"/>
                    <a:pt x="150" y="6"/>
                  </a:cubicBezTo>
                  <a:cubicBezTo>
                    <a:pt x="149" y="10"/>
                    <a:pt x="149" y="10"/>
                    <a:pt x="149" y="10"/>
                  </a:cubicBezTo>
                  <a:cubicBezTo>
                    <a:pt x="137" y="17"/>
                    <a:pt x="137" y="17"/>
                    <a:pt x="137" y="17"/>
                  </a:cubicBezTo>
                  <a:cubicBezTo>
                    <a:pt x="72" y="17"/>
                    <a:pt x="72" y="17"/>
                    <a:pt x="72" y="17"/>
                  </a:cubicBezTo>
                  <a:cubicBezTo>
                    <a:pt x="72" y="12"/>
                    <a:pt x="72" y="12"/>
                    <a:pt x="72" y="12"/>
                  </a:cubicBezTo>
                  <a:cubicBezTo>
                    <a:pt x="83" y="6"/>
                    <a:pt x="83" y="6"/>
                    <a:pt x="83" y="6"/>
                  </a:cubicBezTo>
                  <a:cubicBezTo>
                    <a:pt x="150" y="6"/>
                    <a:pt x="150" y="6"/>
                    <a:pt x="150"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6" name="Freeform 57"/>
            <p:cNvSpPr>
              <a:spLocks/>
            </p:cNvSpPr>
            <p:nvPr/>
          </p:nvSpPr>
          <p:spPr bwMode="auto">
            <a:xfrm>
              <a:off x="7245351" y="4918076"/>
              <a:ext cx="157163" cy="14288"/>
            </a:xfrm>
            <a:custGeom>
              <a:avLst/>
              <a:gdLst>
                <a:gd name="T0" fmla="*/ 99 w 99"/>
                <a:gd name="T1" fmla="*/ 0 h 9"/>
                <a:gd name="T2" fmla="*/ 99 w 99"/>
                <a:gd name="T3" fmla="*/ 0 h 9"/>
                <a:gd name="T4" fmla="*/ 14 w 99"/>
                <a:gd name="T5" fmla="*/ 0 h 9"/>
                <a:gd name="T6" fmla="*/ 0 w 99"/>
                <a:gd name="T7" fmla="*/ 8 h 9"/>
                <a:gd name="T8" fmla="*/ 82 w 99"/>
                <a:gd name="T9" fmla="*/ 9 h 9"/>
                <a:gd name="T10" fmla="*/ 99 w 99"/>
                <a:gd name="T11" fmla="*/ 0 h 9"/>
                <a:gd name="T12" fmla="*/ 99 w 9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9" h="9">
                  <a:moveTo>
                    <a:pt x="99" y="0"/>
                  </a:moveTo>
                  <a:lnTo>
                    <a:pt x="99" y="0"/>
                  </a:lnTo>
                  <a:lnTo>
                    <a:pt x="14" y="0"/>
                  </a:lnTo>
                  <a:lnTo>
                    <a:pt x="0" y="8"/>
                  </a:lnTo>
                  <a:lnTo>
                    <a:pt x="82" y="9"/>
                  </a:lnTo>
                  <a:lnTo>
                    <a:pt x="99" y="0"/>
                  </a:lnTo>
                  <a:lnTo>
                    <a:pt x="99" y="0"/>
                  </a:lnTo>
                  <a:close/>
                </a:path>
              </a:pathLst>
            </a:custGeom>
            <a:solidFill>
              <a:srgbClr val="F0E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7" name="Freeform 58"/>
            <p:cNvSpPr>
              <a:spLocks/>
            </p:cNvSpPr>
            <p:nvPr/>
          </p:nvSpPr>
          <p:spPr bwMode="auto">
            <a:xfrm>
              <a:off x="7375526" y="4918076"/>
              <a:ext cx="26988" cy="22225"/>
            </a:xfrm>
            <a:custGeom>
              <a:avLst/>
              <a:gdLst>
                <a:gd name="T0" fmla="*/ 15 w 17"/>
                <a:gd name="T1" fmla="*/ 5 h 14"/>
                <a:gd name="T2" fmla="*/ 17 w 17"/>
                <a:gd name="T3" fmla="*/ 0 h 14"/>
                <a:gd name="T4" fmla="*/ 0 w 17"/>
                <a:gd name="T5" fmla="*/ 9 h 14"/>
                <a:gd name="T6" fmla="*/ 0 w 17"/>
                <a:gd name="T7" fmla="*/ 14 h 14"/>
                <a:gd name="T8" fmla="*/ 15 w 17"/>
                <a:gd name="T9" fmla="*/ 5 h 14"/>
                <a:gd name="T10" fmla="*/ 15 w 17"/>
                <a:gd name="T11" fmla="*/ 5 h 14"/>
              </a:gdLst>
              <a:ahLst/>
              <a:cxnLst>
                <a:cxn ang="0">
                  <a:pos x="T0" y="T1"/>
                </a:cxn>
                <a:cxn ang="0">
                  <a:pos x="T2" y="T3"/>
                </a:cxn>
                <a:cxn ang="0">
                  <a:pos x="T4" y="T5"/>
                </a:cxn>
                <a:cxn ang="0">
                  <a:pos x="T6" y="T7"/>
                </a:cxn>
                <a:cxn ang="0">
                  <a:pos x="T8" y="T9"/>
                </a:cxn>
                <a:cxn ang="0">
                  <a:pos x="T10" y="T11"/>
                </a:cxn>
              </a:cxnLst>
              <a:rect l="0" t="0" r="r" b="b"/>
              <a:pathLst>
                <a:path w="17" h="14">
                  <a:moveTo>
                    <a:pt x="15" y="5"/>
                  </a:moveTo>
                  <a:lnTo>
                    <a:pt x="17" y="0"/>
                  </a:lnTo>
                  <a:lnTo>
                    <a:pt x="0" y="9"/>
                  </a:lnTo>
                  <a:lnTo>
                    <a:pt x="0" y="14"/>
                  </a:lnTo>
                  <a:lnTo>
                    <a:pt x="15" y="5"/>
                  </a:lnTo>
                  <a:lnTo>
                    <a:pt x="15" y="5"/>
                  </a:lnTo>
                  <a:close/>
                </a:path>
              </a:pathLst>
            </a:custGeom>
            <a:solidFill>
              <a:srgbClr val="B09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8" name="Freeform 59"/>
            <p:cNvSpPr>
              <a:spLocks/>
            </p:cNvSpPr>
            <p:nvPr/>
          </p:nvSpPr>
          <p:spPr bwMode="auto">
            <a:xfrm>
              <a:off x="7245351" y="4930776"/>
              <a:ext cx="130175" cy="9525"/>
            </a:xfrm>
            <a:custGeom>
              <a:avLst/>
              <a:gdLst>
                <a:gd name="T0" fmla="*/ 0 w 82"/>
                <a:gd name="T1" fmla="*/ 0 h 6"/>
                <a:gd name="T2" fmla="*/ 0 w 82"/>
                <a:gd name="T3" fmla="*/ 6 h 6"/>
                <a:gd name="T4" fmla="*/ 82 w 82"/>
                <a:gd name="T5" fmla="*/ 6 h 6"/>
                <a:gd name="T6" fmla="*/ 82 w 82"/>
                <a:gd name="T7" fmla="*/ 1 h 6"/>
                <a:gd name="T8" fmla="*/ 0 w 82"/>
                <a:gd name="T9" fmla="*/ 0 h 6"/>
                <a:gd name="T10" fmla="*/ 0 w 82"/>
                <a:gd name="T11" fmla="*/ 0 h 6"/>
              </a:gdLst>
              <a:ahLst/>
              <a:cxnLst>
                <a:cxn ang="0">
                  <a:pos x="T0" y="T1"/>
                </a:cxn>
                <a:cxn ang="0">
                  <a:pos x="T2" y="T3"/>
                </a:cxn>
                <a:cxn ang="0">
                  <a:pos x="T4" y="T5"/>
                </a:cxn>
                <a:cxn ang="0">
                  <a:pos x="T6" y="T7"/>
                </a:cxn>
                <a:cxn ang="0">
                  <a:pos x="T8" y="T9"/>
                </a:cxn>
                <a:cxn ang="0">
                  <a:pos x="T10" y="T11"/>
                </a:cxn>
              </a:cxnLst>
              <a:rect l="0" t="0" r="r" b="b"/>
              <a:pathLst>
                <a:path w="82" h="6">
                  <a:moveTo>
                    <a:pt x="0" y="0"/>
                  </a:moveTo>
                  <a:lnTo>
                    <a:pt x="0" y="6"/>
                  </a:lnTo>
                  <a:lnTo>
                    <a:pt x="82" y="6"/>
                  </a:lnTo>
                  <a:lnTo>
                    <a:pt x="82" y="1"/>
                  </a:lnTo>
                  <a:lnTo>
                    <a:pt x="0" y="0"/>
                  </a:lnTo>
                  <a:lnTo>
                    <a:pt x="0" y="0"/>
                  </a:lnTo>
                  <a:close/>
                </a:path>
              </a:pathLst>
            </a:custGeom>
            <a:solidFill>
              <a:srgbClr val="DBCF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9" name="Freeform 60"/>
            <p:cNvSpPr>
              <a:spLocks/>
            </p:cNvSpPr>
            <p:nvPr/>
          </p:nvSpPr>
          <p:spPr bwMode="auto">
            <a:xfrm>
              <a:off x="7472363" y="4832351"/>
              <a:ext cx="7938" cy="23813"/>
            </a:xfrm>
            <a:custGeom>
              <a:avLst/>
              <a:gdLst>
                <a:gd name="T0" fmla="*/ 0 w 4"/>
                <a:gd name="T1" fmla="*/ 12 h 12"/>
                <a:gd name="T2" fmla="*/ 4 w 4"/>
                <a:gd name="T3" fmla="*/ 10 h 12"/>
                <a:gd name="T4" fmla="*/ 0 w 4"/>
                <a:gd name="T5" fmla="*/ 0 h 12"/>
                <a:gd name="T6" fmla="*/ 0 w 4"/>
                <a:gd name="T7" fmla="*/ 12 h 12"/>
              </a:gdLst>
              <a:ahLst/>
              <a:cxnLst>
                <a:cxn ang="0">
                  <a:pos x="T0" y="T1"/>
                </a:cxn>
                <a:cxn ang="0">
                  <a:pos x="T2" y="T3"/>
                </a:cxn>
                <a:cxn ang="0">
                  <a:pos x="T4" y="T5"/>
                </a:cxn>
                <a:cxn ang="0">
                  <a:pos x="T6" y="T7"/>
                </a:cxn>
              </a:cxnLst>
              <a:rect l="0" t="0" r="r" b="b"/>
              <a:pathLst>
                <a:path w="4" h="12">
                  <a:moveTo>
                    <a:pt x="0" y="12"/>
                  </a:moveTo>
                  <a:cubicBezTo>
                    <a:pt x="1" y="12"/>
                    <a:pt x="3" y="11"/>
                    <a:pt x="4" y="10"/>
                  </a:cubicBezTo>
                  <a:cubicBezTo>
                    <a:pt x="0" y="0"/>
                    <a:pt x="0" y="0"/>
                    <a:pt x="0" y="0"/>
                  </a:cubicBezTo>
                  <a:cubicBezTo>
                    <a:pt x="0" y="12"/>
                    <a:pt x="0" y="12"/>
                    <a:pt x="0" y="12"/>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0" name="Freeform 61"/>
            <p:cNvSpPr>
              <a:spLocks/>
            </p:cNvSpPr>
            <p:nvPr/>
          </p:nvSpPr>
          <p:spPr bwMode="auto">
            <a:xfrm>
              <a:off x="7313613" y="4945063"/>
              <a:ext cx="420688" cy="319088"/>
            </a:xfrm>
            <a:custGeom>
              <a:avLst/>
              <a:gdLst>
                <a:gd name="T0" fmla="*/ 66 w 210"/>
                <a:gd name="T1" fmla="*/ 12 h 159"/>
                <a:gd name="T2" fmla="*/ 61 w 210"/>
                <a:gd name="T3" fmla="*/ 34 h 159"/>
                <a:gd name="T4" fmla="*/ 57 w 210"/>
                <a:gd name="T5" fmla="*/ 82 h 159"/>
                <a:gd name="T6" fmla="*/ 56 w 210"/>
                <a:gd name="T7" fmla="*/ 99 h 159"/>
                <a:gd name="T8" fmla="*/ 56 w 210"/>
                <a:gd name="T9" fmla="*/ 109 h 159"/>
                <a:gd name="T10" fmla="*/ 50 w 210"/>
                <a:gd name="T11" fmla="*/ 136 h 159"/>
                <a:gd name="T12" fmla="*/ 38 w 210"/>
                <a:gd name="T13" fmla="*/ 143 h 159"/>
                <a:gd name="T14" fmla="*/ 0 w 210"/>
                <a:gd name="T15" fmla="*/ 120 h 159"/>
                <a:gd name="T16" fmla="*/ 0 w 210"/>
                <a:gd name="T17" fmla="*/ 130 h 159"/>
                <a:gd name="T18" fmla="*/ 12 w 210"/>
                <a:gd name="T19" fmla="*/ 140 h 159"/>
                <a:gd name="T20" fmla="*/ 29 w 210"/>
                <a:gd name="T21" fmla="*/ 154 h 159"/>
                <a:gd name="T22" fmla="*/ 32 w 210"/>
                <a:gd name="T23" fmla="*/ 155 h 159"/>
                <a:gd name="T24" fmla="*/ 41 w 210"/>
                <a:gd name="T25" fmla="*/ 159 h 159"/>
                <a:gd name="T26" fmla="*/ 45 w 210"/>
                <a:gd name="T27" fmla="*/ 159 h 159"/>
                <a:gd name="T28" fmla="*/ 60 w 210"/>
                <a:gd name="T29" fmla="*/ 139 h 159"/>
                <a:gd name="T30" fmla="*/ 69 w 210"/>
                <a:gd name="T31" fmla="*/ 34 h 159"/>
                <a:gd name="T32" fmla="*/ 72 w 210"/>
                <a:gd name="T33" fmla="*/ 18 h 159"/>
                <a:gd name="T34" fmla="*/ 210 w 210"/>
                <a:gd name="T35" fmla="*/ 4 h 159"/>
                <a:gd name="T36" fmla="*/ 205 w 210"/>
                <a:gd name="T37" fmla="*/ 0 h 159"/>
                <a:gd name="T38" fmla="*/ 175 w 210"/>
                <a:gd name="T39" fmla="*/ 2 h 159"/>
                <a:gd name="T40" fmla="*/ 110 w 210"/>
                <a:gd name="T41" fmla="*/ 8 h 159"/>
                <a:gd name="T42" fmla="*/ 66 w 210"/>
                <a:gd name="T43" fmla="*/ 1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159">
                  <a:moveTo>
                    <a:pt x="66" y="12"/>
                  </a:moveTo>
                  <a:cubicBezTo>
                    <a:pt x="64" y="19"/>
                    <a:pt x="62" y="26"/>
                    <a:pt x="61" y="34"/>
                  </a:cubicBezTo>
                  <a:cubicBezTo>
                    <a:pt x="59" y="48"/>
                    <a:pt x="57" y="64"/>
                    <a:pt x="57" y="82"/>
                  </a:cubicBezTo>
                  <a:cubicBezTo>
                    <a:pt x="57" y="87"/>
                    <a:pt x="56" y="93"/>
                    <a:pt x="56" y="99"/>
                  </a:cubicBezTo>
                  <a:cubicBezTo>
                    <a:pt x="56" y="103"/>
                    <a:pt x="56" y="106"/>
                    <a:pt x="56" y="109"/>
                  </a:cubicBezTo>
                  <a:cubicBezTo>
                    <a:pt x="55" y="121"/>
                    <a:pt x="53" y="130"/>
                    <a:pt x="50" y="136"/>
                  </a:cubicBezTo>
                  <a:cubicBezTo>
                    <a:pt x="47" y="143"/>
                    <a:pt x="43" y="145"/>
                    <a:pt x="38" y="143"/>
                  </a:cubicBezTo>
                  <a:cubicBezTo>
                    <a:pt x="0" y="120"/>
                    <a:pt x="0" y="120"/>
                    <a:pt x="0" y="120"/>
                  </a:cubicBezTo>
                  <a:cubicBezTo>
                    <a:pt x="0" y="130"/>
                    <a:pt x="0" y="130"/>
                    <a:pt x="0" y="130"/>
                  </a:cubicBezTo>
                  <a:cubicBezTo>
                    <a:pt x="12" y="140"/>
                    <a:pt x="12" y="140"/>
                    <a:pt x="12" y="140"/>
                  </a:cubicBezTo>
                  <a:cubicBezTo>
                    <a:pt x="29" y="154"/>
                    <a:pt x="29" y="154"/>
                    <a:pt x="29" y="154"/>
                  </a:cubicBezTo>
                  <a:cubicBezTo>
                    <a:pt x="30" y="154"/>
                    <a:pt x="31" y="155"/>
                    <a:pt x="32" y="155"/>
                  </a:cubicBezTo>
                  <a:cubicBezTo>
                    <a:pt x="35" y="157"/>
                    <a:pt x="38" y="158"/>
                    <a:pt x="41" y="159"/>
                  </a:cubicBezTo>
                  <a:cubicBezTo>
                    <a:pt x="42" y="159"/>
                    <a:pt x="43" y="159"/>
                    <a:pt x="45" y="159"/>
                  </a:cubicBezTo>
                  <a:cubicBezTo>
                    <a:pt x="52" y="158"/>
                    <a:pt x="58" y="152"/>
                    <a:pt x="60" y="139"/>
                  </a:cubicBezTo>
                  <a:cubicBezTo>
                    <a:pt x="60" y="101"/>
                    <a:pt x="63" y="66"/>
                    <a:pt x="69" y="34"/>
                  </a:cubicBezTo>
                  <a:cubicBezTo>
                    <a:pt x="70" y="29"/>
                    <a:pt x="71" y="23"/>
                    <a:pt x="72" y="18"/>
                  </a:cubicBezTo>
                  <a:cubicBezTo>
                    <a:pt x="210" y="4"/>
                    <a:pt x="210" y="4"/>
                    <a:pt x="210" y="4"/>
                  </a:cubicBezTo>
                  <a:cubicBezTo>
                    <a:pt x="205" y="0"/>
                    <a:pt x="205" y="0"/>
                    <a:pt x="205" y="0"/>
                  </a:cubicBezTo>
                  <a:cubicBezTo>
                    <a:pt x="175" y="2"/>
                    <a:pt x="175" y="2"/>
                    <a:pt x="175" y="2"/>
                  </a:cubicBezTo>
                  <a:cubicBezTo>
                    <a:pt x="110" y="8"/>
                    <a:pt x="110" y="8"/>
                    <a:pt x="110" y="8"/>
                  </a:cubicBezTo>
                  <a:cubicBezTo>
                    <a:pt x="66" y="12"/>
                    <a:pt x="66" y="12"/>
                    <a:pt x="66" y="12"/>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1" name="Freeform 62"/>
            <p:cNvSpPr>
              <a:spLocks noEditPoints="1"/>
            </p:cNvSpPr>
            <p:nvPr/>
          </p:nvSpPr>
          <p:spPr bwMode="auto">
            <a:xfrm>
              <a:off x="7618413" y="4741863"/>
              <a:ext cx="203200" cy="247650"/>
            </a:xfrm>
            <a:custGeom>
              <a:avLst/>
              <a:gdLst>
                <a:gd name="T0" fmla="*/ 93 w 101"/>
                <a:gd name="T1" fmla="*/ 65 h 123"/>
                <a:gd name="T2" fmla="*/ 59 w 101"/>
                <a:gd name="T3" fmla="*/ 31 h 123"/>
                <a:gd name="T4" fmla="*/ 91 w 101"/>
                <a:gd name="T5" fmla="*/ 54 h 123"/>
                <a:gd name="T6" fmla="*/ 101 w 101"/>
                <a:gd name="T7" fmla="*/ 30 h 123"/>
                <a:gd name="T8" fmla="*/ 59 w 101"/>
                <a:gd name="T9" fmla="*/ 0 h 123"/>
                <a:gd name="T10" fmla="*/ 45 w 101"/>
                <a:gd name="T11" fmla="*/ 24 h 123"/>
                <a:gd name="T12" fmla="*/ 35 w 101"/>
                <a:gd name="T13" fmla="*/ 19 h 123"/>
                <a:gd name="T14" fmla="*/ 30 w 101"/>
                <a:gd name="T15" fmla="*/ 23 h 123"/>
                <a:gd name="T16" fmla="*/ 30 w 101"/>
                <a:gd name="T17" fmla="*/ 52 h 123"/>
                <a:gd name="T18" fmla="*/ 28 w 101"/>
                <a:gd name="T19" fmla="*/ 53 h 123"/>
                <a:gd name="T20" fmla="*/ 28 w 101"/>
                <a:gd name="T21" fmla="*/ 25 h 123"/>
                <a:gd name="T22" fmla="*/ 22 w 101"/>
                <a:gd name="T23" fmla="*/ 20 h 123"/>
                <a:gd name="T24" fmla="*/ 17 w 101"/>
                <a:gd name="T25" fmla="*/ 32 h 123"/>
                <a:gd name="T26" fmla="*/ 12 w 101"/>
                <a:gd name="T27" fmla="*/ 22 h 123"/>
                <a:gd name="T28" fmla="*/ 0 w 101"/>
                <a:gd name="T29" fmla="*/ 56 h 123"/>
                <a:gd name="T30" fmla="*/ 14 w 101"/>
                <a:gd name="T31" fmla="*/ 61 h 123"/>
                <a:gd name="T32" fmla="*/ 23 w 101"/>
                <a:gd name="T33" fmla="*/ 103 h 123"/>
                <a:gd name="T34" fmla="*/ 53 w 101"/>
                <a:gd name="T35" fmla="*/ 101 h 123"/>
                <a:gd name="T36" fmla="*/ 58 w 101"/>
                <a:gd name="T37" fmla="*/ 105 h 123"/>
                <a:gd name="T38" fmla="*/ 56 w 101"/>
                <a:gd name="T39" fmla="*/ 122 h 123"/>
                <a:gd name="T40" fmla="*/ 73 w 101"/>
                <a:gd name="T41" fmla="*/ 123 h 123"/>
                <a:gd name="T42" fmla="*/ 93 w 101"/>
                <a:gd name="T43" fmla="*/ 65 h 123"/>
                <a:gd name="T44" fmla="*/ 92 w 101"/>
                <a:gd name="T45" fmla="*/ 48 h 123"/>
                <a:gd name="T46" fmla="*/ 91 w 101"/>
                <a:gd name="T47" fmla="*/ 51 h 123"/>
                <a:gd name="T48" fmla="*/ 61 w 101"/>
                <a:gd name="T49" fmla="*/ 30 h 123"/>
                <a:gd name="T50" fmla="*/ 92 w 101"/>
                <a:gd name="T51" fmla="*/ 48 h 123"/>
                <a:gd name="T52" fmla="*/ 1 w 101"/>
                <a:gd name="T53" fmla="*/ 55 h 123"/>
                <a:gd name="T54" fmla="*/ 11 w 101"/>
                <a:gd name="T55" fmla="*/ 25 h 123"/>
                <a:gd name="T56" fmla="*/ 5 w 101"/>
                <a:gd name="T57" fmla="*/ 55 h 123"/>
                <a:gd name="T58" fmla="*/ 1 w 101"/>
                <a:gd name="T5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1" h="123">
                  <a:moveTo>
                    <a:pt x="93" y="65"/>
                  </a:moveTo>
                  <a:cubicBezTo>
                    <a:pt x="59" y="31"/>
                    <a:pt x="59" y="31"/>
                    <a:pt x="59" y="31"/>
                  </a:cubicBezTo>
                  <a:cubicBezTo>
                    <a:pt x="91" y="54"/>
                    <a:pt x="91" y="54"/>
                    <a:pt x="91" y="54"/>
                  </a:cubicBezTo>
                  <a:cubicBezTo>
                    <a:pt x="101" y="30"/>
                    <a:pt x="101" y="30"/>
                    <a:pt x="101" y="30"/>
                  </a:cubicBezTo>
                  <a:cubicBezTo>
                    <a:pt x="91" y="19"/>
                    <a:pt x="77" y="9"/>
                    <a:pt x="59" y="0"/>
                  </a:cubicBezTo>
                  <a:cubicBezTo>
                    <a:pt x="45" y="24"/>
                    <a:pt x="45" y="24"/>
                    <a:pt x="45" y="24"/>
                  </a:cubicBezTo>
                  <a:cubicBezTo>
                    <a:pt x="35" y="19"/>
                    <a:pt x="35" y="19"/>
                    <a:pt x="35" y="19"/>
                  </a:cubicBezTo>
                  <a:cubicBezTo>
                    <a:pt x="30" y="23"/>
                    <a:pt x="30" y="23"/>
                    <a:pt x="30" y="23"/>
                  </a:cubicBezTo>
                  <a:cubicBezTo>
                    <a:pt x="30" y="52"/>
                    <a:pt x="30" y="52"/>
                    <a:pt x="30" y="52"/>
                  </a:cubicBezTo>
                  <a:cubicBezTo>
                    <a:pt x="28" y="53"/>
                    <a:pt x="28" y="53"/>
                    <a:pt x="28" y="53"/>
                  </a:cubicBezTo>
                  <a:cubicBezTo>
                    <a:pt x="28" y="25"/>
                    <a:pt x="28" y="25"/>
                    <a:pt x="28" y="25"/>
                  </a:cubicBezTo>
                  <a:cubicBezTo>
                    <a:pt x="22" y="20"/>
                    <a:pt x="22" y="20"/>
                    <a:pt x="22" y="20"/>
                  </a:cubicBezTo>
                  <a:cubicBezTo>
                    <a:pt x="17" y="32"/>
                    <a:pt x="17" y="32"/>
                    <a:pt x="17" y="32"/>
                  </a:cubicBezTo>
                  <a:cubicBezTo>
                    <a:pt x="12" y="22"/>
                    <a:pt x="12" y="22"/>
                    <a:pt x="12" y="22"/>
                  </a:cubicBezTo>
                  <a:cubicBezTo>
                    <a:pt x="4" y="29"/>
                    <a:pt x="0" y="41"/>
                    <a:pt x="0" y="56"/>
                  </a:cubicBezTo>
                  <a:cubicBezTo>
                    <a:pt x="14" y="61"/>
                    <a:pt x="14" y="61"/>
                    <a:pt x="14" y="61"/>
                  </a:cubicBezTo>
                  <a:cubicBezTo>
                    <a:pt x="25" y="69"/>
                    <a:pt x="28" y="83"/>
                    <a:pt x="23" y="103"/>
                  </a:cubicBezTo>
                  <a:cubicBezTo>
                    <a:pt x="53" y="101"/>
                    <a:pt x="53" y="101"/>
                    <a:pt x="53" y="101"/>
                  </a:cubicBezTo>
                  <a:cubicBezTo>
                    <a:pt x="58" y="105"/>
                    <a:pt x="58" y="105"/>
                    <a:pt x="58" y="105"/>
                  </a:cubicBezTo>
                  <a:cubicBezTo>
                    <a:pt x="57" y="111"/>
                    <a:pt x="56" y="116"/>
                    <a:pt x="56" y="122"/>
                  </a:cubicBezTo>
                  <a:cubicBezTo>
                    <a:pt x="73" y="123"/>
                    <a:pt x="73" y="123"/>
                    <a:pt x="73" y="123"/>
                  </a:cubicBezTo>
                  <a:cubicBezTo>
                    <a:pt x="93" y="65"/>
                    <a:pt x="93" y="65"/>
                    <a:pt x="93" y="65"/>
                  </a:cubicBezTo>
                  <a:close/>
                  <a:moveTo>
                    <a:pt x="92" y="48"/>
                  </a:moveTo>
                  <a:cubicBezTo>
                    <a:pt x="91" y="51"/>
                    <a:pt x="91" y="51"/>
                    <a:pt x="91" y="51"/>
                  </a:cubicBezTo>
                  <a:cubicBezTo>
                    <a:pt x="61" y="30"/>
                    <a:pt x="61" y="30"/>
                    <a:pt x="61" y="30"/>
                  </a:cubicBezTo>
                  <a:cubicBezTo>
                    <a:pt x="92" y="48"/>
                    <a:pt x="92" y="48"/>
                    <a:pt x="92" y="48"/>
                  </a:cubicBezTo>
                  <a:close/>
                  <a:moveTo>
                    <a:pt x="1" y="55"/>
                  </a:moveTo>
                  <a:cubicBezTo>
                    <a:pt x="2" y="40"/>
                    <a:pt x="6" y="30"/>
                    <a:pt x="11" y="25"/>
                  </a:cubicBezTo>
                  <a:cubicBezTo>
                    <a:pt x="7" y="34"/>
                    <a:pt x="5" y="44"/>
                    <a:pt x="5" y="55"/>
                  </a:cubicBezTo>
                  <a:cubicBezTo>
                    <a:pt x="1" y="55"/>
                    <a:pt x="1" y="55"/>
                    <a:pt x="1" y="5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2" name="Freeform 63"/>
            <p:cNvSpPr>
              <a:spLocks/>
            </p:cNvSpPr>
            <p:nvPr/>
          </p:nvSpPr>
          <p:spPr bwMode="auto">
            <a:xfrm>
              <a:off x="7740651" y="4802188"/>
              <a:ext cx="61913" cy="42863"/>
            </a:xfrm>
            <a:custGeom>
              <a:avLst/>
              <a:gdLst>
                <a:gd name="T0" fmla="*/ 38 w 39"/>
                <a:gd name="T1" fmla="*/ 27 h 27"/>
                <a:gd name="T2" fmla="*/ 39 w 39"/>
                <a:gd name="T3" fmla="*/ 23 h 27"/>
                <a:gd name="T4" fmla="*/ 0 w 39"/>
                <a:gd name="T5" fmla="*/ 0 h 27"/>
                <a:gd name="T6" fmla="*/ 38 w 39"/>
                <a:gd name="T7" fmla="*/ 27 h 27"/>
                <a:gd name="T8" fmla="*/ 38 w 39"/>
                <a:gd name="T9" fmla="*/ 27 h 27"/>
              </a:gdLst>
              <a:ahLst/>
              <a:cxnLst>
                <a:cxn ang="0">
                  <a:pos x="T0" y="T1"/>
                </a:cxn>
                <a:cxn ang="0">
                  <a:pos x="T2" y="T3"/>
                </a:cxn>
                <a:cxn ang="0">
                  <a:pos x="T4" y="T5"/>
                </a:cxn>
                <a:cxn ang="0">
                  <a:pos x="T6" y="T7"/>
                </a:cxn>
                <a:cxn ang="0">
                  <a:pos x="T8" y="T9"/>
                </a:cxn>
              </a:cxnLst>
              <a:rect l="0" t="0" r="r" b="b"/>
              <a:pathLst>
                <a:path w="39" h="27">
                  <a:moveTo>
                    <a:pt x="38" y="27"/>
                  </a:moveTo>
                  <a:lnTo>
                    <a:pt x="39" y="23"/>
                  </a:lnTo>
                  <a:lnTo>
                    <a:pt x="0" y="0"/>
                  </a:lnTo>
                  <a:lnTo>
                    <a:pt x="38" y="27"/>
                  </a:lnTo>
                  <a:lnTo>
                    <a:pt x="38"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3" name="Freeform 64"/>
            <p:cNvSpPr>
              <a:spLocks/>
            </p:cNvSpPr>
            <p:nvPr/>
          </p:nvSpPr>
          <p:spPr bwMode="auto">
            <a:xfrm>
              <a:off x="7620001" y="4792663"/>
              <a:ext cx="20638" cy="60325"/>
            </a:xfrm>
            <a:custGeom>
              <a:avLst/>
              <a:gdLst>
                <a:gd name="T0" fmla="*/ 10 w 10"/>
                <a:gd name="T1" fmla="*/ 0 h 30"/>
                <a:gd name="T2" fmla="*/ 0 w 10"/>
                <a:gd name="T3" fmla="*/ 30 h 30"/>
                <a:gd name="T4" fmla="*/ 4 w 10"/>
                <a:gd name="T5" fmla="*/ 30 h 30"/>
                <a:gd name="T6" fmla="*/ 10 w 10"/>
                <a:gd name="T7" fmla="*/ 0 h 30"/>
              </a:gdLst>
              <a:ahLst/>
              <a:cxnLst>
                <a:cxn ang="0">
                  <a:pos x="T0" y="T1"/>
                </a:cxn>
                <a:cxn ang="0">
                  <a:pos x="T2" y="T3"/>
                </a:cxn>
                <a:cxn ang="0">
                  <a:pos x="T4" y="T5"/>
                </a:cxn>
                <a:cxn ang="0">
                  <a:pos x="T6" y="T7"/>
                </a:cxn>
              </a:cxnLst>
              <a:rect l="0" t="0" r="r" b="b"/>
              <a:pathLst>
                <a:path w="10" h="30">
                  <a:moveTo>
                    <a:pt x="10" y="0"/>
                  </a:moveTo>
                  <a:cubicBezTo>
                    <a:pt x="5" y="5"/>
                    <a:pt x="1" y="15"/>
                    <a:pt x="0" y="30"/>
                  </a:cubicBezTo>
                  <a:cubicBezTo>
                    <a:pt x="4" y="30"/>
                    <a:pt x="4" y="30"/>
                    <a:pt x="4" y="30"/>
                  </a:cubicBezTo>
                  <a:cubicBezTo>
                    <a:pt x="4" y="19"/>
                    <a:pt x="6" y="9"/>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4" name="Freeform 65"/>
            <p:cNvSpPr>
              <a:spLocks/>
            </p:cNvSpPr>
            <p:nvPr/>
          </p:nvSpPr>
          <p:spPr bwMode="auto">
            <a:xfrm>
              <a:off x="7729538" y="4989513"/>
              <a:ext cx="26988" cy="4763"/>
            </a:xfrm>
            <a:custGeom>
              <a:avLst/>
              <a:gdLst>
                <a:gd name="T0" fmla="*/ 14 w 14"/>
                <a:gd name="T1" fmla="*/ 3 h 3"/>
                <a:gd name="T2" fmla="*/ 13 w 14"/>
                <a:gd name="T3" fmla="*/ 2 h 3"/>
                <a:gd name="T4" fmla="*/ 1 w 14"/>
                <a:gd name="T5" fmla="*/ 0 h 3"/>
                <a:gd name="T6" fmla="*/ 0 w 14"/>
                <a:gd name="T7" fmla="*/ 1 h 3"/>
                <a:gd name="T8" fmla="*/ 14 w 14"/>
                <a:gd name="T9" fmla="*/ 3 h 3"/>
              </a:gdLst>
              <a:ahLst/>
              <a:cxnLst>
                <a:cxn ang="0">
                  <a:pos x="T0" y="T1"/>
                </a:cxn>
                <a:cxn ang="0">
                  <a:pos x="T2" y="T3"/>
                </a:cxn>
                <a:cxn ang="0">
                  <a:pos x="T4" y="T5"/>
                </a:cxn>
                <a:cxn ang="0">
                  <a:pos x="T6" y="T7"/>
                </a:cxn>
                <a:cxn ang="0">
                  <a:pos x="T8" y="T9"/>
                </a:cxn>
              </a:cxnLst>
              <a:rect l="0" t="0" r="r" b="b"/>
              <a:pathLst>
                <a:path w="14" h="3">
                  <a:moveTo>
                    <a:pt x="14" y="3"/>
                  </a:moveTo>
                  <a:cubicBezTo>
                    <a:pt x="13" y="2"/>
                    <a:pt x="13" y="2"/>
                    <a:pt x="13" y="2"/>
                  </a:cubicBezTo>
                  <a:cubicBezTo>
                    <a:pt x="1" y="0"/>
                    <a:pt x="1" y="0"/>
                    <a:pt x="1" y="0"/>
                  </a:cubicBezTo>
                  <a:cubicBezTo>
                    <a:pt x="0" y="0"/>
                    <a:pt x="0" y="1"/>
                    <a:pt x="0" y="1"/>
                  </a:cubicBezTo>
                  <a:cubicBezTo>
                    <a:pt x="14" y="3"/>
                    <a:pt x="14" y="3"/>
                    <a:pt x="14"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5" name="Freeform 66"/>
            <p:cNvSpPr>
              <a:spLocks/>
            </p:cNvSpPr>
            <p:nvPr/>
          </p:nvSpPr>
          <p:spPr bwMode="auto">
            <a:xfrm>
              <a:off x="7729538" y="4999038"/>
              <a:ext cx="26988" cy="14288"/>
            </a:xfrm>
            <a:custGeom>
              <a:avLst/>
              <a:gdLst>
                <a:gd name="T0" fmla="*/ 14 w 14"/>
                <a:gd name="T1" fmla="*/ 7 h 7"/>
                <a:gd name="T2" fmla="*/ 12 w 14"/>
                <a:gd name="T3" fmla="*/ 4 h 7"/>
                <a:gd name="T4" fmla="*/ 0 w 14"/>
                <a:gd name="T5" fmla="*/ 0 h 7"/>
                <a:gd name="T6" fmla="*/ 0 w 14"/>
                <a:gd name="T7" fmla="*/ 2 h 7"/>
                <a:gd name="T8" fmla="*/ 0 w 14"/>
                <a:gd name="T9" fmla="*/ 2 h 7"/>
                <a:gd name="T10" fmla="*/ 14 w 14"/>
                <a:gd name="T11" fmla="*/ 7 h 7"/>
              </a:gdLst>
              <a:ahLst/>
              <a:cxnLst>
                <a:cxn ang="0">
                  <a:pos x="T0" y="T1"/>
                </a:cxn>
                <a:cxn ang="0">
                  <a:pos x="T2" y="T3"/>
                </a:cxn>
                <a:cxn ang="0">
                  <a:pos x="T4" y="T5"/>
                </a:cxn>
                <a:cxn ang="0">
                  <a:pos x="T6" y="T7"/>
                </a:cxn>
                <a:cxn ang="0">
                  <a:pos x="T8" y="T9"/>
                </a:cxn>
                <a:cxn ang="0">
                  <a:pos x="T10" y="T11"/>
                </a:cxn>
              </a:cxnLst>
              <a:rect l="0" t="0" r="r" b="b"/>
              <a:pathLst>
                <a:path w="14" h="7">
                  <a:moveTo>
                    <a:pt x="14" y="7"/>
                  </a:moveTo>
                  <a:cubicBezTo>
                    <a:pt x="12" y="4"/>
                    <a:pt x="12" y="4"/>
                    <a:pt x="12" y="4"/>
                  </a:cubicBezTo>
                  <a:cubicBezTo>
                    <a:pt x="0" y="0"/>
                    <a:pt x="0" y="0"/>
                    <a:pt x="0" y="0"/>
                  </a:cubicBezTo>
                  <a:cubicBezTo>
                    <a:pt x="0" y="1"/>
                    <a:pt x="0" y="1"/>
                    <a:pt x="0" y="2"/>
                  </a:cubicBezTo>
                  <a:cubicBezTo>
                    <a:pt x="0" y="2"/>
                    <a:pt x="0" y="2"/>
                    <a:pt x="0" y="2"/>
                  </a:cubicBezTo>
                  <a:cubicBezTo>
                    <a:pt x="14" y="7"/>
                    <a:pt x="14" y="7"/>
                    <a:pt x="14" y="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6" name="Freeform 67"/>
            <p:cNvSpPr>
              <a:spLocks/>
            </p:cNvSpPr>
            <p:nvPr/>
          </p:nvSpPr>
          <p:spPr bwMode="auto">
            <a:xfrm>
              <a:off x="7729538" y="4992688"/>
              <a:ext cx="25400" cy="11113"/>
            </a:xfrm>
            <a:custGeom>
              <a:avLst/>
              <a:gdLst>
                <a:gd name="T0" fmla="*/ 13 w 13"/>
                <a:gd name="T1" fmla="*/ 5 h 5"/>
                <a:gd name="T2" fmla="*/ 12 w 13"/>
                <a:gd name="T3" fmla="*/ 3 h 5"/>
                <a:gd name="T4" fmla="*/ 0 w 13"/>
                <a:gd name="T5" fmla="*/ 0 h 5"/>
                <a:gd name="T6" fmla="*/ 0 w 13"/>
                <a:gd name="T7" fmla="*/ 2 h 5"/>
                <a:gd name="T8" fmla="*/ 0 w 13"/>
                <a:gd name="T9" fmla="*/ 2 h 5"/>
                <a:gd name="T10" fmla="*/ 13 w 13"/>
                <a:gd name="T11" fmla="*/ 5 h 5"/>
              </a:gdLst>
              <a:ahLst/>
              <a:cxnLst>
                <a:cxn ang="0">
                  <a:pos x="T0" y="T1"/>
                </a:cxn>
                <a:cxn ang="0">
                  <a:pos x="T2" y="T3"/>
                </a:cxn>
                <a:cxn ang="0">
                  <a:pos x="T4" y="T5"/>
                </a:cxn>
                <a:cxn ang="0">
                  <a:pos x="T6" y="T7"/>
                </a:cxn>
                <a:cxn ang="0">
                  <a:pos x="T8" y="T9"/>
                </a:cxn>
                <a:cxn ang="0">
                  <a:pos x="T10" y="T11"/>
                </a:cxn>
              </a:cxnLst>
              <a:rect l="0" t="0" r="r" b="b"/>
              <a:pathLst>
                <a:path w="13" h="5">
                  <a:moveTo>
                    <a:pt x="13" y="5"/>
                  </a:moveTo>
                  <a:cubicBezTo>
                    <a:pt x="12" y="3"/>
                    <a:pt x="12" y="3"/>
                    <a:pt x="12" y="3"/>
                  </a:cubicBezTo>
                  <a:cubicBezTo>
                    <a:pt x="0" y="0"/>
                    <a:pt x="0" y="0"/>
                    <a:pt x="0" y="0"/>
                  </a:cubicBezTo>
                  <a:cubicBezTo>
                    <a:pt x="0" y="1"/>
                    <a:pt x="0" y="1"/>
                    <a:pt x="0" y="2"/>
                  </a:cubicBezTo>
                  <a:cubicBezTo>
                    <a:pt x="0" y="2"/>
                    <a:pt x="0" y="2"/>
                    <a:pt x="0" y="2"/>
                  </a:cubicBezTo>
                  <a:cubicBezTo>
                    <a:pt x="13" y="5"/>
                    <a:pt x="13" y="5"/>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7" name="Freeform 68"/>
            <p:cNvSpPr>
              <a:spLocks/>
            </p:cNvSpPr>
            <p:nvPr/>
          </p:nvSpPr>
          <p:spPr bwMode="auto">
            <a:xfrm>
              <a:off x="7720013" y="5011738"/>
              <a:ext cx="80963" cy="85725"/>
            </a:xfrm>
            <a:custGeom>
              <a:avLst/>
              <a:gdLst>
                <a:gd name="T0" fmla="*/ 3 w 40"/>
                <a:gd name="T1" fmla="*/ 0 h 43"/>
                <a:gd name="T2" fmla="*/ 3 w 40"/>
                <a:gd name="T3" fmla="*/ 1 h 43"/>
                <a:gd name="T4" fmla="*/ 0 w 40"/>
                <a:gd name="T5" fmla="*/ 42 h 43"/>
                <a:gd name="T6" fmla="*/ 29 w 40"/>
                <a:gd name="T7" fmla="*/ 37 h 43"/>
                <a:gd name="T8" fmla="*/ 40 w 40"/>
                <a:gd name="T9" fmla="*/ 17 h 43"/>
                <a:gd name="T10" fmla="*/ 24 w 40"/>
                <a:gd name="T11" fmla="*/ 8 h 43"/>
                <a:gd name="T12" fmla="*/ 24 w 40"/>
                <a:gd name="T13" fmla="*/ 7 h 43"/>
                <a:gd name="T14" fmla="*/ 5 w 40"/>
                <a:gd name="T15" fmla="*/ 1 h 43"/>
                <a:gd name="T16" fmla="*/ 3 w 40"/>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0"/>
                  </a:moveTo>
                  <a:cubicBezTo>
                    <a:pt x="3" y="0"/>
                    <a:pt x="3" y="1"/>
                    <a:pt x="3" y="1"/>
                  </a:cubicBezTo>
                  <a:cubicBezTo>
                    <a:pt x="2" y="15"/>
                    <a:pt x="1" y="28"/>
                    <a:pt x="0" y="42"/>
                  </a:cubicBezTo>
                  <a:cubicBezTo>
                    <a:pt x="13" y="43"/>
                    <a:pt x="22" y="41"/>
                    <a:pt x="29" y="37"/>
                  </a:cubicBezTo>
                  <a:cubicBezTo>
                    <a:pt x="36" y="33"/>
                    <a:pt x="39" y="27"/>
                    <a:pt x="40" y="17"/>
                  </a:cubicBezTo>
                  <a:cubicBezTo>
                    <a:pt x="34" y="16"/>
                    <a:pt x="29" y="13"/>
                    <a:pt x="24" y="8"/>
                  </a:cubicBezTo>
                  <a:cubicBezTo>
                    <a:pt x="24" y="7"/>
                    <a:pt x="24" y="7"/>
                    <a:pt x="24" y="7"/>
                  </a:cubicBezTo>
                  <a:cubicBezTo>
                    <a:pt x="17" y="6"/>
                    <a:pt x="11" y="4"/>
                    <a:pt x="5" y="1"/>
                  </a:cubicBezTo>
                  <a:cubicBezTo>
                    <a:pt x="5" y="1"/>
                    <a:pt x="4" y="0"/>
                    <a:pt x="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8" name="Freeform 69"/>
            <p:cNvSpPr>
              <a:spLocks/>
            </p:cNvSpPr>
            <p:nvPr/>
          </p:nvSpPr>
          <p:spPr bwMode="auto">
            <a:xfrm>
              <a:off x="7769226" y="5011738"/>
              <a:ext cx="44450" cy="33338"/>
            </a:xfrm>
            <a:custGeom>
              <a:avLst/>
              <a:gdLst>
                <a:gd name="T0" fmla="*/ 22 w 22"/>
                <a:gd name="T1" fmla="*/ 0 h 17"/>
                <a:gd name="T2" fmla="*/ 21 w 22"/>
                <a:gd name="T3" fmla="*/ 1 h 17"/>
                <a:gd name="T4" fmla="*/ 1 w 22"/>
                <a:gd name="T5" fmla="*/ 7 h 17"/>
                <a:gd name="T6" fmla="*/ 0 w 22"/>
                <a:gd name="T7" fmla="*/ 8 h 17"/>
                <a:gd name="T8" fmla="*/ 16 w 22"/>
                <a:gd name="T9" fmla="*/ 17 h 17"/>
                <a:gd name="T10" fmla="*/ 17 w 22"/>
                <a:gd name="T11" fmla="*/ 17 h 17"/>
                <a:gd name="T12" fmla="*/ 22 w 22"/>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2" h="17">
                  <a:moveTo>
                    <a:pt x="22" y="0"/>
                  </a:moveTo>
                  <a:cubicBezTo>
                    <a:pt x="22" y="1"/>
                    <a:pt x="22" y="1"/>
                    <a:pt x="21" y="1"/>
                  </a:cubicBezTo>
                  <a:cubicBezTo>
                    <a:pt x="16" y="5"/>
                    <a:pt x="9" y="7"/>
                    <a:pt x="1" y="7"/>
                  </a:cubicBezTo>
                  <a:cubicBezTo>
                    <a:pt x="0" y="8"/>
                    <a:pt x="0" y="8"/>
                    <a:pt x="0" y="8"/>
                  </a:cubicBezTo>
                  <a:cubicBezTo>
                    <a:pt x="5" y="13"/>
                    <a:pt x="10" y="16"/>
                    <a:pt x="16" y="17"/>
                  </a:cubicBezTo>
                  <a:cubicBezTo>
                    <a:pt x="16" y="17"/>
                    <a:pt x="17" y="17"/>
                    <a:pt x="17" y="17"/>
                  </a:cubicBezTo>
                  <a:cubicBezTo>
                    <a:pt x="22" y="0"/>
                    <a:pt x="22" y="0"/>
                    <a:pt x="22"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9" name="Freeform 70"/>
            <p:cNvSpPr>
              <a:spLocks/>
            </p:cNvSpPr>
            <p:nvPr/>
          </p:nvSpPr>
          <p:spPr bwMode="auto">
            <a:xfrm>
              <a:off x="7715251" y="5118101"/>
              <a:ext cx="9525" cy="152400"/>
            </a:xfrm>
            <a:custGeom>
              <a:avLst/>
              <a:gdLst>
                <a:gd name="T0" fmla="*/ 3 w 6"/>
                <a:gd name="T1" fmla="*/ 0 h 96"/>
                <a:gd name="T2" fmla="*/ 0 w 6"/>
                <a:gd name="T3" fmla="*/ 27 h 96"/>
                <a:gd name="T4" fmla="*/ 0 w 6"/>
                <a:gd name="T5" fmla="*/ 81 h 96"/>
                <a:gd name="T6" fmla="*/ 0 w 6"/>
                <a:gd name="T7" fmla="*/ 81 h 96"/>
                <a:gd name="T8" fmla="*/ 0 w 6"/>
                <a:gd name="T9" fmla="*/ 96 h 96"/>
                <a:gd name="T10" fmla="*/ 6 w 6"/>
                <a:gd name="T11" fmla="*/ 96 h 96"/>
                <a:gd name="T12" fmla="*/ 6 w 6"/>
                <a:gd name="T13" fmla="*/ 0 h 96"/>
                <a:gd name="T14" fmla="*/ 3 w 6"/>
                <a:gd name="T15" fmla="*/ 0 h 96"/>
                <a:gd name="T16" fmla="*/ 3 w 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6">
                  <a:moveTo>
                    <a:pt x="3" y="0"/>
                  </a:moveTo>
                  <a:lnTo>
                    <a:pt x="0" y="27"/>
                  </a:lnTo>
                  <a:lnTo>
                    <a:pt x="0" y="81"/>
                  </a:lnTo>
                  <a:lnTo>
                    <a:pt x="0" y="81"/>
                  </a:lnTo>
                  <a:lnTo>
                    <a:pt x="0" y="96"/>
                  </a:lnTo>
                  <a:lnTo>
                    <a:pt x="6" y="96"/>
                  </a:lnTo>
                  <a:lnTo>
                    <a:pt x="6" y="0"/>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0" name="Freeform 71"/>
            <p:cNvSpPr>
              <a:spLocks/>
            </p:cNvSpPr>
            <p:nvPr/>
          </p:nvSpPr>
          <p:spPr bwMode="auto">
            <a:xfrm>
              <a:off x="7450138" y="5137151"/>
              <a:ext cx="166688" cy="88900"/>
            </a:xfrm>
            <a:custGeom>
              <a:avLst/>
              <a:gdLst>
                <a:gd name="T0" fmla="*/ 82 w 83"/>
                <a:gd name="T1" fmla="*/ 15 h 44"/>
                <a:gd name="T2" fmla="*/ 83 w 83"/>
                <a:gd name="T3" fmla="*/ 0 h 44"/>
                <a:gd name="T4" fmla="*/ 69 w 83"/>
                <a:gd name="T5" fmla="*/ 2 h 44"/>
                <a:gd name="T6" fmla="*/ 2 w 83"/>
                <a:gd name="T7" fmla="*/ 21 h 44"/>
                <a:gd name="T8" fmla="*/ 0 w 83"/>
                <a:gd name="T9" fmla="*/ 44 h 44"/>
                <a:gd name="T10" fmla="*/ 67 w 83"/>
                <a:gd name="T11" fmla="*/ 32 h 44"/>
                <a:gd name="T12" fmla="*/ 70 w 83"/>
                <a:gd name="T13" fmla="*/ 31 h 44"/>
                <a:gd name="T14" fmla="*/ 71 w 83"/>
                <a:gd name="T15" fmla="*/ 30 h 44"/>
                <a:gd name="T16" fmla="*/ 82 w 83"/>
                <a:gd name="T17"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44">
                  <a:moveTo>
                    <a:pt x="82" y="15"/>
                  </a:moveTo>
                  <a:cubicBezTo>
                    <a:pt x="83" y="10"/>
                    <a:pt x="83" y="6"/>
                    <a:pt x="83" y="0"/>
                  </a:cubicBezTo>
                  <a:cubicBezTo>
                    <a:pt x="69" y="2"/>
                    <a:pt x="69" y="2"/>
                    <a:pt x="69" y="2"/>
                  </a:cubicBezTo>
                  <a:cubicBezTo>
                    <a:pt x="54" y="15"/>
                    <a:pt x="32" y="21"/>
                    <a:pt x="2" y="21"/>
                  </a:cubicBezTo>
                  <a:cubicBezTo>
                    <a:pt x="0" y="44"/>
                    <a:pt x="0" y="44"/>
                    <a:pt x="0" y="44"/>
                  </a:cubicBezTo>
                  <a:cubicBezTo>
                    <a:pt x="25" y="43"/>
                    <a:pt x="47" y="39"/>
                    <a:pt x="67" y="32"/>
                  </a:cubicBezTo>
                  <a:cubicBezTo>
                    <a:pt x="68" y="32"/>
                    <a:pt x="69" y="31"/>
                    <a:pt x="70" y="31"/>
                  </a:cubicBezTo>
                  <a:cubicBezTo>
                    <a:pt x="70" y="31"/>
                    <a:pt x="71" y="31"/>
                    <a:pt x="71" y="30"/>
                  </a:cubicBezTo>
                  <a:cubicBezTo>
                    <a:pt x="77" y="26"/>
                    <a:pt x="80" y="21"/>
                    <a:pt x="82"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1" name="Freeform 72"/>
            <p:cNvSpPr>
              <a:spLocks/>
            </p:cNvSpPr>
            <p:nvPr/>
          </p:nvSpPr>
          <p:spPr bwMode="auto">
            <a:xfrm>
              <a:off x="7445376" y="5127626"/>
              <a:ext cx="250825" cy="115888"/>
            </a:xfrm>
            <a:custGeom>
              <a:avLst/>
              <a:gdLst>
                <a:gd name="T0" fmla="*/ 125 w 125"/>
                <a:gd name="T1" fmla="*/ 0 h 58"/>
                <a:gd name="T2" fmla="*/ 118 w 125"/>
                <a:gd name="T3" fmla="*/ 1 h 58"/>
                <a:gd name="T4" fmla="*/ 109 w 125"/>
                <a:gd name="T5" fmla="*/ 30 h 58"/>
                <a:gd name="T6" fmla="*/ 107 w 125"/>
                <a:gd name="T7" fmla="*/ 31 h 58"/>
                <a:gd name="T8" fmla="*/ 73 w 125"/>
                <a:gd name="T9" fmla="*/ 36 h 58"/>
                <a:gd name="T10" fmla="*/ 69 w 125"/>
                <a:gd name="T11" fmla="*/ 37 h 58"/>
                <a:gd name="T12" fmla="*/ 2 w 125"/>
                <a:gd name="T13" fmla="*/ 49 h 58"/>
                <a:gd name="T14" fmla="*/ 0 w 125"/>
                <a:gd name="T15" fmla="*/ 58 h 58"/>
                <a:gd name="T16" fmla="*/ 13 w 125"/>
                <a:gd name="T17" fmla="*/ 56 h 58"/>
                <a:gd name="T18" fmla="*/ 25 w 125"/>
                <a:gd name="T19" fmla="*/ 54 h 58"/>
                <a:gd name="T20" fmla="*/ 41 w 125"/>
                <a:gd name="T21" fmla="*/ 52 h 58"/>
                <a:gd name="T22" fmla="*/ 99 w 125"/>
                <a:gd name="T23" fmla="*/ 44 h 58"/>
                <a:gd name="T24" fmla="*/ 125 w 125"/>
                <a:gd name="T25" fmla="*/ 28 h 58"/>
                <a:gd name="T26" fmla="*/ 125 w 125"/>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58">
                  <a:moveTo>
                    <a:pt x="125" y="0"/>
                  </a:moveTo>
                  <a:cubicBezTo>
                    <a:pt x="118" y="1"/>
                    <a:pt x="118" y="1"/>
                    <a:pt x="118" y="1"/>
                  </a:cubicBezTo>
                  <a:cubicBezTo>
                    <a:pt x="119" y="14"/>
                    <a:pt x="116" y="24"/>
                    <a:pt x="109" y="30"/>
                  </a:cubicBezTo>
                  <a:cubicBezTo>
                    <a:pt x="107" y="31"/>
                    <a:pt x="107" y="31"/>
                    <a:pt x="107" y="31"/>
                  </a:cubicBezTo>
                  <a:cubicBezTo>
                    <a:pt x="73" y="36"/>
                    <a:pt x="73" y="36"/>
                    <a:pt x="73" y="36"/>
                  </a:cubicBezTo>
                  <a:cubicBezTo>
                    <a:pt x="69" y="37"/>
                    <a:pt x="69" y="37"/>
                    <a:pt x="69" y="37"/>
                  </a:cubicBezTo>
                  <a:cubicBezTo>
                    <a:pt x="49" y="44"/>
                    <a:pt x="27" y="48"/>
                    <a:pt x="2" y="49"/>
                  </a:cubicBezTo>
                  <a:cubicBezTo>
                    <a:pt x="2" y="52"/>
                    <a:pt x="1" y="55"/>
                    <a:pt x="0" y="58"/>
                  </a:cubicBezTo>
                  <a:cubicBezTo>
                    <a:pt x="13" y="56"/>
                    <a:pt x="13" y="56"/>
                    <a:pt x="13" y="56"/>
                  </a:cubicBezTo>
                  <a:cubicBezTo>
                    <a:pt x="25" y="54"/>
                    <a:pt x="25" y="54"/>
                    <a:pt x="25" y="54"/>
                  </a:cubicBezTo>
                  <a:cubicBezTo>
                    <a:pt x="41" y="52"/>
                    <a:pt x="41" y="52"/>
                    <a:pt x="41" y="52"/>
                  </a:cubicBezTo>
                  <a:cubicBezTo>
                    <a:pt x="99" y="44"/>
                    <a:pt x="99" y="44"/>
                    <a:pt x="99" y="44"/>
                  </a:cubicBezTo>
                  <a:cubicBezTo>
                    <a:pt x="113" y="46"/>
                    <a:pt x="122" y="41"/>
                    <a:pt x="125" y="28"/>
                  </a:cubicBezTo>
                  <a:cubicBezTo>
                    <a:pt x="125" y="0"/>
                    <a:pt x="125" y="0"/>
                    <a:pt x="125"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2" name="Freeform 73"/>
            <p:cNvSpPr>
              <a:spLocks noEditPoints="1"/>
            </p:cNvSpPr>
            <p:nvPr/>
          </p:nvSpPr>
          <p:spPr bwMode="auto">
            <a:xfrm>
              <a:off x="7550151" y="5276851"/>
              <a:ext cx="236538" cy="49213"/>
            </a:xfrm>
            <a:custGeom>
              <a:avLst/>
              <a:gdLst>
                <a:gd name="T0" fmla="*/ 106 w 118"/>
                <a:gd name="T1" fmla="*/ 2 h 25"/>
                <a:gd name="T2" fmla="*/ 93 w 118"/>
                <a:gd name="T3" fmla="*/ 0 h 25"/>
                <a:gd name="T4" fmla="*/ 79 w 118"/>
                <a:gd name="T5" fmla="*/ 0 h 25"/>
                <a:gd name="T6" fmla="*/ 0 w 118"/>
                <a:gd name="T7" fmla="*/ 25 h 25"/>
                <a:gd name="T8" fmla="*/ 118 w 118"/>
                <a:gd name="T9" fmla="*/ 17 h 25"/>
                <a:gd name="T10" fmla="*/ 106 w 118"/>
                <a:gd name="T11" fmla="*/ 2 h 25"/>
                <a:gd name="T12" fmla="*/ 88 w 118"/>
                <a:gd name="T13" fmla="*/ 2 h 25"/>
                <a:gd name="T14" fmla="*/ 93 w 118"/>
                <a:gd name="T15" fmla="*/ 2 h 25"/>
                <a:gd name="T16" fmla="*/ 19 w 118"/>
                <a:gd name="T17" fmla="*/ 23 h 25"/>
                <a:gd name="T18" fmla="*/ 8 w 118"/>
                <a:gd name="T19" fmla="*/ 22 h 25"/>
                <a:gd name="T20" fmla="*/ 72 w 118"/>
                <a:gd name="T21" fmla="*/ 2 h 25"/>
                <a:gd name="T22" fmla="*/ 88 w 118"/>
                <a:gd name="T2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25">
                  <a:moveTo>
                    <a:pt x="106" y="2"/>
                  </a:moveTo>
                  <a:cubicBezTo>
                    <a:pt x="102" y="1"/>
                    <a:pt x="98" y="1"/>
                    <a:pt x="93" y="0"/>
                  </a:cubicBezTo>
                  <a:cubicBezTo>
                    <a:pt x="79" y="0"/>
                    <a:pt x="79" y="0"/>
                    <a:pt x="79" y="0"/>
                  </a:cubicBezTo>
                  <a:cubicBezTo>
                    <a:pt x="49" y="4"/>
                    <a:pt x="22" y="12"/>
                    <a:pt x="0" y="25"/>
                  </a:cubicBezTo>
                  <a:cubicBezTo>
                    <a:pt x="118" y="17"/>
                    <a:pt x="118" y="17"/>
                    <a:pt x="118" y="17"/>
                  </a:cubicBezTo>
                  <a:cubicBezTo>
                    <a:pt x="106" y="2"/>
                    <a:pt x="106" y="2"/>
                    <a:pt x="106" y="2"/>
                  </a:cubicBezTo>
                  <a:close/>
                  <a:moveTo>
                    <a:pt x="88" y="2"/>
                  </a:moveTo>
                  <a:cubicBezTo>
                    <a:pt x="89" y="2"/>
                    <a:pt x="91" y="2"/>
                    <a:pt x="93" y="2"/>
                  </a:cubicBezTo>
                  <a:cubicBezTo>
                    <a:pt x="63" y="7"/>
                    <a:pt x="38" y="14"/>
                    <a:pt x="19" y="23"/>
                  </a:cubicBezTo>
                  <a:cubicBezTo>
                    <a:pt x="15" y="23"/>
                    <a:pt x="11" y="23"/>
                    <a:pt x="8" y="22"/>
                  </a:cubicBezTo>
                  <a:cubicBezTo>
                    <a:pt x="25" y="12"/>
                    <a:pt x="46" y="5"/>
                    <a:pt x="72" y="2"/>
                  </a:cubicBezTo>
                  <a:cubicBezTo>
                    <a:pt x="88" y="2"/>
                    <a:pt x="88" y="2"/>
                    <a:pt x="88" y="2"/>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3" name="Freeform 74"/>
            <p:cNvSpPr>
              <a:spLocks/>
            </p:cNvSpPr>
            <p:nvPr/>
          </p:nvSpPr>
          <p:spPr bwMode="auto">
            <a:xfrm>
              <a:off x="7566026" y="5280026"/>
              <a:ext cx="171450" cy="42863"/>
            </a:xfrm>
            <a:custGeom>
              <a:avLst/>
              <a:gdLst>
                <a:gd name="T0" fmla="*/ 85 w 85"/>
                <a:gd name="T1" fmla="*/ 0 h 21"/>
                <a:gd name="T2" fmla="*/ 80 w 85"/>
                <a:gd name="T3" fmla="*/ 0 h 21"/>
                <a:gd name="T4" fmla="*/ 64 w 85"/>
                <a:gd name="T5" fmla="*/ 0 h 21"/>
                <a:gd name="T6" fmla="*/ 0 w 85"/>
                <a:gd name="T7" fmla="*/ 20 h 21"/>
                <a:gd name="T8" fmla="*/ 11 w 85"/>
                <a:gd name="T9" fmla="*/ 21 h 21"/>
                <a:gd name="T10" fmla="*/ 85 w 85"/>
                <a:gd name="T11" fmla="*/ 0 h 21"/>
              </a:gdLst>
              <a:ahLst/>
              <a:cxnLst>
                <a:cxn ang="0">
                  <a:pos x="T0" y="T1"/>
                </a:cxn>
                <a:cxn ang="0">
                  <a:pos x="T2" y="T3"/>
                </a:cxn>
                <a:cxn ang="0">
                  <a:pos x="T4" y="T5"/>
                </a:cxn>
                <a:cxn ang="0">
                  <a:pos x="T6" y="T7"/>
                </a:cxn>
                <a:cxn ang="0">
                  <a:pos x="T8" y="T9"/>
                </a:cxn>
                <a:cxn ang="0">
                  <a:pos x="T10" y="T11"/>
                </a:cxn>
              </a:cxnLst>
              <a:rect l="0" t="0" r="r" b="b"/>
              <a:pathLst>
                <a:path w="85" h="21">
                  <a:moveTo>
                    <a:pt x="85" y="0"/>
                  </a:moveTo>
                  <a:cubicBezTo>
                    <a:pt x="83" y="0"/>
                    <a:pt x="81" y="0"/>
                    <a:pt x="80" y="0"/>
                  </a:cubicBezTo>
                  <a:cubicBezTo>
                    <a:pt x="64" y="0"/>
                    <a:pt x="64" y="0"/>
                    <a:pt x="64" y="0"/>
                  </a:cubicBezTo>
                  <a:cubicBezTo>
                    <a:pt x="38" y="3"/>
                    <a:pt x="17" y="10"/>
                    <a:pt x="0" y="20"/>
                  </a:cubicBezTo>
                  <a:cubicBezTo>
                    <a:pt x="3" y="21"/>
                    <a:pt x="7" y="21"/>
                    <a:pt x="11" y="21"/>
                  </a:cubicBezTo>
                  <a:cubicBezTo>
                    <a:pt x="30" y="12"/>
                    <a:pt x="55" y="5"/>
                    <a:pt x="85" y="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4" name="Freeform 75"/>
            <p:cNvSpPr>
              <a:spLocks/>
            </p:cNvSpPr>
            <p:nvPr/>
          </p:nvSpPr>
          <p:spPr bwMode="auto">
            <a:xfrm>
              <a:off x="7550151" y="5280026"/>
              <a:ext cx="319088" cy="60325"/>
            </a:xfrm>
            <a:custGeom>
              <a:avLst/>
              <a:gdLst>
                <a:gd name="T0" fmla="*/ 106 w 159"/>
                <a:gd name="T1" fmla="*/ 0 h 30"/>
                <a:gd name="T2" fmla="*/ 118 w 159"/>
                <a:gd name="T3" fmla="*/ 15 h 30"/>
                <a:gd name="T4" fmla="*/ 0 w 159"/>
                <a:gd name="T5" fmla="*/ 23 h 30"/>
                <a:gd name="T6" fmla="*/ 159 w 159"/>
                <a:gd name="T7" fmla="*/ 23 h 30"/>
                <a:gd name="T8" fmla="*/ 106 w 159"/>
                <a:gd name="T9" fmla="*/ 0 h 30"/>
              </a:gdLst>
              <a:ahLst/>
              <a:cxnLst>
                <a:cxn ang="0">
                  <a:pos x="T0" y="T1"/>
                </a:cxn>
                <a:cxn ang="0">
                  <a:pos x="T2" y="T3"/>
                </a:cxn>
                <a:cxn ang="0">
                  <a:pos x="T4" y="T5"/>
                </a:cxn>
                <a:cxn ang="0">
                  <a:pos x="T6" y="T7"/>
                </a:cxn>
                <a:cxn ang="0">
                  <a:pos x="T8" y="T9"/>
                </a:cxn>
              </a:cxnLst>
              <a:rect l="0" t="0" r="r" b="b"/>
              <a:pathLst>
                <a:path w="159" h="30">
                  <a:moveTo>
                    <a:pt x="106" y="0"/>
                  </a:moveTo>
                  <a:cubicBezTo>
                    <a:pt x="118" y="15"/>
                    <a:pt x="118" y="15"/>
                    <a:pt x="118" y="15"/>
                  </a:cubicBezTo>
                  <a:cubicBezTo>
                    <a:pt x="0" y="23"/>
                    <a:pt x="0" y="23"/>
                    <a:pt x="0" y="23"/>
                  </a:cubicBezTo>
                  <a:cubicBezTo>
                    <a:pt x="54" y="30"/>
                    <a:pt x="107" y="30"/>
                    <a:pt x="159" y="23"/>
                  </a:cubicBezTo>
                  <a:cubicBezTo>
                    <a:pt x="144" y="12"/>
                    <a:pt x="126" y="5"/>
                    <a:pt x="106"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5" name="Freeform 76"/>
            <p:cNvSpPr>
              <a:spLocks/>
            </p:cNvSpPr>
            <p:nvPr/>
          </p:nvSpPr>
          <p:spPr bwMode="auto">
            <a:xfrm>
              <a:off x="7593013" y="5167313"/>
              <a:ext cx="68263" cy="31750"/>
            </a:xfrm>
            <a:custGeom>
              <a:avLst/>
              <a:gdLst>
                <a:gd name="T0" fmla="*/ 34 w 34"/>
                <a:gd name="T1" fmla="*/ 11 h 16"/>
                <a:gd name="T2" fmla="*/ 11 w 34"/>
                <a:gd name="T3" fmla="*/ 0 h 16"/>
                <a:gd name="T4" fmla="*/ 0 w 34"/>
                <a:gd name="T5" fmla="*/ 15 h 16"/>
                <a:gd name="T6" fmla="*/ 0 w 34"/>
                <a:gd name="T7" fmla="*/ 16 h 16"/>
                <a:gd name="T8" fmla="*/ 34 w 34"/>
                <a:gd name="T9" fmla="*/ 11 h 16"/>
              </a:gdLst>
              <a:ahLst/>
              <a:cxnLst>
                <a:cxn ang="0">
                  <a:pos x="T0" y="T1"/>
                </a:cxn>
                <a:cxn ang="0">
                  <a:pos x="T2" y="T3"/>
                </a:cxn>
                <a:cxn ang="0">
                  <a:pos x="T4" y="T5"/>
                </a:cxn>
                <a:cxn ang="0">
                  <a:pos x="T6" y="T7"/>
                </a:cxn>
                <a:cxn ang="0">
                  <a:pos x="T8" y="T9"/>
                </a:cxn>
              </a:cxnLst>
              <a:rect l="0" t="0" r="r" b="b"/>
              <a:pathLst>
                <a:path w="34" h="16">
                  <a:moveTo>
                    <a:pt x="34" y="11"/>
                  </a:moveTo>
                  <a:cubicBezTo>
                    <a:pt x="11" y="0"/>
                    <a:pt x="11" y="0"/>
                    <a:pt x="11" y="0"/>
                  </a:cubicBezTo>
                  <a:cubicBezTo>
                    <a:pt x="9" y="6"/>
                    <a:pt x="6" y="11"/>
                    <a:pt x="0" y="15"/>
                  </a:cubicBezTo>
                  <a:cubicBezTo>
                    <a:pt x="0" y="16"/>
                    <a:pt x="0" y="16"/>
                    <a:pt x="0" y="16"/>
                  </a:cubicBezTo>
                  <a:cubicBezTo>
                    <a:pt x="34" y="11"/>
                    <a:pt x="34" y="11"/>
                    <a:pt x="34" y="1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6" name="Freeform 77"/>
            <p:cNvSpPr>
              <a:spLocks/>
            </p:cNvSpPr>
            <p:nvPr/>
          </p:nvSpPr>
          <p:spPr bwMode="auto">
            <a:xfrm>
              <a:off x="7194551" y="5060951"/>
              <a:ext cx="233363" cy="303213"/>
            </a:xfrm>
            <a:custGeom>
              <a:avLst/>
              <a:gdLst>
                <a:gd name="T0" fmla="*/ 115 w 116"/>
                <a:gd name="T1" fmla="*/ 51 h 151"/>
                <a:gd name="T2" fmla="*/ 115 w 116"/>
                <a:gd name="T3" fmla="*/ 41 h 151"/>
                <a:gd name="T4" fmla="*/ 116 w 116"/>
                <a:gd name="T5" fmla="*/ 24 h 151"/>
                <a:gd name="T6" fmla="*/ 87 w 116"/>
                <a:gd name="T7" fmla="*/ 26 h 151"/>
                <a:gd name="T8" fmla="*/ 83 w 116"/>
                <a:gd name="T9" fmla="*/ 10 h 151"/>
                <a:gd name="T10" fmla="*/ 81 w 116"/>
                <a:gd name="T11" fmla="*/ 0 h 151"/>
                <a:gd name="T12" fmla="*/ 60 w 116"/>
                <a:gd name="T13" fmla="*/ 7 h 151"/>
                <a:gd name="T14" fmla="*/ 51 w 116"/>
                <a:gd name="T15" fmla="*/ 28 h 151"/>
                <a:gd name="T16" fmla="*/ 44 w 116"/>
                <a:gd name="T17" fmla="*/ 41 h 151"/>
                <a:gd name="T18" fmla="*/ 35 w 116"/>
                <a:gd name="T19" fmla="*/ 60 h 151"/>
                <a:gd name="T20" fmla="*/ 15 w 116"/>
                <a:gd name="T21" fmla="*/ 100 h 151"/>
                <a:gd name="T22" fmla="*/ 5 w 116"/>
                <a:gd name="T23" fmla="*/ 121 h 151"/>
                <a:gd name="T24" fmla="*/ 0 w 116"/>
                <a:gd name="T25" fmla="*/ 130 h 151"/>
                <a:gd name="T26" fmla="*/ 4 w 116"/>
                <a:gd name="T27" fmla="*/ 134 h 151"/>
                <a:gd name="T28" fmla="*/ 30 w 116"/>
                <a:gd name="T29" fmla="*/ 151 h 151"/>
                <a:gd name="T30" fmla="*/ 58 w 116"/>
                <a:gd name="T31" fmla="*/ 86 h 151"/>
                <a:gd name="T32" fmla="*/ 51 w 116"/>
                <a:gd name="T33" fmla="*/ 79 h 151"/>
                <a:gd name="T34" fmla="*/ 51 w 116"/>
                <a:gd name="T35" fmla="*/ 62 h 151"/>
                <a:gd name="T36" fmla="*/ 58 w 116"/>
                <a:gd name="T37" fmla="*/ 57 h 151"/>
                <a:gd name="T38" fmla="*/ 70 w 116"/>
                <a:gd name="T39" fmla="*/ 35 h 151"/>
                <a:gd name="T40" fmla="*/ 61 w 116"/>
                <a:gd name="T41" fmla="*/ 17 h 151"/>
                <a:gd name="T42" fmla="*/ 81 w 116"/>
                <a:gd name="T43" fmla="*/ 29 h 151"/>
                <a:gd name="T44" fmla="*/ 71 w 116"/>
                <a:gd name="T45" fmla="*/ 56 h 151"/>
                <a:gd name="T46" fmla="*/ 83 w 116"/>
                <a:gd name="T47" fmla="*/ 56 h 151"/>
                <a:gd name="T48" fmla="*/ 115 w 116"/>
                <a:gd name="T49" fmla="*/ 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51">
                  <a:moveTo>
                    <a:pt x="115" y="51"/>
                  </a:moveTo>
                  <a:cubicBezTo>
                    <a:pt x="115" y="48"/>
                    <a:pt x="115" y="45"/>
                    <a:pt x="115" y="41"/>
                  </a:cubicBezTo>
                  <a:cubicBezTo>
                    <a:pt x="115" y="35"/>
                    <a:pt x="116" y="29"/>
                    <a:pt x="116" y="24"/>
                  </a:cubicBezTo>
                  <a:cubicBezTo>
                    <a:pt x="105" y="38"/>
                    <a:pt x="95" y="39"/>
                    <a:pt x="87" y="26"/>
                  </a:cubicBezTo>
                  <a:cubicBezTo>
                    <a:pt x="81" y="22"/>
                    <a:pt x="79" y="17"/>
                    <a:pt x="83" y="10"/>
                  </a:cubicBezTo>
                  <a:cubicBezTo>
                    <a:pt x="80" y="7"/>
                    <a:pt x="80" y="4"/>
                    <a:pt x="81" y="0"/>
                  </a:cubicBezTo>
                  <a:cubicBezTo>
                    <a:pt x="72" y="0"/>
                    <a:pt x="65" y="3"/>
                    <a:pt x="60" y="7"/>
                  </a:cubicBezTo>
                  <a:cubicBezTo>
                    <a:pt x="55" y="13"/>
                    <a:pt x="52" y="20"/>
                    <a:pt x="51" y="28"/>
                  </a:cubicBezTo>
                  <a:cubicBezTo>
                    <a:pt x="44" y="41"/>
                    <a:pt x="44" y="41"/>
                    <a:pt x="44" y="41"/>
                  </a:cubicBezTo>
                  <a:cubicBezTo>
                    <a:pt x="35" y="60"/>
                    <a:pt x="35" y="60"/>
                    <a:pt x="35" y="60"/>
                  </a:cubicBezTo>
                  <a:cubicBezTo>
                    <a:pt x="15" y="100"/>
                    <a:pt x="15" y="100"/>
                    <a:pt x="15" y="100"/>
                  </a:cubicBezTo>
                  <a:cubicBezTo>
                    <a:pt x="5" y="121"/>
                    <a:pt x="5" y="121"/>
                    <a:pt x="5" y="121"/>
                  </a:cubicBezTo>
                  <a:cubicBezTo>
                    <a:pt x="0" y="130"/>
                    <a:pt x="0" y="130"/>
                    <a:pt x="0" y="130"/>
                  </a:cubicBezTo>
                  <a:cubicBezTo>
                    <a:pt x="1" y="132"/>
                    <a:pt x="3" y="133"/>
                    <a:pt x="4" y="134"/>
                  </a:cubicBezTo>
                  <a:cubicBezTo>
                    <a:pt x="13" y="141"/>
                    <a:pt x="22" y="147"/>
                    <a:pt x="30" y="151"/>
                  </a:cubicBezTo>
                  <a:cubicBezTo>
                    <a:pt x="58" y="86"/>
                    <a:pt x="58" y="86"/>
                    <a:pt x="58" y="86"/>
                  </a:cubicBezTo>
                  <a:cubicBezTo>
                    <a:pt x="51" y="79"/>
                    <a:pt x="51" y="79"/>
                    <a:pt x="51" y="79"/>
                  </a:cubicBezTo>
                  <a:cubicBezTo>
                    <a:pt x="51" y="62"/>
                    <a:pt x="51" y="62"/>
                    <a:pt x="51" y="62"/>
                  </a:cubicBezTo>
                  <a:cubicBezTo>
                    <a:pt x="58" y="57"/>
                    <a:pt x="58" y="57"/>
                    <a:pt x="58" y="57"/>
                  </a:cubicBezTo>
                  <a:cubicBezTo>
                    <a:pt x="70" y="35"/>
                    <a:pt x="70" y="35"/>
                    <a:pt x="70" y="35"/>
                  </a:cubicBezTo>
                  <a:cubicBezTo>
                    <a:pt x="61" y="17"/>
                    <a:pt x="61" y="17"/>
                    <a:pt x="61" y="17"/>
                  </a:cubicBezTo>
                  <a:cubicBezTo>
                    <a:pt x="67" y="26"/>
                    <a:pt x="74" y="30"/>
                    <a:pt x="81" y="29"/>
                  </a:cubicBezTo>
                  <a:cubicBezTo>
                    <a:pt x="75" y="38"/>
                    <a:pt x="72" y="47"/>
                    <a:pt x="71" y="56"/>
                  </a:cubicBezTo>
                  <a:cubicBezTo>
                    <a:pt x="83" y="56"/>
                    <a:pt x="83" y="56"/>
                    <a:pt x="83" y="56"/>
                  </a:cubicBezTo>
                  <a:cubicBezTo>
                    <a:pt x="96" y="60"/>
                    <a:pt x="107" y="58"/>
                    <a:pt x="115" y="5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7" name="Freeform 78"/>
            <p:cNvSpPr>
              <a:spLocks/>
            </p:cNvSpPr>
            <p:nvPr/>
          </p:nvSpPr>
          <p:spPr bwMode="auto">
            <a:xfrm>
              <a:off x="7453313" y="5141913"/>
              <a:ext cx="134938" cy="38100"/>
            </a:xfrm>
            <a:custGeom>
              <a:avLst/>
              <a:gdLst>
                <a:gd name="T0" fmla="*/ 1 w 67"/>
                <a:gd name="T1" fmla="*/ 10 h 19"/>
                <a:gd name="T2" fmla="*/ 0 w 67"/>
                <a:gd name="T3" fmla="*/ 19 h 19"/>
                <a:gd name="T4" fmla="*/ 67 w 67"/>
                <a:gd name="T5" fmla="*/ 0 h 19"/>
                <a:gd name="T6" fmla="*/ 1 w 67"/>
                <a:gd name="T7" fmla="*/ 10 h 19"/>
              </a:gdLst>
              <a:ahLst/>
              <a:cxnLst>
                <a:cxn ang="0">
                  <a:pos x="T0" y="T1"/>
                </a:cxn>
                <a:cxn ang="0">
                  <a:pos x="T2" y="T3"/>
                </a:cxn>
                <a:cxn ang="0">
                  <a:pos x="T4" y="T5"/>
                </a:cxn>
                <a:cxn ang="0">
                  <a:pos x="T6" y="T7"/>
                </a:cxn>
              </a:cxnLst>
              <a:rect l="0" t="0" r="r" b="b"/>
              <a:pathLst>
                <a:path w="67" h="19">
                  <a:moveTo>
                    <a:pt x="1" y="10"/>
                  </a:moveTo>
                  <a:cubicBezTo>
                    <a:pt x="0" y="19"/>
                    <a:pt x="0" y="19"/>
                    <a:pt x="0" y="19"/>
                  </a:cubicBezTo>
                  <a:cubicBezTo>
                    <a:pt x="30" y="19"/>
                    <a:pt x="52" y="13"/>
                    <a:pt x="67" y="0"/>
                  </a:cubicBezTo>
                  <a:cubicBezTo>
                    <a:pt x="1" y="10"/>
                    <a:pt x="1" y="10"/>
                    <a:pt x="1"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8" name="Freeform 79"/>
            <p:cNvSpPr>
              <a:spLocks/>
            </p:cNvSpPr>
            <p:nvPr/>
          </p:nvSpPr>
          <p:spPr bwMode="auto">
            <a:xfrm>
              <a:off x="7366001" y="5240338"/>
              <a:ext cx="106363" cy="46038"/>
            </a:xfrm>
            <a:custGeom>
              <a:avLst/>
              <a:gdLst>
                <a:gd name="T0" fmla="*/ 53 w 53"/>
                <a:gd name="T1" fmla="*/ 0 h 23"/>
                <a:gd name="T2" fmla="*/ 40 w 53"/>
                <a:gd name="T3" fmla="*/ 2 h 23"/>
                <a:gd name="T4" fmla="*/ 19 w 53"/>
                <a:gd name="T5" fmla="*/ 12 h 23"/>
                <a:gd name="T6" fmla="*/ 15 w 53"/>
                <a:gd name="T7" fmla="*/ 12 h 23"/>
                <a:gd name="T8" fmla="*/ 6 w 53"/>
                <a:gd name="T9" fmla="*/ 8 h 23"/>
                <a:gd name="T10" fmla="*/ 0 w 53"/>
                <a:gd name="T11" fmla="*/ 19 h 23"/>
                <a:gd name="T12" fmla="*/ 12 w 53"/>
                <a:gd name="T13" fmla="*/ 23 h 23"/>
                <a:gd name="T14" fmla="*/ 39 w 53"/>
                <a:gd name="T15" fmla="*/ 20 h 23"/>
                <a:gd name="T16" fmla="*/ 53 w 5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3">
                  <a:moveTo>
                    <a:pt x="53" y="0"/>
                  </a:moveTo>
                  <a:cubicBezTo>
                    <a:pt x="40" y="2"/>
                    <a:pt x="40" y="2"/>
                    <a:pt x="40" y="2"/>
                  </a:cubicBezTo>
                  <a:cubicBezTo>
                    <a:pt x="37" y="10"/>
                    <a:pt x="30" y="13"/>
                    <a:pt x="19" y="12"/>
                  </a:cubicBezTo>
                  <a:cubicBezTo>
                    <a:pt x="17" y="12"/>
                    <a:pt x="16" y="12"/>
                    <a:pt x="15" y="12"/>
                  </a:cubicBezTo>
                  <a:cubicBezTo>
                    <a:pt x="12" y="11"/>
                    <a:pt x="9" y="10"/>
                    <a:pt x="6" y="8"/>
                  </a:cubicBezTo>
                  <a:cubicBezTo>
                    <a:pt x="0" y="19"/>
                    <a:pt x="0" y="19"/>
                    <a:pt x="0" y="19"/>
                  </a:cubicBezTo>
                  <a:cubicBezTo>
                    <a:pt x="4" y="20"/>
                    <a:pt x="8" y="22"/>
                    <a:pt x="12" y="23"/>
                  </a:cubicBezTo>
                  <a:cubicBezTo>
                    <a:pt x="39" y="20"/>
                    <a:pt x="39" y="20"/>
                    <a:pt x="39" y="20"/>
                  </a:cubicBezTo>
                  <a:cubicBezTo>
                    <a:pt x="53" y="0"/>
                    <a:pt x="53" y="0"/>
                    <a:pt x="5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9" name="Freeform 80"/>
            <p:cNvSpPr>
              <a:spLocks/>
            </p:cNvSpPr>
            <p:nvPr/>
          </p:nvSpPr>
          <p:spPr bwMode="auto">
            <a:xfrm>
              <a:off x="7254876" y="5095876"/>
              <a:ext cx="241300" cy="284163"/>
            </a:xfrm>
            <a:custGeom>
              <a:avLst/>
              <a:gdLst>
                <a:gd name="T0" fmla="*/ 94 w 120"/>
                <a:gd name="T1" fmla="*/ 92 h 142"/>
                <a:gd name="T2" fmla="*/ 67 w 120"/>
                <a:gd name="T3" fmla="*/ 95 h 142"/>
                <a:gd name="T4" fmla="*/ 55 w 120"/>
                <a:gd name="T5" fmla="*/ 91 h 142"/>
                <a:gd name="T6" fmla="*/ 36 w 120"/>
                <a:gd name="T7" fmla="*/ 103 h 142"/>
                <a:gd name="T8" fmla="*/ 41 w 120"/>
                <a:gd name="T9" fmla="*/ 65 h 142"/>
                <a:gd name="T10" fmla="*/ 29 w 120"/>
                <a:gd name="T11" fmla="*/ 55 h 142"/>
                <a:gd name="T12" fmla="*/ 29 w 120"/>
                <a:gd name="T13" fmla="*/ 45 h 142"/>
                <a:gd name="T14" fmla="*/ 40 w 120"/>
                <a:gd name="T15" fmla="*/ 43 h 142"/>
                <a:gd name="T16" fmla="*/ 51 w 120"/>
                <a:gd name="T17" fmla="*/ 43 h 142"/>
                <a:gd name="T18" fmla="*/ 79 w 120"/>
                <a:gd name="T19" fmla="*/ 61 h 142"/>
                <a:gd name="T20" fmla="*/ 85 w 120"/>
                <a:gd name="T21" fmla="*/ 34 h 142"/>
                <a:gd name="T22" fmla="*/ 53 w 120"/>
                <a:gd name="T23" fmla="*/ 39 h 142"/>
                <a:gd name="T24" fmla="*/ 41 w 120"/>
                <a:gd name="T25" fmla="*/ 39 h 142"/>
                <a:gd name="T26" fmla="*/ 51 w 120"/>
                <a:gd name="T27" fmla="*/ 12 h 142"/>
                <a:gd name="T28" fmla="*/ 31 w 120"/>
                <a:gd name="T29" fmla="*/ 0 h 142"/>
                <a:gd name="T30" fmla="*/ 40 w 120"/>
                <a:gd name="T31" fmla="*/ 18 h 142"/>
                <a:gd name="T32" fmla="*/ 28 w 120"/>
                <a:gd name="T33" fmla="*/ 40 h 142"/>
                <a:gd name="T34" fmla="*/ 21 w 120"/>
                <a:gd name="T35" fmla="*/ 45 h 142"/>
                <a:gd name="T36" fmla="*/ 21 w 120"/>
                <a:gd name="T37" fmla="*/ 62 h 142"/>
                <a:gd name="T38" fmla="*/ 28 w 120"/>
                <a:gd name="T39" fmla="*/ 69 h 142"/>
                <a:gd name="T40" fmla="*/ 0 w 120"/>
                <a:gd name="T41" fmla="*/ 134 h 142"/>
                <a:gd name="T42" fmla="*/ 31 w 120"/>
                <a:gd name="T43" fmla="*/ 142 h 142"/>
                <a:gd name="T44" fmla="*/ 34 w 120"/>
                <a:gd name="T45" fmla="*/ 123 h 142"/>
                <a:gd name="T46" fmla="*/ 89 w 120"/>
                <a:gd name="T47" fmla="*/ 120 h 142"/>
                <a:gd name="T48" fmla="*/ 89 w 120"/>
                <a:gd name="T49" fmla="*/ 111 h 142"/>
                <a:gd name="T50" fmla="*/ 120 w 120"/>
                <a:gd name="T51" fmla="*/ 70 h 142"/>
                <a:gd name="T52" fmla="*/ 108 w 120"/>
                <a:gd name="T53" fmla="*/ 72 h 142"/>
                <a:gd name="T54" fmla="*/ 94 w 120"/>
                <a:gd name="T55" fmla="*/ 9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42">
                  <a:moveTo>
                    <a:pt x="94" y="92"/>
                  </a:moveTo>
                  <a:cubicBezTo>
                    <a:pt x="67" y="95"/>
                    <a:pt x="67" y="95"/>
                    <a:pt x="67" y="95"/>
                  </a:cubicBezTo>
                  <a:cubicBezTo>
                    <a:pt x="63" y="94"/>
                    <a:pt x="59" y="92"/>
                    <a:pt x="55" y="91"/>
                  </a:cubicBezTo>
                  <a:cubicBezTo>
                    <a:pt x="36" y="103"/>
                    <a:pt x="36" y="103"/>
                    <a:pt x="36" y="103"/>
                  </a:cubicBezTo>
                  <a:cubicBezTo>
                    <a:pt x="41" y="65"/>
                    <a:pt x="41" y="65"/>
                    <a:pt x="41" y="65"/>
                  </a:cubicBezTo>
                  <a:cubicBezTo>
                    <a:pt x="29" y="55"/>
                    <a:pt x="29" y="55"/>
                    <a:pt x="29" y="55"/>
                  </a:cubicBezTo>
                  <a:cubicBezTo>
                    <a:pt x="29" y="45"/>
                    <a:pt x="29" y="45"/>
                    <a:pt x="29" y="45"/>
                  </a:cubicBezTo>
                  <a:cubicBezTo>
                    <a:pt x="40" y="43"/>
                    <a:pt x="40" y="43"/>
                    <a:pt x="40" y="43"/>
                  </a:cubicBezTo>
                  <a:cubicBezTo>
                    <a:pt x="51" y="43"/>
                    <a:pt x="51" y="43"/>
                    <a:pt x="51" y="43"/>
                  </a:cubicBezTo>
                  <a:cubicBezTo>
                    <a:pt x="60" y="53"/>
                    <a:pt x="69" y="59"/>
                    <a:pt x="79" y="61"/>
                  </a:cubicBezTo>
                  <a:cubicBezTo>
                    <a:pt x="82" y="55"/>
                    <a:pt x="84" y="46"/>
                    <a:pt x="85" y="34"/>
                  </a:cubicBezTo>
                  <a:cubicBezTo>
                    <a:pt x="77" y="41"/>
                    <a:pt x="66" y="43"/>
                    <a:pt x="53" y="39"/>
                  </a:cubicBezTo>
                  <a:cubicBezTo>
                    <a:pt x="41" y="39"/>
                    <a:pt x="41" y="39"/>
                    <a:pt x="41" y="39"/>
                  </a:cubicBezTo>
                  <a:cubicBezTo>
                    <a:pt x="42" y="30"/>
                    <a:pt x="45" y="21"/>
                    <a:pt x="51" y="12"/>
                  </a:cubicBezTo>
                  <a:cubicBezTo>
                    <a:pt x="44" y="13"/>
                    <a:pt x="37" y="9"/>
                    <a:pt x="31" y="0"/>
                  </a:cubicBezTo>
                  <a:cubicBezTo>
                    <a:pt x="40" y="18"/>
                    <a:pt x="40" y="18"/>
                    <a:pt x="40" y="18"/>
                  </a:cubicBezTo>
                  <a:cubicBezTo>
                    <a:pt x="28" y="40"/>
                    <a:pt x="28" y="40"/>
                    <a:pt x="28" y="40"/>
                  </a:cubicBezTo>
                  <a:cubicBezTo>
                    <a:pt x="21" y="45"/>
                    <a:pt x="21" y="45"/>
                    <a:pt x="21" y="45"/>
                  </a:cubicBezTo>
                  <a:cubicBezTo>
                    <a:pt x="21" y="62"/>
                    <a:pt x="21" y="62"/>
                    <a:pt x="21" y="62"/>
                  </a:cubicBezTo>
                  <a:cubicBezTo>
                    <a:pt x="28" y="69"/>
                    <a:pt x="28" y="69"/>
                    <a:pt x="28" y="69"/>
                  </a:cubicBezTo>
                  <a:cubicBezTo>
                    <a:pt x="0" y="134"/>
                    <a:pt x="0" y="134"/>
                    <a:pt x="0" y="134"/>
                  </a:cubicBezTo>
                  <a:cubicBezTo>
                    <a:pt x="11" y="139"/>
                    <a:pt x="21" y="142"/>
                    <a:pt x="31" y="142"/>
                  </a:cubicBezTo>
                  <a:cubicBezTo>
                    <a:pt x="34" y="123"/>
                    <a:pt x="34" y="123"/>
                    <a:pt x="34" y="123"/>
                  </a:cubicBezTo>
                  <a:cubicBezTo>
                    <a:pt x="89" y="120"/>
                    <a:pt x="89" y="120"/>
                    <a:pt x="89" y="120"/>
                  </a:cubicBezTo>
                  <a:cubicBezTo>
                    <a:pt x="89" y="111"/>
                    <a:pt x="89" y="111"/>
                    <a:pt x="89" y="111"/>
                  </a:cubicBezTo>
                  <a:cubicBezTo>
                    <a:pt x="120" y="70"/>
                    <a:pt x="120" y="70"/>
                    <a:pt x="120" y="70"/>
                  </a:cubicBezTo>
                  <a:cubicBezTo>
                    <a:pt x="108" y="72"/>
                    <a:pt x="108" y="72"/>
                    <a:pt x="108" y="72"/>
                  </a:cubicBezTo>
                  <a:cubicBezTo>
                    <a:pt x="94" y="92"/>
                    <a:pt x="94" y="92"/>
                    <a:pt x="94" y="9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0" name="Freeform 81"/>
            <p:cNvSpPr>
              <a:spLocks noEditPoints="1"/>
            </p:cNvSpPr>
            <p:nvPr/>
          </p:nvSpPr>
          <p:spPr bwMode="auto">
            <a:xfrm>
              <a:off x="7496176" y="5232401"/>
              <a:ext cx="31750" cy="180975"/>
            </a:xfrm>
            <a:custGeom>
              <a:avLst/>
              <a:gdLst>
                <a:gd name="T0" fmla="*/ 16 w 16"/>
                <a:gd name="T1" fmla="*/ 0 h 90"/>
                <a:gd name="T2" fmla="*/ 0 w 16"/>
                <a:gd name="T3" fmla="*/ 2 h 90"/>
                <a:gd name="T4" fmla="*/ 0 w 16"/>
                <a:gd name="T5" fmla="*/ 90 h 90"/>
                <a:gd name="T6" fmla="*/ 16 w 16"/>
                <a:gd name="T7" fmla="*/ 90 h 90"/>
                <a:gd name="T8" fmla="*/ 16 w 16"/>
                <a:gd name="T9" fmla="*/ 0 h 90"/>
                <a:gd name="T10" fmla="*/ 3 w 16"/>
                <a:gd name="T11" fmla="*/ 5 h 90"/>
                <a:gd name="T12" fmla="*/ 8 w 16"/>
                <a:gd name="T13" fmla="*/ 4 h 90"/>
                <a:gd name="T14" fmla="*/ 8 w 16"/>
                <a:gd name="T15" fmla="*/ 75 h 90"/>
                <a:gd name="T16" fmla="*/ 9 w 16"/>
                <a:gd name="T17" fmla="*/ 75 h 90"/>
                <a:gd name="T18" fmla="*/ 9 w 16"/>
                <a:gd name="T19" fmla="*/ 87 h 90"/>
                <a:gd name="T20" fmla="*/ 3 w 16"/>
                <a:gd name="T21" fmla="*/ 87 h 90"/>
                <a:gd name="T22" fmla="*/ 3 w 16"/>
                <a:gd name="T23"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90">
                  <a:moveTo>
                    <a:pt x="16" y="0"/>
                  </a:moveTo>
                  <a:cubicBezTo>
                    <a:pt x="0" y="2"/>
                    <a:pt x="0" y="2"/>
                    <a:pt x="0" y="2"/>
                  </a:cubicBezTo>
                  <a:cubicBezTo>
                    <a:pt x="0" y="90"/>
                    <a:pt x="0" y="90"/>
                    <a:pt x="0" y="90"/>
                  </a:cubicBezTo>
                  <a:cubicBezTo>
                    <a:pt x="16" y="90"/>
                    <a:pt x="16" y="90"/>
                    <a:pt x="16" y="90"/>
                  </a:cubicBezTo>
                  <a:cubicBezTo>
                    <a:pt x="16" y="0"/>
                    <a:pt x="16" y="0"/>
                    <a:pt x="16" y="0"/>
                  </a:cubicBezTo>
                  <a:close/>
                  <a:moveTo>
                    <a:pt x="3" y="5"/>
                  </a:moveTo>
                  <a:cubicBezTo>
                    <a:pt x="4" y="5"/>
                    <a:pt x="6" y="5"/>
                    <a:pt x="8" y="4"/>
                  </a:cubicBezTo>
                  <a:cubicBezTo>
                    <a:pt x="8" y="75"/>
                    <a:pt x="8" y="75"/>
                    <a:pt x="8" y="75"/>
                  </a:cubicBezTo>
                  <a:cubicBezTo>
                    <a:pt x="9" y="75"/>
                    <a:pt x="9" y="75"/>
                    <a:pt x="9" y="75"/>
                  </a:cubicBezTo>
                  <a:cubicBezTo>
                    <a:pt x="9" y="87"/>
                    <a:pt x="9" y="87"/>
                    <a:pt x="9" y="87"/>
                  </a:cubicBezTo>
                  <a:cubicBezTo>
                    <a:pt x="3" y="87"/>
                    <a:pt x="3" y="87"/>
                    <a:pt x="3" y="87"/>
                  </a:cubicBezTo>
                  <a:cubicBezTo>
                    <a:pt x="3" y="5"/>
                    <a:pt x="3" y="5"/>
                    <a:pt x="3" y="5"/>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1" name="Freeform 82"/>
            <p:cNvSpPr>
              <a:spLocks/>
            </p:cNvSpPr>
            <p:nvPr/>
          </p:nvSpPr>
          <p:spPr bwMode="auto">
            <a:xfrm>
              <a:off x="7502526" y="5240338"/>
              <a:ext cx="11113" cy="166688"/>
            </a:xfrm>
            <a:custGeom>
              <a:avLst/>
              <a:gdLst>
                <a:gd name="T0" fmla="*/ 5 w 6"/>
                <a:gd name="T1" fmla="*/ 0 h 83"/>
                <a:gd name="T2" fmla="*/ 0 w 6"/>
                <a:gd name="T3" fmla="*/ 1 h 83"/>
                <a:gd name="T4" fmla="*/ 0 w 6"/>
                <a:gd name="T5" fmla="*/ 83 h 83"/>
                <a:gd name="T6" fmla="*/ 6 w 6"/>
                <a:gd name="T7" fmla="*/ 83 h 83"/>
                <a:gd name="T8" fmla="*/ 6 w 6"/>
                <a:gd name="T9" fmla="*/ 71 h 83"/>
                <a:gd name="T10" fmla="*/ 5 w 6"/>
                <a:gd name="T11" fmla="*/ 71 h 83"/>
                <a:gd name="T12" fmla="*/ 5 w 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6" h="83">
                  <a:moveTo>
                    <a:pt x="5" y="0"/>
                  </a:moveTo>
                  <a:cubicBezTo>
                    <a:pt x="3" y="1"/>
                    <a:pt x="1" y="1"/>
                    <a:pt x="0" y="1"/>
                  </a:cubicBezTo>
                  <a:cubicBezTo>
                    <a:pt x="0" y="83"/>
                    <a:pt x="0" y="83"/>
                    <a:pt x="0" y="83"/>
                  </a:cubicBezTo>
                  <a:cubicBezTo>
                    <a:pt x="6" y="83"/>
                    <a:pt x="6" y="83"/>
                    <a:pt x="6" y="83"/>
                  </a:cubicBezTo>
                  <a:cubicBezTo>
                    <a:pt x="6" y="71"/>
                    <a:pt x="6" y="71"/>
                    <a:pt x="6" y="71"/>
                  </a:cubicBezTo>
                  <a:cubicBezTo>
                    <a:pt x="5" y="71"/>
                    <a:pt x="5" y="71"/>
                    <a:pt x="5" y="71"/>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2" name="Freeform 83"/>
            <p:cNvSpPr>
              <a:spLocks noEditPoints="1"/>
            </p:cNvSpPr>
            <p:nvPr/>
          </p:nvSpPr>
          <p:spPr bwMode="auto">
            <a:xfrm>
              <a:off x="7319963" y="5413376"/>
              <a:ext cx="276225" cy="53975"/>
            </a:xfrm>
            <a:custGeom>
              <a:avLst/>
              <a:gdLst>
                <a:gd name="T0" fmla="*/ 104 w 138"/>
                <a:gd name="T1" fmla="*/ 0 h 27"/>
                <a:gd name="T2" fmla="*/ 88 w 138"/>
                <a:gd name="T3" fmla="*/ 0 h 27"/>
                <a:gd name="T4" fmla="*/ 48 w 138"/>
                <a:gd name="T5" fmla="*/ 7 h 27"/>
                <a:gd name="T6" fmla="*/ 0 w 138"/>
                <a:gd name="T7" fmla="*/ 27 h 27"/>
                <a:gd name="T8" fmla="*/ 138 w 138"/>
                <a:gd name="T9" fmla="*/ 20 h 27"/>
                <a:gd name="T10" fmla="*/ 116 w 138"/>
                <a:gd name="T11" fmla="*/ 2 h 27"/>
                <a:gd name="T12" fmla="*/ 104 w 138"/>
                <a:gd name="T13" fmla="*/ 0 h 27"/>
                <a:gd name="T14" fmla="*/ 97 w 138"/>
                <a:gd name="T15" fmla="*/ 3 h 27"/>
                <a:gd name="T16" fmla="*/ 96 w 138"/>
                <a:gd name="T17" fmla="*/ 3 h 27"/>
                <a:gd name="T18" fmla="*/ 75 w 138"/>
                <a:gd name="T19" fmla="*/ 7 h 27"/>
                <a:gd name="T20" fmla="*/ 21 w 138"/>
                <a:gd name="T21" fmla="*/ 25 h 27"/>
                <a:gd name="T22" fmla="*/ 10 w 138"/>
                <a:gd name="T23" fmla="*/ 24 h 27"/>
                <a:gd name="T24" fmla="*/ 51 w 138"/>
                <a:gd name="T25" fmla="*/ 7 h 27"/>
                <a:gd name="T26" fmla="*/ 77 w 138"/>
                <a:gd name="T27" fmla="*/ 3 h 27"/>
                <a:gd name="T28" fmla="*/ 93 w 138"/>
                <a:gd name="T29" fmla="*/ 2 h 27"/>
                <a:gd name="T30" fmla="*/ 97 w 138"/>
                <a:gd name="T31" fmla="*/ 3 h 27"/>
                <a:gd name="T32" fmla="*/ 99 w 138"/>
                <a:gd name="T33" fmla="*/ 3 h 27"/>
                <a:gd name="T34" fmla="*/ 97 w 138"/>
                <a:gd name="T35"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27">
                  <a:moveTo>
                    <a:pt x="104" y="0"/>
                  </a:moveTo>
                  <a:cubicBezTo>
                    <a:pt x="88" y="0"/>
                    <a:pt x="88" y="0"/>
                    <a:pt x="88" y="0"/>
                  </a:cubicBezTo>
                  <a:cubicBezTo>
                    <a:pt x="74" y="1"/>
                    <a:pt x="61" y="4"/>
                    <a:pt x="48" y="7"/>
                  </a:cubicBezTo>
                  <a:cubicBezTo>
                    <a:pt x="31" y="12"/>
                    <a:pt x="15" y="19"/>
                    <a:pt x="0" y="27"/>
                  </a:cubicBezTo>
                  <a:cubicBezTo>
                    <a:pt x="138" y="20"/>
                    <a:pt x="138" y="20"/>
                    <a:pt x="138" y="20"/>
                  </a:cubicBezTo>
                  <a:cubicBezTo>
                    <a:pt x="116" y="2"/>
                    <a:pt x="116" y="2"/>
                    <a:pt x="116" y="2"/>
                  </a:cubicBezTo>
                  <a:cubicBezTo>
                    <a:pt x="112" y="1"/>
                    <a:pt x="108" y="0"/>
                    <a:pt x="104" y="0"/>
                  </a:cubicBezTo>
                  <a:close/>
                  <a:moveTo>
                    <a:pt x="97" y="3"/>
                  </a:moveTo>
                  <a:cubicBezTo>
                    <a:pt x="96" y="3"/>
                    <a:pt x="96" y="3"/>
                    <a:pt x="96" y="3"/>
                  </a:cubicBezTo>
                  <a:cubicBezTo>
                    <a:pt x="88" y="5"/>
                    <a:pt x="81" y="6"/>
                    <a:pt x="75" y="7"/>
                  </a:cubicBezTo>
                  <a:cubicBezTo>
                    <a:pt x="54" y="12"/>
                    <a:pt x="36" y="18"/>
                    <a:pt x="21" y="25"/>
                  </a:cubicBezTo>
                  <a:cubicBezTo>
                    <a:pt x="17" y="25"/>
                    <a:pt x="14" y="24"/>
                    <a:pt x="10" y="24"/>
                  </a:cubicBezTo>
                  <a:cubicBezTo>
                    <a:pt x="22" y="17"/>
                    <a:pt x="35" y="11"/>
                    <a:pt x="51" y="7"/>
                  </a:cubicBezTo>
                  <a:cubicBezTo>
                    <a:pt x="59" y="5"/>
                    <a:pt x="68" y="4"/>
                    <a:pt x="77" y="3"/>
                  </a:cubicBezTo>
                  <a:cubicBezTo>
                    <a:pt x="93" y="2"/>
                    <a:pt x="93" y="2"/>
                    <a:pt x="93" y="2"/>
                  </a:cubicBezTo>
                  <a:cubicBezTo>
                    <a:pt x="94" y="2"/>
                    <a:pt x="95" y="3"/>
                    <a:pt x="97" y="3"/>
                  </a:cubicBezTo>
                  <a:cubicBezTo>
                    <a:pt x="97" y="3"/>
                    <a:pt x="98" y="3"/>
                    <a:pt x="99" y="3"/>
                  </a:cubicBezTo>
                  <a:cubicBezTo>
                    <a:pt x="98" y="3"/>
                    <a:pt x="97" y="3"/>
                    <a:pt x="97"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3" name="Freeform 84"/>
            <p:cNvSpPr>
              <a:spLocks/>
            </p:cNvSpPr>
            <p:nvPr/>
          </p:nvSpPr>
          <p:spPr bwMode="auto">
            <a:xfrm>
              <a:off x="7339013" y="5416551"/>
              <a:ext cx="179388" cy="46038"/>
            </a:xfrm>
            <a:custGeom>
              <a:avLst/>
              <a:gdLst>
                <a:gd name="T0" fmla="*/ 86 w 89"/>
                <a:gd name="T1" fmla="*/ 1 h 23"/>
                <a:gd name="T2" fmla="*/ 87 w 89"/>
                <a:gd name="T3" fmla="*/ 1 h 23"/>
                <a:gd name="T4" fmla="*/ 89 w 89"/>
                <a:gd name="T5" fmla="*/ 1 h 23"/>
                <a:gd name="T6" fmla="*/ 87 w 89"/>
                <a:gd name="T7" fmla="*/ 1 h 23"/>
                <a:gd name="T8" fmla="*/ 83 w 89"/>
                <a:gd name="T9" fmla="*/ 0 h 23"/>
                <a:gd name="T10" fmla="*/ 67 w 89"/>
                <a:gd name="T11" fmla="*/ 1 h 23"/>
                <a:gd name="T12" fmla="*/ 41 w 89"/>
                <a:gd name="T13" fmla="*/ 5 h 23"/>
                <a:gd name="T14" fmla="*/ 0 w 89"/>
                <a:gd name="T15" fmla="*/ 22 h 23"/>
                <a:gd name="T16" fmla="*/ 11 w 89"/>
                <a:gd name="T17" fmla="*/ 23 h 23"/>
                <a:gd name="T18" fmla="*/ 65 w 89"/>
                <a:gd name="T19" fmla="*/ 5 h 23"/>
                <a:gd name="T20" fmla="*/ 86 w 89"/>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23">
                  <a:moveTo>
                    <a:pt x="86" y="1"/>
                  </a:moveTo>
                  <a:cubicBezTo>
                    <a:pt x="86" y="1"/>
                    <a:pt x="86" y="1"/>
                    <a:pt x="87" y="1"/>
                  </a:cubicBezTo>
                  <a:cubicBezTo>
                    <a:pt x="87" y="1"/>
                    <a:pt x="88" y="1"/>
                    <a:pt x="89" y="1"/>
                  </a:cubicBezTo>
                  <a:cubicBezTo>
                    <a:pt x="88" y="1"/>
                    <a:pt x="87" y="1"/>
                    <a:pt x="87" y="1"/>
                  </a:cubicBezTo>
                  <a:cubicBezTo>
                    <a:pt x="85" y="1"/>
                    <a:pt x="84" y="0"/>
                    <a:pt x="83" y="0"/>
                  </a:cubicBezTo>
                  <a:cubicBezTo>
                    <a:pt x="67" y="1"/>
                    <a:pt x="67" y="1"/>
                    <a:pt x="67" y="1"/>
                  </a:cubicBezTo>
                  <a:cubicBezTo>
                    <a:pt x="58" y="2"/>
                    <a:pt x="49" y="3"/>
                    <a:pt x="41" y="5"/>
                  </a:cubicBezTo>
                  <a:cubicBezTo>
                    <a:pt x="25" y="9"/>
                    <a:pt x="12" y="15"/>
                    <a:pt x="0" y="22"/>
                  </a:cubicBezTo>
                  <a:cubicBezTo>
                    <a:pt x="4" y="22"/>
                    <a:pt x="7" y="23"/>
                    <a:pt x="11" y="23"/>
                  </a:cubicBezTo>
                  <a:cubicBezTo>
                    <a:pt x="26" y="16"/>
                    <a:pt x="44" y="10"/>
                    <a:pt x="65" y="5"/>
                  </a:cubicBezTo>
                  <a:cubicBezTo>
                    <a:pt x="71" y="4"/>
                    <a:pt x="78" y="3"/>
                    <a:pt x="86" y="1"/>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4" name="Freeform 85"/>
            <p:cNvSpPr>
              <a:spLocks/>
            </p:cNvSpPr>
            <p:nvPr/>
          </p:nvSpPr>
          <p:spPr bwMode="auto">
            <a:xfrm>
              <a:off x="7319963" y="5416551"/>
              <a:ext cx="354013" cy="66675"/>
            </a:xfrm>
            <a:custGeom>
              <a:avLst/>
              <a:gdLst>
                <a:gd name="T0" fmla="*/ 137 w 177"/>
                <a:gd name="T1" fmla="*/ 5 h 33"/>
                <a:gd name="T2" fmla="*/ 116 w 177"/>
                <a:gd name="T3" fmla="*/ 0 h 33"/>
                <a:gd name="T4" fmla="*/ 138 w 177"/>
                <a:gd name="T5" fmla="*/ 18 h 33"/>
                <a:gd name="T6" fmla="*/ 0 w 177"/>
                <a:gd name="T7" fmla="*/ 25 h 33"/>
                <a:gd name="T8" fmla="*/ 177 w 177"/>
                <a:gd name="T9" fmla="*/ 25 h 33"/>
                <a:gd name="T10" fmla="*/ 137 w 177"/>
                <a:gd name="T11" fmla="*/ 5 h 33"/>
              </a:gdLst>
              <a:ahLst/>
              <a:cxnLst>
                <a:cxn ang="0">
                  <a:pos x="T0" y="T1"/>
                </a:cxn>
                <a:cxn ang="0">
                  <a:pos x="T2" y="T3"/>
                </a:cxn>
                <a:cxn ang="0">
                  <a:pos x="T4" y="T5"/>
                </a:cxn>
                <a:cxn ang="0">
                  <a:pos x="T6" y="T7"/>
                </a:cxn>
                <a:cxn ang="0">
                  <a:pos x="T8" y="T9"/>
                </a:cxn>
                <a:cxn ang="0">
                  <a:pos x="T10" y="T11"/>
                </a:cxn>
              </a:cxnLst>
              <a:rect l="0" t="0" r="r" b="b"/>
              <a:pathLst>
                <a:path w="177" h="33">
                  <a:moveTo>
                    <a:pt x="137" y="5"/>
                  </a:moveTo>
                  <a:cubicBezTo>
                    <a:pt x="130" y="3"/>
                    <a:pt x="123" y="1"/>
                    <a:pt x="116" y="0"/>
                  </a:cubicBezTo>
                  <a:cubicBezTo>
                    <a:pt x="138" y="18"/>
                    <a:pt x="138" y="18"/>
                    <a:pt x="138" y="18"/>
                  </a:cubicBezTo>
                  <a:cubicBezTo>
                    <a:pt x="0" y="25"/>
                    <a:pt x="0" y="25"/>
                    <a:pt x="0" y="25"/>
                  </a:cubicBezTo>
                  <a:cubicBezTo>
                    <a:pt x="60" y="33"/>
                    <a:pt x="119" y="33"/>
                    <a:pt x="177" y="25"/>
                  </a:cubicBezTo>
                  <a:cubicBezTo>
                    <a:pt x="165" y="17"/>
                    <a:pt x="152" y="10"/>
                    <a:pt x="137" y="5"/>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5" name="Freeform 86"/>
            <p:cNvSpPr>
              <a:spLocks/>
            </p:cNvSpPr>
            <p:nvPr/>
          </p:nvSpPr>
          <p:spPr bwMode="auto">
            <a:xfrm>
              <a:off x="7178676" y="4729163"/>
              <a:ext cx="60325" cy="90488"/>
            </a:xfrm>
            <a:custGeom>
              <a:avLst/>
              <a:gdLst>
                <a:gd name="T0" fmla="*/ 4 w 30"/>
                <a:gd name="T1" fmla="*/ 0 h 45"/>
                <a:gd name="T2" fmla="*/ 0 w 30"/>
                <a:gd name="T3" fmla="*/ 0 h 45"/>
                <a:gd name="T4" fmla="*/ 21 w 30"/>
                <a:gd name="T5" fmla="*/ 45 h 45"/>
                <a:gd name="T6" fmla="*/ 29 w 30"/>
                <a:gd name="T7" fmla="*/ 44 h 45"/>
                <a:gd name="T8" fmla="*/ 30 w 30"/>
                <a:gd name="T9" fmla="*/ 44 h 45"/>
                <a:gd name="T10" fmla="*/ 26 w 30"/>
                <a:gd name="T11" fmla="*/ 25 h 45"/>
                <a:gd name="T12" fmla="*/ 4 w 30"/>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0" h="45">
                  <a:moveTo>
                    <a:pt x="4" y="0"/>
                  </a:moveTo>
                  <a:cubicBezTo>
                    <a:pt x="0" y="0"/>
                    <a:pt x="0" y="0"/>
                    <a:pt x="0" y="0"/>
                  </a:cubicBezTo>
                  <a:cubicBezTo>
                    <a:pt x="11" y="11"/>
                    <a:pt x="18" y="27"/>
                    <a:pt x="21" y="45"/>
                  </a:cubicBezTo>
                  <a:cubicBezTo>
                    <a:pt x="29" y="44"/>
                    <a:pt x="29" y="44"/>
                    <a:pt x="29" y="44"/>
                  </a:cubicBezTo>
                  <a:cubicBezTo>
                    <a:pt x="30" y="44"/>
                    <a:pt x="30" y="44"/>
                    <a:pt x="30" y="44"/>
                  </a:cubicBezTo>
                  <a:cubicBezTo>
                    <a:pt x="26" y="25"/>
                    <a:pt x="26" y="25"/>
                    <a:pt x="26" y="25"/>
                  </a:cubicBezTo>
                  <a:cubicBezTo>
                    <a:pt x="23" y="12"/>
                    <a:pt x="15" y="3"/>
                    <a:pt x="4"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6" name="Freeform 87"/>
            <p:cNvSpPr>
              <a:spLocks/>
            </p:cNvSpPr>
            <p:nvPr/>
          </p:nvSpPr>
          <p:spPr bwMode="auto">
            <a:xfrm>
              <a:off x="7075488" y="4614863"/>
              <a:ext cx="73025" cy="204788"/>
            </a:xfrm>
            <a:custGeom>
              <a:avLst/>
              <a:gdLst>
                <a:gd name="T0" fmla="*/ 0 w 37"/>
                <a:gd name="T1" fmla="*/ 19 h 102"/>
                <a:gd name="T2" fmla="*/ 20 w 37"/>
                <a:gd name="T3" fmla="*/ 5 h 102"/>
                <a:gd name="T4" fmla="*/ 31 w 37"/>
                <a:gd name="T5" fmla="*/ 36 h 102"/>
                <a:gd name="T6" fmla="*/ 3 w 37"/>
                <a:gd name="T7" fmla="*/ 39 h 102"/>
                <a:gd name="T8" fmla="*/ 9 w 37"/>
                <a:gd name="T9" fmla="*/ 45 h 102"/>
                <a:gd name="T10" fmla="*/ 20 w 37"/>
                <a:gd name="T11" fmla="*/ 51 h 102"/>
                <a:gd name="T12" fmla="*/ 22 w 37"/>
                <a:gd name="T13" fmla="*/ 62 h 102"/>
                <a:gd name="T14" fmla="*/ 28 w 37"/>
                <a:gd name="T15" fmla="*/ 73 h 102"/>
                <a:gd name="T16" fmla="*/ 22 w 37"/>
                <a:gd name="T17" fmla="*/ 84 h 102"/>
                <a:gd name="T18" fmla="*/ 26 w 37"/>
                <a:gd name="T19" fmla="*/ 90 h 102"/>
                <a:gd name="T20" fmla="*/ 32 w 37"/>
                <a:gd name="T21" fmla="*/ 102 h 102"/>
                <a:gd name="T22" fmla="*/ 34 w 37"/>
                <a:gd name="T23" fmla="*/ 99 h 102"/>
                <a:gd name="T24" fmla="*/ 29 w 37"/>
                <a:gd name="T25" fmla="*/ 88 h 102"/>
                <a:gd name="T26" fmla="*/ 30 w 37"/>
                <a:gd name="T27" fmla="*/ 84 h 102"/>
                <a:gd name="T28" fmla="*/ 37 w 37"/>
                <a:gd name="T29" fmla="*/ 73 h 102"/>
                <a:gd name="T30" fmla="*/ 30 w 37"/>
                <a:gd name="T31" fmla="*/ 58 h 102"/>
                <a:gd name="T32" fmla="*/ 30 w 37"/>
                <a:gd name="T33" fmla="*/ 49 h 102"/>
                <a:gd name="T34" fmla="*/ 30 w 37"/>
                <a:gd name="T35" fmla="*/ 47 h 102"/>
                <a:gd name="T36" fmla="*/ 33 w 37"/>
                <a:gd name="T37" fmla="*/ 37 h 102"/>
                <a:gd name="T38" fmla="*/ 34 w 37"/>
                <a:gd name="T39" fmla="*/ 36 h 102"/>
                <a:gd name="T40" fmla="*/ 37 w 37"/>
                <a:gd name="T41" fmla="*/ 21 h 102"/>
                <a:gd name="T42" fmla="*/ 17 w 37"/>
                <a:gd name="T43" fmla="*/ 0 h 102"/>
                <a:gd name="T44" fmla="*/ 0 w 37"/>
                <a:gd name="T45" fmla="*/ 1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102">
                  <a:moveTo>
                    <a:pt x="0" y="19"/>
                  </a:moveTo>
                  <a:cubicBezTo>
                    <a:pt x="8" y="16"/>
                    <a:pt x="15" y="11"/>
                    <a:pt x="20" y="5"/>
                  </a:cubicBezTo>
                  <a:cubicBezTo>
                    <a:pt x="31" y="11"/>
                    <a:pt x="34" y="22"/>
                    <a:pt x="31" y="36"/>
                  </a:cubicBezTo>
                  <a:cubicBezTo>
                    <a:pt x="27" y="49"/>
                    <a:pt x="18" y="51"/>
                    <a:pt x="3" y="39"/>
                  </a:cubicBezTo>
                  <a:cubicBezTo>
                    <a:pt x="5" y="42"/>
                    <a:pt x="7" y="44"/>
                    <a:pt x="9" y="45"/>
                  </a:cubicBezTo>
                  <a:cubicBezTo>
                    <a:pt x="13" y="48"/>
                    <a:pt x="16" y="50"/>
                    <a:pt x="20" y="51"/>
                  </a:cubicBezTo>
                  <a:cubicBezTo>
                    <a:pt x="22" y="62"/>
                    <a:pt x="22" y="62"/>
                    <a:pt x="22" y="62"/>
                  </a:cubicBezTo>
                  <a:cubicBezTo>
                    <a:pt x="28" y="73"/>
                    <a:pt x="28" y="73"/>
                    <a:pt x="28" y="73"/>
                  </a:cubicBezTo>
                  <a:cubicBezTo>
                    <a:pt x="22" y="84"/>
                    <a:pt x="22" y="84"/>
                    <a:pt x="22" y="84"/>
                  </a:cubicBezTo>
                  <a:cubicBezTo>
                    <a:pt x="26" y="90"/>
                    <a:pt x="26" y="90"/>
                    <a:pt x="26" y="90"/>
                  </a:cubicBezTo>
                  <a:cubicBezTo>
                    <a:pt x="32" y="102"/>
                    <a:pt x="32" y="102"/>
                    <a:pt x="32" y="102"/>
                  </a:cubicBezTo>
                  <a:cubicBezTo>
                    <a:pt x="34" y="99"/>
                    <a:pt x="34" y="99"/>
                    <a:pt x="34" y="99"/>
                  </a:cubicBezTo>
                  <a:cubicBezTo>
                    <a:pt x="29" y="88"/>
                    <a:pt x="29" y="88"/>
                    <a:pt x="29" y="88"/>
                  </a:cubicBezTo>
                  <a:cubicBezTo>
                    <a:pt x="30" y="84"/>
                    <a:pt x="30" y="84"/>
                    <a:pt x="30" y="84"/>
                  </a:cubicBezTo>
                  <a:cubicBezTo>
                    <a:pt x="37" y="73"/>
                    <a:pt x="37" y="73"/>
                    <a:pt x="37" y="73"/>
                  </a:cubicBezTo>
                  <a:cubicBezTo>
                    <a:pt x="30" y="58"/>
                    <a:pt x="30" y="58"/>
                    <a:pt x="30" y="58"/>
                  </a:cubicBezTo>
                  <a:cubicBezTo>
                    <a:pt x="30" y="49"/>
                    <a:pt x="30" y="49"/>
                    <a:pt x="30" y="49"/>
                  </a:cubicBezTo>
                  <a:cubicBezTo>
                    <a:pt x="30" y="47"/>
                    <a:pt x="30" y="47"/>
                    <a:pt x="30" y="47"/>
                  </a:cubicBezTo>
                  <a:cubicBezTo>
                    <a:pt x="32" y="44"/>
                    <a:pt x="33" y="41"/>
                    <a:pt x="33" y="37"/>
                  </a:cubicBezTo>
                  <a:cubicBezTo>
                    <a:pt x="34" y="37"/>
                    <a:pt x="34" y="37"/>
                    <a:pt x="34" y="36"/>
                  </a:cubicBezTo>
                  <a:cubicBezTo>
                    <a:pt x="37" y="31"/>
                    <a:pt x="37" y="26"/>
                    <a:pt x="37" y="21"/>
                  </a:cubicBezTo>
                  <a:cubicBezTo>
                    <a:pt x="35" y="9"/>
                    <a:pt x="28" y="2"/>
                    <a:pt x="17" y="0"/>
                  </a:cubicBezTo>
                  <a:cubicBezTo>
                    <a:pt x="13" y="8"/>
                    <a:pt x="7" y="14"/>
                    <a:pt x="0" y="1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7" name="Freeform 88"/>
            <p:cNvSpPr>
              <a:spLocks noEditPoints="1"/>
            </p:cNvSpPr>
            <p:nvPr/>
          </p:nvSpPr>
          <p:spPr bwMode="auto">
            <a:xfrm>
              <a:off x="7062788" y="4625976"/>
              <a:ext cx="80963" cy="158750"/>
            </a:xfrm>
            <a:custGeom>
              <a:avLst/>
              <a:gdLst>
                <a:gd name="T0" fmla="*/ 26 w 40"/>
                <a:gd name="T1" fmla="*/ 0 h 79"/>
                <a:gd name="T2" fmla="*/ 6 w 40"/>
                <a:gd name="T3" fmla="*/ 14 h 79"/>
                <a:gd name="T4" fmla="*/ 5 w 40"/>
                <a:gd name="T5" fmla="*/ 15 h 79"/>
                <a:gd name="T6" fmla="*/ 4 w 40"/>
                <a:gd name="T7" fmla="*/ 16 h 79"/>
                <a:gd name="T8" fmla="*/ 2 w 40"/>
                <a:gd name="T9" fmla="*/ 20 h 79"/>
                <a:gd name="T10" fmla="*/ 2 w 40"/>
                <a:gd name="T11" fmla="*/ 20 h 79"/>
                <a:gd name="T12" fmla="*/ 6 w 40"/>
                <a:gd name="T13" fmla="*/ 29 h 79"/>
                <a:gd name="T14" fmla="*/ 8 w 40"/>
                <a:gd name="T15" fmla="*/ 32 h 79"/>
                <a:gd name="T16" fmla="*/ 9 w 40"/>
                <a:gd name="T17" fmla="*/ 53 h 79"/>
                <a:gd name="T18" fmla="*/ 28 w 40"/>
                <a:gd name="T19" fmla="*/ 79 h 79"/>
                <a:gd name="T20" fmla="*/ 34 w 40"/>
                <a:gd name="T21" fmla="*/ 68 h 79"/>
                <a:gd name="T22" fmla="*/ 28 w 40"/>
                <a:gd name="T23" fmla="*/ 57 h 79"/>
                <a:gd name="T24" fmla="*/ 26 w 40"/>
                <a:gd name="T25" fmla="*/ 46 h 79"/>
                <a:gd name="T26" fmla="*/ 15 w 40"/>
                <a:gd name="T27" fmla="*/ 40 h 79"/>
                <a:gd name="T28" fmla="*/ 9 w 40"/>
                <a:gd name="T29" fmla="*/ 34 h 79"/>
                <a:gd name="T30" fmla="*/ 37 w 40"/>
                <a:gd name="T31" fmla="*/ 31 h 79"/>
                <a:gd name="T32" fmla="*/ 26 w 40"/>
                <a:gd name="T33" fmla="*/ 0 h 79"/>
                <a:gd name="T34" fmla="*/ 4 w 40"/>
                <a:gd name="T35" fmla="*/ 17 h 79"/>
                <a:gd name="T36" fmla="*/ 6 w 40"/>
                <a:gd name="T37" fmla="*/ 15 h 79"/>
                <a:gd name="T38" fmla="*/ 8 w 40"/>
                <a:gd name="T39" fmla="*/ 27 h 79"/>
                <a:gd name="T40" fmla="*/ 23 w 40"/>
                <a:gd name="T41" fmla="*/ 40 h 79"/>
                <a:gd name="T42" fmla="*/ 7 w 40"/>
                <a:gd name="T43" fmla="*/ 28 h 79"/>
                <a:gd name="T44" fmla="*/ 4 w 40"/>
                <a:gd name="T45" fmla="*/ 17 h 79"/>
                <a:gd name="T46" fmla="*/ 9 w 40"/>
                <a:gd name="T47" fmla="*/ 36 h 79"/>
                <a:gd name="T48" fmla="*/ 11 w 40"/>
                <a:gd name="T49" fmla="*/ 39 h 79"/>
                <a:gd name="T50" fmla="*/ 12 w 40"/>
                <a:gd name="T51" fmla="*/ 52 h 79"/>
                <a:gd name="T52" fmla="*/ 16 w 40"/>
                <a:gd name="T53" fmla="*/ 61 h 79"/>
                <a:gd name="T54" fmla="*/ 10 w 40"/>
                <a:gd name="T55" fmla="*/ 52 h 79"/>
                <a:gd name="T56" fmla="*/ 9 w 40"/>
                <a:gd name="T57" fmla="*/ 3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79">
                  <a:moveTo>
                    <a:pt x="26" y="0"/>
                  </a:moveTo>
                  <a:cubicBezTo>
                    <a:pt x="21" y="6"/>
                    <a:pt x="14" y="11"/>
                    <a:pt x="6" y="14"/>
                  </a:cubicBezTo>
                  <a:cubicBezTo>
                    <a:pt x="5" y="15"/>
                    <a:pt x="5" y="15"/>
                    <a:pt x="5" y="15"/>
                  </a:cubicBezTo>
                  <a:cubicBezTo>
                    <a:pt x="4" y="15"/>
                    <a:pt x="4" y="15"/>
                    <a:pt x="4" y="16"/>
                  </a:cubicBezTo>
                  <a:cubicBezTo>
                    <a:pt x="3" y="17"/>
                    <a:pt x="2" y="18"/>
                    <a:pt x="2" y="20"/>
                  </a:cubicBezTo>
                  <a:cubicBezTo>
                    <a:pt x="2" y="20"/>
                    <a:pt x="2" y="20"/>
                    <a:pt x="2" y="20"/>
                  </a:cubicBezTo>
                  <a:cubicBezTo>
                    <a:pt x="0" y="24"/>
                    <a:pt x="2" y="27"/>
                    <a:pt x="6" y="29"/>
                  </a:cubicBezTo>
                  <a:cubicBezTo>
                    <a:pt x="7" y="30"/>
                    <a:pt x="7" y="31"/>
                    <a:pt x="8" y="32"/>
                  </a:cubicBezTo>
                  <a:cubicBezTo>
                    <a:pt x="9" y="53"/>
                    <a:pt x="9" y="53"/>
                    <a:pt x="9" y="53"/>
                  </a:cubicBezTo>
                  <a:cubicBezTo>
                    <a:pt x="28" y="79"/>
                    <a:pt x="28" y="79"/>
                    <a:pt x="28" y="79"/>
                  </a:cubicBezTo>
                  <a:cubicBezTo>
                    <a:pt x="34" y="68"/>
                    <a:pt x="34" y="68"/>
                    <a:pt x="34" y="68"/>
                  </a:cubicBezTo>
                  <a:cubicBezTo>
                    <a:pt x="28" y="57"/>
                    <a:pt x="28" y="57"/>
                    <a:pt x="28" y="57"/>
                  </a:cubicBezTo>
                  <a:cubicBezTo>
                    <a:pt x="26" y="46"/>
                    <a:pt x="26" y="46"/>
                    <a:pt x="26" y="46"/>
                  </a:cubicBezTo>
                  <a:cubicBezTo>
                    <a:pt x="22" y="45"/>
                    <a:pt x="19" y="43"/>
                    <a:pt x="15" y="40"/>
                  </a:cubicBezTo>
                  <a:cubicBezTo>
                    <a:pt x="13" y="39"/>
                    <a:pt x="11" y="37"/>
                    <a:pt x="9" y="34"/>
                  </a:cubicBezTo>
                  <a:cubicBezTo>
                    <a:pt x="24" y="46"/>
                    <a:pt x="33" y="44"/>
                    <a:pt x="37" y="31"/>
                  </a:cubicBezTo>
                  <a:cubicBezTo>
                    <a:pt x="40" y="17"/>
                    <a:pt x="37" y="6"/>
                    <a:pt x="26" y="0"/>
                  </a:cubicBezTo>
                  <a:close/>
                  <a:moveTo>
                    <a:pt x="4" y="17"/>
                  </a:moveTo>
                  <a:cubicBezTo>
                    <a:pt x="6" y="15"/>
                    <a:pt x="6" y="15"/>
                    <a:pt x="6" y="15"/>
                  </a:cubicBezTo>
                  <a:cubicBezTo>
                    <a:pt x="4" y="21"/>
                    <a:pt x="4" y="24"/>
                    <a:pt x="8" y="27"/>
                  </a:cubicBezTo>
                  <a:cubicBezTo>
                    <a:pt x="12" y="33"/>
                    <a:pt x="16" y="37"/>
                    <a:pt x="23" y="40"/>
                  </a:cubicBezTo>
                  <a:cubicBezTo>
                    <a:pt x="15" y="38"/>
                    <a:pt x="9" y="34"/>
                    <a:pt x="7" y="28"/>
                  </a:cubicBezTo>
                  <a:cubicBezTo>
                    <a:pt x="3" y="26"/>
                    <a:pt x="2" y="23"/>
                    <a:pt x="4" y="17"/>
                  </a:cubicBezTo>
                  <a:close/>
                  <a:moveTo>
                    <a:pt x="9" y="36"/>
                  </a:moveTo>
                  <a:cubicBezTo>
                    <a:pt x="11" y="39"/>
                    <a:pt x="11" y="39"/>
                    <a:pt x="11" y="39"/>
                  </a:cubicBezTo>
                  <a:cubicBezTo>
                    <a:pt x="12" y="52"/>
                    <a:pt x="12" y="52"/>
                    <a:pt x="12" y="52"/>
                  </a:cubicBezTo>
                  <a:cubicBezTo>
                    <a:pt x="16" y="61"/>
                    <a:pt x="16" y="61"/>
                    <a:pt x="16" y="61"/>
                  </a:cubicBezTo>
                  <a:cubicBezTo>
                    <a:pt x="10" y="52"/>
                    <a:pt x="10" y="52"/>
                    <a:pt x="10" y="52"/>
                  </a:cubicBezTo>
                  <a:cubicBezTo>
                    <a:pt x="9" y="36"/>
                    <a:pt x="9" y="36"/>
                    <a:pt x="9" y="3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8" name="Freeform 89"/>
            <p:cNvSpPr>
              <a:spLocks/>
            </p:cNvSpPr>
            <p:nvPr/>
          </p:nvSpPr>
          <p:spPr bwMode="auto">
            <a:xfrm>
              <a:off x="7067551" y="4656138"/>
              <a:ext cx="41275" cy="49213"/>
            </a:xfrm>
            <a:custGeom>
              <a:avLst/>
              <a:gdLst>
                <a:gd name="T0" fmla="*/ 4 w 21"/>
                <a:gd name="T1" fmla="*/ 0 h 25"/>
                <a:gd name="T2" fmla="*/ 2 w 21"/>
                <a:gd name="T3" fmla="*/ 2 h 25"/>
                <a:gd name="T4" fmla="*/ 5 w 21"/>
                <a:gd name="T5" fmla="*/ 13 h 25"/>
                <a:gd name="T6" fmla="*/ 21 w 21"/>
                <a:gd name="T7" fmla="*/ 25 h 25"/>
                <a:gd name="T8" fmla="*/ 6 w 21"/>
                <a:gd name="T9" fmla="*/ 12 h 25"/>
                <a:gd name="T10" fmla="*/ 4 w 21"/>
                <a:gd name="T11" fmla="*/ 0 h 25"/>
              </a:gdLst>
              <a:ahLst/>
              <a:cxnLst>
                <a:cxn ang="0">
                  <a:pos x="T0" y="T1"/>
                </a:cxn>
                <a:cxn ang="0">
                  <a:pos x="T2" y="T3"/>
                </a:cxn>
                <a:cxn ang="0">
                  <a:pos x="T4" y="T5"/>
                </a:cxn>
                <a:cxn ang="0">
                  <a:pos x="T6" y="T7"/>
                </a:cxn>
                <a:cxn ang="0">
                  <a:pos x="T8" y="T9"/>
                </a:cxn>
                <a:cxn ang="0">
                  <a:pos x="T10" y="T11"/>
                </a:cxn>
              </a:cxnLst>
              <a:rect l="0" t="0" r="r" b="b"/>
              <a:pathLst>
                <a:path w="21" h="25">
                  <a:moveTo>
                    <a:pt x="4" y="0"/>
                  </a:moveTo>
                  <a:cubicBezTo>
                    <a:pt x="2" y="2"/>
                    <a:pt x="2" y="2"/>
                    <a:pt x="2" y="2"/>
                  </a:cubicBezTo>
                  <a:cubicBezTo>
                    <a:pt x="0" y="8"/>
                    <a:pt x="1" y="11"/>
                    <a:pt x="5" y="13"/>
                  </a:cubicBezTo>
                  <a:cubicBezTo>
                    <a:pt x="7" y="19"/>
                    <a:pt x="13" y="23"/>
                    <a:pt x="21" y="25"/>
                  </a:cubicBezTo>
                  <a:cubicBezTo>
                    <a:pt x="14" y="22"/>
                    <a:pt x="10" y="18"/>
                    <a:pt x="6" y="12"/>
                  </a:cubicBezTo>
                  <a:cubicBezTo>
                    <a:pt x="2" y="9"/>
                    <a:pt x="2" y="6"/>
                    <a:pt x="4"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9" name="Freeform 90"/>
            <p:cNvSpPr>
              <a:spLocks/>
            </p:cNvSpPr>
            <p:nvPr/>
          </p:nvSpPr>
          <p:spPr bwMode="auto">
            <a:xfrm>
              <a:off x="7080251" y="4697413"/>
              <a:ext cx="14288" cy="50800"/>
            </a:xfrm>
            <a:custGeom>
              <a:avLst/>
              <a:gdLst>
                <a:gd name="T0" fmla="*/ 3 w 9"/>
                <a:gd name="T1" fmla="*/ 4 h 32"/>
                <a:gd name="T2" fmla="*/ 0 w 9"/>
                <a:gd name="T3" fmla="*/ 0 h 32"/>
                <a:gd name="T4" fmla="*/ 2 w 9"/>
                <a:gd name="T5" fmla="*/ 20 h 32"/>
                <a:gd name="T6" fmla="*/ 9 w 9"/>
                <a:gd name="T7" fmla="*/ 32 h 32"/>
                <a:gd name="T8" fmla="*/ 4 w 9"/>
                <a:gd name="T9" fmla="*/ 20 h 32"/>
                <a:gd name="T10" fmla="*/ 3 w 9"/>
                <a:gd name="T11" fmla="*/ 4 h 32"/>
                <a:gd name="T12" fmla="*/ 3 w 9"/>
                <a:gd name="T13" fmla="*/ 4 h 32"/>
              </a:gdLst>
              <a:ahLst/>
              <a:cxnLst>
                <a:cxn ang="0">
                  <a:pos x="T0" y="T1"/>
                </a:cxn>
                <a:cxn ang="0">
                  <a:pos x="T2" y="T3"/>
                </a:cxn>
                <a:cxn ang="0">
                  <a:pos x="T4" y="T5"/>
                </a:cxn>
                <a:cxn ang="0">
                  <a:pos x="T6" y="T7"/>
                </a:cxn>
                <a:cxn ang="0">
                  <a:pos x="T8" y="T9"/>
                </a:cxn>
                <a:cxn ang="0">
                  <a:pos x="T10" y="T11"/>
                </a:cxn>
                <a:cxn ang="0">
                  <a:pos x="T12" y="T13"/>
                </a:cxn>
              </a:cxnLst>
              <a:rect l="0" t="0" r="r" b="b"/>
              <a:pathLst>
                <a:path w="9" h="32">
                  <a:moveTo>
                    <a:pt x="3" y="4"/>
                  </a:moveTo>
                  <a:lnTo>
                    <a:pt x="0" y="0"/>
                  </a:lnTo>
                  <a:lnTo>
                    <a:pt x="2" y="20"/>
                  </a:lnTo>
                  <a:lnTo>
                    <a:pt x="9" y="32"/>
                  </a:lnTo>
                  <a:lnTo>
                    <a:pt x="4" y="20"/>
                  </a:lnTo>
                  <a:lnTo>
                    <a:pt x="3" y="4"/>
                  </a:lnTo>
                  <a:lnTo>
                    <a:pt x="3" y="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0" name="Freeform 91"/>
            <p:cNvSpPr>
              <a:spLocks noEditPoints="1"/>
            </p:cNvSpPr>
            <p:nvPr/>
          </p:nvSpPr>
          <p:spPr bwMode="auto">
            <a:xfrm>
              <a:off x="7016751" y="4602163"/>
              <a:ext cx="115888" cy="153988"/>
            </a:xfrm>
            <a:custGeom>
              <a:avLst/>
              <a:gdLst>
                <a:gd name="T0" fmla="*/ 28 w 58"/>
                <a:gd name="T1" fmla="*/ 27 h 77"/>
                <a:gd name="T2" fmla="*/ 29 w 58"/>
                <a:gd name="T3" fmla="*/ 26 h 77"/>
                <a:gd name="T4" fmla="*/ 46 w 58"/>
                <a:gd name="T5" fmla="*/ 7 h 77"/>
                <a:gd name="T6" fmla="*/ 58 w 58"/>
                <a:gd name="T7" fmla="*/ 8 h 77"/>
                <a:gd name="T8" fmla="*/ 52 w 58"/>
                <a:gd name="T9" fmla="*/ 1 h 77"/>
                <a:gd name="T10" fmla="*/ 46 w 58"/>
                <a:gd name="T11" fmla="*/ 0 h 77"/>
                <a:gd name="T12" fmla="*/ 21 w 58"/>
                <a:gd name="T13" fmla="*/ 14 h 77"/>
                <a:gd name="T14" fmla="*/ 13 w 58"/>
                <a:gd name="T15" fmla="*/ 51 h 77"/>
                <a:gd name="T16" fmla="*/ 0 w 58"/>
                <a:gd name="T17" fmla="*/ 77 h 77"/>
                <a:gd name="T18" fmla="*/ 11 w 58"/>
                <a:gd name="T19" fmla="*/ 70 h 77"/>
                <a:gd name="T20" fmla="*/ 26 w 58"/>
                <a:gd name="T21" fmla="*/ 57 h 77"/>
                <a:gd name="T22" fmla="*/ 25 w 58"/>
                <a:gd name="T23" fmla="*/ 43 h 77"/>
                <a:gd name="T24" fmla="*/ 25 w 58"/>
                <a:gd name="T25" fmla="*/ 32 h 77"/>
                <a:gd name="T26" fmla="*/ 25 w 58"/>
                <a:gd name="T27" fmla="*/ 32 h 77"/>
                <a:gd name="T28" fmla="*/ 27 w 58"/>
                <a:gd name="T29" fmla="*/ 28 h 77"/>
                <a:gd name="T30" fmla="*/ 28 w 58"/>
                <a:gd name="T31" fmla="*/ 27 h 77"/>
                <a:gd name="T32" fmla="*/ 45 w 58"/>
                <a:gd name="T33" fmla="*/ 2 h 77"/>
                <a:gd name="T34" fmla="*/ 48 w 58"/>
                <a:gd name="T35" fmla="*/ 2 h 77"/>
                <a:gd name="T36" fmla="*/ 24 w 58"/>
                <a:gd name="T37" fmla="*/ 19 h 77"/>
                <a:gd name="T38" fmla="*/ 18 w 58"/>
                <a:gd name="T39" fmla="*/ 50 h 77"/>
                <a:gd name="T40" fmla="*/ 12 w 58"/>
                <a:gd name="T41" fmla="*/ 68 h 77"/>
                <a:gd name="T42" fmla="*/ 10 w 58"/>
                <a:gd name="T43" fmla="*/ 68 h 77"/>
                <a:gd name="T44" fmla="*/ 7 w 58"/>
                <a:gd name="T45" fmla="*/ 69 h 77"/>
                <a:gd name="T46" fmla="*/ 15 w 58"/>
                <a:gd name="T47" fmla="*/ 51 h 77"/>
                <a:gd name="T48" fmla="*/ 15 w 58"/>
                <a:gd name="T49" fmla="*/ 51 h 77"/>
                <a:gd name="T50" fmla="*/ 23 w 58"/>
                <a:gd name="T51" fmla="*/ 15 h 77"/>
                <a:gd name="T52" fmla="*/ 45 w 58"/>
                <a:gd name="T53"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77">
                  <a:moveTo>
                    <a:pt x="28" y="27"/>
                  </a:moveTo>
                  <a:cubicBezTo>
                    <a:pt x="29" y="26"/>
                    <a:pt x="29" y="26"/>
                    <a:pt x="29" y="26"/>
                  </a:cubicBezTo>
                  <a:cubicBezTo>
                    <a:pt x="36" y="21"/>
                    <a:pt x="42" y="15"/>
                    <a:pt x="46" y="7"/>
                  </a:cubicBezTo>
                  <a:cubicBezTo>
                    <a:pt x="58" y="8"/>
                    <a:pt x="58" y="8"/>
                    <a:pt x="58" y="8"/>
                  </a:cubicBezTo>
                  <a:cubicBezTo>
                    <a:pt x="52" y="1"/>
                    <a:pt x="52" y="1"/>
                    <a:pt x="52" y="1"/>
                  </a:cubicBezTo>
                  <a:cubicBezTo>
                    <a:pt x="50" y="0"/>
                    <a:pt x="48" y="0"/>
                    <a:pt x="46" y="0"/>
                  </a:cubicBezTo>
                  <a:cubicBezTo>
                    <a:pt x="34" y="0"/>
                    <a:pt x="26" y="5"/>
                    <a:pt x="21" y="14"/>
                  </a:cubicBezTo>
                  <a:cubicBezTo>
                    <a:pt x="16" y="24"/>
                    <a:pt x="14" y="37"/>
                    <a:pt x="13" y="51"/>
                  </a:cubicBezTo>
                  <a:cubicBezTo>
                    <a:pt x="11" y="60"/>
                    <a:pt x="6" y="69"/>
                    <a:pt x="0" y="77"/>
                  </a:cubicBezTo>
                  <a:cubicBezTo>
                    <a:pt x="3" y="73"/>
                    <a:pt x="6" y="71"/>
                    <a:pt x="11" y="70"/>
                  </a:cubicBezTo>
                  <a:cubicBezTo>
                    <a:pt x="26" y="57"/>
                    <a:pt x="26" y="57"/>
                    <a:pt x="26" y="57"/>
                  </a:cubicBezTo>
                  <a:cubicBezTo>
                    <a:pt x="25" y="43"/>
                    <a:pt x="25" y="43"/>
                    <a:pt x="25" y="43"/>
                  </a:cubicBezTo>
                  <a:cubicBezTo>
                    <a:pt x="21" y="41"/>
                    <a:pt x="21" y="38"/>
                    <a:pt x="25" y="32"/>
                  </a:cubicBezTo>
                  <a:cubicBezTo>
                    <a:pt x="25" y="32"/>
                    <a:pt x="25" y="32"/>
                    <a:pt x="25" y="32"/>
                  </a:cubicBezTo>
                  <a:cubicBezTo>
                    <a:pt x="25" y="30"/>
                    <a:pt x="26" y="29"/>
                    <a:pt x="27" y="28"/>
                  </a:cubicBezTo>
                  <a:cubicBezTo>
                    <a:pt x="27" y="27"/>
                    <a:pt x="27" y="27"/>
                    <a:pt x="28" y="27"/>
                  </a:cubicBezTo>
                  <a:close/>
                  <a:moveTo>
                    <a:pt x="45" y="2"/>
                  </a:moveTo>
                  <a:cubicBezTo>
                    <a:pt x="46" y="2"/>
                    <a:pt x="47" y="2"/>
                    <a:pt x="48" y="2"/>
                  </a:cubicBezTo>
                  <a:cubicBezTo>
                    <a:pt x="35" y="5"/>
                    <a:pt x="27" y="11"/>
                    <a:pt x="24" y="19"/>
                  </a:cubicBezTo>
                  <a:cubicBezTo>
                    <a:pt x="20" y="30"/>
                    <a:pt x="18" y="40"/>
                    <a:pt x="18" y="50"/>
                  </a:cubicBezTo>
                  <a:cubicBezTo>
                    <a:pt x="12" y="68"/>
                    <a:pt x="12" y="68"/>
                    <a:pt x="12" y="68"/>
                  </a:cubicBezTo>
                  <a:cubicBezTo>
                    <a:pt x="10" y="68"/>
                    <a:pt x="10" y="68"/>
                    <a:pt x="10" y="68"/>
                  </a:cubicBezTo>
                  <a:cubicBezTo>
                    <a:pt x="9" y="68"/>
                    <a:pt x="8" y="69"/>
                    <a:pt x="7" y="69"/>
                  </a:cubicBezTo>
                  <a:cubicBezTo>
                    <a:pt x="11" y="63"/>
                    <a:pt x="13" y="57"/>
                    <a:pt x="15" y="51"/>
                  </a:cubicBezTo>
                  <a:cubicBezTo>
                    <a:pt x="15" y="51"/>
                    <a:pt x="15" y="51"/>
                    <a:pt x="15" y="51"/>
                  </a:cubicBezTo>
                  <a:cubicBezTo>
                    <a:pt x="16" y="37"/>
                    <a:pt x="18" y="25"/>
                    <a:pt x="23" y="15"/>
                  </a:cubicBezTo>
                  <a:cubicBezTo>
                    <a:pt x="27" y="6"/>
                    <a:pt x="35" y="2"/>
                    <a:pt x="45" y="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1" name="Freeform 92"/>
            <p:cNvSpPr>
              <a:spLocks/>
            </p:cNvSpPr>
            <p:nvPr/>
          </p:nvSpPr>
          <p:spPr bwMode="auto">
            <a:xfrm>
              <a:off x="7031038" y="4605338"/>
              <a:ext cx="82550" cy="134938"/>
            </a:xfrm>
            <a:custGeom>
              <a:avLst/>
              <a:gdLst>
                <a:gd name="T0" fmla="*/ 41 w 41"/>
                <a:gd name="T1" fmla="*/ 0 h 67"/>
                <a:gd name="T2" fmla="*/ 38 w 41"/>
                <a:gd name="T3" fmla="*/ 0 h 67"/>
                <a:gd name="T4" fmla="*/ 16 w 41"/>
                <a:gd name="T5" fmla="*/ 13 h 67"/>
                <a:gd name="T6" fmla="*/ 8 w 41"/>
                <a:gd name="T7" fmla="*/ 49 h 67"/>
                <a:gd name="T8" fmla="*/ 8 w 41"/>
                <a:gd name="T9" fmla="*/ 49 h 67"/>
                <a:gd name="T10" fmla="*/ 0 w 41"/>
                <a:gd name="T11" fmla="*/ 67 h 67"/>
                <a:gd name="T12" fmla="*/ 3 w 41"/>
                <a:gd name="T13" fmla="*/ 66 h 67"/>
                <a:gd name="T14" fmla="*/ 5 w 41"/>
                <a:gd name="T15" fmla="*/ 66 h 67"/>
                <a:gd name="T16" fmla="*/ 11 w 41"/>
                <a:gd name="T17" fmla="*/ 48 h 67"/>
                <a:gd name="T18" fmla="*/ 17 w 41"/>
                <a:gd name="T19" fmla="*/ 17 h 67"/>
                <a:gd name="T20" fmla="*/ 41 w 41"/>
                <a:gd name="T2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67">
                  <a:moveTo>
                    <a:pt x="41" y="0"/>
                  </a:moveTo>
                  <a:cubicBezTo>
                    <a:pt x="40" y="0"/>
                    <a:pt x="39" y="0"/>
                    <a:pt x="38" y="0"/>
                  </a:cubicBezTo>
                  <a:cubicBezTo>
                    <a:pt x="28" y="0"/>
                    <a:pt x="20" y="4"/>
                    <a:pt x="16" y="13"/>
                  </a:cubicBezTo>
                  <a:cubicBezTo>
                    <a:pt x="11" y="23"/>
                    <a:pt x="9" y="35"/>
                    <a:pt x="8" y="49"/>
                  </a:cubicBezTo>
                  <a:cubicBezTo>
                    <a:pt x="8" y="49"/>
                    <a:pt x="8" y="49"/>
                    <a:pt x="8" y="49"/>
                  </a:cubicBezTo>
                  <a:cubicBezTo>
                    <a:pt x="6" y="55"/>
                    <a:pt x="4" y="61"/>
                    <a:pt x="0" y="67"/>
                  </a:cubicBezTo>
                  <a:cubicBezTo>
                    <a:pt x="1" y="67"/>
                    <a:pt x="2" y="66"/>
                    <a:pt x="3" y="66"/>
                  </a:cubicBezTo>
                  <a:cubicBezTo>
                    <a:pt x="5" y="66"/>
                    <a:pt x="5" y="66"/>
                    <a:pt x="5" y="66"/>
                  </a:cubicBezTo>
                  <a:cubicBezTo>
                    <a:pt x="11" y="48"/>
                    <a:pt x="11" y="48"/>
                    <a:pt x="11" y="48"/>
                  </a:cubicBezTo>
                  <a:cubicBezTo>
                    <a:pt x="11" y="38"/>
                    <a:pt x="13" y="28"/>
                    <a:pt x="17" y="17"/>
                  </a:cubicBezTo>
                  <a:cubicBezTo>
                    <a:pt x="20" y="9"/>
                    <a:pt x="28" y="3"/>
                    <a:pt x="4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2" name="Freeform 93"/>
            <p:cNvSpPr>
              <a:spLocks/>
            </p:cNvSpPr>
            <p:nvPr/>
          </p:nvSpPr>
          <p:spPr bwMode="auto">
            <a:xfrm>
              <a:off x="7108826" y="4603751"/>
              <a:ext cx="44450" cy="53975"/>
            </a:xfrm>
            <a:custGeom>
              <a:avLst/>
              <a:gdLst>
                <a:gd name="T0" fmla="*/ 6 w 22"/>
                <a:gd name="T1" fmla="*/ 0 h 27"/>
                <a:gd name="T2" fmla="*/ 12 w 22"/>
                <a:gd name="T3" fmla="*/ 7 h 27"/>
                <a:gd name="T4" fmla="*/ 0 w 22"/>
                <a:gd name="T5" fmla="*/ 6 h 27"/>
                <a:gd name="T6" fmla="*/ 20 w 22"/>
                <a:gd name="T7" fmla="*/ 27 h 27"/>
                <a:gd name="T8" fmla="*/ 6 w 22"/>
                <a:gd name="T9" fmla="*/ 0 h 27"/>
              </a:gdLst>
              <a:ahLst/>
              <a:cxnLst>
                <a:cxn ang="0">
                  <a:pos x="T0" y="T1"/>
                </a:cxn>
                <a:cxn ang="0">
                  <a:pos x="T2" y="T3"/>
                </a:cxn>
                <a:cxn ang="0">
                  <a:pos x="T4" y="T5"/>
                </a:cxn>
                <a:cxn ang="0">
                  <a:pos x="T6" y="T7"/>
                </a:cxn>
                <a:cxn ang="0">
                  <a:pos x="T8" y="T9"/>
                </a:cxn>
              </a:cxnLst>
              <a:rect l="0" t="0" r="r" b="b"/>
              <a:pathLst>
                <a:path w="22" h="27">
                  <a:moveTo>
                    <a:pt x="6" y="0"/>
                  </a:moveTo>
                  <a:cubicBezTo>
                    <a:pt x="12" y="7"/>
                    <a:pt x="12" y="7"/>
                    <a:pt x="12" y="7"/>
                  </a:cubicBezTo>
                  <a:cubicBezTo>
                    <a:pt x="0" y="6"/>
                    <a:pt x="0" y="6"/>
                    <a:pt x="0" y="6"/>
                  </a:cubicBezTo>
                  <a:cubicBezTo>
                    <a:pt x="11" y="8"/>
                    <a:pt x="18" y="15"/>
                    <a:pt x="20" y="27"/>
                  </a:cubicBezTo>
                  <a:cubicBezTo>
                    <a:pt x="22" y="12"/>
                    <a:pt x="17" y="4"/>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3" name="Freeform 94"/>
            <p:cNvSpPr>
              <a:spLocks/>
            </p:cNvSpPr>
            <p:nvPr/>
          </p:nvSpPr>
          <p:spPr bwMode="auto">
            <a:xfrm>
              <a:off x="7038976" y="4665663"/>
              <a:ext cx="41275" cy="76200"/>
            </a:xfrm>
            <a:custGeom>
              <a:avLst/>
              <a:gdLst>
                <a:gd name="T0" fmla="*/ 14 w 21"/>
                <a:gd name="T1" fmla="*/ 0 h 38"/>
                <a:gd name="T2" fmla="*/ 14 w 21"/>
                <a:gd name="T3" fmla="*/ 11 h 38"/>
                <a:gd name="T4" fmla="*/ 15 w 21"/>
                <a:gd name="T5" fmla="*/ 25 h 38"/>
                <a:gd name="T6" fmla="*/ 0 w 21"/>
                <a:gd name="T7" fmla="*/ 38 h 38"/>
                <a:gd name="T8" fmla="*/ 21 w 21"/>
                <a:gd name="T9" fmla="*/ 33 h 38"/>
                <a:gd name="T10" fmla="*/ 20 w 21"/>
                <a:gd name="T11" fmla="*/ 12 h 38"/>
                <a:gd name="T12" fmla="*/ 18 w 21"/>
                <a:gd name="T13" fmla="*/ 9 h 38"/>
                <a:gd name="T14" fmla="*/ 14 w 21"/>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38">
                  <a:moveTo>
                    <a:pt x="14" y="0"/>
                  </a:moveTo>
                  <a:cubicBezTo>
                    <a:pt x="10" y="6"/>
                    <a:pt x="10" y="9"/>
                    <a:pt x="14" y="11"/>
                  </a:cubicBezTo>
                  <a:cubicBezTo>
                    <a:pt x="15" y="25"/>
                    <a:pt x="15" y="25"/>
                    <a:pt x="15" y="25"/>
                  </a:cubicBezTo>
                  <a:cubicBezTo>
                    <a:pt x="0" y="38"/>
                    <a:pt x="0" y="38"/>
                    <a:pt x="0" y="38"/>
                  </a:cubicBezTo>
                  <a:cubicBezTo>
                    <a:pt x="21" y="33"/>
                    <a:pt x="21" y="33"/>
                    <a:pt x="21" y="33"/>
                  </a:cubicBezTo>
                  <a:cubicBezTo>
                    <a:pt x="20" y="12"/>
                    <a:pt x="20" y="12"/>
                    <a:pt x="20" y="12"/>
                  </a:cubicBezTo>
                  <a:cubicBezTo>
                    <a:pt x="19" y="11"/>
                    <a:pt x="19" y="10"/>
                    <a:pt x="18" y="9"/>
                  </a:cubicBezTo>
                  <a:cubicBezTo>
                    <a:pt x="14" y="7"/>
                    <a:pt x="12" y="4"/>
                    <a:pt x="1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4" name="Freeform 95"/>
            <p:cNvSpPr>
              <a:spLocks noEditPoints="1"/>
            </p:cNvSpPr>
            <p:nvPr/>
          </p:nvSpPr>
          <p:spPr bwMode="auto">
            <a:xfrm>
              <a:off x="7004051" y="4741863"/>
              <a:ext cx="58738" cy="138113"/>
            </a:xfrm>
            <a:custGeom>
              <a:avLst/>
              <a:gdLst>
                <a:gd name="T0" fmla="*/ 6 w 29"/>
                <a:gd name="T1" fmla="*/ 7 h 69"/>
                <a:gd name="T2" fmla="*/ 6 w 29"/>
                <a:gd name="T3" fmla="*/ 7 h 69"/>
                <a:gd name="T4" fmla="*/ 3 w 29"/>
                <a:gd name="T5" fmla="*/ 12 h 69"/>
                <a:gd name="T6" fmla="*/ 7 w 29"/>
                <a:gd name="T7" fmla="*/ 58 h 69"/>
                <a:gd name="T8" fmla="*/ 8 w 29"/>
                <a:gd name="T9" fmla="*/ 60 h 69"/>
                <a:gd name="T10" fmla="*/ 12 w 29"/>
                <a:gd name="T11" fmla="*/ 62 h 69"/>
                <a:gd name="T12" fmla="*/ 18 w 29"/>
                <a:gd name="T13" fmla="*/ 69 h 69"/>
                <a:gd name="T14" fmla="*/ 20 w 29"/>
                <a:gd name="T15" fmla="*/ 68 h 69"/>
                <a:gd name="T16" fmla="*/ 23 w 29"/>
                <a:gd name="T17" fmla="*/ 65 h 69"/>
                <a:gd name="T18" fmla="*/ 29 w 29"/>
                <a:gd name="T19" fmla="*/ 55 h 69"/>
                <a:gd name="T20" fmla="*/ 17 w 29"/>
                <a:gd name="T21" fmla="*/ 0 h 69"/>
                <a:gd name="T22" fmla="*/ 6 w 29"/>
                <a:gd name="T23" fmla="*/ 7 h 69"/>
                <a:gd name="T24" fmla="*/ 16 w 29"/>
                <a:gd name="T25" fmla="*/ 2 h 69"/>
                <a:gd name="T26" fmla="*/ 16 w 29"/>
                <a:gd name="T27" fmla="*/ 2 h 69"/>
                <a:gd name="T28" fmla="*/ 8 w 29"/>
                <a:gd name="T29" fmla="*/ 13 h 69"/>
                <a:gd name="T30" fmla="*/ 11 w 29"/>
                <a:gd name="T31" fmla="*/ 54 h 69"/>
                <a:gd name="T32" fmla="*/ 15 w 29"/>
                <a:gd name="T33" fmla="*/ 54 h 69"/>
                <a:gd name="T34" fmla="*/ 22 w 29"/>
                <a:gd name="T35" fmla="*/ 64 h 69"/>
                <a:gd name="T36" fmla="*/ 19 w 29"/>
                <a:gd name="T37" fmla="*/ 66 h 69"/>
                <a:gd name="T38" fmla="*/ 19 w 29"/>
                <a:gd name="T39" fmla="*/ 66 h 69"/>
                <a:gd name="T40" fmla="*/ 14 w 29"/>
                <a:gd name="T41" fmla="*/ 60 h 69"/>
                <a:gd name="T42" fmla="*/ 13 w 29"/>
                <a:gd name="T43" fmla="*/ 60 h 69"/>
                <a:gd name="T44" fmla="*/ 9 w 29"/>
                <a:gd name="T45" fmla="*/ 58 h 69"/>
                <a:gd name="T46" fmla="*/ 9 w 29"/>
                <a:gd name="T47" fmla="*/ 57 h 69"/>
                <a:gd name="T48" fmla="*/ 4 w 29"/>
                <a:gd name="T49" fmla="*/ 13 h 69"/>
                <a:gd name="T50" fmla="*/ 7 w 29"/>
                <a:gd name="T51" fmla="*/ 8 h 69"/>
                <a:gd name="T52" fmla="*/ 7 w 29"/>
                <a:gd name="T53" fmla="*/ 8 h 69"/>
                <a:gd name="T54" fmla="*/ 7 w 29"/>
                <a:gd name="T55" fmla="*/ 8 h 69"/>
                <a:gd name="T56" fmla="*/ 16 w 29"/>
                <a:gd name="T5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69">
                  <a:moveTo>
                    <a:pt x="6" y="7"/>
                  </a:moveTo>
                  <a:cubicBezTo>
                    <a:pt x="6" y="7"/>
                    <a:pt x="6" y="7"/>
                    <a:pt x="6" y="7"/>
                  </a:cubicBezTo>
                  <a:cubicBezTo>
                    <a:pt x="4" y="9"/>
                    <a:pt x="3" y="10"/>
                    <a:pt x="3" y="12"/>
                  </a:cubicBezTo>
                  <a:cubicBezTo>
                    <a:pt x="0" y="25"/>
                    <a:pt x="2" y="40"/>
                    <a:pt x="7" y="58"/>
                  </a:cubicBezTo>
                  <a:cubicBezTo>
                    <a:pt x="7" y="59"/>
                    <a:pt x="7" y="59"/>
                    <a:pt x="8" y="60"/>
                  </a:cubicBezTo>
                  <a:cubicBezTo>
                    <a:pt x="12" y="62"/>
                    <a:pt x="12" y="62"/>
                    <a:pt x="12" y="62"/>
                  </a:cubicBezTo>
                  <a:cubicBezTo>
                    <a:pt x="18" y="69"/>
                    <a:pt x="18" y="69"/>
                    <a:pt x="18" y="69"/>
                  </a:cubicBezTo>
                  <a:cubicBezTo>
                    <a:pt x="19" y="69"/>
                    <a:pt x="19" y="68"/>
                    <a:pt x="20" y="68"/>
                  </a:cubicBezTo>
                  <a:cubicBezTo>
                    <a:pt x="21" y="67"/>
                    <a:pt x="22" y="66"/>
                    <a:pt x="23" y="65"/>
                  </a:cubicBezTo>
                  <a:cubicBezTo>
                    <a:pt x="29" y="55"/>
                    <a:pt x="29" y="55"/>
                    <a:pt x="29" y="55"/>
                  </a:cubicBezTo>
                  <a:cubicBezTo>
                    <a:pt x="20" y="43"/>
                    <a:pt x="16" y="24"/>
                    <a:pt x="17" y="0"/>
                  </a:cubicBezTo>
                  <a:cubicBezTo>
                    <a:pt x="12" y="1"/>
                    <a:pt x="9" y="3"/>
                    <a:pt x="6" y="7"/>
                  </a:cubicBezTo>
                  <a:close/>
                  <a:moveTo>
                    <a:pt x="16" y="2"/>
                  </a:moveTo>
                  <a:cubicBezTo>
                    <a:pt x="16" y="2"/>
                    <a:pt x="16" y="2"/>
                    <a:pt x="16" y="2"/>
                  </a:cubicBezTo>
                  <a:cubicBezTo>
                    <a:pt x="8" y="13"/>
                    <a:pt x="8" y="13"/>
                    <a:pt x="8" y="13"/>
                  </a:cubicBezTo>
                  <a:cubicBezTo>
                    <a:pt x="6" y="26"/>
                    <a:pt x="7" y="40"/>
                    <a:pt x="11" y="54"/>
                  </a:cubicBezTo>
                  <a:cubicBezTo>
                    <a:pt x="15" y="54"/>
                    <a:pt x="15" y="54"/>
                    <a:pt x="15" y="54"/>
                  </a:cubicBezTo>
                  <a:cubicBezTo>
                    <a:pt x="22" y="64"/>
                    <a:pt x="22" y="64"/>
                    <a:pt x="22" y="64"/>
                  </a:cubicBezTo>
                  <a:cubicBezTo>
                    <a:pt x="21" y="65"/>
                    <a:pt x="20" y="65"/>
                    <a:pt x="19" y="66"/>
                  </a:cubicBezTo>
                  <a:cubicBezTo>
                    <a:pt x="19" y="66"/>
                    <a:pt x="19" y="66"/>
                    <a:pt x="19" y="66"/>
                  </a:cubicBezTo>
                  <a:cubicBezTo>
                    <a:pt x="14" y="60"/>
                    <a:pt x="14" y="60"/>
                    <a:pt x="14" y="60"/>
                  </a:cubicBezTo>
                  <a:cubicBezTo>
                    <a:pt x="14" y="60"/>
                    <a:pt x="13" y="60"/>
                    <a:pt x="13" y="60"/>
                  </a:cubicBezTo>
                  <a:cubicBezTo>
                    <a:pt x="9" y="58"/>
                    <a:pt x="9" y="58"/>
                    <a:pt x="9" y="58"/>
                  </a:cubicBezTo>
                  <a:cubicBezTo>
                    <a:pt x="9" y="58"/>
                    <a:pt x="9" y="58"/>
                    <a:pt x="9" y="57"/>
                  </a:cubicBezTo>
                  <a:cubicBezTo>
                    <a:pt x="4" y="40"/>
                    <a:pt x="2" y="25"/>
                    <a:pt x="4" y="13"/>
                  </a:cubicBezTo>
                  <a:cubicBezTo>
                    <a:pt x="5" y="11"/>
                    <a:pt x="6" y="10"/>
                    <a:pt x="7" y="8"/>
                  </a:cubicBezTo>
                  <a:cubicBezTo>
                    <a:pt x="7" y="8"/>
                    <a:pt x="7" y="8"/>
                    <a:pt x="7" y="8"/>
                  </a:cubicBezTo>
                  <a:cubicBezTo>
                    <a:pt x="7" y="8"/>
                    <a:pt x="7" y="8"/>
                    <a:pt x="7" y="8"/>
                  </a:cubicBezTo>
                  <a:cubicBezTo>
                    <a:pt x="10" y="5"/>
                    <a:pt x="12" y="3"/>
                    <a:pt x="16"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5" name="Freeform 96"/>
            <p:cNvSpPr>
              <a:spLocks/>
            </p:cNvSpPr>
            <p:nvPr/>
          </p:nvSpPr>
          <p:spPr bwMode="auto">
            <a:xfrm>
              <a:off x="7008813" y="4746626"/>
              <a:ext cx="39688" cy="128588"/>
            </a:xfrm>
            <a:custGeom>
              <a:avLst/>
              <a:gdLst>
                <a:gd name="T0" fmla="*/ 14 w 20"/>
                <a:gd name="T1" fmla="*/ 0 h 64"/>
                <a:gd name="T2" fmla="*/ 14 w 20"/>
                <a:gd name="T3" fmla="*/ 0 h 64"/>
                <a:gd name="T4" fmla="*/ 5 w 20"/>
                <a:gd name="T5" fmla="*/ 6 h 64"/>
                <a:gd name="T6" fmla="*/ 5 w 20"/>
                <a:gd name="T7" fmla="*/ 6 h 64"/>
                <a:gd name="T8" fmla="*/ 5 w 20"/>
                <a:gd name="T9" fmla="*/ 6 h 64"/>
                <a:gd name="T10" fmla="*/ 2 w 20"/>
                <a:gd name="T11" fmla="*/ 11 h 64"/>
                <a:gd name="T12" fmla="*/ 7 w 20"/>
                <a:gd name="T13" fmla="*/ 55 h 64"/>
                <a:gd name="T14" fmla="*/ 7 w 20"/>
                <a:gd name="T15" fmla="*/ 56 h 64"/>
                <a:gd name="T16" fmla="*/ 11 w 20"/>
                <a:gd name="T17" fmla="*/ 58 h 64"/>
                <a:gd name="T18" fmla="*/ 12 w 20"/>
                <a:gd name="T19" fmla="*/ 58 h 64"/>
                <a:gd name="T20" fmla="*/ 17 w 20"/>
                <a:gd name="T21" fmla="*/ 64 h 64"/>
                <a:gd name="T22" fmla="*/ 17 w 20"/>
                <a:gd name="T23" fmla="*/ 64 h 64"/>
                <a:gd name="T24" fmla="*/ 20 w 20"/>
                <a:gd name="T25" fmla="*/ 62 h 64"/>
                <a:gd name="T26" fmla="*/ 13 w 20"/>
                <a:gd name="T27" fmla="*/ 52 h 64"/>
                <a:gd name="T28" fmla="*/ 9 w 20"/>
                <a:gd name="T29" fmla="*/ 52 h 64"/>
                <a:gd name="T30" fmla="*/ 6 w 20"/>
                <a:gd name="T31" fmla="*/ 11 h 64"/>
                <a:gd name="T32" fmla="*/ 14 w 20"/>
                <a:gd name="T3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14" y="0"/>
                  </a:moveTo>
                  <a:cubicBezTo>
                    <a:pt x="14" y="0"/>
                    <a:pt x="14" y="0"/>
                    <a:pt x="14" y="0"/>
                  </a:cubicBezTo>
                  <a:cubicBezTo>
                    <a:pt x="10" y="1"/>
                    <a:pt x="8" y="3"/>
                    <a:pt x="5" y="6"/>
                  </a:cubicBezTo>
                  <a:cubicBezTo>
                    <a:pt x="5" y="6"/>
                    <a:pt x="5" y="6"/>
                    <a:pt x="5" y="6"/>
                  </a:cubicBezTo>
                  <a:cubicBezTo>
                    <a:pt x="5" y="6"/>
                    <a:pt x="5" y="6"/>
                    <a:pt x="5" y="6"/>
                  </a:cubicBezTo>
                  <a:cubicBezTo>
                    <a:pt x="4" y="8"/>
                    <a:pt x="3" y="9"/>
                    <a:pt x="2" y="11"/>
                  </a:cubicBezTo>
                  <a:cubicBezTo>
                    <a:pt x="0" y="23"/>
                    <a:pt x="2" y="38"/>
                    <a:pt x="7" y="55"/>
                  </a:cubicBezTo>
                  <a:cubicBezTo>
                    <a:pt x="7" y="56"/>
                    <a:pt x="7" y="56"/>
                    <a:pt x="7" y="56"/>
                  </a:cubicBezTo>
                  <a:cubicBezTo>
                    <a:pt x="11" y="58"/>
                    <a:pt x="11" y="58"/>
                    <a:pt x="11" y="58"/>
                  </a:cubicBezTo>
                  <a:cubicBezTo>
                    <a:pt x="11" y="58"/>
                    <a:pt x="12" y="58"/>
                    <a:pt x="12" y="58"/>
                  </a:cubicBezTo>
                  <a:cubicBezTo>
                    <a:pt x="17" y="64"/>
                    <a:pt x="17" y="64"/>
                    <a:pt x="17" y="64"/>
                  </a:cubicBezTo>
                  <a:cubicBezTo>
                    <a:pt x="17" y="64"/>
                    <a:pt x="17" y="64"/>
                    <a:pt x="17" y="64"/>
                  </a:cubicBezTo>
                  <a:cubicBezTo>
                    <a:pt x="18" y="63"/>
                    <a:pt x="19" y="63"/>
                    <a:pt x="20" y="62"/>
                  </a:cubicBezTo>
                  <a:cubicBezTo>
                    <a:pt x="13" y="52"/>
                    <a:pt x="13" y="52"/>
                    <a:pt x="13" y="52"/>
                  </a:cubicBezTo>
                  <a:cubicBezTo>
                    <a:pt x="9" y="52"/>
                    <a:pt x="9" y="52"/>
                    <a:pt x="9" y="52"/>
                  </a:cubicBezTo>
                  <a:cubicBezTo>
                    <a:pt x="5" y="38"/>
                    <a:pt x="4" y="24"/>
                    <a:pt x="6" y="11"/>
                  </a:cubicBezTo>
                  <a:cubicBezTo>
                    <a:pt x="14" y="0"/>
                    <a:pt x="14"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6" name="Freeform 97"/>
            <p:cNvSpPr>
              <a:spLocks noEditPoints="1"/>
            </p:cNvSpPr>
            <p:nvPr/>
          </p:nvSpPr>
          <p:spPr bwMode="auto">
            <a:xfrm>
              <a:off x="7062788" y="4713288"/>
              <a:ext cx="114300" cy="125413"/>
            </a:xfrm>
            <a:custGeom>
              <a:avLst/>
              <a:gdLst>
                <a:gd name="T0" fmla="*/ 36 w 57"/>
                <a:gd name="T1" fmla="*/ 0 h 62"/>
                <a:gd name="T2" fmla="*/ 36 w 57"/>
                <a:gd name="T3" fmla="*/ 0 h 62"/>
                <a:gd name="T4" fmla="*/ 36 w 57"/>
                <a:gd name="T5" fmla="*/ 9 h 62"/>
                <a:gd name="T6" fmla="*/ 43 w 57"/>
                <a:gd name="T7" fmla="*/ 24 h 62"/>
                <a:gd name="T8" fmla="*/ 36 w 57"/>
                <a:gd name="T9" fmla="*/ 35 h 62"/>
                <a:gd name="T10" fmla="*/ 35 w 57"/>
                <a:gd name="T11" fmla="*/ 39 h 62"/>
                <a:gd name="T12" fmla="*/ 40 w 57"/>
                <a:gd name="T13" fmla="*/ 50 h 62"/>
                <a:gd name="T14" fmla="*/ 38 w 57"/>
                <a:gd name="T15" fmla="*/ 53 h 62"/>
                <a:gd name="T16" fmla="*/ 33 w 57"/>
                <a:gd name="T17" fmla="*/ 50 h 62"/>
                <a:gd name="T18" fmla="*/ 26 w 57"/>
                <a:gd name="T19" fmla="*/ 37 h 62"/>
                <a:gd name="T20" fmla="*/ 9 w 57"/>
                <a:gd name="T21" fmla="*/ 9 h 62"/>
                <a:gd name="T22" fmla="*/ 0 w 57"/>
                <a:gd name="T23" fmla="*/ 32 h 62"/>
                <a:gd name="T24" fmla="*/ 14 w 57"/>
                <a:gd name="T25" fmla="*/ 26 h 62"/>
                <a:gd name="T26" fmla="*/ 39 w 57"/>
                <a:gd name="T27" fmla="*/ 62 h 62"/>
                <a:gd name="T28" fmla="*/ 44 w 57"/>
                <a:gd name="T29" fmla="*/ 50 h 62"/>
                <a:gd name="T30" fmla="*/ 38 w 57"/>
                <a:gd name="T31" fmla="*/ 38 h 62"/>
                <a:gd name="T32" fmla="*/ 45 w 57"/>
                <a:gd name="T33" fmla="*/ 28 h 62"/>
                <a:gd name="T34" fmla="*/ 57 w 57"/>
                <a:gd name="T35" fmla="*/ 26 h 62"/>
                <a:gd name="T36" fmla="*/ 45 w 57"/>
                <a:gd name="T37" fmla="*/ 7 h 62"/>
                <a:gd name="T38" fmla="*/ 36 w 57"/>
                <a:gd name="T39" fmla="*/ 0 h 62"/>
                <a:gd name="T40" fmla="*/ 9 w 57"/>
                <a:gd name="T41" fmla="*/ 11 h 62"/>
                <a:gd name="T42" fmla="*/ 6 w 57"/>
                <a:gd name="T43" fmla="*/ 26 h 62"/>
                <a:gd name="T44" fmla="*/ 1 w 57"/>
                <a:gd name="T45" fmla="*/ 29 h 62"/>
                <a:gd name="T46" fmla="*/ 9 w 57"/>
                <a:gd name="T47" fmla="*/ 11 h 62"/>
                <a:gd name="T48" fmla="*/ 55 w 57"/>
                <a:gd name="T49" fmla="*/ 23 h 62"/>
                <a:gd name="T50" fmla="*/ 52 w 57"/>
                <a:gd name="T51" fmla="*/ 22 h 62"/>
                <a:gd name="T52" fmla="*/ 37 w 57"/>
                <a:gd name="T53" fmla="*/ 9 h 62"/>
                <a:gd name="T54" fmla="*/ 37 w 57"/>
                <a:gd name="T55" fmla="*/ 2 h 62"/>
                <a:gd name="T56" fmla="*/ 55 w 57"/>
                <a:gd name="T57"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62">
                  <a:moveTo>
                    <a:pt x="36" y="0"/>
                  </a:moveTo>
                  <a:cubicBezTo>
                    <a:pt x="36" y="0"/>
                    <a:pt x="36" y="0"/>
                    <a:pt x="36" y="0"/>
                  </a:cubicBezTo>
                  <a:cubicBezTo>
                    <a:pt x="36" y="9"/>
                    <a:pt x="36" y="9"/>
                    <a:pt x="36" y="9"/>
                  </a:cubicBezTo>
                  <a:cubicBezTo>
                    <a:pt x="43" y="24"/>
                    <a:pt x="43" y="24"/>
                    <a:pt x="43" y="24"/>
                  </a:cubicBezTo>
                  <a:cubicBezTo>
                    <a:pt x="36" y="35"/>
                    <a:pt x="36" y="35"/>
                    <a:pt x="36" y="35"/>
                  </a:cubicBezTo>
                  <a:cubicBezTo>
                    <a:pt x="35" y="39"/>
                    <a:pt x="35" y="39"/>
                    <a:pt x="35" y="39"/>
                  </a:cubicBezTo>
                  <a:cubicBezTo>
                    <a:pt x="40" y="50"/>
                    <a:pt x="40" y="50"/>
                    <a:pt x="40" y="50"/>
                  </a:cubicBezTo>
                  <a:cubicBezTo>
                    <a:pt x="38" y="53"/>
                    <a:pt x="38" y="53"/>
                    <a:pt x="38" y="53"/>
                  </a:cubicBezTo>
                  <a:cubicBezTo>
                    <a:pt x="33" y="50"/>
                    <a:pt x="33" y="50"/>
                    <a:pt x="33" y="50"/>
                  </a:cubicBezTo>
                  <a:cubicBezTo>
                    <a:pt x="26" y="37"/>
                    <a:pt x="26" y="37"/>
                    <a:pt x="26" y="37"/>
                  </a:cubicBezTo>
                  <a:cubicBezTo>
                    <a:pt x="9" y="9"/>
                    <a:pt x="9" y="9"/>
                    <a:pt x="9" y="9"/>
                  </a:cubicBezTo>
                  <a:cubicBezTo>
                    <a:pt x="3" y="15"/>
                    <a:pt x="0" y="23"/>
                    <a:pt x="0" y="32"/>
                  </a:cubicBezTo>
                  <a:cubicBezTo>
                    <a:pt x="3" y="28"/>
                    <a:pt x="8" y="26"/>
                    <a:pt x="14" y="26"/>
                  </a:cubicBezTo>
                  <a:cubicBezTo>
                    <a:pt x="21" y="40"/>
                    <a:pt x="30" y="52"/>
                    <a:pt x="39" y="62"/>
                  </a:cubicBezTo>
                  <a:cubicBezTo>
                    <a:pt x="44" y="50"/>
                    <a:pt x="44" y="50"/>
                    <a:pt x="44" y="50"/>
                  </a:cubicBezTo>
                  <a:cubicBezTo>
                    <a:pt x="38" y="38"/>
                    <a:pt x="38" y="38"/>
                    <a:pt x="38" y="38"/>
                  </a:cubicBezTo>
                  <a:cubicBezTo>
                    <a:pt x="45" y="28"/>
                    <a:pt x="45" y="28"/>
                    <a:pt x="45" y="28"/>
                  </a:cubicBezTo>
                  <a:cubicBezTo>
                    <a:pt x="46" y="22"/>
                    <a:pt x="51" y="21"/>
                    <a:pt x="57" y="26"/>
                  </a:cubicBezTo>
                  <a:cubicBezTo>
                    <a:pt x="55" y="19"/>
                    <a:pt x="51" y="13"/>
                    <a:pt x="45" y="7"/>
                  </a:cubicBezTo>
                  <a:cubicBezTo>
                    <a:pt x="42" y="5"/>
                    <a:pt x="39" y="2"/>
                    <a:pt x="36" y="0"/>
                  </a:cubicBezTo>
                  <a:close/>
                  <a:moveTo>
                    <a:pt x="9" y="11"/>
                  </a:moveTo>
                  <a:cubicBezTo>
                    <a:pt x="7" y="16"/>
                    <a:pt x="6" y="21"/>
                    <a:pt x="6" y="26"/>
                  </a:cubicBezTo>
                  <a:cubicBezTo>
                    <a:pt x="1" y="29"/>
                    <a:pt x="1" y="29"/>
                    <a:pt x="1" y="29"/>
                  </a:cubicBezTo>
                  <a:cubicBezTo>
                    <a:pt x="2" y="21"/>
                    <a:pt x="5" y="15"/>
                    <a:pt x="9" y="11"/>
                  </a:cubicBezTo>
                  <a:close/>
                  <a:moveTo>
                    <a:pt x="55" y="23"/>
                  </a:moveTo>
                  <a:cubicBezTo>
                    <a:pt x="52" y="22"/>
                    <a:pt x="52" y="22"/>
                    <a:pt x="52" y="22"/>
                  </a:cubicBezTo>
                  <a:cubicBezTo>
                    <a:pt x="48" y="15"/>
                    <a:pt x="43" y="11"/>
                    <a:pt x="37" y="9"/>
                  </a:cubicBezTo>
                  <a:cubicBezTo>
                    <a:pt x="37" y="2"/>
                    <a:pt x="37" y="2"/>
                    <a:pt x="37" y="2"/>
                  </a:cubicBezTo>
                  <a:cubicBezTo>
                    <a:pt x="44" y="7"/>
                    <a:pt x="50" y="14"/>
                    <a:pt x="55" y="2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7" name="Freeform 98"/>
            <p:cNvSpPr>
              <a:spLocks/>
            </p:cNvSpPr>
            <p:nvPr/>
          </p:nvSpPr>
          <p:spPr bwMode="auto">
            <a:xfrm>
              <a:off x="7064376" y="4735513"/>
              <a:ext cx="15875" cy="36513"/>
            </a:xfrm>
            <a:custGeom>
              <a:avLst/>
              <a:gdLst>
                <a:gd name="T0" fmla="*/ 5 w 8"/>
                <a:gd name="T1" fmla="*/ 15 h 18"/>
                <a:gd name="T2" fmla="*/ 8 w 8"/>
                <a:gd name="T3" fmla="*/ 0 h 18"/>
                <a:gd name="T4" fmla="*/ 0 w 8"/>
                <a:gd name="T5" fmla="*/ 18 h 18"/>
                <a:gd name="T6" fmla="*/ 5 w 8"/>
                <a:gd name="T7" fmla="*/ 15 h 18"/>
              </a:gdLst>
              <a:ahLst/>
              <a:cxnLst>
                <a:cxn ang="0">
                  <a:pos x="T0" y="T1"/>
                </a:cxn>
                <a:cxn ang="0">
                  <a:pos x="T2" y="T3"/>
                </a:cxn>
                <a:cxn ang="0">
                  <a:pos x="T4" y="T5"/>
                </a:cxn>
                <a:cxn ang="0">
                  <a:pos x="T6" y="T7"/>
                </a:cxn>
              </a:cxnLst>
              <a:rect l="0" t="0" r="r" b="b"/>
              <a:pathLst>
                <a:path w="8" h="18">
                  <a:moveTo>
                    <a:pt x="5" y="15"/>
                  </a:moveTo>
                  <a:cubicBezTo>
                    <a:pt x="5" y="10"/>
                    <a:pt x="6" y="5"/>
                    <a:pt x="8" y="0"/>
                  </a:cubicBezTo>
                  <a:cubicBezTo>
                    <a:pt x="4" y="4"/>
                    <a:pt x="1" y="10"/>
                    <a:pt x="0" y="18"/>
                  </a:cubicBezTo>
                  <a:cubicBezTo>
                    <a:pt x="5" y="15"/>
                    <a:pt x="5" y="15"/>
                    <a:pt x="5"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8" name="Freeform 99"/>
            <p:cNvSpPr>
              <a:spLocks/>
            </p:cNvSpPr>
            <p:nvPr/>
          </p:nvSpPr>
          <p:spPr bwMode="auto">
            <a:xfrm>
              <a:off x="7137401" y="4718051"/>
              <a:ext cx="36513" cy="41275"/>
            </a:xfrm>
            <a:custGeom>
              <a:avLst/>
              <a:gdLst>
                <a:gd name="T0" fmla="*/ 15 w 18"/>
                <a:gd name="T1" fmla="*/ 20 h 21"/>
                <a:gd name="T2" fmla="*/ 18 w 18"/>
                <a:gd name="T3" fmla="*/ 21 h 21"/>
                <a:gd name="T4" fmla="*/ 0 w 18"/>
                <a:gd name="T5" fmla="*/ 0 h 21"/>
                <a:gd name="T6" fmla="*/ 0 w 18"/>
                <a:gd name="T7" fmla="*/ 7 h 21"/>
                <a:gd name="T8" fmla="*/ 15 w 18"/>
                <a:gd name="T9" fmla="*/ 20 h 21"/>
              </a:gdLst>
              <a:ahLst/>
              <a:cxnLst>
                <a:cxn ang="0">
                  <a:pos x="T0" y="T1"/>
                </a:cxn>
                <a:cxn ang="0">
                  <a:pos x="T2" y="T3"/>
                </a:cxn>
                <a:cxn ang="0">
                  <a:pos x="T4" y="T5"/>
                </a:cxn>
                <a:cxn ang="0">
                  <a:pos x="T6" y="T7"/>
                </a:cxn>
                <a:cxn ang="0">
                  <a:pos x="T8" y="T9"/>
                </a:cxn>
              </a:cxnLst>
              <a:rect l="0" t="0" r="r" b="b"/>
              <a:pathLst>
                <a:path w="18" h="21">
                  <a:moveTo>
                    <a:pt x="15" y="20"/>
                  </a:moveTo>
                  <a:cubicBezTo>
                    <a:pt x="18" y="21"/>
                    <a:pt x="18" y="21"/>
                    <a:pt x="18" y="21"/>
                  </a:cubicBezTo>
                  <a:cubicBezTo>
                    <a:pt x="13" y="12"/>
                    <a:pt x="7" y="5"/>
                    <a:pt x="0" y="0"/>
                  </a:cubicBezTo>
                  <a:cubicBezTo>
                    <a:pt x="0" y="7"/>
                    <a:pt x="0" y="7"/>
                    <a:pt x="0" y="7"/>
                  </a:cubicBezTo>
                  <a:cubicBezTo>
                    <a:pt x="6" y="9"/>
                    <a:pt x="11" y="13"/>
                    <a:pt x="1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9" name="Freeform 100"/>
            <p:cNvSpPr>
              <a:spLocks/>
            </p:cNvSpPr>
            <p:nvPr/>
          </p:nvSpPr>
          <p:spPr bwMode="auto">
            <a:xfrm>
              <a:off x="7080251" y="4732338"/>
              <a:ext cx="58738" cy="87313"/>
            </a:xfrm>
            <a:custGeom>
              <a:avLst/>
              <a:gdLst>
                <a:gd name="T0" fmla="*/ 24 w 37"/>
                <a:gd name="T1" fmla="*/ 33 h 55"/>
                <a:gd name="T2" fmla="*/ 0 w 37"/>
                <a:gd name="T3" fmla="*/ 0 h 55"/>
                <a:gd name="T4" fmla="*/ 22 w 37"/>
                <a:gd name="T5" fmla="*/ 35 h 55"/>
                <a:gd name="T6" fmla="*/ 31 w 37"/>
                <a:gd name="T7" fmla="*/ 52 h 55"/>
                <a:gd name="T8" fmla="*/ 37 w 37"/>
                <a:gd name="T9" fmla="*/ 55 h 55"/>
                <a:gd name="T10" fmla="*/ 29 w 37"/>
                <a:gd name="T11" fmla="*/ 40 h 55"/>
                <a:gd name="T12" fmla="*/ 24 w 37"/>
                <a:gd name="T13" fmla="*/ 33 h 55"/>
                <a:gd name="T14" fmla="*/ 24 w 37"/>
                <a:gd name="T15" fmla="*/ 3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5">
                  <a:moveTo>
                    <a:pt x="24" y="33"/>
                  </a:moveTo>
                  <a:lnTo>
                    <a:pt x="0" y="0"/>
                  </a:lnTo>
                  <a:lnTo>
                    <a:pt x="22" y="35"/>
                  </a:lnTo>
                  <a:lnTo>
                    <a:pt x="31" y="52"/>
                  </a:lnTo>
                  <a:lnTo>
                    <a:pt x="37" y="55"/>
                  </a:lnTo>
                  <a:lnTo>
                    <a:pt x="29" y="40"/>
                  </a:lnTo>
                  <a:lnTo>
                    <a:pt x="24" y="33"/>
                  </a:lnTo>
                  <a:lnTo>
                    <a:pt x="24" y="33"/>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0" name="Freeform 101"/>
            <p:cNvSpPr>
              <a:spLocks/>
            </p:cNvSpPr>
            <p:nvPr/>
          </p:nvSpPr>
          <p:spPr bwMode="auto">
            <a:xfrm>
              <a:off x="7038976" y="4727576"/>
              <a:ext cx="160338" cy="166688"/>
            </a:xfrm>
            <a:custGeom>
              <a:avLst/>
              <a:gdLst>
                <a:gd name="T0" fmla="*/ 65 w 80"/>
                <a:gd name="T1" fmla="*/ 0 h 83"/>
                <a:gd name="T2" fmla="*/ 57 w 80"/>
                <a:gd name="T3" fmla="*/ 0 h 83"/>
                <a:gd name="T4" fmla="*/ 69 w 80"/>
                <a:gd name="T5" fmla="*/ 19 h 83"/>
                <a:gd name="T6" fmla="*/ 57 w 80"/>
                <a:gd name="T7" fmla="*/ 21 h 83"/>
                <a:gd name="T8" fmla="*/ 61 w 80"/>
                <a:gd name="T9" fmla="*/ 35 h 83"/>
                <a:gd name="T10" fmla="*/ 54 w 80"/>
                <a:gd name="T11" fmla="*/ 57 h 83"/>
                <a:gd name="T12" fmla="*/ 51 w 80"/>
                <a:gd name="T13" fmla="*/ 55 h 83"/>
                <a:gd name="T14" fmla="*/ 26 w 80"/>
                <a:gd name="T15" fmla="*/ 19 h 83"/>
                <a:gd name="T16" fmla="*/ 12 w 80"/>
                <a:gd name="T17" fmla="*/ 25 h 83"/>
                <a:gd name="T18" fmla="*/ 21 w 80"/>
                <a:gd name="T19" fmla="*/ 2 h 83"/>
                <a:gd name="T20" fmla="*/ 0 w 80"/>
                <a:gd name="T21" fmla="*/ 7 h 83"/>
                <a:gd name="T22" fmla="*/ 11 w 80"/>
                <a:gd name="T23" fmla="*/ 40 h 83"/>
                <a:gd name="T24" fmla="*/ 23 w 80"/>
                <a:gd name="T25" fmla="*/ 64 h 83"/>
                <a:gd name="T26" fmla="*/ 36 w 80"/>
                <a:gd name="T27" fmla="*/ 83 h 83"/>
                <a:gd name="T28" fmla="*/ 59 w 80"/>
                <a:gd name="T29" fmla="*/ 83 h 83"/>
                <a:gd name="T30" fmla="*/ 68 w 80"/>
                <a:gd name="T31" fmla="*/ 50 h 83"/>
                <a:gd name="T32" fmla="*/ 80 w 80"/>
                <a:gd name="T33" fmla="*/ 48 h 83"/>
                <a:gd name="T34" fmla="*/ 78 w 80"/>
                <a:gd name="T35" fmla="*/ 34 h 83"/>
                <a:gd name="T36" fmla="*/ 65 w 80"/>
                <a:gd name="T3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3">
                  <a:moveTo>
                    <a:pt x="65" y="0"/>
                  </a:moveTo>
                  <a:cubicBezTo>
                    <a:pt x="57" y="0"/>
                    <a:pt x="57" y="0"/>
                    <a:pt x="57" y="0"/>
                  </a:cubicBezTo>
                  <a:cubicBezTo>
                    <a:pt x="63" y="6"/>
                    <a:pt x="67" y="12"/>
                    <a:pt x="69" y="19"/>
                  </a:cubicBezTo>
                  <a:cubicBezTo>
                    <a:pt x="63" y="14"/>
                    <a:pt x="58" y="15"/>
                    <a:pt x="57" y="21"/>
                  </a:cubicBezTo>
                  <a:cubicBezTo>
                    <a:pt x="61" y="35"/>
                    <a:pt x="61" y="35"/>
                    <a:pt x="61" y="35"/>
                  </a:cubicBezTo>
                  <a:cubicBezTo>
                    <a:pt x="63" y="45"/>
                    <a:pt x="61" y="53"/>
                    <a:pt x="54" y="57"/>
                  </a:cubicBezTo>
                  <a:cubicBezTo>
                    <a:pt x="53" y="57"/>
                    <a:pt x="52" y="56"/>
                    <a:pt x="51" y="55"/>
                  </a:cubicBezTo>
                  <a:cubicBezTo>
                    <a:pt x="42" y="45"/>
                    <a:pt x="33" y="33"/>
                    <a:pt x="26" y="19"/>
                  </a:cubicBezTo>
                  <a:cubicBezTo>
                    <a:pt x="20" y="19"/>
                    <a:pt x="15" y="21"/>
                    <a:pt x="12" y="25"/>
                  </a:cubicBezTo>
                  <a:cubicBezTo>
                    <a:pt x="12" y="16"/>
                    <a:pt x="15" y="8"/>
                    <a:pt x="21" y="2"/>
                  </a:cubicBezTo>
                  <a:cubicBezTo>
                    <a:pt x="0" y="7"/>
                    <a:pt x="0" y="7"/>
                    <a:pt x="0" y="7"/>
                  </a:cubicBezTo>
                  <a:cubicBezTo>
                    <a:pt x="11" y="40"/>
                    <a:pt x="11" y="40"/>
                    <a:pt x="11" y="40"/>
                  </a:cubicBezTo>
                  <a:cubicBezTo>
                    <a:pt x="23" y="64"/>
                    <a:pt x="23" y="64"/>
                    <a:pt x="23" y="64"/>
                  </a:cubicBezTo>
                  <a:cubicBezTo>
                    <a:pt x="36" y="83"/>
                    <a:pt x="36" y="83"/>
                    <a:pt x="36" y="83"/>
                  </a:cubicBezTo>
                  <a:cubicBezTo>
                    <a:pt x="59" y="83"/>
                    <a:pt x="59" y="83"/>
                    <a:pt x="59" y="83"/>
                  </a:cubicBezTo>
                  <a:cubicBezTo>
                    <a:pt x="68" y="50"/>
                    <a:pt x="68" y="50"/>
                    <a:pt x="68" y="50"/>
                  </a:cubicBezTo>
                  <a:cubicBezTo>
                    <a:pt x="80" y="48"/>
                    <a:pt x="80" y="48"/>
                    <a:pt x="80" y="48"/>
                  </a:cubicBezTo>
                  <a:cubicBezTo>
                    <a:pt x="78" y="34"/>
                    <a:pt x="78" y="34"/>
                    <a:pt x="78" y="34"/>
                  </a:cubicBezTo>
                  <a:cubicBezTo>
                    <a:pt x="76" y="22"/>
                    <a:pt x="72" y="11"/>
                    <a:pt x="65"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1" name="Freeform 102"/>
            <p:cNvSpPr>
              <a:spLocks/>
            </p:cNvSpPr>
            <p:nvPr/>
          </p:nvSpPr>
          <p:spPr bwMode="auto">
            <a:xfrm>
              <a:off x="7138988" y="4770438"/>
              <a:ext cx="25400" cy="71438"/>
            </a:xfrm>
            <a:custGeom>
              <a:avLst/>
              <a:gdLst>
                <a:gd name="T0" fmla="*/ 4 w 13"/>
                <a:gd name="T1" fmla="*/ 36 h 36"/>
                <a:gd name="T2" fmla="*/ 11 w 13"/>
                <a:gd name="T3" fmla="*/ 14 h 36"/>
                <a:gd name="T4" fmla="*/ 7 w 13"/>
                <a:gd name="T5" fmla="*/ 0 h 36"/>
                <a:gd name="T6" fmla="*/ 0 w 13"/>
                <a:gd name="T7" fmla="*/ 10 h 36"/>
                <a:gd name="T8" fmla="*/ 6 w 13"/>
                <a:gd name="T9" fmla="*/ 22 h 36"/>
                <a:gd name="T10" fmla="*/ 1 w 13"/>
                <a:gd name="T11" fmla="*/ 34 h 36"/>
                <a:gd name="T12" fmla="*/ 4 w 1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3" h="36">
                  <a:moveTo>
                    <a:pt x="4" y="36"/>
                  </a:moveTo>
                  <a:cubicBezTo>
                    <a:pt x="11" y="32"/>
                    <a:pt x="13" y="24"/>
                    <a:pt x="11" y="14"/>
                  </a:cubicBezTo>
                  <a:cubicBezTo>
                    <a:pt x="7" y="0"/>
                    <a:pt x="7" y="0"/>
                    <a:pt x="7" y="0"/>
                  </a:cubicBezTo>
                  <a:cubicBezTo>
                    <a:pt x="0" y="10"/>
                    <a:pt x="0" y="10"/>
                    <a:pt x="0" y="10"/>
                  </a:cubicBezTo>
                  <a:cubicBezTo>
                    <a:pt x="6" y="22"/>
                    <a:pt x="6" y="22"/>
                    <a:pt x="6" y="22"/>
                  </a:cubicBezTo>
                  <a:cubicBezTo>
                    <a:pt x="1" y="34"/>
                    <a:pt x="1" y="34"/>
                    <a:pt x="1" y="34"/>
                  </a:cubicBezTo>
                  <a:cubicBezTo>
                    <a:pt x="2" y="35"/>
                    <a:pt x="3" y="36"/>
                    <a:pt x="4" y="3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2" name="Freeform 103"/>
            <p:cNvSpPr>
              <a:spLocks/>
            </p:cNvSpPr>
            <p:nvPr/>
          </p:nvSpPr>
          <p:spPr bwMode="auto">
            <a:xfrm>
              <a:off x="7045326" y="4856163"/>
              <a:ext cx="65088" cy="38100"/>
            </a:xfrm>
            <a:custGeom>
              <a:avLst/>
              <a:gdLst>
                <a:gd name="T0" fmla="*/ 17 w 33"/>
                <a:gd name="T1" fmla="*/ 9 h 19"/>
                <a:gd name="T2" fmla="*/ 33 w 33"/>
                <a:gd name="T3" fmla="*/ 19 h 19"/>
                <a:gd name="T4" fmla="*/ 20 w 33"/>
                <a:gd name="T5" fmla="*/ 0 h 19"/>
                <a:gd name="T6" fmla="*/ 3 w 33"/>
                <a:gd name="T7" fmla="*/ 8 h 19"/>
                <a:gd name="T8" fmla="*/ 0 w 33"/>
                <a:gd name="T9" fmla="*/ 11 h 19"/>
                <a:gd name="T10" fmla="*/ 17 w 33"/>
                <a:gd name="T11" fmla="*/ 9 h 19"/>
              </a:gdLst>
              <a:ahLst/>
              <a:cxnLst>
                <a:cxn ang="0">
                  <a:pos x="T0" y="T1"/>
                </a:cxn>
                <a:cxn ang="0">
                  <a:pos x="T2" y="T3"/>
                </a:cxn>
                <a:cxn ang="0">
                  <a:pos x="T4" y="T5"/>
                </a:cxn>
                <a:cxn ang="0">
                  <a:pos x="T6" y="T7"/>
                </a:cxn>
                <a:cxn ang="0">
                  <a:pos x="T8" y="T9"/>
                </a:cxn>
                <a:cxn ang="0">
                  <a:pos x="T10" y="T11"/>
                </a:cxn>
              </a:cxnLst>
              <a:rect l="0" t="0" r="r" b="b"/>
              <a:pathLst>
                <a:path w="33" h="19">
                  <a:moveTo>
                    <a:pt x="17" y="9"/>
                  </a:moveTo>
                  <a:cubicBezTo>
                    <a:pt x="33" y="19"/>
                    <a:pt x="33" y="19"/>
                    <a:pt x="33" y="19"/>
                  </a:cubicBezTo>
                  <a:cubicBezTo>
                    <a:pt x="20" y="0"/>
                    <a:pt x="20" y="0"/>
                    <a:pt x="20" y="0"/>
                  </a:cubicBezTo>
                  <a:cubicBezTo>
                    <a:pt x="13" y="2"/>
                    <a:pt x="8" y="4"/>
                    <a:pt x="3" y="8"/>
                  </a:cubicBezTo>
                  <a:cubicBezTo>
                    <a:pt x="2" y="9"/>
                    <a:pt x="1" y="10"/>
                    <a:pt x="0" y="11"/>
                  </a:cubicBezTo>
                  <a:cubicBezTo>
                    <a:pt x="6" y="7"/>
                    <a:pt x="11" y="6"/>
                    <a:pt x="17"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3" name="Freeform 104"/>
            <p:cNvSpPr>
              <a:spLocks noEditPoints="1"/>
            </p:cNvSpPr>
            <p:nvPr/>
          </p:nvSpPr>
          <p:spPr bwMode="auto">
            <a:xfrm>
              <a:off x="7045326" y="4868863"/>
              <a:ext cx="111125" cy="41275"/>
            </a:xfrm>
            <a:custGeom>
              <a:avLst/>
              <a:gdLst>
                <a:gd name="T0" fmla="*/ 33 w 56"/>
                <a:gd name="T1" fmla="*/ 13 h 21"/>
                <a:gd name="T2" fmla="*/ 17 w 56"/>
                <a:gd name="T3" fmla="*/ 3 h 21"/>
                <a:gd name="T4" fmla="*/ 0 w 56"/>
                <a:gd name="T5" fmla="*/ 5 h 21"/>
                <a:gd name="T6" fmla="*/ 16 w 56"/>
                <a:gd name="T7" fmla="*/ 21 h 21"/>
                <a:gd name="T8" fmla="*/ 54 w 56"/>
                <a:gd name="T9" fmla="*/ 20 h 21"/>
                <a:gd name="T10" fmla="*/ 56 w 56"/>
                <a:gd name="T11" fmla="*/ 13 h 21"/>
                <a:gd name="T12" fmla="*/ 33 w 56"/>
                <a:gd name="T13" fmla="*/ 13 h 21"/>
                <a:gd name="T14" fmla="*/ 21 w 56"/>
                <a:gd name="T15" fmla="*/ 20 h 21"/>
                <a:gd name="T16" fmla="*/ 17 w 56"/>
                <a:gd name="T17" fmla="*/ 20 h 21"/>
                <a:gd name="T18" fmla="*/ 2 w 56"/>
                <a:gd name="T19" fmla="*/ 5 h 21"/>
                <a:gd name="T20" fmla="*/ 4 w 56"/>
                <a:gd name="T21" fmla="*/ 4 h 21"/>
                <a:gd name="T22" fmla="*/ 21 w 56"/>
                <a:gd name="T23" fmla="*/ 20 h 21"/>
                <a:gd name="T24" fmla="*/ 34 w 56"/>
                <a:gd name="T25" fmla="*/ 15 h 21"/>
                <a:gd name="T26" fmla="*/ 33 w 56"/>
                <a:gd name="T27" fmla="*/ 13 h 21"/>
                <a:gd name="T28" fmla="*/ 55 w 56"/>
                <a:gd name="T29" fmla="*/ 13 h 21"/>
                <a:gd name="T30" fmla="*/ 54 w 56"/>
                <a:gd name="T31" fmla="*/ 15 h 21"/>
                <a:gd name="T32" fmla="*/ 34 w 56"/>
                <a:gd name="T33"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21">
                  <a:moveTo>
                    <a:pt x="33" y="13"/>
                  </a:moveTo>
                  <a:cubicBezTo>
                    <a:pt x="17" y="3"/>
                    <a:pt x="17" y="3"/>
                    <a:pt x="17" y="3"/>
                  </a:cubicBezTo>
                  <a:cubicBezTo>
                    <a:pt x="11" y="0"/>
                    <a:pt x="6" y="1"/>
                    <a:pt x="0" y="5"/>
                  </a:cubicBezTo>
                  <a:cubicBezTo>
                    <a:pt x="16" y="21"/>
                    <a:pt x="16" y="21"/>
                    <a:pt x="16" y="21"/>
                  </a:cubicBezTo>
                  <a:cubicBezTo>
                    <a:pt x="54" y="20"/>
                    <a:pt x="54" y="20"/>
                    <a:pt x="54" y="20"/>
                  </a:cubicBezTo>
                  <a:cubicBezTo>
                    <a:pt x="56" y="13"/>
                    <a:pt x="56" y="13"/>
                    <a:pt x="56" y="13"/>
                  </a:cubicBezTo>
                  <a:cubicBezTo>
                    <a:pt x="33" y="13"/>
                    <a:pt x="33" y="13"/>
                    <a:pt x="33" y="13"/>
                  </a:cubicBezTo>
                  <a:close/>
                  <a:moveTo>
                    <a:pt x="21" y="20"/>
                  </a:moveTo>
                  <a:cubicBezTo>
                    <a:pt x="17" y="20"/>
                    <a:pt x="17" y="20"/>
                    <a:pt x="17" y="20"/>
                  </a:cubicBezTo>
                  <a:cubicBezTo>
                    <a:pt x="2" y="5"/>
                    <a:pt x="2" y="5"/>
                    <a:pt x="2" y="5"/>
                  </a:cubicBezTo>
                  <a:cubicBezTo>
                    <a:pt x="4" y="4"/>
                    <a:pt x="4" y="4"/>
                    <a:pt x="4" y="4"/>
                  </a:cubicBezTo>
                  <a:cubicBezTo>
                    <a:pt x="21" y="20"/>
                    <a:pt x="21" y="20"/>
                    <a:pt x="21" y="20"/>
                  </a:cubicBezTo>
                  <a:close/>
                  <a:moveTo>
                    <a:pt x="34" y="15"/>
                  </a:moveTo>
                  <a:cubicBezTo>
                    <a:pt x="33" y="13"/>
                    <a:pt x="33" y="13"/>
                    <a:pt x="33" y="13"/>
                  </a:cubicBezTo>
                  <a:cubicBezTo>
                    <a:pt x="55" y="13"/>
                    <a:pt x="55" y="13"/>
                    <a:pt x="55" y="13"/>
                  </a:cubicBezTo>
                  <a:cubicBezTo>
                    <a:pt x="54" y="15"/>
                    <a:pt x="54" y="15"/>
                    <a:pt x="54" y="15"/>
                  </a:cubicBezTo>
                  <a:cubicBezTo>
                    <a:pt x="34" y="15"/>
                    <a:pt x="34" y="15"/>
                    <a:pt x="34"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4" name="Freeform 105"/>
            <p:cNvSpPr>
              <a:spLocks/>
            </p:cNvSpPr>
            <p:nvPr/>
          </p:nvSpPr>
          <p:spPr bwMode="auto">
            <a:xfrm>
              <a:off x="7048501" y="4876801"/>
              <a:ext cx="38100" cy="31750"/>
            </a:xfrm>
            <a:custGeom>
              <a:avLst/>
              <a:gdLst>
                <a:gd name="T0" fmla="*/ 19 w 24"/>
                <a:gd name="T1" fmla="*/ 20 h 20"/>
                <a:gd name="T2" fmla="*/ 24 w 24"/>
                <a:gd name="T3" fmla="*/ 20 h 20"/>
                <a:gd name="T4" fmla="*/ 3 w 24"/>
                <a:gd name="T5" fmla="*/ 0 h 20"/>
                <a:gd name="T6" fmla="*/ 0 w 24"/>
                <a:gd name="T7" fmla="*/ 1 h 20"/>
                <a:gd name="T8" fmla="*/ 19 w 24"/>
                <a:gd name="T9" fmla="*/ 20 h 20"/>
                <a:gd name="T10" fmla="*/ 19 w 24"/>
                <a:gd name="T11" fmla="*/ 20 h 20"/>
              </a:gdLst>
              <a:ahLst/>
              <a:cxnLst>
                <a:cxn ang="0">
                  <a:pos x="T0" y="T1"/>
                </a:cxn>
                <a:cxn ang="0">
                  <a:pos x="T2" y="T3"/>
                </a:cxn>
                <a:cxn ang="0">
                  <a:pos x="T4" y="T5"/>
                </a:cxn>
                <a:cxn ang="0">
                  <a:pos x="T6" y="T7"/>
                </a:cxn>
                <a:cxn ang="0">
                  <a:pos x="T8" y="T9"/>
                </a:cxn>
                <a:cxn ang="0">
                  <a:pos x="T10" y="T11"/>
                </a:cxn>
              </a:cxnLst>
              <a:rect l="0" t="0" r="r" b="b"/>
              <a:pathLst>
                <a:path w="24" h="20">
                  <a:moveTo>
                    <a:pt x="19" y="20"/>
                  </a:moveTo>
                  <a:lnTo>
                    <a:pt x="24" y="20"/>
                  </a:lnTo>
                  <a:lnTo>
                    <a:pt x="3" y="0"/>
                  </a:lnTo>
                  <a:lnTo>
                    <a:pt x="0" y="1"/>
                  </a:lnTo>
                  <a:lnTo>
                    <a:pt x="19" y="20"/>
                  </a:lnTo>
                  <a:lnTo>
                    <a:pt x="19" y="2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5" name="Freeform 106"/>
            <p:cNvSpPr>
              <a:spLocks/>
            </p:cNvSpPr>
            <p:nvPr/>
          </p:nvSpPr>
          <p:spPr bwMode="auto">
            <a:xfrm>
              <a:off x="7110413" y="4894263"/>
              <a:ext cx="44450" cy="4763"/>
            </a:xfrm>
            <a:custGeom>
              <a:avLst/>
              <a:gdLst>
                <a:gd name="T0" fmla="*/ 0 w 28"/>
                <a:gd name="T1" fmla="*/ 0 h 3"/>
                <a:gd name="T2" fmla="*/ 2 w 28"/>
                <a:gd name="T3" fmla="*/ 3 h 3"/>
                <a:gd name="T4" fmla="*/ 27 w 28"/>
                <a:gd name="T5" fmla="*/ 3 h 3"/>
                <a:gd name="T6" fmla="*/ 28 w 28"/>
                <a:gd name="T7" fmla="*/ 0 h 3"/>
                <a:gd name="T8" fmla="*/ 0 w 28"/>
                <a:gd name="T9" fmla="*/ 0 h 3"/>
                <a:gd name="T10" fmla="*/ 0 w 28"/>
                <a:gd name="T11" fmla="*/ 0 h 3"/>
              </a:gdLst>
              <a:ahLst/>
              <a:cxnLst>
                <a:cxn ang="0">
                  <a:pos x="T0" y="T1"/>
                </a:cxn>
                <a:cxn ang="0">
                  <a:pos x="T2" y="T3"/>
                </a:cxn>
                <a:cxn ang="0">
                  <a:pos x="T4" y="T5"/>
                </a:cxn>
                <a:cxn ang="0">
                  <a:pos x="T6" y="T7"/>
                </a:cxn>
                <a:cxn ang="0">
                  <a:pos x="T8" y="T9"/>
                </a:cxn>
                <a:cxn ang="0">
                  <a:pos x="T10" y="T11"/>
                </a:cxn>
              </a:cxnLst>
              <a:rect l="0" t="0" r="r" b="b"/>
              <a:pathLst>
                <a:path w="28" h="3">
                  <a:moveTo>
                    <a:pt x="0" y="0"/>
                  </a:moveTo>
                  <a:lnTo>
                    <a:pt x="2" y="3"/>
                  </a:lnTo>
                  <a:lnTo>
                    <a:pt x="27" y="3"/>
                  </a:lnTo>
                  <a:lnTo>
                    <a:pt x="28" y="0"/>
                  </a:lnTo>
                  <a:lnTo>
                    <a:pt x="0" y="0"/>
                  </a:lnTo>
                  <a:lnTo>
                    <a:pt x="0"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6" name="Freeform 107"/>
            <p:cNvSpPr>
              <a:spLocks/>
            </p:cNvSpPr>
            <p:nvPr/>
          </p:nvSpPr>
          <p:spPr bwMode="auto">
            <a:xfrm>
              <a:off x="7067551" y="4818063"/>
              <a:ext cx="177800" cy="114300"/>
            </a:xfrm>
            <a:custGeom>
              <a:avLst/>
              <a:gdLst>
                <a:gd name="T0" fmla="*/ 56 w 112"/>
                <a:gd name="T1" fmla="*/ 48 h 72"/>
                <a:gd name="T2" fmla="*/ 54 w 112"/>
                <a:gd name="T3" fmla="*/ 57 h 72"/>
                <a:gd name="T4" fmla="*/ 51 w 112"/>
                <a:gd name="T5" fmla="*/ 67 h 72"/>
                <a:gd name="T6" fmla="*/ 16 w 112"/>
                <a:gd name="T7" fmla="*/ 67 h 72"/>
                <a:gd name="T8" fmla="*/ 0 w 112"/>
                <a:gd name="T9" fmla="*/ 66 h 72"/>
                <a:gd name="T10" fmla="*/ 0 w 112"/>
                <a:gd name="T11" fmla="*/ 72 h 72"/>
                <a:gd name="T12" fmla="*/ 3 w 112"/>
                <a:gd name="T13" fmla="*/ 72 h 72"/>
                <a:gd name="T14" fmla="*/ 35 w 112"/>
                <a:gd name="T15" fmla="*/ 72 h 72"/>
                <a:gd name="T16" fmla="*/ 54 w 112"/>
                <a:gd name="T17" fmla="*/ 72 h 72"/>
                <a:gd name="T18" fmla="*/ 55 w 112"/>
                <a:gd name="T19" fmla="*/ 71 h 72"/>
                <a:gd name="T20" fmla="*/ 74 w 112"/>
                <a:gd name="T21" fmla="*/ 9 h 72"/>
                <a:gd name="T22" fmla="*/ 112 w 112"/>
                <a:gd name="T23" fmla="*/ 1 h 72"/>
                <a:gd name="T24" fmla="*/ 108 w 112"/>
                <a:gd name="T25" fmla="*/ 0 h 72"/>
                <a:gd name="T26" fmla="*/ 107 w 112"/>
                <a:gd name="T27" fmla="*/ 0 h 72"/>
                <a:gd name="T28" fmla="*/ 97 w 112"/>
                <a:gd name="T29" fmla="*/ 1 h 72"/>
                <a:gd name="T30" fmla="*/ 83 w 112"/>
                <a:gd name="T31" fmla="*/ 4 h 72"/>
                <a:gd name="T32" fmla="*/ 68 w 112"/>
                <a:gd name="T33" fmla="*/ 6 h 72"/>
                <a:gd name="T34" fmla="*/ 56 w 112"/>
                <a:gd name="T35" fmla="*/ 48 h 72"/>
                <a:gd name="T36" fmla="*/ 56 w 112"/>
                <a:gd name="T3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2">
                  <a:moveTo>
                    <a:pt x="56" y="48"/>
                  </a:moveTo>
                  <a:lnTo>
                    <a:pt x="54" y="57"/>
                  </a:lnTo>
                  <a:lnTo>
                    <a:pt x="51" y="67"/>
                  </a:lnTo>
                  <a:lnTo>
                    <a:pt x="16" y="67"/>
                  </a:lnTo>
                  <a:lnTo>
                    <a:pt x="0" y="66"/>
                  </a:lnTo>
                  <a:lnTo>
                    <a:pt x="0" y="72"/>
                  </a:lnTo>
                  <a:lnTo>
                    <a:pt x="3" y="72"/>
                  </a:lnTo>
                  <a:lnTo>
                    <a:pt x="35" y="72"/>
                  </a:lnTo>
                  <a:lnTo>
                    <a:pt x="54" y="72"/>
                  </a:lnTo>
                  <a:lnTo>
                    <a:pt x="55" y="71"/>
                  </a:lnTo>
                  <a:lnTo>
                    <a:pt x="74" y="9"/>
                  </a:lnTo>
                  <a:lnTo>
                    <a:pt x="112" y="1"/>
                  </a:lnTo>
                  <a:lnTo>
                    <a:pt x="108" y="0"/>
                  </a:lnTo>
                  <a:lnTo>
                    <a:pt x="107" y="0"/>
                  </a:lnTo>
                  <a:lnTo>
                    <a:pt x="97" y="1"/>
                  </a:lnTo>
                  <a:lnTo>
                    <a:pt x="83" y="4"/>
                  </a:lnTo>
                  <a:lnTo>
                    <a:pt x="68" y="6"/>
                  </a:lnTo>
                  <a:lnTo>
                    <a:pt x="56" y="48"/>
                  </a:lnTo>
                  <a:lnTo>
                    <a:pt x="56" y="48"/>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7" name="Freeform 108"/>
            <p:cNvSpPr>
              <a:spLocks/>
            </p:cNvSpPr>
            <p:nvPr/>
          </p:nvSpPr>
          <p:spPr bwMode="auto">
            <a:xfrm>
              <a:off x="7077076" y="4908551"/>
              <a:ext cx="76200" cy="15875"/>
            </a:xfrm>
            <a:custGeom>
              <a:avLst/>
              <a:gdLst>
                <a:gd name="T0" fmla="*/ 48 w 48"/>
                <a:gd name="T1" fmla="*/ 0 h 10"/>
                <a:gd name="T2" fmla="*/ 0 w 48"/>
                <a:gd name="T3" fmla="*/ 1 h 10"/>
                <a:gd name="T4" fmla="*/ 6 w 48"/>
                <a:gd name="T5" fmla="*/ 8 h 10"/>
                <a:gd name="T6" fmla="*/ 10 w 48"/>
                <a:gd name="T7" fmla="*/ 10 h 10"/>
                <a:gd name="T8" fmla="*/ 45 w 48"/>
                <a:gd name="T9" fmla="*/ 10 h 10"/>
                <a:gd name="T10" fmla="*/ 48 w 48"/>
                <a:gd name="T11" fmla="*/ 0 h 10"/>
                <a:gd name="T12" fmla="*/ 48 w 4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48" h="10">
                  <a:moveTo>
                    <a:pt x="48" y="0"/>
                  </a:moveTo>
                  <a:lnTo>
                    <a:pt x="0" y="1"/>
                  </a:lnTo>
                  <a:lnTo>
                    <a:pt x="6" y="8"/>
                  </a:lnTo>
                  <a:lnTo>
                    <a:pt x="10" y="10"/>
                  </a:lnTo>
                  <a:lnTo>
                    <a:pt x="45" y="10"/>
                  </a:lnTo>
                  <a:lnTo>
                    <a:pt x="48" y="0"/>
                  </a:lnTo>
                  <a:lnTo>
                    <a:pt x="48"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8" name="Freeform 109"/>
            <p:cNvSpPr>
              <a:spLocks/>
            </p:cNvSpPr>
            <p:nvPr/>
          </p:nvSpPr>
          <p:spPr bwMode="auto">
            <a:xfrm>
              <a:off x="6999288" y="4857751"/>
              <a:ext cx="30163" cy="85725"/>
            </a:xfrm>
            <a:custGeom>
              <a:avLst/>
              <a:gdLst>
                <a:gd name="T0" fmla="*/ 0 w 15"/>
                <a:gd name="T1" fmla="*/ 0 h 42"/>
                <a:gd name="T2" fmla="*/ 0 w 15"/>
                <a:gd name="T3" fmla="*/ 0 h 42"/>
                <a:gd name="T4" fmla="*/ 3 w 15"/>
                <a:gd name="T5" fmla="*/ 42 h 42"/>
                <a:gd name="T6" fmla="*/ 8 w 15"/>
                <a:gd name="T7" fmla="*/ 42 h 42"/>
                <a:gd name="T8" fmla="*/ 5 w 15"/>
                <a:gd name="T9" fmla="*/ 4 h 42"/>
                <a:gd name="T10" fmla="*/ 15 w 15"/>
                <a:gd name="T11" fmla="*/ 4 h 42"/>
                <a:gd name="T12" fmla="*/ 11 w 15"/>
                <a:gd name="T13" fmla="*/ 2 h 42"/>
                <a:gd name="T14" fmla="*/ 10 w 15"/>
                <a:gd name="T15" fmla="*/ 0 h 42"/>
                <a:gd name="T16" fmla="*/ 0 w 15"/>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2">
                  <a:moveTo>
                    <a:pt x="0" y="0"/>
                  </a:moveTo>
                  <a:cubicBezTo>
                    <a:pt x="0" y="0"/>
                    <a:pt x="0" y="0"/>
                    <a:pt x="0" y="0"/>
                  </a:cubicBezTo>
                  <a:cubicBezTo>
                    <a:pt x="3" y="42"/>
                    <a:pt x="3" y="42"/>
                    <a:pt x="3" y="42"/>
                  </a:cubicBezTo>
                  <a:cubicBezTo>
                    <a:pt x="8" y="42"/>
                    <a:pt x="8" y="42"/>
                    <a:pt x="8" y="42"/>
                  </a:cubicBezTo>
                  <a:cubicBezTo>
                    <a:pt x="5" y="4"/>
                    <a:pt x="5" y="4"/>
                    <a:pt x="5" y="4"/>
                  </a:cubicBezTo>
                  <a:cubicBezTo>
                    <a:pt x="15" y="4"/>
                    <a:pt x="15" y="4"/>
                    <a:pt x="15" y="4"/>
                  </a:cubicBezTo>
                  <a:cubicBezTo>
                    <a:pt x="11" y="2"/>
                    <a:pt x="11" y="2"/>
                    <a:pt x="11" y="2"/>
                  </a:cubicBezTo>
                  <a:cubicBezTo>
                    <a:pt x="10" y="1"/>
                    <a:pt x="10" y="1"/>
                    <a:pt x="10" y="0"/>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9" name="Freeform 110"/>
            <p:cNvSpPr>
              <a:spLocks/>
            </p:cNvSpPr>
            <p:nvPr/>
          </p:nvSpPr>
          <p:spPr bwMode="auto">
            <a:xfrm>
              <a:off x="7008813" y="4865688"/>
              <a:ext cx="84138" cy="77788"/>
            </a:xfrm>
            <a:custGeom>
              <a:avLst/>
              <a:gdLst>
                <a:gd name="T0" fmla="*/ 18 w 42"/>
                <a:gd name="T1" fmla="*/ 6 h 38"/>
                <a:gd name="T2" fmla="*/ 16 w 42"/>
                <a:gd name="T3" fmla="*/ 7 h 38"/>
                <a:gd name="T4" fmla="*/ 10 w 42"/>
                <a:gd name="T5" fmla="*/ 0 h 38"/>
                <a:gd name="T6" fmla="*/ 0 w 42"/>
                <a:gd name="T7" fmla="*/ 0 h 38"/>
                <a:gd name="T8" fmla="*/ 3 w 42"/>
                <a:gd name="T9" fmla="*/ 38 h 38"/>
                <a:gd name="T10" fmla="*/ 31 w 42"/>
                <a:gd name="T11" fmla="*/ 38 h 38"/>
                <a:gd name="T12" fmla="*/ 32 w 42"/>
                <a:gd name="T13" fmla="*/ 33 h 38"/>
                <a:gd name="T14" fmla="*/ 29 w 42"/>
                <a:gd name="T15" fmla="*/ 33 h 38"/>
                <a:gd name="T16" fmla="*/ 29 w 42"/>
                <a:gd name="T17" fmla="*/ 28 h 38"/>
                <a:gd name="T18" fmla="*/ 42 w 42"/>
                <a:gd name="T19" fmla="*/ 29 h 38"/>
                <a:gd name="T20" fmla="*/ 39 w 42"/>
                <a:gd name="T21" fmla="*/ 27 h 38"/>
                <a:gd name="T22" fmla="*/ 34 w 42"/>
                <a:gd name="T23" fmla="*/ 22 h 38"/>
                <a:gd name="T24" fmla="*/ 18 w 42"/>
                <a:gd name="T25"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38">
                  <a:moveTo>
                    <a:pt x="18" y="6"/>
                  </a:moveTo>
                  <a:cubicBezTo>
                    <a:pt x="17" y="6"/>
                    <a:pt x="17" y="7"/>
                    <a:pt x="16" y="7"/>
                  </a:cubicBezTo>
                  <a:cubicBezTo>
                    <a:pt x="10" y="0"/>
                    <a:pt x="10" y="0"/>
                    <a:pt x="10" y="0"/>
                  </a:cubicBezTo>
                  <a:cubicBezTo>
                    <a:pt x="0" y="0"/>
                    <a:pt x="0" y="0"/>
                    <a:pt x="0" y="0"/>
                  </a:cubicBezTo>
                  <a:cubicBezTo>
                    <a:pt x="3" y="38"/>
                    <a:pt x="3" y="38"/>
                    <a:pt x="3" y="38"/>
                  </a:cubicBezTo>
                  <a:cubicBezTo>
                    <a:pt x="31" y="38"/>
                    <a:pt x="31" y="38"/>
                    <a:pt x="31" y="38"/>
                  </a:cubicBezTo>
                  <a:cubicBezTo>
                    <a:pt x="32" y="33"/>
                    <a:pt x="32" y="33"/>
                    <a:pt x="32" y="33"/>
                  </a:cubicBezTo>
                  <a:cubicBezTo>
                    <a:pt x="29" y="33"/>
                    <a:pt x="29" y="33"/>
                    <a:pt x="29" y="33"/>
                  </a:cubicBezTo>
                  <a:cubicBezTo>
                    <a:pt x="29" y="28"/>
                    <a:pt x="29" y="28"/>
                    <a:pt x="29" y="28"/>
                  </a:cubicBezTo>
                  <a:cubicBezTo>
                    <a:pt x="42" y="29"/>
                    <a:pt x="42" y="29"/>
                    <a:pt x="42" y="29"/>
                  </a:cubicBezTo>
                  <a:cubicBezTo>
                    <a:pt x="39" y="27"/>
                    <a:pt x="39" y="27"/>
                    <a:pt x="39" y="27"/>
                  </a:cubicBezTo>
                  <a:cubicBezTo>
                    <a:pt x="34" y="22"/>
                    <a:pt x="34" y="22"/>
                    <a:pt x="34" y="22"/>
                  </a:cubicBezTo>
                  <a:cubicBezTo>
                    <a:pt x="18" y="6"/>
                    <a:pt x="18" y="6"/>
                    <a:pt x="18"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0" name="Freeform 111"/>
            <p:cNvSpPr>
              <a:spLocks/>
            </p:cNvSpPr>
            <p:nvPr/>
          </p:nvSpPr>
          <p:spPr bwMode="auto">
            <a:xfrm>
              <a:off x="7037388" y="4741863"/>
              <a:ext cx="47625" cy="130175"/>
            </a:xfrm>
            <a:custGeom>
              <a:avLst/>
              <a:gdLst>
                <a:gd name="T0" fmla="*/ 13 w 24"/>
                <a:gd name="T1" fmla="*/ 55 h 65"/>
                <a:gd name="T2" fmla="*/ 7 w 24"/>
                <a:gd name="T3" fmla="*/ 65 h 65"/>
                <a:gd name="T4" fmla="*/ 24 w 24"/>
                <a:gd name="T5" fmla="*/ 57 h 65"/>
                <a:gd name="T6" fmla="*/ 12 w 24"/>
                <a:gd name="T7" fmla="*/ 33 h 65"/>
                <a:gd name="T8" fmla="*/ 1 w 24"/>
                <a:gd name="T9" fmla="*/ 0 h 65"/>
                <a:gd name="T10" fmla="*/ 13 w 24"/>
                <a:gd name="T11" fmla="*/ 55 h 65"/>
              </a:gdLst>
              <a:ahLst/>
              <a:cxnLst>
                <a:cxn ang="0">
                  <a:pos x="T0" y="T1"/>
                </a:cxn>
                <a:cxn ang="0">
                  <a:pos x="T2" y="T3"/>
                </a:cxn>
                <a:cxn ang="0">
                  <a:pos x="T4" y="T5"/>
                </a:cxn>
                <a:cxn ang="0">
                  <a:pos x="T6" y="T7"/>
                </a:cxn>
                <a:cxn ang="0">
                  <a:pos x="T8" y="T9"/>
                </a:cxn>
                <a:cxn ang="0">
                  <a:pos x="T10" y="T11"/>
                </a:cxn>
              </a:cxnLst>
              <a:rect l="0" t="0" r="r" b="b"/>
              <a:pathLst>
                <a:path w="24" h="65">
                  <a:moveTo>
                    <a:pt x="13" y="55"/>
                  </a:moveTo>
                  <a:cubicBezTo>
                    <a:pt x="7" y="65"/>
                    <a:pt x="7" y="65"/>
                    <a:pt x="7" y="65"/>
                  </a:cubicBezTo>
                  <a:cubicBezTo>
                    <a:pt x="12" y="61"/>
                    <a:pt x="17" y="59"/>
                    <a:pt x="24" y="57"/>
                  </a:cubicBezTo>
                  <a:cubicBezTo>
                    <a:pt x="12" y="33"/>
                    <a:pt x="12" y="33"/>
                    <a:pt x="12" y="33"/>
                  </a:cubicBezTo>
                  <a:cubicBezTo>
                    <a:pt x="1" y="0"/>
                    <a:pt x="1" y="0"/>
                    <a:pt x="1" y="0"/>
                  </a:cubicBezTo>
                  <a:cubicBezTo>
                    <a:pt x="0" y="24"/>
                    <a:pt x="4" y="43"/>
                    <a:pt x="13" y="55"/>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1" name="Freeform 112"/>
            <p:cNvSpPr>
              <a:spLocks/>
            </p:cNvSpPr>
            <p:nvPr/>
          </p:nvSpPr>
          <p:spPr bwMode="auto">
            <a:xfrm>
              <a:off x="6981826" y="4922838"/>
              <a:ext cx="261938" cy="47625"/>
            </a:xfrm>
            <a:custGeom>
              <a:avLst/>
              <a:gdLst>
                <a:gd name="T0" fmla="*/ 3 w 130"/>
                <a:gd name="T1" fmla="*/ 15 h 24"/>
                <a:gd name="T2" fmla="*/ 4 w 130"/>
                <a:gd name="T3" fmla="*/ 12 h 24"/>
                <a:gd name="T4" fmla="*/ 74 w 130"/>
                <a:gd name="T5" fmla="*/ 12 h 24"/>
                <a:gd name="T6" fmla="*/ 75 w 130"/>
                <a:gd name="T7" fmla="*/ 12 h 24"/>
                <a:gd name="T8" fmla="*/ 96 w 130"/>
                <a:gd name="T9" fmla="*/ 1 h 24"/>
                <a:gd name="T10" fmla="*/ 106 w 130"/>
                <a:gd name="T11" fmla="*/ 3 h 24"/>
                <a:gd name="T12" fmla="*/ 106 w 130"/>
                <a:gd name="T13" fmla="*/ 3 h 24"/>
                <a:gd name="T14" fmla="*/ 119 w 130"/>
                <a:gd name="T15" fmla="*/ 5 h 24"/>
                <a:gd name="T16" fmla="*/ 113 w 130"/>
                <a:gd name="T17" fmla="*/ 2 h 24"/>
                <a:gd name="T18" fmla="*/ 113 w 130"/>
                <a:gd name="T19" fmla="*/ 2 h 24"/>
                <a:gd name="T20" fmla="*/ 112 w 130"/>
                <a:gd name="T21" fmla="*/ 2 h 24"/>
                <a:gd name="T22" fmla="*/ 95 w 130"/>
                <a:gd name="T23" fmla="*/ 0 h 24"/>
                <a:gd name="T24" fmla="*/ 86 w 130"/>
                <a:gd name="T25" fmla="*/ 4 h 24"/>
                <a:gd name="T26" fmla="*/ 85 w 130"/>
                <a:gd name="T27" fmla="*/ 5 h 24"/>
                <a:gd name="T28" fmla="*/ 74 w 130"/>
                <a:gd name="T29" fmla="*/ 10 h 24"/>
                <a:gd name="T30" fmla="*/ 44 w 130"/>
                <a:gd name="T31" fmla="*/ 10 h 24"/>
                <a:gd name="T32" fmla="*/ 16 w 130"/>
                <a:gd name="T33" fmla="*/ 10 h 24"/>
                <a:gd name="T34" fmla="*/ 11 w 130"/>
                <a:gd name="T35" fmla="*/ 10 h 24"/>
                <a:gd name="T36" fmla="*/ 3 w 130"/>
                <a:gd name="T37" fmla="*/ 10 h 24"/>
                <a:gd name="T38" fmla="*/ 0 w 130"/>
                <a:gd name="T39" fmla="*/ 22 h 24"/>
                <a:gd name="T40" fmla="*/ 77 w 130"/>
                <a:gd name="T41" fmla="*/ 19 h 24"/>
                <a:gd name="T42" fmla="*/ 102 w 130"/>
                <a:gd name="T43" fmla="*/ 14 h 24"/>
                <a:gd name="T44" fmla="*/ 126 w 130"/>
                <a:gd name="T45" fmla="*/ 15 h 24"/>
                <a:gd name="T46" fmla="*/ 127 w 130"/>
                <a:gd name="T47" fmla="*/ 15 h 24"/>
                <a:gd name="T48" fmla="*/ 105 w 130"/>
                <a:gd name="T49" fmla="*/ 10 h 24"/>
                <a:gd name="T50" fmla="*/ 107 w 130"/>
                <a:gd name="T51" fmla="*/ 9 h 24"/>
                <a:gd name="T52" fmla="*/ 130 w 130"/>
                <a:gd name="T53" fmla="*/ 15 h 24"/>
                <a:gd name="T54" fmla="*/ 129 w 130"/>
                <a:gd name="T55" fmla="*/ 14 h 24"/>
                <a:gd name="T56" fmla="*/ 126 w 130"/>
                <a:gd name="T57" fmla="*/ 11 h 24"/>
                <a:gd name="T58" fmla="*/ 105 w 130"/>
                <a:gd name="T59" fmla="*/ 7 h 24"/>
                <a:gd name="T60" fmla="*/ 106 w 130"/>
                <a:gd name="T61" fmla="*/ 6 h 24"/>
                <a:gd name="T62" fmla="*/ 126 w 130"/>
                <a:gd name="T63" fmla="*/ 10 h 24"/>
                <a:gd name="T64" fmla="*/ 120 w 130"/>
                <a:gd name="T65" fmla="*/ 8 h 24"/>
                <a:gd name="T66" fmla="*/ 105 w 130"/>
                <a:gd name="T67" fmla="*/ 4 h 24"/>
                <a:gd name="T68" fmla="*/ 107 w 130"/>
                <a:gd name="T69" fmla="*/ 4 h 24"/>
                <a:gd name="T70" fmla="*/ 117 w 130"/>
                <a:gd name="T71" fmla="*/ 6 h 24"/>
                <a:gd name="T72" fmla="*/ 108 w 130"/>
                <a:gd name="T73" fmla="*/ 3 h 24"/>
                <a:gd name="T74" fmla="*/ 106 w 130"/>
                <a:gd name="T75" fmla="*/ 3 h 24"/>
                <a:gd name="T76" fmla="*/ 106 w 130"/>
                <a:gd name="T77" fmla="*/ 3 h 24"/>
                <a:gd name="T78" fmla="*/ 97 w 130"/>
                <a:gd name="T79" fmla="*/ 3 h 24"/>
                <a:gd name="T80" fmla="*/ 75 w 130"/>
                <a:gd name="T81" fmla="*/ 14 h 24"/>
                <a:gd name="T82" fmla="*/ 3 w 130"/>
                <a:gd name="T8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24">
                  <a:moveTo>
                    <a:pt x="3" y="15"/>
                  </a:moveTo>
                  <a:cubicBezTo>
                    <a:pt x="4" y="12"/>
                    <a:pt x="4" y="12"/>
                    <a:pt x="4" y="12"/>
                  </a:cubicBezTo>
                  <a:cubicBezTo>
                    <a:pt x="74" y="12"/>
                    <a:pt x="74" y="12"/>
                    <a:pt x="74" y="12"/>
                  </a:cubicBezTo>
                  <a:cubicBezTo>
                    <a:pt x="74" y="12"/>
                    <a:pt x="75" y="12"/>
                    <a:pt x="75" y="12"/>
                  </a:cubicBezTo>
                  <a:cubicBezTo>
                    <a:pt x="96" y="1"/>
                    <a:pt x="96" y="1"/>
                    <a:pt x="96" y="1"/>
                  </a:cubicBezTo>
                  <a:cubicBezTo>
                    <a:pt x="106" y="3"/>
                    <a:pt x="106" y="3"/>
                    <a:pt x="106" y="3"/>
                  </a:cubicBezTo>
                  <a:cubicBezTo>
                    <a:pt x="106" y="3"/>
                    <a:pt x="106" y="3"/>
                    <a:pt x="106" y="3"/>
                  </a:cubicBezTo>
                  <a:cubicBezTo>
                    <a:pt x="119" y="5"/>
                    <a:pt x="119" y="5"/>
                    <a:pt x="119" y="5"/>
                  </a:cubicBezTo>
                  <a:cubicBezTo>
                    <a:pt x="118" y="4"/>
                    <a:pt x="116" y="3"/>
                    <a:pt x="113" y="2"/>
                  </a:cubicBezTo>
                  <a:cubicBezTo>
                    <a:pt x="113" y="2"/>
                    <a:pt x="113" y="2"/>
                    <a:pt x="113" y="2"/>
                  </a:cubicBezTo>
                  <a:cubicBezTo>
                    <a:pt x="113" y="2"/>
                    <a:pt x="112" y="2"/>
                    <a:pt x="112" y="2"/>
                  </a:cubicBezTo>
                  <a:cubicBezTo>
                    <a:pt x="95" y="0"/>
                    <a:pt x="95" y="0"/>
                    <a:pt x="95" y="0"/>
                  </a:cubicBezTo>
                  <a:cubicBezTo>
                    <a:pt x="86" y="4"/>
                    <a:pt x="86" y="4"/>
                    <a:pt x="86" y="4"/>
                  </a:cubicBezTo>
                  <a:cubicBezTo>
                    <a:pt x="85" y="5"/>
                    <a:pt x="85" y="5"/>
                    <a:pt x="85" y="5"/>
                  </a:cubicBezTo>
                  <a:cubicBezTo>
                    <a:pt x="74" y="10"/>
                    <a:pt x="74" y="10"/>
                    <a:pt x="74" y="10"/>
                  </a:cubicBezTo>
                  <a:cubicBezTo>
                    <a:pt x="44" y="10"/>
                    <a:pt x="44" y="10"/>
                    <a:pt x="44" y="10"/>
                  </a:cubicBezTo>
                  <a:cubicBezTo>
                    <a:pt x="16" y="10"/>
                    <a:pt x="16" y="10"/>
                    <a:pt x="16" y="10"/>
                  </a:cubicBezTo>
                  <a:cubicBezTo>
                    <a:pt x="11" y="10"/>
                    <a:pt x="11" y="10"/>
                    <a:pt x="11" y="10"/>
                  </a:cubicBezTo>
                  <a:cubicBezTo>
                    <a:pt x="3" y="10"/>
                    <a:pt x="3" y="10"/>
                    <a:pt x="3" y="10"/>
                  </a:cubicBezTo>
                  <a:cubicBezTo>
                    <a:pt x="0" y="22"/>
                    <a:pt x="0" y="22"/>
                    <a:pt x="0" y="22"/>
                  </a:cubicBezTo>
                  <a:cubicBezTo>
                    <a:pt x="25" y="24"/>
                    <a:pt x="51" y="23"/>
                    <a:pt x="77" y="19"/>
                  </a:cubicBezTo>
                  <a:cubicBezTo>
                    <a:pt x="87" y="20"/>
                    <a:pt x="95" y="19"/>
                    <a:pt x="102" y="14"/>
                  </a:cubicBezTo>
                  <a:cubicBezTo>
                    <a:pt x="111" y="16"/>
                    <a:pt x="119" y="16"/>
                    <a:pt x="126" y="15"/>
                  </a:cubicBezTo>
                  <a:cubicBezTo>
                    <a:pt x="126" y="15"/>
                    <a:pt x="126" y="15"/>
                    <a:pt x="127" y="15"/>
                  </a:cubicBezTo>
                  <a:cubicBezTo>
                    <a:pt x="105" y="10"/>
                    <a:pt x="105" y="10"/>
                    <a:pt x="105" y="10"/>
                  </a:cubicBezTo>
                  <a:cubicBezTo>
                    <a:pt x="107" y="9"/>
                    <a:pt x="107" y="9"/>
                    <a:pt x="107" y="9"/>
                  </a:cubicBezTo>
                  <a:cubicBezTo>
                    <a:pt x="130" y="15"/>
                    <a:pt x="130" y="15"/>
                    <a:pt x="130" y="15"/>
                  </a:cubicBezTo>
                  <a:cubicBezTo>
                    <a:pt x="130" y="14"/>
                    <a:pt x="130" y="14"/>
                    <a:pt x="129" y="14"/>
                  </a:cubicBezTo>
                  <a:cubicBezTo>
                    <a:pt x="126" y="11"/>
                    <a:pt x="126" y="11"/>
                    <a:pt x="126" y="11"/>
                  </a:cubicBezTo>
                  <a:cubicBezTo>
                    <a:pt x="105" y="7"/>
                    <a:pt x="105" y="7"/>
                    <a:pt x="105" y="7"/>
                  </a:cubicBezTo>
                  <a:cubicBezTo>
                    <a:pt x="106" y="6"/>
                    <a:pt x="106" y="6"/>
                    <a:pt x="106" y="6"/>
                  </a:cubicBezTo>
                  <a:cubicBezTo>
                    <a:pt x="126" y="10"/>
                    <a:pt x="126" y="10"/>
                    <a:pt x="126" y="10"/>
                  </a:cubicBezTo>
                  <a:cubicBezTo>
                    <a:pt x="125" y="9"/>
                    <a:pt x="123" y="8"/>
                    <a:pt x="120" y="8"/>
                  </a:cubicBezTo>
                  <a:cubicBezTo>
                    <a:pt x="105" y="4"/>
                    <a:pt x="105" y="4"/>
                    <a:pt x="105" y="4"/>
                  </a:cubicBezTo>
                  <a:cubicBezTo>
                    <a:pt x="106" y="4"/>
                    <a:pt x="106" y="4"/>
                    <a:pt x="107" y="4"/>
                  </a:cubicBezTo>
                  <a:cubicBezTo>
                    <a:pt x="117" y="6"/>
                    <a:pt x="117" y="6"/>
                    <a:pt x="117" y="6"/>
                  </a:cubicBezTo>
                  <a:cubicBezTo>
                    <a:pt x="114" y="5"/>
                    <a:pt x="110" y="4"/>
                    <a:pt x="108" y="3"/>
                  </a:cubicBezTo>
                  <a:cubicBezTo>
                    <a:pt x="107" y="3"/>
                    <a:pt x="106" y="3"/>
                    <a:pt x="106" y="3"/>
                  </a:cubicBezTo>
                  <a:cubicBezTo>
                    <a:pt x="106" y="3"/>
                    <a:pt x="106" y="3"/>
                    <a:pt x="106" y="3"/>
                  </a:cubicBezTo>
                  <a:cubicBezTo>
                    <a:pt x="97" y="3"/>
                    <a:pt x="97" y="3"/>
                    <a:pt x="97" y="3"/>
                  </a:cubicBezTo>
                  <a:cubicBezTo>
                    <a:pt x="75" y="14"/>
                    <a:pt x="75" y="14"/>
                    <a:pt x="75" y="14"/>
                  </a:cubicBezTo>
                  <a:cubicBezTo>
                    <a:pt x="3" y="15"/>
                    <a:pt x="3" y="15"/>
                    <a:pt x="3"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2" name="Freeform 113"/>
            <p:cNvSpPr>
              <a:spLocks/>
            </p:cNvSpPr>
            <p:nvPr/>
          </p:nvSpPr>
          <p:spPr bwMode="auto">
            <a:xfrm>
              <a:off x="6988176" y="4924426"/>
              <a:ext cx="206375" cy="28575"/>
            </a:xfrm>
            <a:custGeom>
              <a:avLst/>
              <a:gdLst>
                <a:gd name="T0" fmla="*/ 1 w 103"/>
                <a:gd name="T1" fmla="*/ 11 h 14"/>
                <a:gd name="T2" fmla="*/ 0 w 103"/>
                <a:gd name="T3" fmla="*/ 14 h 14"/>
                <a:gd name="T4" fmla="*/ 72 w 103"/>
                <a:gd name="T5" fmla="*/ 13 h 14"/>
                <a:gd name="T6" fmla="*/ 94 w 103"/>
                <a:gd name="T7" fmla="*/ 2 h 14"/>
                <a:gd name="T8" fmla="*/ 103 w 103"/>
                <a:gd name="T9" fmla="*/ 2 h 14"/>
                <a:gd name="T10" fmla="*/ 93 w 103"/>
                <a:gd name="T11" fmla="*/ 0 h 14"/>
                <a:gd name="T12" fmla="*/ 72 w 103"/>
                <a:gd name="T13" fmla="*/ 11 h 14"/>
                <a:gd name="T14" fmla="*/ 71 w 103"/>
                <a:gd name="T15" fmla="*/ 11 h 14"/>
                <a:gd name="T16" fmla="*/ 1 w 103"/>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4">
                  <a:moveTo>
                    <a:pt x="1" y="11"/>
                  </a:moveTo>
                  <a:cubicBezTo>
                    <a:pt x="0" y="14"/>
                    <a:pt x="0" y="14"/>
                    <a:pt x="0" y="14"/>
                  </a:cubicBezTo>
                  <a:cubicBezTo>
                    <a:pt x="72" y="13"/>
                    <a:pt x="72" y="13"/>
                    <a:pt x="72" y="13"/>
                  </a:cubicBezTo>
                  <a:cubicBezTo>
                    <a:pt x="94" y="2"/>
                    <a:pt x="94" y="2"/>
                    <a:pt x="94" y="2"/>
                  </a:cubicBezTo>
                  <a:cubicBezTo>
                    <a:pt x="103" y="2"/>
                    <a:pt x="103" y="2"/>
                    <a:pt x="103" y="2"/>
                  </a:cubicBezTo>
                  <a:cubicBezTo>
                    <a:pt x="93" y="0"/>
                    <a:pt x="93" y="0"/>
                    <a:pt x="93" y="0"/>
                  </a:cubicBezTo>
                  <a:cubicBezTo>
                    <a:pt x="72" y="11"/>
                    <a:pt x="72" y="11"/>
                    <a:pt x="72" y="11"/>
                  </a:cubicBezTo>
                  <a:cubicBezTo>
                    <a:pt x="72" y="11"/>
                    <a:pt x="71" y="11"/>
                    <a:pt x="71" y="11"/>
                  </a:cubicBezTo>
                  <a:cubicBezTo>
                    <a:pt x="1" y="11"/>
                    <a:pt x="1" y="11"/>
                    <a:pt x="1"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3" name="Freeform 114"/>
            <p:cNvSpPr>
              <a:spLocks noEditPoints="1"/>
            </p:cNvSpPr>
            <p:nvPr/>
          </p:nvSpPr>
          <p:spPr bwMode="auto">
            <a:xfrm>
              <a:off x="6942138" y="4921251"/>
              <a:ext cx="46038" cy="46038"/>
            </a:xfrm>
            <a:custGeom>
              <a:avLst/>
              <a:gdLst>
                <a:gd name="T0" fmla="*/ 20 w 23"/>
                <a:gd name="T1" fmla="*/ 23 h 23"/>
                <a:gd name="T2" fmla="*/ 23 w 23"/>
                <a:gd name="T3" fmla="*/ 11 h 23"/>
                <a:gd name="T4" fmla="*/ 8 w 23"/>
                <a:gd name="T5" fmla="*/ 0 h 23"/>
                <a:gd name="T6" fmla="*/ 8 w 23"/>
                <a:gd name="T7" fmla="*/ 1 h 23"/>
                <a:gd name="T8" fmla="*/ 2 w 23"/>
                <a:gd name="T9" fmla="*/ 12 h 23"/>
                <a:gd name="T10" fmla="*/ 2 w 23"/>
                <a:gd name="T11" fmla="*/ 12 h 23"/>
                <a:gd name="T12" fmla="*/ 0 w 23"/>
                <a:gd name="T13" fmla="*/ 16 h 23"/>
                <a:gd name="T14" fmla="*/ 20 w 23"/>
                <a:gd name="T15" fmla="*/ 23 h 23"/>
                <a:gd name="T16" fmla="*/ 9 w 23"/>
                <a:gd name="T17" fmla="*/ 3 h 23"/>
                <a:gd name="T18" fmla="*/ 20 w 23"/>
                <a:gd name="T19" fmla="*/ 12 h 23"/>
                <a:gd name="T20" fmla="*/ 20 w 23"/>
                <a:gd name="T21" fmla="*/ 14 h 23"/>
                <a:gd name="T22" fmla="*/ 7 w 23"/>
                <a:gd name="T23" fmla="*/ 5 h 23"/>
                <a:gd name="T24" fmla="*/ 9 w 23"/>
                <a:gd name="T25"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3">
                  <a:moveTo>
                    <a:pt x="20" y="23"/>
                  </a:moveTo>
                  <a:cubicBezTo>
                    <a:pt x="23" y="11"/>
                    <a:pt x="23" y="11"/>
                    <a:pt x="23" y="11"/>
                  </a:cubicBezTo>
                  <a:cubicBezTo>
                    <a:pt x="17" y="8"/>
                    <a:pt x="13" y="4"/>
                    <a:pt x="8" y="0"/>
                  </a:cubicBezTo>
                  <a:cubicBezTo>
                    <a:pt x="8" y="1"/>
                    <a:pt x="8" y="1"/>
                    <a:pt x="8" y="1"/>
                  </a:cubicBezTo>
                  <a:cubicBezTo>
                    <a:pt x="2" y="12"/>
                    <a:pt x="2" y="12"/>
                    <a:pt x="2" y="12"/>
                  </a:cubicBezTo>
                  <a:cubicBezTo>
                    <a:pt x="2" y="12"/>
                    <a:pt x="2" y="12"/>
                    <a:pt x="2" y="12"/>
                  </a:cubicBezTo>
                  <a:cubicBezTo>
                    <a:pt x="0" y="16"/>
                    <a:pt x="0" y="16"/>
                    <a:pt x="0" y="16"/>
                  </a:cubicBezTo>
                  <a:cubicBezTo>
                    <a:pt x="20" y="23"/>
                    <a:pt x="20" y="23"/>
                    <a:pt x="20" y="23"/>
                  </a:cubicBezTo>
                  <a:close/>
                  <a:moveTo>
                    <a:pt x="9" y="3"/>
                  </a:moveTo>
                  <a:cubicBezTo>
                    <a:pt x="20" y="12"/>
                    <a:pt x="20" y="12"/>
                    <a:pt x="20" y="12"/>
                  </a:cubicBezTo>
                  <a:cubicBezTo>
                    <a:pt x="20" y="14"/>
                    <a:pt x="20" y="14"/>
                    <a:pt x="20" y="14"/>
                  </a:cubicBezTo>
                  <a:cubicBezTo>
                    <a:pt x="7" y="5"/>
                    <a:pt x="7" y="5"/>
                    <a:pt x="7" y="5"/>
                  </a:cubicBezTo>
                  <a:cubicBezTo>
                    <a:pt x="9" y="3"/>
                    <a:pt x="9" y="3"/>
                    <a:pt x="9" y="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4" name="Freeform 115"/>
            <p:cNvSpPr>
              <a:spLocks/>
            </p:cNvSpPr>
            <p:nvPr/>
          </p:nvSpPr>
          <p:spPr bwMode="auto">
            <a:xfrm>
              <a:off x="6956426" y="4926013"/>
              <a:ext cx="25400" cy="22225"/>
            </a:xfrm>
            <a:custGeom>
              <a:avLst/>
              <a:gdLst>
                <a:gd name="T0" fmla="*/ 16 w 16"/>
                <a:gd name="T1" fmla="*/ 12 h 14"/>
                <a:gd name="T2" fmla="*/ 3 w 16"/>
                <a:gd name="T3" fmla="*/ 0 h 14"/>
                <a:gd name="T4" fmla="*/ 0 w 16"/>
                <a:gd name="T5" fmla="*/ 3 h 14"/>
                <a:gd name="T6" fmla="*/ 16 w 16"/>
                <a:gd name="T7" fmla="*/ 14 h 14"/>
                <a:gd name="T8" fmla="*/ 16 w 16"/>
                <a:gd name="T9" fmla="*/ 12 h 14"/>
                <a:gd name="T10" fmla="*/ 16 w 16"/>
                <a:gd name="T11" fmla="*/ 12 h 14"/>
              </a:gdLst>
              <a:ahLst/>
              <a:cxnLst>
                <a:cxn ang="0">
                  <a:pos x="T0" y="T1"/>
                </a:cxn>
                <a:cxn ang="0">
                  <a:pos x="T2" y="T3"/>
                </a:cxn>
                <a:cxn ang="0">
                  <a:pos x="T4" y="T5"/>
                </a:cxn>
                <a:cxn ang="0">
                  <a:pos x="T6" y="T7"/>
                </a:cxn>
                <a:cxn ang="0">
                  <a:pos x="T8" y="T9"/>
                </a:cxn>
                <a:cxn ang="0">
                  <a:pos x="T10" y="T11"/>
                </a:cxn>
              </a:cxnLst>
              <a:rect l="0" t="0" r="r" b="b"/>
              <a:pathLst>
                <a:path w="16" h="14">
                  <a:moveTo>
                    <a:pt x="16" y="12"/>
                  </a:moveTo>
                  <a:lnTo>
                    <a:pt x="3" y="0"/>
                  </a:lnTo>
                  <a:lnTo>
                    <a:pt x="0" y="3"/>
                  </a:lnTo>
                  <a:lnTo>
                    <a:pt x="16" y="14"/>
                  </a:lnTo>
                  <a:lnTo>
                    <a:pt x="16" y="12"/>
                  </a:lnTo>
                  <a:lnTo>
                    <a:pt x="1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5" name="Freeform 116"/>
            <p:cNvSpPr>
              <a:spLocks/>
            </p:cNvSpPr>
            <p:nvPr/>
          </p:nvSpPr>
          <p:spPr bwMode="auto">
            <a:xfrm>
              <a:off x="6977063" y="4951413"/>
              <a:ext cx="260350" cy="41275"/>
            </a:xfrm>
            <a:custGeom>
              <a:avLst/>
              <a:gdLst>
                <a:gd name="T0" fmla="*/ 0 w 130"/>
                <a:gd name="T1" fmla="*/ 20 h 21"/>
                <a:gd name="T2" fmla="*/ 2 w 130"/>
                <a:gd name="T3" fmla="*/ 20 h 21"/>
                <a:gd name="T4" fmla="*/ 14 w 130"/>
                <a:gd name="T5" fmla="*/ 20 h 21"/>
                <a:gd name="T6" fmla="*/ 20 w 130"/>
                <a:gd name="T7" fmla="*/ 20 h 21"/>
                <a:gd name="T8" fmla="*/ 28 w 130"/>
                <a:gd name="T9" fmla="*/ 19 h 21"/>
                <a:gd name="T10" fmla="*/ 45 w 130"/>
                <a:gd name="T11" fmla="*/ 17 h 21"/>
                <a:gd name="T12" fmla="*/ 62 w 130"/>
                <a:gd name="T13" fmla="*/ 14 h 21"/>
                <a:gd name="T14" fmla="*/ 82 w 130"/>
                <a:gd name="T15" fmla="*/ 9 h 21"/>
                <a:gd name="T16" fmla="*/ 106 w 130"/>
                <a:gd name="T17" fmla="*/ 3 h 21"/>
                <a:gd name="T18" fmla="*/ 129 w 130"/>
                <a:gd name="T19" fmla="*/ 3 h 21"/>
                <a:gd name="T20" fmla="*/ 130 w 130"/>
                <a:gd name="T21" fmla="*/ 1 h 21"/>
                <a:gd name="T22" fmla="*/ 129 w 130"/>
                <a:gd name="T23" fmla="*/ 1 h 21"/>
                <a:gd name="T24" fmla="*/ 105 w 130"/>
                <a:gd name="T25" fmla="*/ 0 h 21"/>
                <a:gd name="T26" fmla="*/ 80 w 130"/>
                <a:gd name="T27" fmla="*/ 5 h 21"/>
                <a:gd name="T28" fmla="*/ 3 w 130"/>
                <a:gd name="T29" fmla="*/ 8 h 21"/>
                <a:gd name="T30" fmla="*/ 0 w 130"/>
                <a:gd name="T31"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0" h="21">
                  <a:moveTo>
                    <a:pt x="0" y="20"/>
                  </a:moveTo>
                  <a:cubicBezTo>
                    <a:pt x="0" y="20"/>
                    <a:pt x="1" y="20"/>
                    <a:pt x="2" y="20"/>
                  </a:cubicBezTo>
                  <a:cubicBezTo>
                    <a:pt x="6" y="21"/>
                    <a:pt x="10" y="21"/>
                    <a:pt x="14" y="20"/>
                  </a:cubicBezTo>
                  <a:cubicBezTo>
                    <a:pt x="16" y="20"/>
                    <a:pt x="18" y="20"/>
                    <a:pt x="20" y="20"/>
                  </a:cubicBezTo>
                  <a:cubicBezTo>
                    <a:pt x="23" y="20"/>
                    <a:pt x="25" y="20"/>
                    <a:pt x="28" y="19"/>
                  </a:cubicBezTo>
                  <a:cubicBezTo>
                    <a:pt x="33" y="19"/>
                    <a:pt x="39" y="18"/>
                    <a:pt x="45" y="17"/>
                  </a:cubicBezTo>
                  <a:cubicBezTo>
                    <a:pt x="51" y="17"/>
                    <a:pt x="56" y="15"/>
                    <a:pt x="62" y="14"/>
                  </a:cubicBezTo>
                  <a:cubicBezTo>
                    <a:pt x="69" y="13"/>
                    <a:pt x="76" y="11"/>
                    <a:pt x="82" y="9"/>
                  </a:cubicBezTo>
                  <a:cubicBezTo>
                    <a:pt x="93" y="9"/>
                    <a:pt x="101" y="7"/>
                    <a:pt x="106" y="3"/>
                  </a:cubicBezTo>
                  <a:cubicBezTo>
                    <a:pt x="120" y="5"/>
                    <a:pt x="127" y="5"/>
                    <a:pt x="129" y="3"/>
                  </a:cubicBezTo>
                  <a:cubicBezTo>
                    <a:pt x="129" y="2"/>
                    <a:pt x="130" y="2"/>
                    <a:pt x="130" y="1"/>
                  </a:cubicBezTo>
                  <a:cubicBezTo>
                    <a:pt x="129" y="1"/>
                    <a:pt x="129" y="1"/>
                    <a:pt x="129" y="1"/>
                  </a:cubicBezTo>
                  <a:cubicBezTo>
                    <a:pt x="122" y="2"/>
                    <a:pt x="114" y="2"/>
                    <a:pt x="105" y="0"/>
                  </a:cubicBezTo>
                  <a:cubicBezTo>
                    <a:pt x="98" y="5"/>
                    <a:pt x="90" y="6"/>
                    <a:pt x="80" y="5"/>
                  </a:cubicBezTo>
                  <a:cubicBezTo>
                    <a:pt x="54" y="9"/>
                    <a:pt x="28" y="10"/>
                    <a:pt x="3" y="8"/>
                  </a:cubicBezTo>
                  <a:cubicBezTo>
                    <a:pt x="0" y="20"/>
                    <a:pt x="0" y="20"/>
                    <a:pt x="0" y="2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6" name="Freeform 117"/>
            <p:cNvSpPr>
              <a:spLocks/>
            </p:cNvSpPr>
            <p:nvPr/>
          </p:nvSpPr>
          <p:spPr bwMode="auto">
            <a:xfrm>
              <a:off x="6737351" y="4811713"/>
              <a:ext cx="244475" cy="333375"/>
            </a:xfrm>
            <a:custGeom>
              <a:avLst/>
              <a:gdLst>
                <a:gd name="T0" fmla="*/ 118 w 122"/>
                <a:gd name="T1" fmla="*/ 91 h 166"/>
                <a:gd name="T2" fmla="*/ 119 w 122"/>
                <a:gd name="T3" fmla="*/ 89 h 166"/>
                <a:gd name="T4" fmla="*/ 122 w 122"/>
                <a:gd name="T5" fmla="*/ 77 h 166"/>
                <a:gd name="T6" fmla="*/ 102 w 122"/>
                <a:gd name="T7" fmla="*/ 70 h 166"/>
                <a:gd name="T8" fmla="*/ 104 w 122"/>
                <a:gd name="T9" fmla="*/ 66 h 166"/>
                <a:gd name="T10" fmla="*/ 104 w 122"/>
                <a:gd name="T11" fmla="*/ 66 h 166"/>
                <a:gd name="T12" fmla="*/ 110 w 122"/>
                <a:gd name="T13" fmla="*/ 55 h 166"/>
                <a:gd name="T14" fmla="*/ 99 w 122"/>
                <a:gd name="T15" fmla="*/ 64 h 166"/>
                <a:gd name="T16" fmla="*/ 44 w 122"/>
                <a:gd name="T17" fmla="*/ 28 h 166"/>
                <a:gd name="T18" fmla="*/ 68 w 122"/>
                <a:gd name="T19" fmla="*/ 8 h 166"/>
                <a:gd name="T20" fmla="*/ 70 w 122"/>
                <a:gd name="T21" fmla="*/ 8 h 166"/>
                <a:gd name="T22" fmla="*/ 66 w 122"/>
                <a:gd name="T23" fmla="*/ 3 h 166"/>
                <a:gd name="T24" fmla="*/ 40 w 122"/>
                <a:gd name="T25" fmla="*/ 40 h 166"/>
                <a:gd name="T26" fmla="*/ 75 w 122"/>
                <a:gd name="T27" fmla="*/ 65 h 166"/>
                <a:gd name="T28" fmla="*/ 60 w 122"/>
                <a:gd name="T29" fmla="*/ 120 h 166"/>
                <a:gd name="T30" fmla="*/ 0 w 122"/>
                <a:gd name="T31" fmla="*/ 147 h 166"/>
                <a:gd name="T32" fmla="*/ 83 w 122"/>
                <a:gd name="T33" fmla="*/ 127 h 166"/>
                <a:gd name="T34" fmla="*/ 87 w 122"/>
                <a:gd name="T35" fmla="*/ 73 h 166"/>
                <a:gd name="T36" fmla="*/ 98 w 122"/>
                <a:gd name="T37" fmla="*/ 79 h 166"/>
                <a:gd name="T38" fmla="*/ 96 w 122"/>
                <a:gd name="T39" fmla="*/ 84 h 166"/>
                <a:gd name="T40" fmla="*/ 118 w 122"/>
                <a:gd name="T41" fmla="*/ 9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66">
                  <a:moveTo>
                    <a:pt x="118" y="91"/>
                  </a:moveTo>
                  <a:cubicBezTo>
                    <a:pt x="119" y="89"/>
                    <a:pt x="119" y="89"/>
                    <a:pt x="119" y="89"/>
                  </a:cubicBezTo>
                  <a:cubicBezTo>
                    <a:pt x="122" y="77"/>
                    <a:pt x="122" y="77"/>
                    <a:pt x="122" y="77"/>
                  </a:cubicBezTo>
                  <a:cubicBezTo>
                    <a:pt x="102" y="70"/>
                    <a:pt x="102" y="70"/>
                    <a:pt x="102" y="70"/>
                  </a:cubicBezTo>
                  <a:cubicBezTo>
                    <a:pt x="104" y="66"/>
                    <a:pt x="104" y="66"/>
                    <a:pt x="104" y="66"/>
                  </a:cubicBezTo>
                  <a:cubicBezTo>
                    <a:pt x="104" y="66"/>
                    <a:pt x="104" y="66"/>
                    <a:pt x="104" y="66"/>
                  </a:cubicBezTo>
                  <a:cubicBezTo>
                    <a:pt x="110" y="55"/>
                    <a:pt x="110" y="55"/>
                    <a:pt x="110" y="55"/>
                  </a:cubicBezTo>
                  <a:cubicBezTo>
                    <a:pt x="99" y="64"/>
                    <a:pt x="99" y="64"/>
                    <a:pt x="99" y="64"/>
                  </a:cubicBezTo>
                  <a:cubicBezTo>
                    <a:pt x="79" y="56"/>
                    <a:pt x="60" y="44"/>
                    <a:pt x="44" y="28"/>
                  </a:cubicBezTo>
                  <a:cubicBezTo>
                    <a:pt x="44" y="12"/>
                    <a:pt x="52" y="5"/>
                    <a:pt x="68" y="8"/>
                  </a:cubicBezTo>
                  <a:cubicBezTo>
                    <a:pt x="69" y="8"/>
                    <a:pt x="69" y="8"/>
                    <a:pt x="70" y="8"/>
                  </a:cubicBezTo>
                  <a:cubicBezTo>
                    <a:pt x="69" y="7"/>
                    <a:pt x="67" y="5"/>
                    <a:pt x="66" y="3"/>
                  </a:cubicBezTo>
                  <a:cubicBezTo>
                    <a:pt x="48" y="0"/>
                    <a:pt x="40" y="13"/>
                    <a:pt x="40" y="40"/>
                  </a:cubicBezTo>
                  <a:cubicBezTo>
                    <a:pt x="50" y="52"/>
                    <a:pt x="62" y="60"/>
                    <a:pt x="75" y="65"/>
                  </a:cubicBezTo>
                  <a:cubicBezTo>
                    <a:pt x="60" y="120"/>
                    <a:pt x="60" y="120"/>
                    <a:pt x="60" y="120"/>
                  </a:cubicBezTo>
                  <a:cubicBezTo>
                    <a:pt x="49" y="138"/>
                    <a:pt x="29" y="146"/>
                    <a:pt x="0" y="147"/>
                  </a:cubicBezTo>
                  <a:cubicBezTo>
                    <a:pt x="30" y="166"/>
                    <a:pt x="58" y="159"/>
                    <a:pt x="83" y="127"/>
                  </a:cubicBezTo>
                  <a:cubicBezTo>
                    <a:pt x="87" y="73"/>
                    <a:pt x="87" y="73"/>
                    <a:pt x="87" y="73"/>
                  </a:cubicBezTo>
                  <a:cubicBezTo>
                    <a:pt x="90" y="75"/>
                    <a:pt x="94" y="77"/>
                    <a:pt x="98" y="79"/>
                  </a:cubicBezTo>
                  <a:cubicBezTo>
                    <a:pt x="96" y="84"/>
                    <a:pt x="96" y="84"/>
                    <a:pt x="96" y="84"/>
                  </a:cubicBezTo>
                  <a:cubicBezTo>
                    <a:pt x="118" y="91"/>
                    <a:pt x="118" y="91"/>
                    <a:pt x="118" y="9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7" name="Freeform 118"/>
            <p:cNvSpPr>
              <a:spLocks/>
            </p:cNvSpPr>
            <p:nvPr/>
          </p:nvSpPr>
          <p:spPr bwMode="auto">
            <a:xfrm>
              <a:off x="7016751" y="4989513"/>
              <a:ext cx="142875" cy="98425"/>
            </a:xfrm>
            <a:custGeom>
              <a:avLst/>
              <a:gdLst>
                <a:gd name="T0" fmla="*/ 8 w 71"/>
                <a:gd name="T1" fmla="*/ 0 h 49"/>
                <a:gd name="T2" fmla="*/ 0 w 71"/>
                <a:gd name="T3" fmla="*/ 1 h 49"/>
                <a:gd name="T4" fmla="*/ 3 w 71"/>
                <a:gd name="T5" fmla="*/ 35 h 49"/>
                <a:gd name="T6" fmla="*/ 9 w 71"/>
                <a:gd name="T7" fmla="*/ 42 h 49"/>
                <a:gd name="T8" fmla="*/ 18 w 71"/>
                <a:gd name="T9" fmla="*/ 43 h 49"/>
                <a:gd name="T10" fmla="*/ 35 w 71"/>
                <a:gd name="T11" fmla="*/ 49 h 49"/>
                <a:gd name="T12" fmla="*/ 71 w 71"/>
                <a:gd name="T13" fmla="*/ 49 h 49"/>
                <a:gd name="T14" fmla="*/ 71 w 71"/>
                <a:gd name="T15" fmla="*/ 48 h 49"/>
                <a:gd name="T16" fmla="*/ 57 w 71"/>
                <a:gd name="T17" fmla="*/ 48 h 49"/>
                <a:gd name="T18" fmla="*/ 32 w 71"/>
                <a:gd name="T19" fmla="*/ 35 h 49"/>
                <a:gd name="T20" fmla="*/ 11 w 71"/>
                <a:gd name="T21" fmla="*/ 35 h 49"/>
                <a:gd name="T22" fmla="*/ 8 w 7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49">
                  <a:moveTo>
                    <a:pt x="8" y="0"/>
                  </a:moveTo>
                  <a:cubicBezTo>
                    <a:pt x="5" y="1"/>
                    <a:pt x="3" y="1"/>
                    <a:pt x="0" y="1"/>
                  </a:cubicBezTo>
                  <a:cubicBezTo>
                    <a:pt x="3" y="35"/>
                    <a:pt x="3" y="35"/>
                    <a:pt x="3" y="35"/>
                  </a:cubicBezTo>
                  <a:cubicBezTo>
                    <a:pt x="9" y="42"/>
                    <a:pt x="9" y="42"/>
                    <a:pt x="9" y="42"/>
                  </a:cubicBezTo>
                  <a:cubicBezTo>
                    <a:pt x="18" y="43"/>
                    <a:pt x="18" y="43"/>
                    <a:pt x="18" y="43"/>
                  </a:cubicBezTo>
                  <a:cubicBezTo>
                    <a:pt x="26" y="43"/>
                    <a:pt x="31" y="45"/>
                    <a:pt x="35" y="49"/>
                  </a:cubicBezTo>
                  <a:cubicBezTo>
                    <a:pt x="71" y="49"/>
                    <a:pt x="71" y="49"/>
                    <a:pt x="71" y="49"/>
                  </a:cubicBezTo>
                  <a:cubicBezTo>
                    <a:pt x="71" y="48"/>
                    <a:pt x="71" y="48"/>
                    <a:pt x="71" y="48"/>
                  </a:cubicBezTo>
                  <a:cubicBezTo>
                    <a:pt x="66" y="48"/>
                    <a:pt x="61" y="48"/>
                    <a:pt x="57" y="48"/>
                  </a:cubicBezTo>
                  <a:cubicBezTo>
                    <a:pt x="45" y="46"/>
                    <a:pt x="37" y="42"/>
                    <a:pt x="32" y="35"/>
                  </a:cubicBezTo>
                  <a:cubicBezTo>
                    <a:pt x="11" y="35"/>
                    <a:pt x="11" y="35"/>
                    <a:pt x="11" y="35"/>
                  </a:cubicBezTo>
                  <a:cubicBezTo>
                    <a:pt x="8" y="0"/>
                    <a:pt x="8" y="0"/>
                    <a:pt x="8"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8" name="Freeform 119"/>
            <p:cNvSpPr>
              <a:spLocks/>
            </p:cNvSpPr>
            <p:nvPr/>
          </p:nvSpPr>
          <p:spPr bwMode="auto">
            <a:xfrm>
              <a:off x="7064376" y="4975226"/>
              <a:ext cx="331788" cy="25400"/>
            </a:xfrm>
            <a:custGeom>
              <a:avLst/>
              <a:gdLst>
                <a:gd name="T0" fmla="*/ 1 w 165"/>
                <a:gd name="T1" fmla="*/ 5 h 13"/>
                <a:gd name="T2" fmla="*/ 0 w 165"/>
                <a:gd name="T3" fmla="*/ 13 h 13"/>
                <a:gd name="T4" fmla="*/ 3 w 165"/>
                <a:gd name="T5" fmla="*/ 13 h 13"/>
                <a:gd name="T6" fmla="*/ 107 w 165"/>
                <a:gd name="T7" fmla="*/ 13 h 13"/>
                <a:gd name="T8" fmla="*/ 124 w 165"/>
                <a:gd name="T9" fmla="*/ 13 h 13"/>
                <a:gd name="T10" fmla="*/ 161 w 165"/>
                <a:gd name="T11" fmla="*/ 13 h 13"/>
                <a:gd name="T12" fmla="*/ 165 w 165"/>
                <a:gd name="T13" fmla="*/ 0 h 13"/>
                <a:gd name="T14" fmla="*/ 18 w 165"/>
                <a:gd name="T15" fmla="*/ 2 h 13"/>
                <a:gd name="T16" fmla="*/ 1 w 16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3">
                  <a:moveTo>
                    <a:pt x="1" y="5"/>
                  </a:moveTo>
                  <a:cubicBezTo>
                    <a:pt x="0" y="13"/>
                    <a:pt x="0" y="13"/>
                    <a:pt x="0" y="13"/>
                  </a:cubicBezTo>
                  <a:cubicBezTo>
                    <a:pt x="3" y="13"/>
                    <a:pt x="3" y="13"/>
                    <a:pt x="3" y="13"/>
                  </a:cubicBezTo>
                  <a:cubicBezTo>
                    <a:pt x="107" y="13"/>
                    <a:pt x="107" y="13"/>
                    <a:pt x="107" y="13"/>
                  </a:cubicBezTo>
                  <a:cubicBezTo>
                    <a:pt x="124" y="13"/>
                    <a:pt x="124" y="13"/>
                    <a:pt x="124" y="13"/>
                  </a:cubicBezTo>
                  <a:cubicBezTo>
                    <a:pt x="161" y="13"/>
                    <a:pt x="161" y="13"/>
                    <a:pt x="161" y="13"/>
                  </a:cubicBezTo>
                  <a:cubicBezTo>
                    <a:pt x="165" y="0"/>
                    <a:pt x="165" y="0"/>
                    <a:pt x="165" y="0"/>
                  </a:cubicBezTo>
                  <a:cubicBezTo>
                    <a:pt x="18" y="2"/>
                    <a:pt x="18" y="2"/>
                    <a:pt x="18" y="2"/>
                  </a:cubicBezTo>
                  <a:cubicBezTo>
                    <a:pt x="12" y="3"/>
                    <a:pt x="7" y="5"/>
                    <a:pt x="1" y="5"/>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9" name="Freeform 120"/>
            <p:cNvSpPr>
              <a:spLocks/>
            </p:cNvSpPr>
            <p:nvPr/>
          </p:nvSpPr>
          <p:spPr bwMode="auto">
            <a:xfrm>
              <a:off x="7004051" y="4991101"/>
              <a:ext cx="30163" cy="82550"/>
            </a:xfrm>
            <a:custGeom>
              <a:avLst/>
              <a:gdLst>
                <a:gd name="T0" fmla="*/ 6 w 15"/>
                <a:gd name="T1" fmla="*/ 0 h 41"/>
                <a:gd name="T2" fmla="*/ 0 w 15"/>
                <a:gd name="T3" fmla="*/ 0 h 41"/>
                <a:gd name="T4" fmla="*/ 3 w 15"/>
                <a:gd name="T5" fmla="*/ 34 h 41"/>
                <a:gd name="T6" fmla="*/ 9 w 15"/>
                <a:gd name="T7" fmla="*/ 40 h 41"/>
                <a:gd name="T8" fmla="*/ 15 w 15"/>
                <a:gd name="T9" fmla="*/ 41 h 41"/>
                <a:gd name="T10" fmla="*/ 9 w 15"/>
                <a:gd name="T11" fmla="*/ 34 h 41"/>
                <a:gd name="T12" fmla="*/ 6 w 15"/>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5" h="41">
                  <a:moveTo>
                    <a:pt x="6" y="0"/>
                  </a:moveTo>
                  <a:cubicBezTo>
                    <a:pt x="4" y="0"/>
                    <a:pt x="2" y="0"/>
                    <a:pt x="0" y="0"/>
                  </a:cubicBezTo>
                  <a:cubicBezTo>
                    <a:pt x="3" y="34"/>
                    <a:pt x="3" y="34"/>
                    <a:pt x="3" y="34"/>
                  </a:cubicBezTo>
                  <a:cubicBezTo>
                    <a:pt x="9" y="40"/>
                    <a:pt x="9" y="40"/>
                    <a:pt x="9" y="40"/>
                  </a:cubicBezTo>
                  <a:cubicBezTo>
                    <a:pt x="15" y="41"/>
                    <a:pt x="15" y="41"/>
                    <a:pt x="15" y="41"/>
                  </a:cubicBezTo>
                  <a:cubicBezTo>
                    <a:pt x="9" y="34"/>
                    <a:pt x="9" y="34"/>
                    <a:pt x="9" y="34"/>
                  </a:cubicBezTo>
                  <a:cubicBezTo>
                    <a:pt x="6" y="0"/>
                    <a:pt x="6" y="0"/>
                    <a:pt x="6"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0" name="Freeform 121"/>
            <p:cNvSpPr>
              <a:spLocks/>
            </p:cNvSpPr>
            <p:nvPr/>
          </p:nvSpPr>
          <p:spPr bwMode="auto">
            <a:xfrm>
              <a:off x="7070726" y="4932363"/>
              <a:ext cx="82550" cy="11113"/>
            </a:xfrm>
            <a:custGeom>
              <a:avLst/>
              <a:gdLst>
                <a:gd name="T0" fmla="*/ 41 w 41"/>
                <a:gd name="T1" fmla="*/ 0 h 5"/>
                <a:gd name="T2" fmla="*/ 26 w 41"/>
                <a:gd name="T3" fmla="*/ 0 h 5"/>
                <a:gd name="T4" fmla="*/ 0 w 41"/>
                <a:gd name="T5" fmla="*/ 5 h 5"/>
                <a:gd name="T6" fmla="*/ 30 w 41"/>
                <a:gd name="T7" fmla="*/ 5 h 5"/>
                <a:gd name="T8" fmla="*/ 41 w 41"/>
                <a:gd name="T9" fmla="*/ 0 h 5"/>
              </a:gdLst>
              <a:ahLst/>
              <a:cxnLst>
                <a:cxn ang="0">
                  <a:pos x="T0" y="T1"/>
                </a:cxn>
                <a:cxn ang="0">
                  <a:pos x="T2" y="T3"/>
                </a:cxn>
                <a:cxn ang="0">
                  <a:pos x="T4" y="T5"/>
                </a:cxn>
                <a:cxn ang="0">
                  <a:pos x="T6" y="T7"/>
                </a:cxn>
                <a:cxn ang="0">
                  <a:pos x="T8" y="T9"/>
                </a:cxn>
              </a:cxnLst>
              <a:rect l="0" t="0" r="r" b="b"/>
              <a:pathLst>
                <a:path w="41" h="5">
                  <a:moveTo>
                    <a:pt x="41" y="0"/>
                  </a:moveTo>
                  <a:cubicBezTo>
                    <a:pt x="26" y="0"/>
                    <a:pt x="26" y="0"/>
                    <a:pt x="26" y="0"/>
                  </a:cubicBezTo>
                  <a:cubicBezTo>
                    <a:pt x="14" y="0"/>
                    <a:pt x="5" y="2"/>
                    <a:pt x="0" y="5"/>
                  </a:cubicBezTo>
                  <a:cubicBezTo>
                    <a:pt x="30" y="5"/>
                    <a:pt x="30" y="5"/>
                    <a:pt x="30" y="5"/>
                  </a:cubicBezTo>
                  <a:cubicBezTo>
                    <a:pt x="41" y="0"/>
                    <a:pt x="41" y="0"/>
                    <a:pt x="4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1" name="Freeform 122"/>
            <p:cNvSpPr>
              <a:spLocks noEditPoints="1"/>
            </p:cNvSpPr>
            <p:nvPr/>
          </p:nvSpPr>
          <p:spPr bwMode="auto">
            <a:xfrm>
              <a:off x="7154863" y="4819651"/>
              <a:ext cx="90488" cy="111125"/>
            </a:xfrm>
            <a:custGeom>
              <a:avLst/>
              <a:gdLst>
                <a:gd name="T0" fmla="*/ 0 w 45"/>
                <a:gd name="T1" fmla="*/ 55 h 55"/>
                <a:gd name="T2" fmla="*/ 9 w 45"/>
                <a:gd name="T3" fmla="*/ 51 h 55"/>
                <a:gd name="T4" fmla="*/ 26 w 45"/>
                <a:gd name="T5" fmla="*/ 53 h 55"/>
                <a:gd name="T6" fmla="*/ 27 w 45"/>
                <a:gd name="T7" fmla="*/ 53 h 55"/>
                <a:gd name="T8" fmla="*/ 27 w 45"/>
                <a:gd name="T9" fmla="*/ 53 h 55"/>
                <a:gd name="T10" fmla="*/ 35 w 45"/>
                <a:gd name="T11" fmla="*/ 49 h 55"/>
                <a:gd name="T12" fmla="*/ 36 w 45"/>
                <a:gd name="T13" fmla="*/ 43 h 55"/>
                <a:gd name="T14" fmla="*/ 40 w 45"/>
                <a:gd name="T15" fmla="*/ 22 h 55"/>
                <a:gd name="T16" fmla="*/ 41 w 45"/>
                <a:gd name="T17" fmla="*/ 21 h 55"/>
                <a:gd name="T18" fmla="*/ 44 w 45"/>
                <a:gd name="T19" fmla="*/ 6 h 55"/>
                <a:gd name="T20" fmla="*/ 45 w 45"/>
                <a:gd name="T21" fmla="*/ 0 h 55"/>
                <a:gd name="T22" fmla="*/ 15 w 45"/>
                <a:gd name="T23" fmla="*/ 6 h 55"/>
                <a:gd name="T24" fmla="*/ 0 w 45"/>
                <a:gd name="T25" fmla="*/ 55 h 55"/>
                <a:gd name="T26" fmla="*/ 42 w 45"/>
                <a:gd name="T27" fmla="*/ 2 h 55"/>
                <a:gd name="T28" fmla="*/ 21 w 45"/>
                <a:gd name="T29" fmla="*/ 13 h 55"/>
                <a:gd name="T30" fmla="*/ 3 w 45"/>
                <a:gd name="T31" fmla="*/ 51 h 55"/>
                <a:gd name="T32" fmla="*/ 17 w 45"/>
                <a:gd name="T33" fmla="*/ 8 h 55"/>
                <a:gd name="T34" fmla="*/ 42 w 45"/>
                <a:gd name="T35" fmla="*/ 2 h 55"/>
                <a:gd name="T36" fmla="*/ 30 w 45"/>
                <a:gd name="T37" fmla="*/ 42 h 55"/>
                <a:gd name="T38" fmla="*/ 42 w 45"/>
                <a:gd name="T39" fmla="*/ 5 h 55"/>
                <a:gd name="T40" fmla="*/ 33 w 45"/>
                <a:gd name="T41" fmla="*/ 47 h 55"/>
                <a:gd name="T42" fmla="*/ 19 w 45"/>
                <a:gd name="T43" fmla="*/ 51 h 55"/>
                <a:gd name="T44" fmla="*/ 30 w 45"/>
                <a:gd name="T45"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55">
                  <a:moveTo>
                    <a:pt x="0" y="55"/>
                  </a:moveTo>
                  <a:cubicBezTo>
                    <a:pt x="9" y="51"/>
                    <a:pt x="9" y="51"/>
                    <a:pt x="9" y="51"/>
                  </a:cubicBezTo>
                  <a:cubicBezTo>
                    <a:pt x="26" y="53"/>
                    <a:pt x="26" y="53"/>
                    <a:pt x="26" y="53"/>
                  </a:cubicBezTo>
                  <a:cubicBezTo>
                    <a:pt x="26" y="53"/>
                    <a:pt x="27" y="53"/>
                    <a:pt x="27" y="53"/>
                  </a:cubicBezTo>
                  <a:cubicBezTo>
                    <a:pt x="27" y="53"/>
                    <a:pt x="27" y="53"/>
                    <a:pt x="27" y="53"/>
                  </a:cubicBezTo>
                  <a:cubicBezTo>
                    <a:pt x="35" y="49"/>
                    <a:pt x="35" y="49"/>
                    <a:pt x="35" y="49"/>
                  </a:cubicBezTo>
                  <a:cubicBezTo>
                    <a:pt x="36" y="43"/>
                    <a:pt x="36" y="43"/>
                    <a:pt x="36" y="43"/>
                  </a:cubicBezTo>
                  <a:cubicBezTo>
                    <a:pt x="40" y="22"/>
                    <a:pt x="40" y="22"/>
                    <a:pt x="40" y="22"/>
                  </a:cubicBezTo>
                  <a:cubicBezTo>
                    <a:pt x="41" y="21"/>
                    <a:pt x="41" y="21"/>
                    <a:pt x="41" y="21"/>
                  </a:cubicBezTo>
                  <a:cubicBezTo>
                    <a:pt x="44" y="6"/>
                    <a:pt x="44" y="6"/>
                    <a:pt x="44" y="6"/>
                  </a:cubicBezTo>
                  <a:cubicBezTo>
                    <a:pt x="45" y="0"/>
                    <a:pt x="45" y="0"/>
                    <a:pt x="45" y="0"/>
                  </a:cubicBezTo>
                  <a:cubicBezTo>
                    <a:pt x="15" y="6"/>
                    <a:pt x="15" y="6"/>
                    <a:pt x="15" y="6"/>
                  </a:cubicBezTo>
                  <a:cubicBezTo>
                    <a:pt x="0" y="55"/>
                    <a:pt x="0" y="55"/>
                    <a:pt x="0" y="55"/>
                  </a:cubicBezTo>
                  <a:close/>
                  <a:moveTo>
                    <a:pt x="42" y="2"/>
                  </a:moveTo>
                  <a:cubicBezTo>
                    <a:pt x="21" y="13"/>
                    <a:pt x="21" y="13"/>
                    <a:pt x="21" y="13"/>
                  </a:cubicBezTo>
                  <a:cubicBezTo>
                    <a:pt x="3" y="51"/>
                    <a:pt x="3" y="51"/>
                    <a:pt x="3" y="51"/>
                  </a:cubicBezTo>
                  <a:cubicBezTo>
                    <a:pt x="17" y="8"/>
                    <a:pt x="17" y="8"/>
                    <a:pt x="17" y="8"/>
                  </a:cubicBezTo>
                  <a:cubicBezTo>
                    <a:pt x="42" y="2"/>
                    <a:pt x="42" y="2"/>
                    <a:pt x="42" y="2"/>
                  </a:cubicBezTo>
                  <a:close/>
                  <a:moveTo>
                    <a:pt x="30" y="42"/>
                  </a:moveTo>
                  <a:cubicBezTo>
                    <a:pt x="42" y="5"/>
                    <a:pt x="42" y="5"/>
                    <a:pt x="42" y="5"/>
                  </a:cubicBezTo>
                  <a:cubicBezTo>
                    <a:pt x="33" y="47"/>
                    <a:pt x="33" y="47"/>
                    <a:pt x="33" y="47"/>
                  </a:cubicBezTo>
                  <a:cubicBezTo>
                    <a:pt x="19" y="51"/>
                    <a:pt x="19" y="51"/>
                    <a:pt x="19" y="51"/>
                  </a:cubicBezTo>
                  <a:cubicBezTo>
                    <a:pt x="30" y="42"/>
                    <a:pt x="30" y="42"/>
                    <a:pt x="30" y="42"/>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2" name="Freeform 123"/>
            <p:cNvSpPr>
              <a:spLocks/>
            </p:cNvSpPr>
            <p:nvPr/>
          </p:nvSpPr>
          <p:spPr bwMode="auto">
            <a:xfrm>
              <a:off x="7161213" y="4824413"/>
              <a:ext cx="77788" cy="98425"/>
            </a:xfrm>
            <a:custGeom>
              <a:avLst/>
              <a:gdLst>
                <a:gd name="T0" fmla="*/ 23 w 49"/>
                <a:gd name="T1" fmla="*/ 14 h 62"/>
                <a:gd name="T2" fmla="*/ 49 w 49"/>
                <a:gd name="T3" fmla="*/ 0 h 62"/>
                <a:gd name="T4" fmla="*/ 18 w 49"/>
                <a:gd name="T5" fmla="*/ 8 h 62"/>
                <a:gd name="T6" fmla="*/ 0 w 49"/>
                <a:gd name="T7" fmla="*/ 62 h 62"/>
                <a:gd name="T8" fmla="*/ 23 w 49"/>
                <a:gd name="T9" fmla="*/ 14 h 62"/>
                <a:gd name="T10" fmla="*/ 23 w 49"/>
                <a:gd name="T11" fmla="*/ 14 h 62"/>
              </a:gdLst>
              <a:ahLst/>
              <a:cxnLst>
                <a:cxn ang="0">
                  <a:pos x="T0" y="T1"/>
                </a:cxn>
                <a:cxn ang="0">
                  <a:pos x="T2" y="T3"/>
                </a:cxn>
                <a:cxn ang="0">
                  <a:pos x="T4" y="T5"/>
                </a:cxn>
                <a:cxn ang="0">
                  <a:pos x="T6" y="T7"/>
                </a:cxn>
                <a:cxn ang="0">
                  <a:pos x="T8" y="T9"/>
                </a:cxn>
                <a:cxn ang="0">
                  <a:pos x="T10" y="T11"/>
                </a:cxn>
              </a:cxnLst>
              <a:rect l="0" t="0" r="r" b="b"/>
              <a:pathLst>
                <a:path w="49" h="62">
                  <a:moveTo>
                    <a:pt x="23" y="14"/>
                  </a:moveTo>
                  <a:lnTo>
                    <a:pt x="49" y="0"/>
                  </a:lnTo>
                  <a:lnTo>
                    <a:pt x="18" y="8"/>
                  </a:lnTo>
                  <a:lnTo>
                    <a:pt x="0" y="62"/>
                  </a:lnTo>
                  <a:lnTo>
                    <a:pt x="23" y="14"/>
                  </a:lnTo>
                  <a:lnTo>
                    <a:pt x="23" y="14"/>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3" name="Freeform 124"/>
            <p:cNvSpPr>
              <a:spLocks/>
            </p:cNvSpPr>
            <p:nvPr/>
          </p:nvSpPr>
          <p:spPr bwMode="auto">
            <a:xfrm>
              <a:off x="7192963" y="4830763"/>
              <a:ext cx="46038" cy="92075"/>
            </a:xfrm>
            <a:custGeom>
              <a:avLst/>
              <a:gdLst>
                <a:gd name="T0" fmla="*/ 29 w 29"/>
                <a:gd name="T1" fmla="*/ 0 h 58"/>
                <a:gd name="T2" fmla="*/ 14 w 29"/>
                <a:gd name="T3" fmla="*/ 47 h 58"/>
                <a:gd name="T4" fmla="*/ 0 w 29"/>
                <a:gd name="T5" fmla="*/ 58 h 58"/>
                <a:gd name="T6" fmla="*/ 18 w 29"/>
                <a:gd name="T7" fmla="*/ 53 h 58"/>
                <a:gd name="T8" fmla="*/ 29 w 29"/>
                <a:gd name="T9" fmla="*/ 0 h 58"/>
                <a:gd name="T10" fmla="*/ 29 w 29"/>
                <a:gd name="T11" fmla="*/ 0 h 58"/>
              </a:gdLst>
              <a:ahLst/>
              <a:cxnLst>
                <a:cxn ang="0">
                  <a:pos x="T0" y="T1"/>
                </a:cxn>
                <a:cxn ang="0">
                  <a:pos x="T2" y="T3"/>
                </a:cxn>
                <a:cxn ang="0">
                  <a:pos x="T4" y="T5"/>
                </a:cxn>
                <a:cxn ang="0">
                  <a:pos x="T6" y="T7"/>
                </a:cxn>
                <a:cxn ang="0">
                  <a:pos x="T8" y="T9"/>
                </a:cxn>
                <a:cxn ang="0">
                  <a:pos x="T10" y="T11"/>
                </a:cxn>
              </a:cxnLst>
              <a:rect l="0" t="0" r="r" b="b"/>
              <a:pathLst>
                <a:path w="29" h="58">
                  <a:moveTo>
                    <a:pt x="29" y="0"/>
                  </a:moveTo>
                  <a:lnTo>
                    <a:pt x="14" y="47"/>
                  </a:lnTo>
                  <a:lnTo>
                    <a:pt x="0" y="58"/>
                  </a:lnTo>
                  <a:lnTo>
                    <a:pt x="18" y="53"/>
                  </a:lnTo>
                  <a:lnTo>
                    <a:pt x="29" y="0"/>
                  </a:lnTo>
                  <a:lnTo>
                    <a:pt x="29" y="0"/>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4" name="Freeform 125"/>
            <p:cNvSpPr>
              <a:spLocks/>
            </p:cNvSpPr>
            <p:nvPr/>
          </p:nvSpPr>
          <p:spPr bwMode="auto">
            <a:xfrm>
              <a:off x="7070726" y="4932363"/>
              <a:ext cx="52388" cy="11113"/>
            </a:xfrm>
            <a:custGeom>
              <a:avLst/>
              <a:gdLst>
                <a:gd name="T0" fmla="*/ 1 w 26"/>
                <a:gd name="T1" fmla="*/ 0 h 5"/>
                <a:gd name="T2" fmla="*/ 0 w 26"/>
                <a:gd name="T3" fmla="*/ 5 h 5"/>
                <a:gd name="T4" fmla="*/ 26 w 26"/>
                <a:gd name="T5" fmla="*/ 0 h 5"/>
                <a:gd name="T6" fmla="*/ 1 w 26"/>
                <a:gd name="T7" fmla="*/ 0 h 5"/>
              </a:gdLst>
              <a:ahLst/>
              <a:cxnLst>
                <a:cxn ang="0">
                  <a:pos x="T0" y="T1"/>
                </a:cxn>
                <a:cxn ang="0">
                  <a:pos x="T2" y="T3"/>
                </a:cxn>
                <a:cxn ang="0">
                  <a:pos x="T4" y="T5"/>
                </a:cxn>
                <a:cxn ang="0">
                  <a:pos x="T6" y="T7"/>
                </a:cxn>
              </a:cxnLst>
              <a:rect l="0" t="0" r="r" b="b"/>
              <a:pathLst>
                <a:path w="26" h="5">
                  <a:moveTo>
                    <a:pt x="1" y="0"/>
                  </a:moveTo>
                  <a:cubicBezTo>
                    <a:pt x="0" y="5"/>
                    <a:pt x="0" y="5"/>
                    <a:pt x="0" y="5"/>
                  </a:cubicBezTo>
                  <a:cubicBezTo>
                    <a:pt x="5" y="2"/>
                    <a:pt x="14" y="0"/>
                    <a:pt x="26" y="0"/>
                  </a:cubicBezTo>
                  <a:cubicBezTo>
                    <a:pt x="1" y="0"/>
                    <a:pt x="1" y="0"/>
                    <a:pt x="1"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5" name="Freeform 126"/>
            <p:cNvSpPr>
              <a:spLocks/>
            </p:cNvSpPr>
            <p:nvPr/>
          </p:nvSpPr>
          <p:spPr bwMode="auto">
            <a:xfrm>
              <a:off x="7069138" y="5000626"/>
              <a:ext cx="212725" cy="60325"/>
            </a:xfrm>
            <a:custGeom>
              <a:avLst/>
              <a:gdLst>
                <a:gd name="T0" fmla="*/ 1 w 106"/>
                <a:gd name="T1" fmla="*/ 0 h 30"/>
                <a:gd name="T2" fmla="*/ 1 w 106"/>
                <a:gd name="T3" fmla="*/ 17 h 30"/>
                <a:gd name="T4" fmla="*/ 99 w 106"/>
                <a:gd name="T5" fmla="*/ 24 h 30"/>
                <a:gd name="T6" fmla="*/ 106 w 106"/>
                <a:gd name="T7" fmla="*/ 25 h 30"/>
                <a:gd name="T8" fmla="*/ 105 w 106"/>
                <a:gd name="T9" fmla="*/ 0 h 30"/>
                <a:gd name="T10" fmla="*/ 1 w 106"/>
                <a:gd name="T11" fmla="*/ 0 h 30"/>
              </a:gdLst>
              <a:ahLst/>
              <a:cxnLst>
                <a:cxn ang="0">
                  <a:pos x="T0" y="T1"/>
                </a:cxn>
                <a:cxn ang="0">
                  <a:pos x="T2" y="T3"/>
                </a:cxn>
                <a:cxn ang="0">
                  <a:pos x="T4" y="T5"/>
                </a:cxn>
                <a:cxn ang="0">
                  <a:pos x="T6" y="T7"/>
                </a:cxn>
                <a:cxn ang="0">
                  <a:pos x="T8" y="T9"/>
                </a:cxn>
                <a:cxn ang="0">
                  <a:pos x="T10" y="T11"/>
                </a:cxn>
              </a:cxnLst>
              <a:rect l="0" t="0" r="r" b="b"/>
              <a:pathLst>
                <a:path w="106" h="30">
                  <a:moveTo>
                    <a:pt x="1" y="0"/>
                  </a:moveTo>
                  <a:cubicBezTo>
                    <a:pt x="0" y="6"/>
                    <a:pt x="0" y="12"/>
                    <a:pt x="1" y="17"/>
                  </a:cubicBezTo>
                  <a:cubicBezTo>
                    <a:pt x="33" y="28"/>
                    <a:pt x="66" y="30"/>
                    <a:pt x="99" y="24"/>
                  </a:cubicBezTo>
                  <a:cubicBezTo>
                    <a:pt x="106" y="25"/>
                    <a:pt x="106" y="25"/>
                    <a:pt x="106" y="25"/>
                  </a:cubicBezTo>
                  <a:cubicBezTo>
                    <a:pt x="105" y="0"/>
                    <a:pt x="105" y="0"/>
                    <a:pt x="105" y="0"/>
                  </a:cubicBezTo>
                  <a:cubicBezTo>
                    <a:pt x="1" y="0"/>
                    <a:pt x="1" y="0"/>
                    <a:pt x="1"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6" name="Freeform 127"/>
            <p:cNvSpPr>
              <a:spLocks/>
            </p:cNvSpPr>
            <p:nvPr/>
          </p:nvSpPr>
          <p:spPr bwMode="auto">
            <a:xfrm>
              <a:off x="7319963" y="4827588"/>
              <a:ext cx="76200" cy="79375"/>
            </a:xfrm>
            <a:custGeom>
              <a:avLst/>
              <a:gdLst>
                <a:gd name="T0" fmla="*/ 25 w 48"/>
                <a:gd name="T1" fmla="*/ 17 h 50"/>
                <a:gd name="T2" fmla="*/ 20 w 48"/>
                <a:gd name="T3" fmla="*/ 35 h 50"/>
                <a:gd name="T4" fmla="*/ 0 w 48"/>
                <a:gd name="T5" fmla="*/ 50 h 50"/>
                <a:gd name="T6" fmla="*/ 30 w 48"/>
                <a:gd name="T7" fmla="*/ 50 h 50"/>
                <a:gd name="T8" fmla="*/ 30 w 48"/>
                <a:gd name="T9" fmla="*/ 31 h 50"/>
                <a:gd name="T10" fmla="*/ 48 w 48"/>
                <a:gd name="T11" fmla="*/ 13 h 50"/>
                <a:gd name="T12" fmla="*/ 43 w 48"/>
                <a:gd name="T13" fmla="*/ 0 h 50"/>
                <a:gd name="T14" fmla="*/ 25 w 48"/>
                <a:gd name="T15" fmla="*/ 17 h 50"/>
                <a:gd name="T16" fmla="*/ 25 w 48"/>
                <a:gd name="T17"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0">
                  <a:moveTo>
                    <a:pt x="25" y="17"/>
                  </a:moveTo>
                  <a:lnTo>
                    <a:pt x="20" y="35"/>
                  </a:lnTo>
                  <a:lnTo>
                    <a:pt x="0" y="50"/>
                  </a:lnTo>
                  <a:lnTo>
                    <a:pt x="30" y="50"/>
                  </a:lnTo>
                  <a:lnTo>
                    <a:pt x="30" y="31"/>
                  </a:lnTo>
                  <a:lnTo>
                    <a:pt x="48" y="13"/>
                  </a:lnTo>
                  <a:lnTo>
                    <a:pt x="43" y="0"/>
                  </a:lnTo>
                  <a:lnTo>
                    <a:pt x="25" y="17"/>
                  </a:lnTo>
                  <a:lnTo>
                    <a:pt x="25" y="17"/>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7" name="Freeform 128"/>
            <p:cNvSpPr>
              <a:spLocks/>
            </p:cNvSpPr>
            <p:nvPr/>
          </p:nvSpPr>
          <p:spPr bwMode="auto">
            <a:xfrm>
              <a:off x="7169151" y="4727576"/>
              <a:ext cx="52388" cy="96838"/>
            </a:xfrm>
            <a:custGeom>
              <a:avLst/>
              <a:gdLst>
                <a:gd name="T0" fmla="*/ 15 w 26"/>
                <a:gd name="T1" fmla="*/ 48 h 48"/>
                <a:gd name="T2" fmla="*/ 26 w 26"/>
                <a:gd name="T3" fmla="*/ 46 h 48"/>
                <a:gd name="T4" fmla="*/ 5 w 26"/>
                <a:gd name="T5" fmla="*/ 1 h 48"/>
                <a:gd name="T6" fmla="*/ 0 w 26"/>
                <a:gd name="T7" fmla="*/ 0 h 48"/>
                <a:gd name="T8" fmla="*/ 13 w 26"/>
                <a:gd name="T9" fmla="*/ 34 h 48"/>
                <a:gd name="T10" fmla="*/ 15 w 26"/>
                <a:gd name="T11" fmla="*/ 48 h 48"/>
              </a:gdLst>
              <a:ahLst/>
              <a:cxnLst>
                <a:cxn ang="0">
                  <a:pos x="T0" y="T1"/>
                </a:cxn>
                <a:cxn ang="0">
                  <a:pos x="T2" y="T3"/>
                </a:cxn>
                <a:cxn ang="0">
                  <a:pos x="T4" y="T5"/>
                </a:cxn>
                <a:cxn ang="0">
                  <a:pos x="T6" y="T7"/>
                </a:cxn>
                <a:cxn ang="0">
                  <a:pos x="T8" y="T9"/>
                </a:cxn>
                <a:cxn ang="0">
                  <a:pos x="T10" y="T11"/>
                </a:cxn>
              </a:cxnLst>
              <a:rect l="0" t="0" r="r" b="b"/>
              <a:pathLst>
                <a:path w="26" h="48">
                  <a:moveTo>
                    <a:pt x="15" y="48"/>
                  </a:moveTo>
                  <a:cubicBezTo>
                    <a:pt x="26" y="46"/>
                    <a:pt x="26" y="46"/>
                    <a:pt x="26" y="46"/>
                  </a:cubicBezTo>
                  <a:cubicBezTo>
                    <a:pt x="23" y="28"/>
                    <a:pt x="16" y="12"/>
                    <a:pt x="5" y="1"/>
                  </a:cubicBezTo>
                  <a:cubicBezTo>
                    <a:pt x="0" y="0"/>
                    <a:pt x="0" y="0"/>
                    <a:pt x="0" y="0"/>
                  </a:cubicBezTo>
                  <a:cubicBezTo>
                    <a:pt x="7" y="11"/>
                    <a:pt x="11" y="22"/>
                    <a:pt x="13" y="34"/>
                  </a:cubicBezTo>
                  <a:cubicBezTo>
                    <a:pt x="15" y="48"/>
                    <a:pt x="15" y="48"/>
                    <a:pt x="15" y="4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8" name="Freeform 129"/>
            <p:cNvSpPr>
              <a:spLocks/>
            </p:cNvSpPr>
            <p:nvPr/>
          </p:nvSpPr>
          <p:spPr bwMode="auto">
            <a:xfrm>
              <a:off x="7235826" y="4860926"/>
              <a:ext cx="19050" cy="46038"/>
            </a:xfrm>
            <a:custGeom>
              <a:avLst/>
              <a:gdLst>
                <a:gd name="T0" fmla="*/ 0 w 12"/>
                <a:gd name="T1" fmla="*/ 2 h 29"/>
                <a:gd name="T2" fmla="*/ 1 w 12"/>
                <a:gd name="T3" fmla="*/ 29 h 29"/>
                <a:gd name="T4" fmla="*/ 12 w 12"/>
                <a:gd name="T5" fmla="*/ 29 h 29"/>
                <a:gd name="T6" fmla="*/ 7 w 12"/>
                <a:gd name="T7" fmla="*/ 0 h 29"/>
                <a:gd name="T8" fmla="*/ 1 w 12"/>
                <a:gd name="T9" fmla="*/ 1 h 29"/>
                <a:gd name="T10" fmla="*/ 0 w 12"/>
                <a:gd name="T11" fmla="*/ 2 h 29"/>
                <a:gd name="T12" fmla="*/ 0 w 12"/>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12" h="29">
                  <a:moveTo>
                    <a:pt x="0" y="2"/>
                  </a:moveTo>
                  <a:lnTo>
                    <a:pt x="1" y="29"/>
                  </a:lnTo>
                  <a:lnTo>
                    <a:pt x="12" y="29"/>
                  </a:lnTo>
                  <a:lnTo>
                    <a:pt x="7" y="0"/>
                  </a:lnTo>
                  <a:lnTo>
                    <a:pt x="1" y="1"/>
                  </a:lnTo>
                  <a:lnTo>
                    <a:pt x="0" y="2"/>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9" name="Freeform 130"/>
            <p:cNvSpPr>
              <a:spLocks/>
            </p:cNvSpPr>
            <p:nvPr/>
          </p:nvSpPr>
          <p:spPr bwMode="auto">
            <a:xfrm>
              <a:off x="7227888" y="4864101"/>
              <a:ext cx="9525" cy="42863"/>
            </a:xfrm>
            <a:custGeom>
              <a:avLst/>
              <a:gdLst>
                <a:gd name="T0" fmla="*/ 6 w 6"/>
                <a:gd name="T1" fmla="*/ 27 h 27"/>
                <a:gd name="T2" fmla="*/ 5 w 6"/>
                <a:gd name="T3" fmla="*/ 0 h 27"/>
                <a:gd name="T4" fmla="*/ 0 w 6"/>
                <a:gd name="T5" fmla="*/ 27 h 27"/>
                <a:gd name="T6" fmla="*/ 6 w 6"/>
                <a:gd name="T7" fmla="*/ 27 h 27"/>
                <a:gd name="T8" fmla="*/ 6 w 6"/>
                <a:gd name="T9" fmla="*/ 27 h 27"/>
              </a:gdLst>
              <a:ahLst/>
              <a:cxnLst>
                <a:cxn ang="0">
                  <a:pos x="T0" y="T1"/>
                </a:cxn>
                <a:cxn ang="0">
                  <a:pos x="T2" y="T3"/>
                </a:cxn>
                <a:cxn ang="0">
                  <a:pos x="T4" y="T5"/>
                </a:cxn>
                <a:cxn ang="0">
                  <a:pos x="T6" y="T7"/>
                </a:cxn>
                <a:cxn ang="0">
                  <a:pos x="T8" y="T9"/>
                </a:cxn>
              </a:cxnLst>
              <a:rect l="0" t="0" r="r" b="b"/>
              <a:pathLst>
                <a:path w="6" h="27">
                  <a:moveTo>
                    <a:pt x="6" y="27"/>
                  </a:moveTo>
                  <a:lnTo>
                    <a:pt x="5" y="0"/>
                  </a:lnTo>
                  <a:lnTo>
                    <a:pt x="0" y="27"/>
                  </a:lnTo>
                  <a:lnTo>
                    <a:pt x="6" y="27"/>
                  </a:lnTo>
                  <a:lnTo>
                    <a:pt x="6" y="27"/>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0" name="Freeform 131"/>
            <p:cNvSpPr>
              <a:spLocks/>
            </p:cNvSpPr>
            <p:nvPr/>
          </p:nvSpPr>
          <p:spPr bwMode="auto">
            <a:xfrm>
              <a:off x="7237413" y="4832351"/>
              <a:ext cx="9525" cy="30163"/>
            </a:xfrm>
            <a:custGeom>
              <a:avLst/>
              <a:gdLst>
                <a:gd name="T0" fmla="*/ 0 w 6"/>
                <a:gd name="T1" fmla="*/ 19 h 19"/>
                <a:gd name="T2" fmla="*/ 6 w 6"/>
                <a:gd name="T3" fmla="*/ 18 h 19"/>
                <a:gd name="T4" fmla="*/ 4 w 6"/>
                <a:gd name="T5" fmla="*/ 0 h 19"/>
                <a:gd name="T6" fmla="*/ 0 w 6"/>
                <a:gd name="T7" fmla="*/ 19 h 19"/>
                <a:gd name="T8" fmla="*/ 0 w 6"/>
                <a:gd name="T9" fmla="*/ 19 h 19"/>
              </a:gdLst>
              <a:ahLst/>
              <a:cxnLst>
                <a:cxn ang="0">
                  <a:pos x="T0" y="T1"/>
                </a:cxn>
                <a:cxn ang="0">
                  <a:pos x="T2" y="T3"/>
                </a:cxn>
                <a:cxn ang="0">
                  <a:pos x="T4" y="T5"/>
                </a:cxn>
                <a:cxn ang="0">
                  <a:pos x="T6" y="T7"/>
                </a:cxn>
                <a:cxn ang="0">
                  <a:pos x="T8" y="T9"/>
                </a:cxn>
              </a:cxnLst>
              <a:rect l="0" t="0" r="r" b="b"/>
              <a:pathLst>
                <a:path w="6" h="19">
                  <a:moveTo>
                    <a:pt x="0" y="19"/>
                  </a:moveTo>
                  <a:lnTo>
                    <a:pt x="6" y="18"/>
                  </a:lnTo>
                  <a:lnTo>
                    <a:pt x="4" y="0"/>
                  </a:lnTo>
                  <a:lnTo>
                    <a:pt x="0" y="19"/>
                  </a:lnTo>
                  <a:lnTo>
                    <a:pt x="0" y="1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1" name="Freeform 132"/>
            <p:cNvSpPr>
              <a:spLocks/>
            </p:cNvSpPr>
            <p:nvPr/>
          </p:nvSpPr>
          <p:spPr bwMode="auto">
            <a:xfrm>
              <a:off x="7192963" y="4933951"/>
              <a:ext cx="44450" cy="11113"/>
            </a:xfrm>
            <a:custGeom>
              <a:avLst/>
              <a:gdLst>
                <a:gd name="T0" fmla="*/ 21 w 22"/>
                <a:gd name="T1" fmla="*/ 4 h 5"/>
                <a:gd name="T2" fmla="*/ 21 w 22"/>
                <a:gd name="T3" fmla="*/ 4 h 5"/>
                <a:gd name="T4" fmla="*/ 1 w 22"/>
                <a:gd name="T5" fmla="*/ 0 h 5"/>
                <a:gd name="T6" fmla="*/ 0 w 22"/>
                <a:gd name="T7" fmla="*/ 1 h 5"/>
                <a:gd name="T8" fmla="*/ 21 w 22"/>
                <a:gd name="T9" fmla="*/ 5 h 5"/>
                <a:gd name="T10" fmla="*/ 21 w 22"/>
                <a:gd name="T11" fmla="*/ 5 h 5"/>
                <a:gd name="T12" fmla="*/ 21 w 22"/>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2" h="5">
                  <a:moveTo>
                    <a:pt x="21" y="4"/>
                  </a:moveTo>
                  <a:cubicBezTo>
                    <a:pt x="21" y="4"/>
                    <a:pt x="21" y="4"/>
                    <a:pt x="21" y="4"/>
                  </a:cubicBezTo>
                  <a:cubicBezTo>
                    <a:pt x="1" y="0"/>
                    <a:pt x="1" y="0"/>
                    <a:pt x="1" y="0"/>
                  </a:cubicBezTo>
                  <a:cubicBezTo>
                    <a:pt x="0" y="1"/>
                    <a:pt x="0" y="1"/>
                    <a:pt x="0" y="1"/>
                  </a:cubicBezTo>
                  <a:cubicBezTo>
                    <a:pt x="21" y="5"/>
                    <a:pt x="21" y="5"/>
                    <a:pt x="21" y="5"/>
                  </a:cubicBezTo>
                  <a:cubicBezTo>
                    <a:pt x="21" y="5"/>
                    <a:pt x="21" y="5"/>
                    <a:pt x="21" y="5"/>
                  </a:cubicBezTo>
                  <a:cubicBezTo>
                    <a:pt x="22" y="5"/>
                    <a:pt x="22" y="5"/>
                    <a:pt x="21"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2" name="Freeform 133"/>
            <p:cNvSpPr>
              <a:spLocks/>
            </p:cNvSpPr>
            <p:nvPr/>
          </p:nvSpPr>
          <p:spPr bwMode="auto">
            <a:xfrm>
              <a:off x="7192963" y="4940301"/>
              <a:ext cx="50800" cy="14288"/>
            </a:xfrm>
            <a:custGeom>
              <a:avLst/>
              <a:gdLst>
                <a:gd name="T0" fmla="*/ 22 w 25"/>
                <a:gd name="T1" fmla="*/ 6 h 7"/>
                <a:gd name="T2" fmla="*/ 25 w 25"/>
                <a:gd name="T3" fmla="*/ 6 h 7"/>
                <a:gd name="T4" fmla="*/ 2 w 25"/>
                <a:gd name="T5" fmla="*/ 0 h 7"/>
                <a:gd name="T6" fmla="*/ 0 w 25"/>
                <a:gd name="T7" fmla="*/ 1 h 7"/>
                <a:gd name="T8" fmla="*/ 22 w 25"/>
                <a:gd name="T9" fmla="*/ 6 h 7"/>
              </a:gdLst>
              <a:ahLst/>
              <a:cxnLst>
                <a:cxn ang="0">
                  <a:pos x="T0" y="T1"/>
                </a:cxn>
                <a:cxn ang="0">
                  <a:pos x="T2" y="T3"/>
                </a:cxn>
                <a:cxn ang="0">
                  <a:pos x="T4" y="T5"/>
                </a:cxn>
                <a:cxn ang="0">
                  <a:pos x="T6" y="T7"/>
                </a:cxn>
                <a:cxn ang="0">
                  <a:pos x="T8" y="T9"/>
                </a:cxn>
              </a:cxnLst>
              <a:rect l="0" t="0" r="r" b="b"/>
              <a:pathLst>
                <a:path w="25" h="7">
                  <a:moveTo>
                    <a:pt x="22" y="6"/>
                  </a:moveTo>
                  <a:cubicBezTo>
                    <a:pt x="24" y="7"/>
                    <a:pt x="25" y="7"/>
                    <a:pt x="25" y="6"/>
                  </a:cubicBezTo>
                  <a:cubicBezTo>
                    <a:pt x="2" y="0"/>
                    <a:pt x="2" y="0"/>
                    <a:pt x="2" y="0"/>
                  </a:cubicBezTo>
                  <a:cubicBezTo>
                    <a:pt x="0" y="1"/>
                    <a:pt x="0" y="1"/>
                    <a:pt x="0" y="1"/>
                  </a:cubicBezTo>
                  <a:cubicBezTo>
                    <a:pt x="22" y="6"/>
                    <a:pt x="22" y="6"/>
                    <a:pt x="22"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3" name="Freeform 134"/>
            <p:cNvSpPr>
              <a:spLocks/>
            </p:cNvSpPr>
            <p:nvPr/>
          </p:nvSpPr>
          <p:spPr bwMode="auto">
            <a:xfrm>
              <a:off x="7192963" y="4929188"/>
              <a:ext cx="30163" cy="9525"/>
            </a:xfrm>
            <a:custGeom>
              <a:avLst/>
              <a:gdLst>
                <a:gd name="T0" fmla="*/ 15 w 15"/>
                <a:gd name="T1" fmla="*/ 5 h 5"/>
                <a:gd name="T2" fmla="*/ 14 w 15"/>
                <a:gd name="T3" fmla="*/ 2 h 5"/>
                <a:gd name="T4" fmla="*/ 1 w 15"/>
                <a:gd name="T5" fmla="*/ 0 h 5"/>
                <a:gd name="T6" fmla="*/ 1 w 15"/>
                <a:gd name="T7" fmla="*/ 0 h 5"/>
                <a:gd name="T8" fmla="*/ 1 w 15"/>
                <a:gd name="T9" fmla="*/ 0 h 5"/>
                <a:gd name="T10" fmla="*/ 3 w 15"/>
                <a:gd name="T11" fmla="*/ 0 h 5"/>
                <a:gd name="T12" fmla="*/ 12 w 15"/>
                <a:gd name="T13" fmla="*/ 3 h 5"/>
                <a:gd name="T14" fmla="*/ 2 w 15"/>
                <a:gd name="T15" fmla="*/ 1 h 5"/>
                <a:gd name="T16" fmla="*/ 0 w 15"/>
                <a:gd name="T17" fmla="*/ 1 h 5"/>
                <a:gd name="T18" fmla="*/ 15 w 1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
                  <a:moveTo>
                    <a:pt x="15" y="5"/>
                  </a:moveTo>
                  <a:cubicBezTo>
                    <a:pt x="15" y="4"/>
                    <a:pt x="15" y="3"/>
                    <a:pt x="14" y="2"/>
                  </a:cubicBezTo>
                  <a:cubicBezTo>
                    <a:pt x="1" y="0"/>
                    <a:pt x="1" y="0"/>
                    <a:pt x="1" y="0"/>
                  </a:cubicBezTo>
                  <a:cubicBezTo>
                    <a:pt x="1" y="0"/>
                    <a:pt x="1" y="0"/>
                    <a:pt x="1" y="0"/>
                  </a:cubicBezTo>
                  <a:cubicBezTo>
                    <a:pt x="1" y="0"/>
                    <a:pt x="1" y="0"/>
                    <a:pt x="1" y="0"/>
                  </a:cubicBezTo>
                  <a:cubicBezTo>
                    <a:pt x="1" y="0"/>
                    <a:pt x="2" y="0"/>
                    <a:pt x="3" y="0"/>
                  </a:cubicBezTo>
                  <a:cubicBezTo>
                    <a:pt x="5" y="1"/>
                    <a:pt x="9" y="2"/>
                    <a:pt x="12" y="3"/>
                  </a:cubicBezTo>
                  <a:cubicBezTo>
                    <a:pt x="2" y="1"/>
                    <a:pt x="2" y="1"/>
                    <a:pt x="2" y="1"/>
                  </a:cubicBezTo>
                  <a:cubicBezTo>
                    <a:pt x="1" y="1"/>
                    <a:pt x="1" y="1"/>
                    <a:pt x="0" y="1"/>
                  </a:cubicBezTo>
                  <a:cubicBezTo>
                    <a:pt x="15" y="5"/>
                    <a:pt x="15" y="5"/>
                    <a:pt x="15"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4" name="Freeform 135"/>
            <p:cNvSpPr>
              <a:spLocks/>
            </p:cNvSpPr>
            <p:nvPr/>
          </p:nvSpPr>
          <p:spPr bwMode="auto">
            <a:xfrm>
              <a:off x="7313613" y="5000626"/>
              <a:ext cx="74613" cy="74613"/>
            </a:xfrm>
            <a:custGeom>
              <a:avLst/>
              <a:gdLst>
                <a:gd name="T0" fmla="*/ 33 w 37"/>
                <a:gd name="T1" fmla="*/ 19 h 37"/>
                <a:gd name="T2" fmla="*/ 37 w 37"/>
                <a:gd name="T3" fmla="*/ 0 h 37"/>
                <a:gd name="T4" fmla="*/ 0 w 37"/>
                <a:gd name="T5" fmla="*/ 0 h 37"/>
                <a:gd name="T6" fmla="*/ 1 w 37"/>
                <a:gd name="T7" fmla="*/ 37 h 37"/>
                <a:gd name="T8" fmla="*/ 22 w 37"/>
                <a:gd name="T9" fmla="*/ 30 h 37"/>
                <a:gd name="T10" fmla="*/ 24 w 37"/>
                <a:gd name="T11" fmla="*/ 28 h 37"/>
                <a:gd name="T12" fmla="*/ 31 w 37"/>
                <a:gd name="T13" fmla="*/ 23 h 37"/>
                <a:gd name="T14" fmla="*/ 33 w 37"/>
                <a:gd name="T15" fmla="*/ 19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3" y="19"/>
                  </a:moveTo>
                  <a:cubicBezTo>
                    <a:pt x="37" y="0"/>
                    <a:pt x="37" y="0"/>
                    <a:pt x="37" y="0"/>
                  </a:cubicBezTo>
                  <a:cubicBezTo>
                    <a:pt x="0" y="0"/>
                    <a:pt x="0" y="0"/>
                    <a:pt x="0" y="0"/>
                  </a:cubicBezTo>
                  <a:cubicBezTo>
                    <a:pt x="1" y="37"/>
                    <a:pt x="1" y="37"/>
                    <a:pt x="1" y="37"/>
                  </a:cubicBezTo>
                  <a:cubicBezTo>
                    <a:pt x="6" y="33"/>
                    <a:pt x="13" y="30"/>
                    <a:pt x="22" y="30"/>
                  </a:cubicBezTo>
                  <a:cubicBezTo>
                    <a:pt x="23" y="29"/>
                    <a:pt x="23" y="28"/>
                    <a:pt x="24" y="28"/>
                  </a:cubicBezTo>
                  <a:cubicBezTo>
                    <a:pt x="31" y="23"/>
                    <a:pt x="31" y="23"/>
                    <a:pt x="31" y="23"/>
                  </a:cubicBezTo>
                  <a:cubicBezTo>
                    <a:pt x="33" y="19"/>
                    <a:pt x="33" y="19"/>
                    <a:pt x="33"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5" name="Freeform 136"/>
            <p:cNvSpPr>
              <a:spLocks/>
            </p:cNvSpPr>
            <p:nvPr/>
          </p:nvSpPr>
          <p:spPr bwMode="auto">
            <a:xfrm>
              <a:off x="7278688" y="5000626"/>
              <a:ext cx="36513" cy="142875"/>
            </a:xfrm>
            <a:custGeom>
              <a:avLst/>
              <a:gdLst>
                <a:gd name="T0" fmla="*/ 17 w 18"/>
                <a:gd name="T1" fmla="*/ 0 h 71"/>
                <a:gd name="T2" fmla="*/ 0 w 18"/>
                <a:gd name="T3" fmla="*/ 0 h 71"/>
                <a:gd name="T4" fmla="*/ 1 w 18"/>
                <a:gd name="T5" fmla="*/ 25 h 71"/>
                <a:gd name="T6" fmla="*/ 2 w 18"/>
                <a:gd name="T7" fmla="*/ 71 h 71"/>
                <a:gd name="T8" fmla="*/ 9 w 18"/>
                <a:gd name="T9" fmla="*/ 58 h 71"/>
                <a:gd name="T10" fmla="*/ 18 w 18"/>
                <a:gd name="T11" fmla="*/ 37 h 71"/>
                <a:gd name="T12" fmla="*/ 17 w 1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18" h="71">
                  <a:moveTo>
                    <a:pt x="17" y="0"/>
                  </a:moveTo>
                  <a:cubicBezTo>
                    <a:pt x="0" y="0"/>
                    <a:pt x="0" y="0"/>
                    <a:pt x="0" y="0"/>
                  </a:cubicBezTo>
                  <a:cubicBezTo>
                    <a:pt x="1" y="25"/>
                    <a:pt x="1" y="25"/>
                    <a:pt x="1" y="25"/>
                  </a:cubicBezTo>
                  <a:cubicBezTo>
                    <a:pt x="2" y="71"/>
                    <a:pt x="2" y="71"/>
                    <a:pt x="2" y="71"/>
                  </a:cubicBezTo>
                  <a:cubicBezTo>
                    <a:pt x="9" y="58"/>
                    <a:pt x="9" y="58"/>
                    <a:pt x="9" y="58"/>
                  </a:cubicBezTo>
                  <a:cubicBezTo>
                    <a:pt x="10" y="50"/>
                    <a:pt x="13" y="43"/>
                    <a:pt x="18" y="37"/>
                  </a:cubicBezTo>
                  <a:cubicBezTo>
                    <a:pt x="17" y="0"/>
                    <a:pt x="17" y="0"/>
                    <a:pt x="17"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6" name="Freeform 137"/>
            <p:cNvSpPr>
              <a:spLocks noEditPoints="1"/>
            </p:cNvSpPr>
            <p:nvPr/>
          </p:nvSpPr>
          <p:spPr bwMode="auto">
            <a:xfrm>
              <a:off x="6669088" y="4629151"/>
              <a:ext cx="263525" cy="363538"/>
            </a:xfrm>
            <a:custGeom>
              <a:avLst/>
              <a:gdLst>
                <a:gd name="T0" fmla="*/ 83 w 131"/>
                <a:gd name="T1" fmla="*/ 48 h 181"/>
                <a:gd name="T2" fmla="*/ 83 w 131"/>
                <a:gd name="T3" fmla="*/ 48 h 181"/>
                <a:gd name="T4" fmla="*/ 100 w 131"/>
                <a:gd name="T5" fmla="*/ 33 h 181"/>
                <a:gd name="T6" fmla="*/ 119 w 131"/>
                <a:gd name="T7" fmla="*/ 15 h 181"/>
                <a:gd name="T8" fmla="*/ 128 w 131"/>
                <a:gd name="T9" fmla="*/ 23 h 181"/>
                <a:gd name="T10" fmla="*/ 122 w 131"/>
                <a:gd name="T11" fmla="*/ 8 h 181"/>
                <a:gd name="T12" fmla="*/ 70 w 131"/>
                <a:gd name="T13" fmla="*/ 11 h 181"/>
                <a:gd name="T14" fmla="*/ 59 w 131"/>
                <a:gd name="T15" fmla="*/ 61 h 181"/>
                <a:gd name="T16" fmla="*/ 28 w 131"/>
                <a:gd name="T17" fmla="*/ 103 h 181"/>
                <a:gd name="T18" fmla="*/ 30 w 131"/>
                <a:gd name="T19" fmla="*/ 181 h 181"/>
                <a:gd name="T20" fmla="*/ 48 w 131"/>
                <a:gd name="T21" fmla="*/ 108 h 181"/>
                <a:gd name="T22" fmla="*/ 63 w 131"/>
                <a:gd name="T23" fmla="*/ 88 h 181"/>
                <a:gd name="T24" fmla="*/ 81 w 131"/>
                <a:gd name="T25" fmla="*/ 54 h 181"/>
                <a:gd name="T26" fmla="*/ 80 w 131"/>
                <a:gd name="T27" fmla="*/ 49 h 181"/>
                <a:gd name="T28" fmla="*/ 83 w 131"/>
                <a:gd name="T29" fmla="*/ 48 h 181"/>
                <a:gd name="T30" fmla="*/ 62 w 131"/>
                <a:gd name="T31" fmla="*/ 33 h 181"/>
                <a:gd name="T32" fmla="*/ 62 w 131"/>
                <a:gd name="T33" fmla="*/ 33 h 181"/>
                <a:gd name="T34" fmla="*/ 62 w 131"/>
                <a:gd name="T35" fmla="*/ 35 h 181"/>
                <a:gd name="T36" fmla="*/ 66 w 131"/>
                <a:gd name="T37" fmla="*/ 61 h 181"/>
                <a:gd name="T38" fmla="*/ 47 w 131"/>
                <a:gd name="T39" fmla="*/ 96 h 181"/>
                <a:gd name="T40" fmla="*/ 28 w 131"/>
                <a:gd name="T41" fmla="*/ 112 h 181"/>
                <a:gd name="T42" fmla="*/ 28 w 131"/>
                <a:gd name="T43" fmla="*/ 176 h 181"/>
                <a:gd name="T44" fmla="*/ 10 w 131"/>
                <a:gd name="T45" fmla="*/ 140 h 181"/>
                <a:gd name="T46" fmla="*/ 30 w 131"/>
                <a:gd name="T47" fmla="*/ 106 h 181"/>
                <a:gd name="T48" fmla="*/ 61 w 131"/>
                <a:gd name="T49" fmla="*/ 62 h 181"/>
                <a:gd name="T50" fmla="*/ 61 w 131"/>
                <a:gd name="T51" fmla="*/ 61 h 181"/>
                <a:gd name="T52" fmla="*/ 71 w 131"/>
                <a:gd name="T53" fmla="*/ 13 h 181"/>
                <a:gd name="T54" fmla="*/ 109 w 131"/>
                <a:gd name="T55" fmla="*/ 7 h 181"/>
                <a:gd name="T56" fmla="*/ 62 w 131"/>
                <a:gd name="T57" fmla="*/ 3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181">
                  <a:moveTo>
                    <a:pt x="83" y="48"/>
                  </a:moveTo>
                  <a:cubicBezTo>
                    <a:pt x="83" y="48"/>
                    <a:pt x="83" y="48"/>
                    <a:pt x="83" y="48"/>
                  </a:cubicBezTo>
                  <a:cubicBezTo>
                    <a:pt x="90" y="46"/>
                    <a:pt x="95" y="41"/>
                    <a:pt x="100" y="33"/>
                  </a:cubicBezTo>
                  <a:cubicBezTo>
                    <a:pt x="105" y="25"/>
                    <a:pt x="111" y="19"/>
                    <a:pt x="119" y="15"/>
                  </a:cubicBezTo>
                  <a:cubicBezTo>
                    <a:pt x="123" y="17"/>
                    <a:pt x="126" y="19"/>
                    <a:pt x="128" y="23"/>
                  </a:cubicBezTo>
                  <a:cubicBezTo>
                    <a:pt x="131" y="18"/>
                    <a:pt x="129" y="13"/>
                    <a:pt x="122" y="8"/>
                  </a:cubicBezTo>
                  <a:cubicBezTo>
                    <a:pt x="103" y="0"/>
                    <a:pt x="86" y="1"/>
                    <a:pt x="70" y="11"/>
                  </a:cubicBezTo>
                  <a:cubicBezTo>
                    <a:pt x="58" y="18"/>
                    <a:pt x="54" y="35"/>
                    <a:pt x="59" y="61"/>
                  </a:cubicBezTo>
                  <a:cubicBezTo>
                    <a:pt x="54" y="82"/>
                    <a:pt x="43" y="96"/>
                    <a:pt x="28" y="103"/>
                  </a:cubicBezTo>
                  <a:cubicBezTo>
                    <a:pt x="0" y="126"/>
                    <a:pt x="1" y="152"/>
                    <a:pt x="30" y="181"/>
                  </a:cubicBezTo>
                  <a:cubicBezTo>
                    <a:pt x="34" y="156"/>
                    <a:pt x="40" y="132"/>
                    <a:pt x="48" y="108"/>
                  </a:cubicBezTo>
                  <a:cubicBezTo>
                    <a:pt x="51" y="98"/>
                    <a:pt x="56" y="91"/>
                    <a:pt x="63" y="88"/>
                  </a:cubicBezTo>
                  <a:cubicBezTo>
                    <a:pt x="72" y="79"/>
                    <a:pt x="78" y="68"/>
                    <a:pt x="81" y="54"/>
                  </a:cubicBezTo>
                  <a:cubicBezTo>
                    <a:pt x="80" y="53"/>
                    <a:pt x="80" y="51"/>
                    <a:pt x="80" y="49"/>
                  </a:cubicBezTo>
                  <a:cubicBezTo>
                    <a:pt x="81" y="48"/>
                    <a:pt x="82" y="48"/>
                    <a:pt x="83" y="48"/>
                  </a:cubicBezTo>
                  <a:close/>
                  <a:moveTo>
                    <a:pt x="62" y="33"/>
                  </a:moveTo>
                  <a:cubicBezTo>
                    <a:pt x="62" y="33"/>
                    <a:pt x="62" y="33"/>
                    <a:pt x="62" y="33"/>
                  </a:cubicBezTo>
                  <a:cubicBezTo>
                    <a:pt x="62" y="34"/>
                    <a:pt x="62" y="34"/>
                    <a:pt x="62" y="35"/>
                  </a:cubicBezTo>
                  <a:cubicBezTo>
                    <a:pt x="61" y="44"/>
                    <a:pt x="63" y="53"/>
                    <a:pt x="66" y="61"/>
                  </a:cubicBezTo>
                  <a:cubicBezTo>
                    <a:pt x="62" y="74"/>
                    <a:pt x="55" y="86"/>
                    <a:pt x="47" y="96"/>
                  </a:cubicBezTo>
                  <a:cubicBezTo>
                    <a:pt x="42" y="102"/>
                    <a:pt x="35" y="108"/>
                    <a:pt x="28" y="112"/>
                  </a:cubicBezTo>
                  <a:cubicBezTo>
                    <a:pt x="11" y="125"/>
                    <a:pt x="11" y="147"/>
                    <a:pt x="28" y="176"/>
                  </a:cubicBezTo>
                  <a:cubicBezTo>
                    <a:pt x="16" y="163"/>
                    <a:pt x="10" y="151"/>
                    <a:pt x="10" y="140"/>
                  </a:cubicBezTo>
                  <a:cubicBezTo>
                    <a:pt x="10" y="128"/>
                    <a:pt x="17" y="116"/>
                    <a:pt x="30" y="106"/>
                  </a:cubicBezTo>
                  <a:cubicBezTo>
                    <a:pt x="45" y="98"/>
                    <a:pt x="56" y="83"/>
                    <a:pt x="61" y="62"/>
                  </a:cubicBezTo>
                  <a:cubicBezTo>
                    <a:pt x="61" y="61"/>
                    <a:pt x="61" y="61"/>
                    <a:pt x="61" y="61"/>
                  </a:cubicBezTo>
                  <a:cubicBezTo>
                    <a:pt x="57" y="36"/>
                    <a:pt x="60" y="20"/>
                    <a:pt x="71" y="13"/>
                  </a:cubicBezTo>
                  <a:cubicBezTo>
                    <a:pt x="83" y="6"/>
                    <a:pt x="96" y="4"/>
                    <a:pt x="109" y="7"/>
                  </a:cubicBezTo>
                  <a:cubicBezTo>
                    <a:pt x="80" y="8"/>
                    <a:pt x="65" y="17"/>
                    <a:pt x="62" y="3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7" name="Freeform 138"/>
            <p:cNvSpPr>
              <a:spLocks/>
            </p:cNvSpPr>
            <p:nvPr/>
          </p:nvSpPr>
          <p:spPr bwMode="auto">
            <a:xfrm>
              <a:off x="6689726" y="4637088"/>
              <a:ext cx="198438" cy="346075"/>
            </a:xfrm>
            <a:custGeom>
              <a:avLst/>
              <a:gdLst>
                <a:gd name="T0" fmla="*/ 52 w 99"/>
                <a:gd name="T1" fmla="*/ 29 h 172"/>
                <a:gd name="T2" fmla="*/ 52 w 99"/>
                <a:gd name="T3" fmla="*/ 29 h 172"/>
                <a:gd name="T4" fmla="*/ 99 w 99"/>
                <a:gd name="T5" fmla="*/ 3 h 172"/>
                <a:gd name="T6" fmla="*/ 61 w 99"/>
                <a:gd name="T7" fmla="*/ 9 h 172"/>
                <a:gd name="T8" fmla="*/ 51 w 99"/>
                <a:gd name="T9" fmla="*/ 57 h 172"/>
                <a:gd name="T10" fmla="*/ 51 w 99"/>
                <a:gd name="T11" fmla="*/ 58 h 172"/>
                <a:gd name="T12" fmla="*/ 20 w 99"/>
                <a:gd name="T13" fmla="*/ 102 h 172"/>
                <a:gd name="T14" fmla="*/ 0 w 99"/>
                <a:gd name="T15" fmla="*/ 136 h 172"/>
                <a:gd name="T16" fmla="*/ 18 w 99"/>
                <a:gd name="T17" fmla="*/ 172 h 172"/>
                <a:gd name="T18" fmla="*/ 18 w 99"/>
                <a:gd name="T19" fmla="*/ 108 h 172"/>
                <a:gd name="T20" fmla="*/ 37 w 99"/>
                <a:gd name="T21" fmla="*/ 92 h 172"/>
                <a:gd name="T22" fmla="*/ 56 w 99"/>
                <a:gd name="T23" fmla="*/ 57 h 172"/>
                <a:gd name="T24" fmla="*/ 52 w 99"/>
                <a:gd name="T25" fmla="*/ 31 h 172"/>
                <a:gd name="T26" fmla="*/ 52 w 99"/>
                <a:gd name="T27"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72">
                  <a:moveTo>
                    <a:pt x="52" y="29"/>
                  </a:moveTo>
                  <a:cubicBezTo>
                    <a:pt x="52" y="29"/>
                    <a:pt x="52" y="29"/>
                    <a:pt x="52" y="29"/>
                  </a:cubicBezTo>
                  <a:cubicBezTo>
                    <a:pt x="55" y="13"/>
                    <a:pt x="70" y="4"/>
                    <a:pt x="99" y="3"/>
                  </a:cubicBezTo>
                  <a:cubicBezTo>
                    <a:pt x="86" y="0"/>
                    <a:pt x="73" y="2"/>
                    <a:pt x="61" y="9"/>
                  </a:cubicBezTo>
                  <a:cubicBezTo>
                    <a:pt x="50" y="16"/>
                    <a:pt x="47" y="32"/>
                    <a:pt x="51" y="57"/>
                  </a:cubicBezTo>
                  <a:cubicBezTo>
                    <a:pt x="51" y="57"/>
                    <a:pt x="51" y="57"/>
                    <a:pt x="51" y="58"/>
                  </a:cubicBezTo>
                  <a:cubicBezTo>
                    <a:pt x="46" y="79"/>
                    <a:pt x="35" y="94"/>
                    <a:pt x="20" y="102"/>
                  </a:cubicBezTo>
                  <a:cubicBezTo>
                    <a:pt x="7" y="112"/>
                    <a:pt x="0" y="124"/>
                    <a:pt x="0" y="136"/>
                  </a:cubicBezTo>
                  <a:cubicBezTo>
                    <a:pt x="0" y="147"/>
                    <a:pt x="6" y="159"/>
                    <a:pt x="18" y="172"/>
                  </a:cubicBezTo>
                  <a:cubicBezTo>
                    <a:pt x="1" y="143"/>
                    <a:pt x="1" y="121"/>
                    <a:pt x="18" y="108"/>
                  </a:cubicBezTo>
                  <a:cubicBezTo>
                    <a:pt x="25" y="104"/>
                    <a:pt x="32" y="98"/>
                    <a:pt x="37" y="92"/>
                  </a:cubicBezTo>
                  <a:cubicBezTo>
                    <a:pt x="45" y="82"/>
                    <a:pt x="52" y="70"/>
                    <a:pt x="56" y="57"/>
                  </a:cubicBezTo>
                  <a:cubicBezTo>
                    <a:pt x="53" y="49"/>
                    <a:pt x="51" y="40"/>
                    <a:pt x="52" y="31"/>
                  </a:cubicBezTo>
                  <a:cubicBezTo>
                    <a:pt x="52" y="30"/>
                    <a:pt x="52" y="30"/>
                    <a:pt x="52" y="2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8" name="Freeform 139"/>
            <p:cNvSpPr>
              <a:spLocks noEditPoints="1"/>
            </p:cNvSpPr>
            <p:nvPr/>
          </p:nvSpPr>
          <p:spPr bwMode="auto">
            <a:xfrm>
              <a:off x="6796088" y="4665663"/>
              <a:ext cx="138113" cy="141288"/>
            </a:xfrm>
            <a:custGeom>
              <a:avLst/>
              <a:gdLst>
                <a:gd name="T0" fmla="*/ 20 w 69"/>
                <a:gd name="T1" fmla="*/ 30 h 70"/>
                <a:gd name="T2" fmla="*/ 20 w 69"/>
                <a:gd name="T3" fmla="*/ 30 h 70"/>
                <a:gd name="T4" fmla="*/ 17 w 69"/>
                <a:gd name="T5" fmla="*/ 31 h 70"/>
                <a:gd name="T6" fmla="*/ 18 w 69"/>
                <a:gd name="T7" fmla="*/ 36 h 70"/>
                <a:gd name="T8" fmla="*/ 0 w 69"/>
                <a:gd name="T9" fmla="*/ 70 h 70"/>
                <a:gd name="T10" fmla="*/ 17 w 69"/>
                <a:gd name="T11" fmla="*/ 67 h 70"/>
                <a:gd name="T12" fmla="*/ 23 w 69"/>
                <a:gd name="T13" fmla="*/ 69 h 70"/>
                <a:gd name="T14" fmla="*/ 30 w 69"/>
                <a:gd name="T15" fmla="*/ 45 h 70"/>
                <a:gd name="T16" fmla="*/ 42 w 69"/>
                <a:gd name="T17" fmla="*/ 54 h 70"/>
                <a:gd name="T18" fmla="*/ 64 w 69"/>
                <a:gd name="T19" fmla="*/ 51 h 70"/>
                <a:gd name="T20" fmla="*/ 65 w 69"/>
                <a:gd name="T21" fmla="*/ 33 h 70"/>
                <a:gd name="T22" fmla="*/ 64 w 69"/>
                <a:gd name="T23" fmla="*/ 31 h 70"/>
                <a:gd name="T24" fmla="*/ 68 w 69"/>
                <a:gd name="T25" fmla="*/ 29 h 70"/>
                <a:gd name="T26" fmla="*/ 65 w 69"/>
                <a:gd name="T27" fmla="*/ 19 h 70"/>
                <a:gd name="T28" fmla="*/ 57 w 69"/>
                <a:gd name="T29" fmla="*/ 0 h 70"/>
                <a:gd name="T30" fmla="*/ 41 w 69"/>
                <a:gd name="T31" fmla="*/ 15 h 70"/>
                <a:gd name="T32" fmla="*/ 20 w 69"/>
                <a:gd name="T33" fmla="*/ 30 h 70"/>
                <a:gd name="T34" fmla="*/ 28 w 69"/>
                <a:gd name="T35" fmla="*/ 35 h 70"/>
                <a:gd name="T36" fmla="*/ 19 w 69"/>
                <a:gd name="T37" fmla="*/ 32 h 70"/>
                <a:gd name="T38" fmla="*/ 30 w 69"/>
                <a:gd name="T39" fmla="*/ 32 h 70"/>
                <a:gd name="T40" fmla="*/ 34 w 69"/>
                <a:gd name="T41" fmla="*/ 42 h 70"/>
                <a:gd name="T42" fmla="*/ 48 w 69"/>
                <a:gd name="T43" fmla="*/ 53 h 70"/>
                <a:gd name="T44" fmla="*/ 32 w 69"/>
                <a:gd name="T45" fmla="*/ 44 h 70"/>
                <a:gd name="T46" fmla="*/ 28 w 69"/>
                <a:gd name="T47" fmla="*/ 35 h 70"/>
                <a:gd name="T48" fmla="*/ 19 w 69"/>
                <a:gd name="T49" fmla="*/ 40 h 70"/>
                <a:gd name="T50" fmla="*/ 22 w 69"/>
                <a:gd name="T51" fmla="*/ 41 h 70"/>
                <a:gd name="T52" fmla="*/ 11 w 69"/>
                <a:gd name="T53" fmla="*/ 65 h 70"/>
                <a:gd name="T54" fmla="*/ 8 w 69"/>
                <a:gd name="T55" fmla="*/ 65 h 70"/>
                <a:gd name="T56" fmla="*/ 19 w 69"/>
                <a:gd name="T5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 h="70">
                  <a:moveTo>
                    <a:pt x="20" y="30"/>
                  </a:moveTo>
                  <a:cubicBezTo>
                    <a:pt x="20" y="30"/>
                    <a:pt x="20" y="30"/>
                    <a:pt x="20" y="30"/>
                  </a:cubicBezTo>
                  <a:cubicBezTo>
                    <a:pt x="19" y="30"/>
                    <a:pt x="18" y="30"/>
                    <a:pt x="17" y="31"/>
                  </a:cubicBezTo>
                  <a:cubicBezTo>
                    <a:pt x="17" y="33"/>
                    <a:pt x="17" y="35"/>
                    <a:pt x="18" y="36"/>
                  </a:cubicBezTo>
                  <a:cubicBezTo>
                    <a:pt x="15" y="50"/>
                    <a:pt x="9" y="61"/>
                    <a:pt x="0" y="70"/>
                  </a:cubicBezTo>
                  <a:cubicBezTo>
                    <a:pt x="5" y="67"/>
                    <a:pt x="10" y="67"/>
                    <a:pt x="17" y="67"/>
                  </a:cubicBezTo>
                  <a:cubicBezTo>
                    <a:pt x="19" y="68"/>
                    <a:pt x="21" y="69"/>
                    <a:pt x="23" y="69"/>
                  </a:cubicBezTo>
                  <a:cubicBezTo>
                    <a:pt x="29" y="64"/>
                    <a:pt x="32" y="56"/>
                    <a:pt x="30" y="45"/>
                  </a:cubicBezTo>
                  <a:cubicBezTo>
                    <a:pt x="34" y="49"/>
                    <a:pt x="38" y="52"/>
                    <a:pt x="42" y="54"/>
                  </a:cubicBezTo>
                  <a:cubicBezTo>
                    <a:pt x="52" y="55"/>
                    <a:pt x="59" y="54"/>
                    <a:pt x="64" y="51"/>
                  </a:cubicBezTo>
                  <a:cubicBezTo>
                    <a:pt x="65" y="48"/>
                    <a:pt x="66" y="41"/>
                    <a:pt x="65" y="33"/>
                  </a:cubicBezTo>
                  <a:cubicBezTo>
                    <a:pt x="64" y="31"/>
                    <a:pt x="64" y="31"/>
                    <a:pt x="64" y="31"/>
                  </a:cubicBezTo>
                  <a:cubicBezTo>
                    <a:pt x="68" y="29"/>
                    <a:pt x="68" y="29"/>
                    <a:pt x="68" y="29"/>
                  </a:cubicBezTo>
                  <a:cubicBezTo>
                    <a:pt x="69" y="26"/>
                    <a:pt x="68" y="23"/>
                    <a:pt x="65" y="19"/>
                  </a:cubicBezTo>
                  <a:cubicBezTo>
                    <a:pt x="65" y="11"/>
                    <a:pt x="62" y="5"/>
                    <a:pt x="57" y="0"/>
                  </a:cubicBezTo>
                  <a:cubicBezTo>
                    <a:pt x="48" y="4"/>
                    <a:pt x="43" y="10"/>
                    <a:pt x="41" y="15"/>
                  </a:cubicBezTo>
                  <a:cubicBezTo>
                    <a:pt x="39" y="23"/>
                    <a:pt x="32" y="28"/>
                    <a:pt x="20" y="30"/>
                  </a:cubicBezTo>
                  <a:close/>
                  <a:moveTo>
                    <a:pt x="28" y="35"/>
                  </a:moveTo>
                  <a:cubicBezTo>
                    <a:pt x="21" y="37"/>
                    <a:pt x="18" y="36"/>
                    <a:pt x="19" y="32"/>
                  </a:cubicBezTo>
                  <a:cubicBezTo>
                    <a:pt x="20" y="33"/>
                    <a:pt x="24" y="33"/>
                    <a:pt x="30" y="32"/>
                  </a:cubicBezTo>
                  <a:cubicBezTo>
                    <a:pt x="34" y="42"/>
                    <a:pt x="34" y="42"/>
                    <a:pt x="34" y="42"/>
                  </a:cubicBezTo>
                  <a:cubicBezTo>
                    <a:pt x="48" y="53"/>
                    <a:pt x="48" y="53"/>
                    <a:pt x="48" y="53"/>
                  </a:cubicBezTo>
                  <a:cubicBezTo>
                    <a:pt x="32" y="44"/>
                    <a:pt x="32" y="44"/>
                    <a:pt x="32" y="44"/>
                  </a:cubicBezTo>
                  <a:cubicBezTo>
                    <a:pt x="28" y="35"/>
                    <a:pt x="28" y="35"/>
                    <a:pt x="28" y="35"/>
                  </a:cubicBezTo>
                  <a:close/>
                  <a:moveTo>
                    <a:pt x="19" y="40"/>
                  </a:moveTo>
                  <a:cubicBezTo>
                    <a:pt x="20" y="41"/>
                    <a:pt x="21" y="41"/>
                    <a:pt x="22" y="41"/>
                  </a:cubicBezTo>
                  <a:cubicBezTo>
                    <a:pt x="19" y="49"/>
                    <a:pt x="16" y="57"/>
                    <a:pt x="11" y="65"/>
                  </a:cubicBezTo>
                  <a:cubicBezTo>
                    <a:pt x="10" y="65"/>
                    <a:pt x="9" y="65"/>
                    <a:pt x="8" y="65"/>
                  </a:cubicBezTo>
                  <a:cubicBezTo>
                    <a:pt x="13" y="58"/>
                    <a:pt x="17" y="50"/>
                    <a:pt x="19" y="4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9" name="Freeform 140"/>
            <p:cNvSpPr>
              <a:spLocks/>
            </p:cNvSpPr>
            <p:nvPr/>
          </p:nvSpPr>
          <p:spPr bwMode="auto">
            <a:xfrm>
              <a:off x="6832601" y="4729163"/>
              <a:ext cx="60325" cy="42863"/>
            </a:xfrm>
            <a:custGeom>
              <a:avLst/>
              <a:gdLst>
                <a:gd name="T0" fmla="*/ 1 w 30"/>
                <a:gd name="T1" fmla="*/ 0 h 21"/>
                <a:gd name="T2" fmla="*/ 10 w 30"/>
                <a:gd name="T3" fmla="*/ 3 h 21"/>
                <a:gd name="T4" fmla="*/ 14 w 30"/>
                <a:gd name="T5" fmla="*/ 12 h 21"/>
                <a:gd name="T6" fmla="*/ 30 w 30"/>
                <a:gd name="T7" fmla="*/ 21 h 21"/>
                <a:gd name="T8" fmla="*/ 16 w 30"/>
                <a:gd name="T9" fmla="*/ 10 h 21"/>
                <a:gd name="T10" fmla="*/ 12 w 30"/>
                <a:gd name="T11" fmla="*/ 0 h 21"/>
                <a:gd name="T12" fmla="*/ 1 w 30"/>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0" h="21">
                  <a:moveTo>
                    <a:pt x="1" y="0"/>
                  </a:moveTo>
                  <a:cubicBezTo>
                    <a:pt x="0" y="4"/>
                    <a:pt x="3" y="5"/>
                    <a:pt x="10" y="3"/>
                  </a:cubicBezTo>
                  <a:cubicBezTo>
                    <a:pt x="14" y="12"/>
                    <a:pt x="14" y="12"/>
                    <a:pt x="14" y="12"/>
                  </a:cubicBezTo>
                  <a:cubicBezTo>
                    <a:pt x="30" y="21"/>
                    <a:pt x="30" y="21"/>
                    <a:pt x="30" y="21"/>
                  </a:cubicBezTo>
                  <a:cubicBezTo>
                    <a:pt x="16" y="10"/>
                    <a:pt x="16" y="10"/>
                    <a:pt x="16" y="10"/>
                  </a:cubicBezTo>
                  <a:cubicBezTo>
                    <a:pt x="12" y="0"/>
                    <a:pt x="12" y="0"/>
                    <a:pt x="12" y="0"/>
                  </a:cubicBezTo>
                  <a:cubicBezTo>
                    <a:pt x="6" y="1"/>
                    <a:pt x="2" y="1"/>
                    <a:pt x="1"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0" name="Freeform 141"/>
            <p:cNvSpPr>
              <a:spLocks/>
            </p:cNvSpPr>
            <p:nvPr/>
          </p:nvSpPr>
          <p:spPr bwMode="auto">
            <a:xfrm>
              <a:off x="6811963" y="4746626"/>
              <a:ext cx="28575" cy="49213"/>
            </a:xfrm>
            <a:custGeom>
              <a:avLst/>
              <a:gdLst>
                <a:gd name="T0" fmla="*/ 14 w 14"/>
                <a:gd name="T1" fmla="*/ 1 h 25"/>
                <a:gd name="T2" fmla="*/ 11 w 14"/>
                <a:gd name="T3" fmla="*/ 0 h 25"/>
                <a:gd name="T4" fmla="*/ 0 w 14"/>
                <a:gd name="T5" fmla="*/ 25 h 25"/>
                <a:gd name="T6" fmla="*/ 3 w 14"/>
                <a:gd name="T7" fmla="*/ 25 h 25"/>
                <a:gd name="T8" fmla="*/ 14 w 14"/>
                <a:gd name="T9" fmla="*/ 1 h 25"/>
              </a:gdLst>
              <a:ahLst/>
              <a:cxnLst>
                <a:cxn ang="0">
                  <a:pos x="T0" y="T1"/>
                </a:cxn>
                <a:cxn ang="0">
                  <a:pos x="T2" y="T3"/>
                </a:cxn>
                <a:cxn ang="0">
                  <a:pos x="T4" y="T5"/>
                </a:cxn>
                <a:cxn ang="0">
                  <a:pos x="T6" y="T7"/>
                </a:cxn>
                <a:cxn ang="0">
                  <a:pos x="T8" y="T9"/>
                </a:cxn>
              </a:cxnLst>
              <a:rect l="0" t="0" r="r" b="b"/>
              <a:pathLst>
                <a:path w="14" h="25">
                  <a:moveTo>
                    <a:pt x="14" y="1"/>
                  </a:moveTo>
                  <a:cubicBezTo>
                    <a:pt x="13" y="1"/>
                    <a:pt x="12" y="1"/>
                    <a:pt x="11" y="0"/>
                  </a:cubicBezTo>
                  <a:cubicBezTo>
                    <a:pt x="9" y="10"/>
                    <a:pt x="5" y="18"/>
                    <a:pt x="0" y="25"/>
                  </a:cubicBezTo>
                  <a:cubicBezTo>
                    <a:pt x="1" y="25"/>
                    <a:pt x="2" y="25"/>
                    <a:pt x="3" y="25"/>
                  </a:cubicBezTo>
                  <a:cubicBezTo>
                    <a:pt x="8" y="17"/>
                    <a:pt x="11" y="9"/>
                    <a:pt x="14" y="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1" name="Freeform 142"/>
            <p:cNvSpPr>
              <a:spLocks/>
            </p:cNvSpPr>
            <p:nvPr/>
          </p:nvSpPr>
          <p:spPr bwMode="auto">
            <a:xfrm>
              <a:off x="6835776" y="4659313"/>
              <a:ext cx="107950" cy="158750"/>
            </a:xfrm>
            <a:custGeom>
              <a:avLst/>
              <a:gdLst>
                <a:gd name="T0" fmla="*/ 37 w 54"/>
                <a:gd name="T1" fmla="*/ 3 h 79"/>
                <a:gd name="T2" fmla="*/ 45 w 54"/>
                <a:gd name="T3" fmla="*/ 22 h 79"/>
                <a:gd name="T4" fmla="*/ 48 w 54"/>
                <a:gd name="T5" fmla="*/ 32 h 79"/>
                <a:gd name="T6" fmla="*/ 44 w 54"/>
                <a:gd name="T7" fmla="*/ 34 h 79"/>
                <a:gd name="T8" fmla="*/ 45 w 54"/>
                <a:gd name="T9" fmla="*/ 36 h 79"/>
                <a:gd name="T10" fmla="*/ 44 w 54"/>
                <a:gd name="T11" fmla="*/ 54 h 79"/>
                <a:gd name="T12" fmla="*/ 22 w 54"/>
                <a:gd name="T13" fmla="*/ 57 h 79"/>
                <a:gd name="T14" fmla="*/ 10 w 54"/>
                <a:gd name="T15" fmla="*/ 48 h 79"/>
                <a:gd name="T16" fmla="*/ 3 w 54"/>
                <a:gd name="T17" fmla="*/ 72 h 79"/>
                <a:gd name="T18" fmla="*/ 17 w 54"/>
                <a:gd name="T19" fmla="*/ 79 h 79"/>
                <a:gd name="T20" fmla="*/ 29 w 54"/>
                <a:gd name="T21" fmla="*/ 59 h 79"/>
                <a:gd name="T22" fmla="*/ 42 w 54"/>
                <a:gd name="T23" fmla="*/ 59 h 79"/>
                <a:gd name="T24" fmla="*/ 47 w 54"/>
                <a:gd name="T25" fmla="*/ 47 h 79"/>
                <a:gd name="T26" fmla="*/ 48 w 54"/>
                <a:gd name="T27" fmla="*/ 36 h 79"/>
                <a:gd name="T28" fmla="*/ 51 w 54"/>
                <a:gd name="T29" fmla="*/ 28 h 79"/>
                <a:gd name="T30" fmla="*/ 47 w 54"/>
                <a:gd name="T31" fmla="*/ 20 h 79"/>
                <a:gd name="T32" fmla="*/ 45 w 54"/>
                <a:gd name="T33" fmla="*/ 8 h 79"/>
                <a:gd name="T34" fmla="*/ 36 w 54"/>
                <a:gd name="T35" fmla="*/ 0 h 79"/>
                <a:gd name="T36" fmla="*/ 17 w 54"/>
                <a:gd name="T37" fmla="*/ 18 h 79"/>
                <a:gd name="T38" fmla="*/ 0 w 54"/>
                <a:gd name="T39" fmla="*/ 33 h 79"/>
                <a:gd name="T40" fmla="*/ 21 w 54"/>
                <a:gd name="T41" fmla="*/ 18 h 79"/>
                <a:gd name="T42" fmla="*/ 37 w 54"/>
                <a:gd name="T43" fmla="*/ 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79">
                  <a:moveTo>
                    <a:pt x="37" y="3"/>
                  </a:moveTo>
                  <a:cubicBezTo>
                    <a:pt x="42" y="8"/>
                    <a:pt x="45" y="14"/>
                    <a:pt x="45" y="22"/>
                  </a:cubicBezTo>
                  <a:cubicBezTo>
                    <a:pt x="48" y="26"/>
                    <a:pt x="49" y="29"/>
                    <a:pt x="48" y="32"/>
                  </a:cubicBezTo>
                  <a:cubicBezTo>
                    <a:pt x="44" y="34"/>
                    <a:pt x="44" y="34"/>
                    <a:pt x="44" y="34"/>
                  </a:cubicBezTo>
                  <a:cubicBezTo>
                    <a:pt x="45" y="36"/>
                    <a:pt x="45" y="36"/>
                    <a:pt x="45" y="36"/>
                  </a:cubicBezTo>
                  <a:cubicBezTo>
                    <a:pt x="46" y="44"/>
                    <a:pt x="45" y="51"/>
                    <a:pt x="44" y="54"/>
                  </a:cubicBezTo>
                  <a:cubicBezTo>
                    <a:pt x="39" y="57"/>
                    <a:pt x="32" y="58"/>
                    <a:pt x="22" y="57"/>
                  </a:cubicBezTo>
                  <a:cubicBezTo>
                    <a:pt x="18" y="55"/>
                    <a:pt x="14" y="52"/>
                    <a:pt x="10" y="48"/>
                  </a:cubicBezTo>
                  <a:cubicBezTo>
                    <a:pt x="12" y="59"/>
                    <a:pt x="9" y="67"/>
                    <a:pt x="3" y="72"/>
                  </a:cubicBezTo>
                  <a:cubicBezTo>
                    <a:pt x="9" y="74"/>
                    <a:pt x="13" y="77"/>
                    <a:pt x="17" y="79"/>
                  </a:cubicBezTo>
                  <a:cubicBezTo>
                    <a:pt x="29" y="59"/>
                    <a:pt x="29" y="59"/>
                    <a:pt x="29" y="59"/>
                  </a:cubicBezTo>
                  <a:cubicBezTo>
                    <a:pt x="33" y="60"/>
                    <a:pt x="38" y="60"/>
                    <a:pt x="42" y="59"/>
                  </a:cubicBezTo>
                  <a:cubicBezTo>
                    <a:pt x="48" y="59"/>
                    <a:pt x="50" y="55"/>
                    <a:pt x="47" y="47"/>
                  </a:cubicBezTo>
                  <a:cubicBezTo>
                    <a:pt x="48" y="36"/>
                    <a:pt x="48" y="36"/>
                    <a:pt x="48" y="36"/>
                  </a:cubicBezTo>
                  <a:cubicBezTo>
                    <a:pt x="53" y="35"/>
                    <a:pt x="54" y="32"/>
                    <a:pt x="51" y="28"/>
                  </a:cubicBezTo>
                  <a:cubicBezTo>
                    <a:pt x="47" y="20"/>
                    <a:pt x="47" y="20"/>
                    <a:pt x="47" y="20"/>
                  </a:cubicBezTo>
                  <a:cubicBezTo>
                    <a:pt x="48" y="15"/>
                    <a:pt x="47" y="11"/>
                    <a:pt x="45" y="8"/>
                  </a:cubicBezTo>
                  <a:cubicBezTo>
                    <a:pt x="43" y="4"/>
                    <a:pt x="40" y="2"/>
                    <a:pt x="36" y="0"/>
                  </a:cubicBezTo>
                  <a:cubicBezTo>
                    <a:pt x="28" y="4"/>
                    <a:pt x="22" y="10"/>
                    <a:pt x="17" y="18"/>
                  </a:cubicBezTo>
                  <a:cubicBezTo>
                    <a:pt x="12" y="26"/>
                    <a:pt x="7" y="31"/>
                    <a:pt x="0" y="33"/>
                  </a:cubicBezTo>
                  <a:cubicBezTo>
                    <a:pt x="12" y="31"/>
                    <a:pt x="19" y="26"/>
                    <a:pt x="21" y="18"/>
                  </a:cubicBezTo>
                  <a:cubicBezTo>
                    <a:pt x="23" y="13"/>
                    <a:pt x="28" y="7"/>
                    <a:pt x="37"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2" name="Freeform 143"/>
            <p:cNvSpPr>
              <a:spLocks/>
            </p:cNvSpPr>
            <p:nvPr/>
          </p:nvSpPr>
          <p:spPr bwMode="auto">
            <a:xfrm>
              <a:off x="6608763" y="4921251"/>
              <a:ext cx="403225" cy="306388"/>
            </a:xfrm>
            <a:custGeom>
              <a:avLst/>
              <a:gdLst>
                <a:gd name="T0" fmla="*/ 4 w 201"/>
                <a:gd name="T1" fmla="*/ 0 h 153"/>
                <a:gd name="T2" fmla="*/ 0 w 201"/>
                <a:gd name="T3" fmla="*/ 5 h 153"/>
                <a:gd name="T4" fmla="*/ 27 w 201"/>
                <a:gd name="T5" fmla="*/ 19 h 153"/>
                <a:gd name="T6" fmla="*/ 66 w 201"/>
                <a:gd name="T7" fmla="*/ 135 h 153"/>
                <a:gd name="T8" fmla="*/ 101 w 201"/>
                <a:gd name="T9" fmla="*/ 153 h 153"/>
                <a:gd name="T10" fmla="*/ 109 w 201"/>
                <a:gd name="T11" fmla="*/ 153 h 153"/>
                <a:gd name="T12" fmla="*/ 112 w 201"/>
                <a:gd name="T13" fmla="*/ 152 h 153"/>
                <a:gd name="T14" fmla="*/ 117 w 201"/>
                <a:gd name="T15" fmla="*/ 151 h 153"/>
                <a:gd name="T16" fmla="*/ 201 w 201"/>
                <a:gd name="T17" fmla="*/ 132 h 153"/>
                <a:gd name="T18" fmla="*/ 201 w 201"/>
                <a:gd name="T19" fmla="*/ 123 h 153"/>
                <a:gd name="T20" fmla="*/ 200 w 201"/>
                <a:gd name="T21" fmla="*/ 123 h 153"/>
                <a:gd name="T22" fmla="*/ 148 w 201"/>
                <a:gd name="T23" fmla="*/ 136 h 153"/>
                <a:gd name="T24" fmla="*/ 96 w 201"/>
                <a:gd name="T25" fmla="*/ 143 h 153"/>
                <a:gd name="T26" fmla="*/ 72 w 201"/>
                <a:gd name="T27" fmla="*/ 123 h 153"/>
                <a:gd name="T28" fmla="*/ 68 w 201"/>
                <a:gd name="T29" fmla="*/ 115 h 153"/>
                <a:gd name="T30" fmla="*/ 62 w 201"/>
                <a:gd name="T31" fmla="*/ 92 h 153"/>
                <a:gd name="T32" fmla="*/ 62 w 201"/>
                <a:gd name="T33" fmla="*/ 90 h 153"/>
                <a:gd name="T34" fmla="*/ 56 w 201"/>
                <a:gd name="T35" fmla="*/ 61 h 153"/>
                <a:gd name="T36" fmla="*/ 33 w 201"/>
                <a:gd name="T37" fmla="*/ 14 h 153"/>
                <a:gd name="T38" fmla="*/ 4 w 201"/>
                <a:gd name="T3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1" h="153">
                  <a:moveTo>
                    <a:pt x="4" y="0"/>
                  </a:moveTo>
                  <a:cubicBezTo>
                    <a:pt x="0" y="5"/>
                    <a:pt x="0" y="5"/>
                    <a:pt x="0" y="5"/>
                  </a:cubicBezTo>
                  <a:cubicBezTo>
                    <a:pt x="27" y="19"/>
                    <a:pt x="27" y="19"/>
                    <a:pt x="27" y="19"/>
                  </a:cubicBezTo>
                  <a:cubicBezTo>
                    <a:pt x="44" y="48"/>
                    <a:pt x="57" y="87"/>
                    <a:pt x="66" y="135"/>
                  </a:cubicBezTo>
                  <a:cubicBezTo>
                    <a:pt x="71" y="147"/>
                    <a:pt x="82" y="153"/>
                    <a:pt x="101" y="153"/>
                  </a:cubicBezTo>
                  <a:cubicBezTo>
                    <a:pt x="104" y="153"/>
                    <a:pt x="106" y="153"/>
                    <a:pt x="109" y="153"/>
                  </a:cubicBezTo>
                  <a:cubicBezTo>
                    <a:pt x="110" y="153"/>
                    <a:pt x="111" y="153"/>
                    <a:pt x="112" y="152"/>
                  </a:cubicBezTo>
                  <a:cubicBezTo>
                    <a:pt x="117" y="151"/>
                    <a:pt x="117" y="151"/>
                    <a:pt x="117" y="151"/>
                  </a:cubicBezTo>
                  <a:cubicBezTo>
                    <a:pt x="201" y="132"/>
                    <a:pt x="201" y="132"/>
                    <a:pt x="201" y="132"/>
                  </a:cubicBezTo>
                  <a:cubicBezTo>
                    <a:pt x="201" y="123"/>
                    <a:pt x="201" y="123"/>
                    <a:pt x="201" y="123"/>
                  </a:cubicBezTo>
                  <a:cubicBezTo>
                    <a:pt x="200" y="123"/>
                    <a:pt x="200" y="123"/>
                    <a:pt x="200" y="123"/>
                  </a:cubicBezTo>
                  <a:cubicBezTo>
                    <a:pt x="148" y="136"/>
                    <a:pt x="148" y="136"/>
                    <a:pt x="148" y="136"/>
                  </a:cubicBezTo>
                  <a:cubicBezTo>
                    <a:pt x="132" y="140"/>
                    <a:pt x="114" y="142"/>
                    <a:pt x="96" y="143"/>
                  </a:cubicBezTo>
                  <a:cubicBezTo>
                    <a:pt x="86" y="142"/>
                    <a:pt x="78" y="136"/>
                    <a:pt x="72" y="123"/>
                  </a:cubicBezTo>
                  <a:cubicBezTo>
                    <a:pt x="70" y="121"/>
                    <a:pt x="69" y="118"/>
                    <a:pt x="68" y="115"/>
                  </a:cubicBezTo>
                  <a:cubicBezTo>
                    <a:pt x="66" y="108"/>
                    <a:pt x="64" y="101"/>
                    <a:pt x="62" y="92"/>
                  </a:cubicBezTo>
                  <a:cubicBezTo>
                    <a:pt x="62" y="91"/>
                    <a:pt x="62" y="90"/>
                    <a:pt x="62" y="90"/>
                  </a:cubicBezTo>
                  <a:cubicBezTo>
                    <a:pt x="60" y="80"/>
                    <a:pt x="58" y="70"/>
                    <a:pt x="56" y="61"/>
                  </a:cubicBezTo>
                  <a:cubicBezTo>
                    <a:pt x="50" y="43"/>
                    <a:pt x="43" y="27"/>
                    <a:pt x="33" y="14"/>
                  </a:cubicBezTo>
                  <a:cubicBezTo>
                    <a:pt x="4" y="0"/>
                    <a:pt x="4" y="0"/>
                    <a:pt x="4"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3" name="Freeform 144"/>
            <p:cNvSpPr>
              <a:spLocks noEditPoints="1"/>
            </p:cNvSpPr>
            <p:nvPr/>
          </p:nvSpPr>
          <p:spPr bwMode="auto">
            <a:xfrm>
              <a:off x="6721476" y="4800601"/>
              <a:ext cx="166688" cy="306388"/>
            </a:xfrm>
            <a:custGeom>
              <a:avLst/>
              <a:gdLst>
                <a:gd name="T0" fmla="*/ 4 w 83"/>
                <a:gd name="T1" fmla="*/ 96 h 153"/>
                <a:gd name="T2" fmla="*/ 0 w 83"/>
                <a:gd name="T3" fmla="*/ 121 h 153"/>
                <a:gd name="T4" fmla="*/ 6 w 83"/>
                <a:gd name="T5" fmla="*/ 150 h 153"/>
                <a:gd name="T6" fmla="*/ 6 w 83"/>
                <a:gd name="T7" fmla="*/ 152 h 153"/>
                <a:gd name="T8" fmla="*/ 8 w 83"/>
                <a:gd name="T9" fmla="*/ 153 h 153"/>
                <a:gd name="T10" fmla="*/ 68 w 83"/>
                <a:gd name="T11" fmla="*/ 126 h 153"/>
                <a:gd name="T12" fmla="*/ 83 w 83"/>
                <a:gd name="T13" fmla="*/ 71 h 153"/>
                <a:gd name="T14" fmla="*/ 48 w 83"/>
                <a:gd name="T15" fmla="*/ 46 h 153"/>
                <a:gd name="T16" fmla="*/ 74 w 83"/>
                <a:gd name="T17" fmla="*/ 9 h 153"/>
                <a:gd name="T18" fmla="*/ 60 w 83"/>
                <a:gd name="T19" fmla="*/ 2 h 153"/>
                <a:gd name="T20" fmla="*/ 54 w 83"/>
                <a:gd name="T21" fmla="*/ 0 h 153"/>
                <a:gd name="T22" fmla="*/ 37 w 83"/>
                <a:gd name="T23" fmla="*/ 3 h 153"/>
                <a:gd name="T24" fmla="*/ 22 w 83"/>
                <a:gd name="T25" fmla="*/ 23 h 153"/>
                <a:gd name="T26" fmla="*/ 4 w 83"/>
                <a:gd name="T27" fmla="*/ 96 h 153"/>
                <a:gd name="T28" fmla="*/ 8 w 83"/>
                <a:gd name="T29" fmla="*/ 97 h 153"/>
                <a:gd name="T30" fmla="*/ 5 w 83"/>
                <a:gd name="T31" fmla="*/ 121 h 153"/>
                <a:gd name="T32" fmla="*/ 9 w 83"/>
                <a:gd name="T33" fmla="*/ 149 h 153"/>
                <a:gd name="T34" fmla="*/ 9 w 83"/>
                <a:gd name="T35" fmla="*/ 150 h 153"/>
                <a:gd name="T36" fmla="*/ 8 w 83"/>
                <a:gd name="T37" fmla="*/ 149 h 153"/>
                <a:gd name="T38" fmla="*/ 2 w 83"/>
                <a:gd name="T39" fmla="*/ 121 h 153"/>
                <a:gd name="T40" fmla="*/ 6 w 83"/>
                <a:gd name="T41" fmla="*/ 97 h 153"/>
                <a:gd name="T42" fmla="*/ 24 w 83"/>
                <a:gd name="T43" fmla="*/ 24 h 153"/>
                <a:gd name="T44" fmla="*/ 24 w 83"/>
                <a:gd name="T45" fmla="*/ 24 h 153"/>
                <a:gd name="T46" fmla="*/ 38 w 83"/>
                <a:gd name="T47" fmla="*/ 5 h 153"/>
                <a:gd name="T48" fmla="*/ 53 w 83"/>
                <a:gd name="T49" fmla="*/ 3 h 153"/>
                <a:gd name="T50" fmla="*/ 67 w 83"/>
                <a:gd name="T51" fmla="*/ 8 h 153"/>
                <a:gd name="T52" fmla="*/ 53 w 83"/>
                <a:gd name="T53" fmla="*/ 5 h 153"/>
                <a:gd name="T54" fmla="*/ 39 w 83"/>
                <a:gd name="T55" fmla="*/ 7 h 153"/>
                <a:gd name="T56" fmla="*/ 39 w 83"/>
                <a:gd name="T57" fmla="*/ 7 h 153"/>
                <a:gd name="T58" fmla="*/ 26 w 83"/>
                <a:gd name="T59" fmla="*/ 25 h 153"/>
                <a:gd name="T60" fmla="*/ 26 w 83"/>
                <a:gd name="T61" fmla="*/ 25 h 153"/>
                <a:gd name="T62" fmla="*/ 8 w 83"/>
                <a:gd name="T63" fmla="*/ 9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153">
                  <a:moveTo>
                    <a:pt x="4" y="96"/>
                  </a:moveTo>
                  <a:cubicBezTo>
                    <a:pt x="2" y="105"/>
                    <a:pt x="1" y="113"/>
                    <a:pt x="0" y="121"/>
                  </a:cubicBezTo>
                  <a:cubicBezTo>
                    <a:pt x="2" y="130"/>
                    <a:pt x="4" y="140"/>
                    <a:pt x="6" y="150"/>
                  </a:cubicBezTo>
                  <a:cubicBezTo>
                    <a:pt x="6" y="150"/>
                    <a:pt x="6" y="151"/>
                    <a:pt x="6" y="152"/>
                  </a:cubicBezTo>
                  <a:cubicBezTo>
                    <a:pt x="7" y="152"/>
                    <a:pt x="7" y="152"/>
                    <a:pt x="8" y="153"/>
                  </a:cubicBezTo>
                  <a:cubicBezTo>
                    <a:pt x="37" y="152"/>
                    <a:pt x="57" y="144"/>
                    <a:pt x="68" y="126"/>
                  </a:cubicBezTo>
                  <a:cubicBezTo>
                    <a:pt x="83" y="71"/>
                    <a:pt x="83" y="71"/>
                    <a:pt x="83" y="71"/>
                  </a:cubicBezTo>
                  <a:cubicBezTo>
                    <a:pt x="70" y="66"/>
                    <a:pt x="58" y="58"/>
                    <a:pt x="48" y="46"/>
                  </a:cubicBezTo>
                  <a:cubicBezTo>
                    <a:pt x="48" y="19"/>
                    <a:pt x="56" y="6"/>
                    <a:pt x="74" y="9"/>
                  </a:cubicBezTo>
                  <a:cubicBezTo>
                    <a:pt x="70" y="7"/>
                    <a:pt x="66" y="4"/>
                    <a:pt x="60" y="2"/>
                  </a:cubicBezTo>
                  <a:cubicBezTo>
                    <a:pt x="58" y="2"/>
                    <a:pt x="56" y="1"/>
                    <a:pt x="54" y="0"/>
                  </a:cubicBezTo>
                  <a:cubicBezTo>
                    <a:pt x="47" y="0"/>
                    <a:pt x="42" y="0"/>
                    <a:pt x="37" y="3"/>
                  </a:cubicBezTo>
                  <a:cubicBezTo>
                    <a:pt x="30" y="6"/>
                    <a:pt x="25" y="13"/>
                    <a:pt x="22" y="23"/>
                  </a:cubicBezTo>
                  <a:cubicBezTo>
                    <a:pt x="14" y="47"/>
                    <a:pt x="8" y="71"/>
                    <a:pt x="4" y="96"/>
                  </a:cubicBezTo>
                  <a:close/>
                  <a:moveTo>
                    <a:pt x="8" y="97"/>
                  </a:moveTo>
                  <a:cubicBezTo>
                    <a:pt x="7" y="105"/>
                    <a:pt x="6" y="113"/>
                    <a:pt x="5" y="121"/>
                  </a:cubicBezTo>
                  <a:cubicBezTo>
                    <a:pt x="7" y="129"/>
                    <a:pt x="8" y="139"/>
                    <a:pt x="9" y="149"/>
                  </a:cubicBezTo>
                  <a:cubicBezTo>
                    <a:pt x="9" y="150"/>
                    <a:pt x="9" y="150"/>
                    <a:pt x="9" y="150"/>
                  </a:cubicBezTo>
                  <a:cubicBezTo>
                    <a:pt x="8" y="150"/>
                    <a:pt x="8" y="150"/>
                    <a:pt x="8" y="149"/>
                  </a:cubicBezTo>
                  <a:cubicBezTo>
                    <a:pt x="7" y="139"/>
                    <a:pt x="5" y="130"/>
                    <a:pt x="2" y="121"/>
                  </a:cubicBezTo>
                  <a:cubicBezTo>
                    <a:pt x="3" y="113"/>
                    <a:pt x="4" y="105"/>
                    <a:pt x="6" y="97"/>
                  </a:cubicBezTo>
                  <a:cubicBezTo>
                    <a:pt x="10" y="72"/>
                    <a:pt x="17" y="47"/>
                    <a:pt x="24" y="24"/>
                  </a:cubicBezTo>
                  <a:cubicBezTo>
                    <a:pt x="24" y="24"/>
                    <a:pt x="24" y="24"/>
                    <a:pt x="24" y="24"/>
                  </a:cubicBezTo>
                  <a:cubicBezTo>
                    <a:pt x="27" y="15"/>
                    <a:pt x="31" y="8"/>
                    <a:pt x="38" y="5"/>
                  </a:cubicBezTo>
                  <a:cubicBezTo>
                    <a:pt x="42" y="3"/>
                    <a:pt x="47" y="2"/>
                    <a:pt x="53" y="3"/>
                  </a:cubicBezTo>
                  <a:cubicBezTo>
                    <a:pt x="59" y="4"/>
                    <a:pt x="63" y="6"/>
                    <a:pt x="67" y="8"/>
                  </a:cubicBezTo>
                  <a:cubicBezTo>
                    <a:pt x="61" y="7"/>
                    <a:pt x="57" y="6"/>
                    <a:pt x="53" y="5"/>
                  </a:cubicBezTo>
                  <a:cubicBezTo>
                    <a:pt x="48" y="5"/>
                    <a:pt x="43" y="5"/>
                    <a:pt x="39" y="7"/>
                  </a:cubicBezTo>
                  <a:cubicBezTo>
                    <a:pt x="39" y="7"/>
                    <a:pt x="39" y="7"/>
                    <a:pt x="39" y="7"/>
                  </a:cubicBezTo>
                  <a:cubicBezTo>
                    <a:pt x="33" y="10"/>
                    <a:pt x="29" y="16"/>
                    <a:pt x="26" y="25"/>
                  </a:cubicBezTo>
                  <a:cubicBezTo>
                    <a:pt x="26" y="25"/>
                    <a:pt x="26" y="25"/>
                    <a:pt x="26" y="25"/>
                  </a:cubicBezTo>
                  <a:cubicBezTo>
                    <a:pt x="19" y="48"/>
                    <a:pt x="13" y="72"/>
                    <a:pt x="8" y="97"/>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4" name="Freeform 145"/>
            <p:cNvSpPr>
              <a:spLocks/>
            </p:cNvSpPr>
            <p:nvPr/>
          </p:nvSpPr>
          <p:spPr bwMode="auto">
            <a:xfrm>
              <a:off x="6726238" y="4803776"/>
              <a:ext cx="130175" cy="295275"/>
            </a:xfrm>
            <a:custGeom>
              <a:avLst/>
              <a:gdLst>
                <a:gd name="T0" fmla="*/ 3 w 65"/>
                <a:gd name="T1" fmla="*/ 119 h 147"/>
                <a:gd name="T2" fmla="*/ 6 w 65"/>
                <a:gd name="T3" fmla="*/ 95 h 147"/>
                <a:gd name="T4" fmla="*/ 24 w 65"/>
                <a:gd name="T5" fmla="*/ 23 h 147"/>
                <a:gd name="T6" fmla="*/ 24 w 65"/>
                <a:gd name="T7" fmla="*/ 23 h 147"/>
                <a:gd name="T8" fmla="*/ 37 w 65"/>
                <a:gd name="T9" fmla="*/ 5 h 147"/>
                <a:gd name="T10" fmla="*/ 37 w 65"/>
                <a:gd name="T11" fmla="*/ 5 h 147"/>
                <a:gd name="T12" fmla="*/ 51 w 65"/>
                <a:gd name="T13" fmla="*/ 3 h 147"/>
                <a:gd name="T14" fmla="*/ 65 w 65"/>
                <a:gd name="T15" fmla="*/ 6 h 147"/>
                <a:gd name="T16" fmla="*/ 51 w 65"/>
                <a:gd name="T17" fmla="*/ 1 h 147"/>
                <a:gd name="T18" fmla="*/ 36 w 65"/>
                <a:gd name="T19" fmla="*/ 3 h 147"/>
                <a:gd name="T20" fmla="*/ 22 w 65"/>
                <a:gd name="T21" fmla="*/ 22 h 147"/>
                <a:gd name="T22" fmla="*/ 22 w 65"/>
                <a:gd name="T23" fmla="*/ 22 h 147"/>
                <a:gd name="T24" fmla="*/ 4 w 65"/>
                <a:gd name="T25" fmla="*/ 95 h 147"/>
                <a:gd name="T26" fmla="*/ 0 w 65"/>
                <a:gd name="T27" fmla="*/ 119 h 147"/>
                <a:gd name="T28" fmla="*/ 6 w 65"/>
                <a:gd name="T29" fmla="*/ 147 h 147"/>
                <a:gd name="T30" fmla="*/ 7 w 65"/>
                <a:gd name="T31" fmla="*/ 147 h 147"/>
                <a:gd name="T32" fmla="*/ 3 w 65"/>
                <a:gd name="T33" fmla="*/ 11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47">
                  <a:moveTo>
                    <a:pt x="3" y="119"/>
                  </a:moveTo>
                  <a:cubicBezTo>
                    <a:pt x="4" y="111"/>
                    <a:pt x="5" y="103"/>
                    <a:pt x="6" y="95"/>
                  </a:cubicBezTo>
                  <a:cubicBezTo>
                    <a:pt x="11" y="70"/>
                    <a:pt x="17" y="46"/>
                    <a:pt x="24" y="23"/>
                  </a:cubicBezTo>
                  <a:cubicBezTo>
                    <a:pt x="24" y="23"/>
                    <a:pt x="24" y="23"/>
                    <a:pt x="24" y="23"/>
                  </a:cubicBezTo>
                  <a:cubicBezTo>
                    <a:pt x="27" y="14"/>
                    <a:pt x="31" y="8"/>
                    <a:pt x="37" y="5"/>
                  </a:cubicBezTo>
                  <a:cubicBezTo>
                    <a:pt x="37" y="5"/>
                    <a:pt x="37" y="5"/>
                    <a:pt x="37" y="5"/>
                  </a:cubicBezTo>
                  <a:cubicBezTo>
                    <a:pt x="41" y="3"/>
                    <a:pt x="46" y="3"/>
                    <a:pt x="51" y="3"/>
                  </a:cubicBezTo>
                  <a:cubicBezTo>
                    <a:pt x="55" y="4"/>
                    <a:pt x="59" y="5"/>
                    <a:pt x="65" y="6"/>
                  </a:cubicBezTo>
                  <a:cubicBezTo>
                    <a:pt x="61" y="4"/>
                    <a:pt x="57" y="2"/>
                    <a:pt x="51" y="1"/>
                  </a:cubicBezTo>
                  <a:cubicBezTo>
                    <a:pt x="45" y="0"/>
                    <a:pt x="40" y="1"/>
                    <a:pt x="36" y="3"/>
                  </a:cubicBezTo>
                  <a:cubicBezTo>
                    <a:pt x="29" y="6"/>
                    <a:pt x="25" y="13"/>
                    <a:pt x="22" y="22"/>
                  </a:cubicBezTo>
                  <a:cubicBezTo>
                    <a:pt x="22" y="22"/>
                    <a:pt x="22" y="22"/>
                    <a:pt x="22" y="22"/>
                  </a:cubicBezTo>
                  <a:cubicBezTo>
                    <a:pt x="15" y="45"/>
                    <a:pt x="8" y="70"/>
                    <a:pt x="4" y="95"/>
                  </a:cubicBezTo>
                  <a:cubicBezTo>
                    <a:pt x="2" y="103"/>
                    <a:pt x="1" y="111"/>
                    <a:pt x="0" y="119"/>
                  </a:cubicBezTo>
                  <a:cubicBezTo>
                    <a:pt x="3" y="128"/>
                    <a:pt x="5" y="137"/>
                    <a:pt x="6" y="147"/>
                  </a:cubicBezTo>
                  <a:cubicBezTo>
                    <a:pt x="7" y="147"/>
                    <a:pt x="7" y="147"/>
                    <a:pt x="7" y="147"/>
                  </a:cubicBezTo>
                  <a:cubicBezTo>
                    <a:pt x="6" y="137"/>
                    <a:pt x="5" y="127"/>
                    <a:pt x="3"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5" name="Freeform 146"/>
            <p:cNvSpPr>
              <a:spLocks/>
            </p:cNvSpPr>
            <p:nvPr/>
          </p:nvSpPr>
          <p:spPr bwMode="auto">
            <a:xfrm>
              <a:off x="6608763" y="4930776"/>
              <a:ext cx="203200" cy="301625"/>
            </a:xfrm>
            <a:custGeom>
              <a:avLst/>
              <a:gdLst>
                <a:gd name="T0" fmla="*/ 27 w 101"/>
                <a:gd name="T1" fmla="*/ 14 h 150"/>
                <a:gd name="T2" fmla="*/ 0 w 101"/>
                <a:gd name="T3" fmla="*/ 0 h 150"/>
                <a:gd name="T4" fmla="*/ 25 w 101"/>
                <a:gd name="T5" fmla="*/ 76 h 150"/>
                <a:gd name="T6" fmla="*/ 45 w 101"/>
                <a:gd name="T7" fmla="*/ 119 h 150"/>
                <a:gd name="T8" fmla="*/ 29 w 101"/>
                <a:gd name="T9" fmla="*/ 79 h 150"/>
                <a:gd name="T10" fmla="*/ 43 w 101"/>
                <a:gd name="T11" fmla="*/ 88 h 150"/>
                <a:gd name="T12" fmla="*/ 49 w 101"/>
                <a:gd name="T13" fmla="*/ 93 h 150"/>
                <a:gd name="T14" fmla="*/ 53 w 101"/>
                <a:gd name="T15" fmla="*/ 108 h 150"/>
                <a:gd name="T16" fmla="*/ 57 w 101"/>
                <a:gd name="T17" fmla="*/ 123 h 150"/>
                <a:gd name="T18" fmla="*/ 61 w 101"/>
                <a:gd name="T19" fmla="*/ 134 h 150"/>
                <a:gd name="T20" fmla="*/ 78 w 101"/>
                <a:gd name="T21" fmla="*/ 147 h 150"/>
                <a:gd name="T22" fmla="*/ 101 w 101"/>
                <a:gd name="T23" fmla="*/ 148 h 150"/>
                <a:gd name="T24" fmla="*/ 66 w 101"/>
                <a:gd name="T25" fmla="*/ 130 h 150"/>
                <a:gd name="T26" fmla="*/ 27 w 101"/>
                <a:gd name="T27" fmla="*/ 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50">
                  <a:moveTo>
                    <a:pt x="27" y="14"/>
                  </a:moveTo>
                  <a:cubicBezTo>
                    <a:pt x="0" y="0"/>
                    <a:pt x="0" y="0"/>
                    <a:pt x="0" y="0"/>
                  </a:cubicBezTo>
                  <a:cubicBezTo>
                    <a:pt x="25" y="76"/>
                    <a:pt x="25" y="76"/>
                    <a:pt x="25" y="76"/>
                  </a:cubicBezTo>
                  <a:cubicBezTo>
                    <a:pt x="29" y="100"/>
                    <a:pt x="36" y="115"/>
                    <a:pt x="45" y="119"/>
                  </a:cubicBezTo>
                  <a:cubicBezTo>
                    <a:pt x="35" y="114"/>
                    <a:pt x="30" y="100"/>
                    <a:pt x="29" y="79"/>
                  </a:cubicBezTo>
                  <a:cubicBezTo>
                    <a:pt x="43" y="88"/>
                    <a:pt x="43" y="88"/>
                    <a:pt x="43" y="88"/>
                  </a:cubicBezTo>
                  <a:cubicBezTo>
                    <a:pt x="49" y="93"/>
                    <a:pt x="49" y="93"/>
                    <a:pt x="49" y="93"/>
                  </a:cubicBezTo>
                  <a:cubicBezTo>
                    <a:pt x="53" y="108"/>
                    <a:pt x="53" y="108"/>
                    <a:pt x="53" y="108"/>
                  </a:cubicBezTo>
                  <a:cubicBezTo>
                    <a:pt x="57" y="123"/>
                    <a:pt x="57" y="123"/>
                    <a:pt x="57" y="123"/>
                  </a:cubicBezTo>
                  <a:cubicBezTo>
                    <a:pt x="61" y="134"/>
                    <a:pt x="61" y="134"/>
                    <a:pt x="61" y="134"/>
                  </a:cubicBezTo>
                  <a:cubicBezTo>
                    <a:pt x="65" y="141"/>
                    <a:pt x="71" y="145"/>
                    <a:pt x="78" y="147"/>
                  </a:cubicBezTo>
                  <a:cubicBezTo>
                    <a:pt x="85" y="150"/>
                    <a:pt x="93" y="150"/>
                    <a:pt x="101" y="148"/>
                  </a:cubicBezTo>
                  <a:cubicBezTo>
                    <a:pt x="82" y="148"/>
                    <a:pt x="71" y="142"/>
                    <a:pt x="66" y="130"/>
                  </a:cubicBezTo>
                  <a:cubicBezTo>
                    <a:pt x="57" y="82"/>
                    <a:pt x="44" y="43"/>
                    <a:pt x="27" y="1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6" name="Freeform 147"/>
            <p:cNvSpPr>
              <a:spLocks noEditPoints="1"/>
            </p:cNvSpPr>
            <p:nvPr/>
          </p:nvSpPr>
          <p:spPr bwMode="auto">
            <a:xfrm>
              <a:off x="6826251" y="4822826"/>
              <a:ext cx="131763" cy="117475"/>
            </a:xfrm>
            <a:custGeom>
              <a:avLst/>
              <a:gdLst>
                <a:gd name="T0" fmla="*/ 26 w 66"/>
                <a:gd name="T1" fmla="*/ 3 h 59"/>
                <a:gd name="T2" fmla="*/ 24 w 66"/>
                <a:gd name="T3" fmla="*/ 3 h 59"/>
                <a:gd name="T4" fmla="*/ 0 w 66"/>
                <a:gd name="T5" fmla="*/ 23 h 59"/>
                <a:gd name="T6" fmla="*/ 55 w 66"/>
                <a:gd name="T7" fmla="*/ 59 h 59"/>
                <a:gd name="T8" fmla="*/ 66 w 66"/>
                <a:gd name="T9" fmla="*/ 50 h 59"/>
                <a:gd name="T10" fmla="*/ 66 w 66"/>
                <a:gd name="T11" fmla="*/ 49 h 59"/>
                <a:gd name="T12" fmla="*/ 26 w 66"/>
                <a:gd name="T13" fmla="*/ 3 h 59"/>
                <a:gd name="T14" fmla="*/ 24 w 66"/>
                <a:gd name="T15" fmla="*/ 5 h 59"/>
                <a:gd name="T16" fmla="*/ 24 w 66"/>
                <a:gd name="T17" fmla="*/ 5 h 59"/>
                <a:gd name="T18" fmla="*/ 63 w 66"/>
                <a:gd name="T19" fmla="*/ 50 h 59"/>
                <a:gd name="T20" fmla="*/ 60 w 66"/>
                <a:gd name="T21" fmla="*/ 54 h 59"/>
                <a:gd name="T22" fmla="*/ 19 w 66"/>
                <a:gd name="T23" fmla="*/ 6 h 59"/>
                <a:gd name="T24" fmla="*/ 24 w 66"/>
                <a:gd name="T25" fmla="*/ 6 h 59"/>
                <a:gd name="T26" fmla="*/ 24 w 66"/>
                <a:gd name="T27" fmla="*/ 5 h 59"/>
                <a:gd name="T28" fmla="*/ 24 w 66"/>
                <a:gd name="T2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59">
                  <a:moveTo>
                    <a:pt x="26" y="3"/>
                  </a:moveTo>
                  <a:cubicBezTo>
                    <a:pt x="25" y="3"/>
                    <a:pt x="25" y="3"/>
                    <a:pt x="24" y="3"/>
                  </a:cubicBezTo>
                  <a:cubicBezTo>
                    <a:pt x="8" y="0"/>
                    <a:pt x="0" y="7"/>
                    <a:pt x="0" y="23"/>
                  </a:cubicBezTo>
                  <a:cubicBezTo>
                    <a:pt x="16" y="39"/>
                    <a:pt x="35" y="51"/>
                    <a:pt x="55" y="59"/>
                  </a:cubicBezTo>
                  <a:cubicBezTo>
                    <a:pt x="66" y="50"/>
                    <a:pt x="66" y="50"/>
                    <a:pt x="66" y="50"/>
                  </a:cubicBezTo>
                  <a:cubicBezTo>
                    <a:pt x="66" y="49"/>
                    <a:pt x="66" y="49"/>
                    <a:pt x="66" y="49"/>
                  </a:cubicBezTo>
                  <a:cubicBezTo>
                    <a:pt x="49" y="36"/>
                    <a:pt x="36" y="20"/>
                    <a:pt x="26" y="3"/>
                  </a:cubicBezTo>
                  <a:close/>
                  <a:moveTo>
                    <a:pt x="24" y="5"/>
                  </a:moveTo>
                  <a:cubicBezTo>
                    <a:pt x="24" y="5"/>
                    <a:pt x="24" y="5"/>
                    <a:pt x="24" y="5"/>
                  </a:cubicBezTo>
                  <a:cubicBezTo>
                    <a:pt x="33" y="22"/>
                    <a:pt x="46" y="37"/>
                    <a:pt x="63" y="50"/>
                  </a:cubicBezTo>
                  <a:cubicBezTo>
                    <a:pt x="60" y="54"/>
                    <a:pt x="60" y="54"/>
                    <a:pt x="60" y="54"/>
                  </a:cubicBezTo>
                  <a:cubicBezTo>
                    <a:pt x="43" y="38"/>
                    <a:pt x="29" y="22"/>
                    <a:pt x="19" y="6"/>
                  </a:cubicBezTo>
                  <a:cubicBezTo>
                    <a:pt x="24" y="6"/>
                    <a:pt x="24" y="6"/>
                    <a:pt x="24" y="6"/>
                  </a:cubicBezTo>
                  <a:cubicBezTo>
                    <a:pt x="24" y="5"/>
                    <a:pt x="24" y="5"/>
                    <a:pt x="24" y="5"/>
                  </a:cubicBezTo>
                  <a:cubicBezTo>
                    <a:pt x="24" y="5"/>
                    <a:pt x="24" y="5"/>
                    <a:pt x="24"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7" name="Freeform 148"/>
            <p:cNvSpPr>
              <a:spLocks/>
            </p:cNvSpPr>
            <p:nvPr/>
          </p:nvSpPr>
          <p:spPr bwMode="auto">
            <a:xfrm>
              <a:off x="6873876" y="48323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CFE6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8" name="Freeform 149"/>
            <p:cNvSpPr>
              <a:spLocks/>
            </p:cNvSpPr>
            <p:nvPr/>
          </p:nvSpPr>
          <p:spPr bwMode="auto">
            <a:xfrm>
              <a:off x="6864351" y="4832351"/>
              <a:ext cx="88900" cy="98425"/>
            </a:xfrm>
            <a:custGeom>
              <a:avLst/>
              <a:gdLst>
                <a:gd name="T0" fmla="*/ 5 w 44"/>
                <a:gd name="T1" fmla="*/ 1 h 49"/>
                <a:gd name="T2" fmla="*/ 0 w 44"/>
                <a:gd name="T3" fmla="*/ 1 h 49"/>
                <a:gd name="T4" fmla="*/ 41 w 44"/>
                <a:gd name="T5" fmla="*/ 49 h 49"/>
                <a:gd name="T6" fmla="*/ 44 w 44"/>
                <a:gd name="T7" fmla="*/ 45 h 49"/>
                <a:gd name="T8" fmla="*/ 5 w 44"/>
                <a:gd name="T9" fmla="*/ 0 h 49"/>
                <a:gd name="T10" fmla="*/ 5 w 44"/>
                <a:gd name="T11" fmla="*/ 1 h 49"/>
              </a:gdLst>
              <a:ahLst/>
              <a:cxnLst>
                <a:cxn ang="0">
                  <a:pos x="T0" y="T1"/>
                </a:cxn>
                <a:cxn ang="0">
                  <a:pos x="T2" y="T3"/>
                </a:cxn>
                <a:cxn ang="0">
                  <a:pos x="T4" y="T5"/>
                </a:cxn>
                <a:cxn ang="0">
                  <a:pos x="T6" y="T7"/>
                </a:cxn>
                <a:cxn ang="0">
                  <a:pos x="T8" y="T9"/>
                </a:cxn>
                <a:cxn ang="0">
                  <a:pos x="T10" y="T11"/>
                </a:cxn>
              </a:cxnLst>
              <a:rect l="0" t="0" r="r" b="b"/>
              <a:pathLst>
                <a:path w="44" h="49">
                  <a:moveTo>
                    <a:pt x="5" y="1"/>
                  </a:moveTo>
                  <a:cubicBezTo>
                    <a:pt x="0" y="1"/>
                    <a:pt x="0" y="1"/>
                    <a:pt x="0" y="1"/>
                  </a:cubicBezTo>
                  <a:cubicBezTo>
                    <a:pt x="10" y="17"/>
                    <a:pt x="24" y="33"/>
                    <a:pt x="41" y="49"/>
                  </a:cubicBezTo>
                  <a:cubicBezTo>
                    <a:pt x="44" y="45"/>
                    <a:pt x="44" y="45"/>
                    <a:pt x="44" y="45"/>
                  </a:cubicBezTo>
                  <a:cubicBezTo>
                    <a:pt x="27" y="32"/>
                    <a:pt x="14" y="17"/>
                    <a:pt x="5" y="0"/>
                  </a:cubicBezTo>
                  <a:cubicBezTo>
                    <a:pt x="5"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9" name="Freeform 150"/>
            <p:cNvSpPr>
              <a:spLocks/>
            </p:cNvSpPr>
            <p:nvPr/>
          </p:nvSpPr>
          <p:spPr bwMode="auto">
            <a:xfrm>
              <a:off x="6873876" y="48323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7FC9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0" name="Freeform 151"/>
            <p:cNvSpPr>
              <a:spLocks/>
            </p:cNvSpPr>
            <p:nvPr/>
          </p:nvSpPr>
          <p:spPr bwMode="auto">
            <a:xfrm>
              <a:off x="6958013" y="49212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E0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1" name="Freeform 152"/>
            <p:cNvSpPr>
              <a:spLocks/>
            </p:cNvSpPr>
            <p:nvPr/>
          </p:nvSpPr>
          <p:spPr bwMode="auto">
            <a:xfrm>
              <a:off x="6745288" y="5099051"/>
              <a:ext cx="277813" cy="98425"/>
            </a:xfrm>
            <a:custGeom>
              <a:avLst/>
              <a:gdLst>
                <a:gd name="T0" fmla="*/ 0 w 138"/>
                <a:gd name="T1" fmla="*/ 26 h 49"/>
                <a:gd name="T2" fmla="*/ 4 w 138"/>
                <a:gd name="T3" fmla="*/ 34 h 49"/>
                <a:gd name="T4" fmla="*/ 18 w 138"/>
                <a:gd name="T5" fmla="*/ 43 h 49"/>
                <a:gd name="T6" fmla="*/ 66 w 138"/>
                <a:gd name="T7" fmla="*/ 45 h 49"/>
                <a:gd name="T8" fmla="*/ 126 w 138"/>
                <a:gd name="T9" fmla="*/ 33 h 49"/>
                <a:gd name="T10" fmla="*/ 135 w 138"/>
                <a:gd name="T11" fmla="*/ 0 h 49"/>
                <a:gd name="T12" fmla="*/ 121 w 138"/>
                <a:gd name="T13" fmla="*/ 21 h 49"/>
                <a:gd name="T14" fmla="*/ 0 w 138"/>
                <a:gd name="T15" fmla="*/ 26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49">
                  <a:moveTo>
                    <a:pt x="0" y="26"/>
                  </a:moveTo>
                  <a:cubicBezTo>
                    <a:pt x="1" y="29"/>
                    <a:pt x="2" y="32"/>
                    <a:pt x="4" y="34"/>
                  </a:cubicBezTo>
                  <a:cubicBezTo>
                    <a:pt x="8" y="38"/>
                    <a:pt x="13" y="41"/>
                    <a:pt x="18" y="43"/>
                  </a:cubicBezTo>
                  <a:cubicBezTo>
                    <a:pt x="31" y="48"/>
                    <a:pt x="47" y="49"/>
                    <a:pt x="66" y="45"/>
                  </a:cubicBezTo>
                  <a:cubicBezTo>
                    <a:pt x="126" y="33"/>
                    <a:pt x="126" y="33"/>
                    <a:pt x="126" y="33"/>
                  </a:cubicBezTo>
                  <a:cubicBezTo>
                    <a:pt x="135" y="23"/>
                    <a:pt x="138" y="12"/>
                    <a:pt x="135" y="0"/>
                  </a:cubicBezTo>
                  <a:cubicBezTo>
                    <a:pt x="121" y="21"/>
                    <a:pt x="121" y="21"/>
                    <a:pt x="121" y="21"/>
                  </a:cubicBezTo>
                  <a:cubicBezTo>
                    <a:pt x="85" y="31"/>
                    <a:pt x="45" y="33"/>
                    <a:pt x="0"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2" name="Freeform 153"/>
            <p:cNvSpPr>
              <a:spLocks noEditPoints="1"/>
            </p:cNvSpPr>
            <p:nvPr/>
          </p:nvSpPr>
          <p:spPr bwMode="auto">
            <a:xfrm>
              <a:off x="6811963" y="5224463"/>
              <a:ext cx="34925" cy="192088"/>
            </a:xfrm>
            <a:custGeom>
              <a:avLst/>
              <a:gdLst>
                <a:gd name="T0" fmla="*/ 16 w 17"/>
                <a:gd name="T1" fmla="*/ 0 h 96"/>
                <a:gd name="T2" fmla="*/ 11 w 17"/>
                <a:gd name="T3" fmla="*/ 1 h 96"/>
                <a:gd name="T4" fmla="*/ 8 w 17"/>
                <a:gd name="T5" fmla="*/ 2 h 96"/>
                <a:gd name="T6" fmla="*/ 0 w 17"/>
                <a:gd name="T7" fmla="*/ 2 h 96"/>
                <a:gd name="T8" fmla="*/ 0 w 17"/>
                <a:gd name="T9" fmla="*/ 96 h 96"/>
                <a:gd name="T10" fmla="*/ 17 w 17"/>
                <a:gd name="T11" fmla="*/ 96 h 96"/>
                <a:gd name="T12" fmla="*/ 17 w 17"/>
                <a:gd name="T13" fmla="*/ 70 h 96"/>
                <a:gd name="T14" fmla="*/ 17 w 17"/>
                <a:gd name="T15" fmla="*/ 70 h 96"/>
                <a:gd name="T16" fmla="*/ 16 w 17"/>
                <a:gd name="T17" fmla="*/ 0 h 96"/>
                <a:gd name="T18" fmla="*/ 3 w 17"/>
                <a:gd name="T19" fmla="*/ 4 h 96"/>
                <a:gd name="T20" fmla="*/ 8 w 17"/>
                <a:gd name="T21" fmla="*/ 4 h 96"/>
                <a:gd name="T22" fmla="*/ 8 w 17"/>
                <a:gd name="T23" fmla="*/ 70 h 96"/>
                <a:gd name="T24" fmla="*/ 9 w 17"/>
                <a:gd name="T25" fmla="*/ 70 h 96"/>
                <a:gd name="T26" fmla="*/ 9 w 17"/>
                <a:gd name="T27" fmla="*/ 94 h 96"/>
                <a:gd name="T28" fmla="*/ 3 w 17"/>
                <a:gd name="T29" fmla="*/ 94 h 96"/>
                <a:gd name="T30" fmla="*/ 3 w 17"/>
                <a:gd name="T31"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96">
                  <a:moveTo>
                    <a:pt x="16" y="0"/>
                  </a:moveTo>
                  <a:cubicBezTo>
                    <a:pt x="11" y="1"/>
                    <a:pt x="11" y="1"/>
                    <a:pt x="11" y="1"/>
                  </a:cubicBezTo>
                  <a:cubicBezTo>
                    <a:pt x="10" y="2"/>
                    <a:pt x="9" y="2"/>
                    <a:pt x="8" y="2"/>
                  </a:cubicBezTo>
                  <a:cubicBezTo>
                    <a:pt x="5" y="2"/>
                    <a:pt x="3" y="2"/>
                    <a:pt x="0" y="2"/>
                  </a:cubicBezTo>
                  <a:cubicBezTo>
                    <a:pt x="0" y="96"/>
                    <a:pt x="0" y="96"/>
                    <a:pt x="0" y="96"/>
                  </a:cubicBezTo>
                  <a:cubicBezTo>
                    <a:pt x="17" y="96"/>
                    <a:pt x="17" y="96"/>
                    <a:pt x="17" y="96"/>
                  </a:cubicBezTo>
                  <a:cubicBezTo>
                    <a:pt x="17" y="70"/>
                    <a:pt x="17" y="70"/>
                    <a:pt x="17" y="70"/>
                  </a:cubicBezTo>
                  <a:cubicBezTo>
                    <a:pt x="17" y="70"/>
                    <a:pt x="17" y="70"/>
                    <a:pt x="17" y="70"/>
                  </a:cubicBezTo>
                  <a:cubicBezTo>
                    <a:pt x="16" y="0"/>
                    <a:pt x="16" y="0"/>
                    <a:pt x="16" y="0"/>
                  </a:cubicBezTo>
                  <a:close/>
                  <a:moveTo>
                    <a:pt x="3" y="4"/>
                  </a:moveTo>
                  <a:cubicBezTo>
                    <a:pt x="4" y="4"/>
                    <a:pt x="6" y="4"/>
                    <a:pt x="8" y="4"/>
                  </a:cubicBezTo>
                  <a:cubicBezTo>
                    <a:pt x="8" y="70"/>
                    <a:pt x="8" y="70"/>
                    <a:pt x="8" y="70"/>
                  </a:cubicBezTo>
                  <a:cubicBezTo>
                    <a:pt x="9" y="70"/>
                    <a:pt x="9" y="70"/>
                    <a:pt x="9" y="70"/>
                  </a:cubicBezTo>
                  <a:cubicBezTo>
                    <a:pt x="9" y="94"/>
                    <a:pt x="9" y="94"/>
                    <a:pt x="9" y="94"/>
                  </a:cubicBezTo>
                  <a:cubicBezTo>
                    <a:pt x="3" y="94"/>
                    <a:pt x="3" y="94"/>
                    <a:pt x="3" y="94"/>
                  </a:cubicBezTo>
                  <a:cubicBezTo>
                    <a:pt x="3" y="4"/>
                    <a:pt x="3" y="4"/>
                    <a:pt x="3" y="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3" name="Freeform 154"/>
            <p:cNvSpPr>
              <a:spLocks/>
            </p:cNvSpPr>
            <p:nvPr/>
          </p:nvSpPr>
          <p:spPr bwMode="auto">
            <a:xfrm>
              <a:off x="6818313" y="5232401"/>
              <a:ext cx="11113" cy="180975"/>
            </a:xfrm>
            <a:custGeom>
              <a:avLst/>
              <a:gdLst>
                <a:gd name="T0" fmla="*/ 5 w 6"/>
                <a:gd name="T1" fmla="*/ 0 h 90"/>
                <a:gd name="T2" fmla="*/ 0 w 6"/>
                <a:gd name="T3" fmla="*/ 0 h 90"/>
                <a:gd name="T4" fmla="*/ 0 w 6"/>
                <a:gd name="T5" fmla="*/ 90 h 90"/>
                <a:gd name="T6" fmla="*/ 6 w 6"/>
                <a:gd name="T7" fmla="*/ 90 h 90"/>
                <a:gd name="T8" fmla="*/ 6 w 6"/>
                <a:gd name="T9" fmla="*/ 66 h 90"/>
                <a:gd name="T10" fmla="*/ 5 w 6"/>
                <a:gd name="T11" fmla="*/ 66 h 90"/>
                <a:gd name="T12" fmla="*/ 5 w 6"/>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6" h="90">
                  <a:moveTo>
                    <a:pt x="5" y="0"/>
                  </a:moveTo>
                  <a:cubicBezTo>
                    <a:pt x="3" y="0"/>
                    <a:pt x="1" y="0"/>
                    <a:pt x="0" y="0"/>
                  </a:cubicBezTo>
                  <a:cubicBezTo>
                    <a:pt x="0" y="90"/>
                    <a:pt x="0" y="90"/>
                    <a:pt x="0" y="90"/>
                  </a:cubicBezTo>
                  <a:cubicBezTo>
                    <a:pt x="6" y="90"/>
                    <a:pt x="6" y="90"/>
                    <a:pt x="6" y="90"/>
                  </a:cubicBezTo>
                  <a:cubicBezTo>
                    <a:pt x="6" y="66"/>
                    <a:pt x="6" y="66"/>
                    <a:pt x="6" y="66"/>
                  </a:cubicBezTo>
                  <a:cubicBezTo>
                    <a:pt x="5" y="66"/>
                    <a:pt x="5" y="66"/>
                    <a:pt x="5" y="66"/>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4" name="Freeform 155"/>
            <p:cNvSpPr>
              <a:spLocks/>
            </p:cNvSpPr>
            <p:nvPr/>
          </p:nvSpPr>
          <p:spPr bwMode="auto">
            <a:xfrm>
              <a:off x="6753226" y="5165726"/>
              <a:ext cx="257175" cy="42863"/>
            </a:xfrm>
            <a:custGeom>
              <a:avLst/>
              <a:gdLst>
                <a:gd name="T0" fmla="*/ 14 w 128"/>
                <a:gd name="T1" fmla="*/ 10 h 21"/>
                <a:gd name="T2" fmla="*/ 0 w 128"/>
                <a:gd name="T3" fmla="*/ 1 h 21"/>
                <a:gd name="T4" fmla="*/ 24 w 128"/>
                <a:gd name="T5" fmla="*/ 21 h 21"/>
                <a:gd name="T6" fmla="*/ 76 w 128"/>
                <a:gd name="T7" fmla="*/ 14 h 21"/>
                <a:gd name="T8" fmla="*/ 128 w 128"/>
                <a:gd name="T9" fmla="*/ 1 h 21"/>
                <a:gd name="T10" fmla="*/ 122 w 128"/>
                <a:gd name="T11" fmla="*/ 0 h 21"/>
                <a:gd name="T12" fmla="*/ 62 w 128"/>
                <a:gd name="T13" fmla="*/ 12 h 21"/>
                <a:gd name="T14" fmla="*/ 14 w 128"/>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21">
                  <a:moveTo>
                    <a:pt x="14" y="10"/>
                  </a:moveTo>
                  <a:cubicBezTo>
                    <a:pt x="9" y="8"/>
                    <a:pt x="4" y="5"/>
                    <a:pt x="0" y="1"/>
                  </a:cubicBezTo>
                  <a:cubicBezTo>
                    <a:pt x="6" y="14"/>
                    <a:pt x="14" y="20"/>
                    <a:pt x="24" y="21"/>
                  </a:cubicBezTo>
                  <a:cubicBezTo>
                    <a:pt x="42" y="20"/>
                    <a:pt x="60" y="18"/>
                    <a:pt x="76" y="14"/>
                  </a:cubicBezTo>
                  <a:cubicBezTo>
                    <a:pt x="128" y="1"/>
                    <a:pt x="128" y="1"/>
                    <a:pt x="128" y="1"/>
                  </a:cubicBezTo>
                  <a:cubicBezTo>
                    <a:pt x="122" y="0"/>
                    <a:pt x="122" y="0"/>
                    <a:pt x="122" y="0"/>
                  </a:cubicBezTo>
                  <a:cubicBezTo>
                    <a:pt x="62" y="12"/>
                    <a:pt x="62" y="12"/>
                    <a:pt x="62" y="12"/>
                  </a:cubicBezTo>
                  <a:cubicBezTo>
                    <a:pt x="43" y="16"/>
                    <a:pt x="27" y="15"/>
                    <a:pt x="14" y="1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5" name="Freeform 156"/>
            <p:cNvSpPr>
              <a:spLocks noEditPoints="1"/>
            </p:cNvSpPr>
            <p:nvPr/>
          </p:nvSpPr>
          <p:spPr bwMode="auto">
            <a:xfrm>
              <a:off x="6734176" y="5060951"/>
              <a:ext cx="282575" cy="104775"/>
            </a:xfrm>
            <a:custGeom>
              <a:avLst/>
              <a:gdLst>
                <a:gd name="T0" fmla="*/ 2 w 141"/>
                <a:gd name="T1" fmla="*/ 23 h 52"/>
                <a:gd name="T2" fmla="*/ 0 w 141"/>
                <a:gd name="T3" fmla="*/ 22 h 52"/>
                <a:gd name="T4" fmla="*/ 6 w 141"/>
                <a:gd name="T5" fmla="*/ 45 h 52"/>
                <a:gd name="T6" fmla="*/ 127 w 141"/>
                <a:gd name="T7" fmla="*/ 40 h 52"/>
                <a:gd name="T8" fmla="*/ 141 w 141"/>
                <a:gd name="T9" fmla="*/ 19 h 52"/>
                <a:gd name="T10" fmla="*/ 140 w 141"/>
                <a:gd name="T11" fmla="*/ 17 h 52"/>
                <a:gd name="T12" fmla="*/ 131 w 141"/>
                <a:gd name="T13" fmla="*/ 10 h 52"/>
                <a:gd name="T14" fmla="*/ 123 w 141"/>
                <a:gd name="T15" fmla="*/ 3 h 52"/>
                <a:gd name="T16" fmla="*/ 122 w 141"/>
                <a:gd name="T17" fmla="*/ 1 h 52"/>
                <a:gd name="T18" fmla="*/ 85 w 141"/>
                <a:gd name="T19" fmla="*/ 3 h 52"/>
                <a:gd name="T20" fmla="*/ 2 w 141"/>
                <a:gd name="T21" fmla="*/ 23 h 52"/>
                <a:gd name="T22" fmla="*/ 70 w 141"/>
                <a:gd name="T23" fmla="*/ 22 h 52"/>
                <a:gd name="T24" fmla="*/ 76 w 141"/>
                <a:gd name="T25" fmla="*/ 17 h 52"/>
                <a:gd name="T26" fmla="*/ 133 w 141"/>
                <a:gd name="T27" fmla="*/ 17 h 52"/>
                <a:gd name="T28" fmla="*/ 137 w 141"/>
                <a:gd name="T29" fmla="*/ 22 h 52"/>
                <a:gd name="T30" fmla="*/ 70 w 141"/>
                <a:gd name="T31"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52">
                  <a:moveTo>
                    <a:pt x="2" y="23"/>
                  </a:moveTo>
                  <a:cubicBezTo>
                    <a:pt x="1" y="22"/>
                    <a:pt x="1" y="22"/>
                    <a:pt x="0" y="22"/>
                  </a:cubicBezTo>
                  <a:cubicBezTo>
                    <a:pt x="2" y="31"/>
                    <a:pt x="4" y="38"/>
                    <a:pt x="6" y="45"/>
                  </a:cubicBezTo>
                  <a:cubicBezTo>
                    <a:pt x="51" y="52"/>
                    <a:pt x="91" y="50"/>
                    <a:pt x="127" y="40"/>
                  </a:cubicBezTo>
                  <a:cubicBezTo>
                    <a:pt x="141" y="19"/>
                    <a:pt x="141" y="19"/>
                    <a:pt x="141" y="19"/>
                  </a:cubicBezTo>
                  <a:cubicBezTo>
                    <a:pt x="140" y="19"/>
                    <a:pt x="140" y="18"/>
                    <a:pt x="140" y="17"/>
                  </a:cubicBezTo>
                  <a:cubicBezTo>
                    <a:pt x="131" y="10"/>
                    <a:pt x="131" y="10"/>
                    <a:pt x="131" y="10"/>
                  </a:cubicBezTo>
                  <a:cubicBezTo>
                    <a:pt x="123" y="3"/>
                    <a:pt x="123" y="3"/>
                    <a:pt x="123" y="3"/>
                  </a:cubicBezTo>
                  <a:cubicBezTo>
                    <a:pt x="122" y="1"/>
                    <a:pt x="122" y="1"/>
                    <a:pt x="122" y="1"/>
                  </a:cubicBezTo>
                  <a:cubicBezTo>
                    <a:pt x="108" y="0"/>
                    <a:pt x="96" y="0"/>
                    <a:pt x="85" y="3"/>
                  </a:cubicBezTo>
                  <a:cubicBezTo>
                    <a:pt x="60" y="35"/>
                    <a:pt x="32" y="42"/>
                    <a:pt x="2" y="23"/>
                  </a:cubicBezTo>
                  <a:close/>
                  <a:moveTo>
                    <a:pt x="70" y="22"/>
                  </a:moveTo>
                  <a:cubicBezTo>
                    <a:pt x="76" y="17"/>
                    <a:pt x="76" y="17"/>
                    <a:pt x="76" y="17"/>
                  </a:cubicBezTo>
                  <a:cubicBezTo>
                    <a:pt x="133" y="17"/>
                    <a:pt x="133" y="17"/>
                    <a:pt x="133" y="17"/>
                  </a:cubicBezTo>
                  <a:cubicBezTo>
                    <a:pt x="137" y="22"/>
                    <a:pt x="137" y="22"/>
                    <a:pt x="137" y="22"/>
                  </a:cubicBezTo>
                  <a:cubicBezTo>
                    <a:pt x="70" y="22"/>
                    <a:pt x="70" y="22"/>
                    <a:pt x="70" y="2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6" name="Freeform 157"/>
            <p:cNvSpPr>
              <a:spLocks/>
            </p:cNvSpPr>
            <p:nvPr/>
          </p:nvSpPr>
          <p:spPr bwMode="auto">
            <a:xfrm>
              <a:off x="6873876" y="5095876"/>
              <a:ext cx="134938" cy="9525"/>
            </a:xfrm>
            <a:custGeom>
              <a:avLst/>
              <a:gdLst>
                <a:gd name="T0" fmla="*/ 8 w 85"/>
                <a:gd name="T1" fmla="*/ 0 h 6"/>
                <a:gd name="T2" fmla="*/ 0 w 85"/>
                <a:gd name="T3" fmla="*/ 6 h 6"/>
                <a:gd name="T4" fmla="*/ 85 w 85"/>
                <a:gd name="T5" fmla="*/ 6 h 6"/>
                <a:gd name="T6" fmla="*/ 80 w 85"/>
                <a:gd name="T7" fmla="*/ 0 h 6"/>
                <a:gd name="T8" fmla="*/ 8 w 85"/>
                <a:gd name="T9" fmla="*/ 0 h 6"/>
                <a:gd name="T10" fmla="*/ 8 w 85"/>
                <a:gd name="T11" fmla="*/ 0 h 6"/>
              </a:gdLst>
              <a:ahLst/>
              <a:cxnLst>
                <a:cxn ang="0">
                  <a:pos x="T0" y="T1"/>
                </a:cxn>
                <a:cxn ang="0">
                  <a:pos x="T2" y="T3"/>
                </a:cxn>
                <a:cxn ang="0">
                  <a:pos x="T4" y="T5"/>
                </a:cxn>
                <a:cxn ang="0">
                  <a:pos x="T6" y="T7"/>
                </a:cxn>
                <a:cxn ang="0">
                  <a:pos x="T8" y="T9"/>
                </a:cxn>
                <a:cxn ang="0">
                  <a:pos x="T10" y="T11"/>
                </a:cxn>
              </a:cxnLst>
              <a:rect l="0" t="0" r="r" b="b"/>
              <a:pathLst>
                <a:path w="85" h="6">
                  <a:moveTo>
                    <a:pt x="8" y="0"/>
                  </a:moveTo>
                  <a:lnTo>
                    <a:pt x="0" y="6"/>
                  </a:lnTo>
                  <a:lnTo>
                    <a:pt x="85" y="6"/>
                  </a:lnTo>
                  <a:lnTo>
                    <a:pt x="80" y="0"/>
                  </a:lnTo>
                  <a:lnTo>
                    <a:pt x="8" y="0"/>
                  </a:lnTo>
                  <a:lnTo>
                    <a:pt x="8"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7" name="Freeform 158"/>
            <p:cNvSpPr>
              <a:spLocks/>
            </p:cNvSpPr>
            <p:nvPr/>
          </p:nvSpPr>
          <p:spPr bwMode="auto">
            <a:xfrm>
              <a:off x="6667501" y="5089526"/>
              <a:ext cx="55563" cy="88900"/>
            </a:xfrm>
            <a:custGeom>
              <a:avLst/>
              <a:gdLst>
                <a:gd name="T0" fmla="*/ 28 w 28"/>
                <a:gd name="T1" fmla="*/ 44 h 44"/>
                <a:gd name="T2" fmla="*/ 24 w 28"/>
                <a:gd name="T3" fmla="*/ 29 h 44"/>
                <a:gd name="T4" fmla="*/ 14 w 28"/>
                <a:gd name="T5" fmla="*/ 9 h 44"/>
                <a:gd name="T6" fmla="*/ 0 w 28"/>
                <a:gd name="T7" fmla="*/ 0 h 44"/>
                <a:gd name="T8" fmla="*/ 16 w 28"/>
                <a:gd name="T9" fmla="*/ 40 h 44"/>
                <a:gd name="T10" fmla="*/ 28 w 28"/>
                <a:gd name="T11" fmla="*/ 44 h 44"/>
              </a:gdLst>
              <a:ahLst/>
              <a:cxnLst>
                <a:cxn ang="0">
                  <a:pos x="T0" y="T1"/>
                </a:cxn>
                <a:cxn ang="0">
                  <a:pos x="T2" y="T3"/>
                </a:cxn>
                <a:cxn ang="0">
                  <a:pos x="T4" y="T5"/>
                </a:cxn>
                <a:cxn ang="0">
                  <a:pos x="T6" y="T7"/>
                </a:cxn>
                <a:cxn ang="0">
                  <a:pos x="T8" y="T9"/>
                </a:cxn>
                <a:cxn ang="0">
                  <a:pos x="T10" y="T11"/>
                </a:cxn>
              </a:cxnLst>
              <a:rect l="0" t="0" r="r" b="b"/>
              <a:pathLst>
                <a:path w="28" h="44">
                  <a:moveTo>
                    <a:pt x="28" y="44"/>
                  </a:moveTo>
                  <a:cubicBezTo>
                    <a:pt x="24" y="29"/>
                    <a:pt x="24" y="29"/>
                    <a:pt x="24" y="29"/>
                  </a:cubicBezTo>
                  <a:cubicBezTo>
                    <a:pt x="19" y="24"/>
                    <a:pt x="15" y="17"/>
                    <a:pt x="14" y="9"/>
                  </a:cubicBezTo>
                  <a:cubicBezTo>
                    <a:pt x="0" y="0"/>
                    <a:pt x="0" y="0"/>
                    <a:pt x="0" y="0"/>
                  </a:cubicBezTo>
                  <a:cubicBezTo>
                    <a:pt x="1" y="21"/>
                    <a:pt x="6" y="35"/>
                    <a:pt x="16" y="40"/>
                  </a:cubicBezTo>
                  <a:cubicBezTo>
                    <a:pt x="20" y="42"/>
                    <a:pt x="24" y="43"/>
                    <a:pt x="28" y="44"/>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8" name="Freeform 159"/>
            <p:cNvSpPr>
              <a:spLocks noEditPoints="1"/>
            </p:cNvSpPr>
            <p:nvPr/>
          </p:nvSpPr>
          <p:spPr bwMode="auto">
            <a:xfrm>
              <a:off x="6664326" y="5416551"/>
              <a:ext cx="238125" cy="50800"/>
            </a:xfrm>
            <a:custGeom>
              <a:avLst/>
              <a:gdLst>
                <a:gd name="T0" fmla="*/ 0 w 119"/>
                <a:gd name="T1" fmla="*/ 23 h 25"/>
                <a:gd name="T2" fmla="*/ 23 w 119"/>
                <a:gd name="T3" fmla="*/ 25 h 25"/>
                <a:gd name="T4" fmla="*/ 119 w 119"/>
                <a:gd name="T5" fmla="*/ 15 h 25"/>
                <a:gd name="T6" fmla="*/ 102 w 119"/>
                <a:gd name="T7" fmla="*/ 2 h 25"/>
                <a:gd name="T8" fmla="*/ 91 w 119"/>
                <a:gd name="T9" fmla="*/ 0 h 25"/>
                <a:gd name="T10" fmla="*/ 74 w 119"/>
                <a:gd name="T11" fmla="*/ 0 h 25"/>
                <a:gd name="T12" fmla="*/ 0 w 119"/>
                <a:gd name="T13" fmla="*/ 23 h 25"/>
                <a:gd name="T14" fmla="*/ 19 w 119"/>
                <a:gd name="T15" fmla="*/ 23 h 25"/>
                <a:gd name="T16" fmla="*/ 7 w 119"/>
                <a:gd name="T17" fmla="*/ 22 h 25"/>
                <a:gd name="T18" fmla="*/ 74 w 119"/>
                <a:gd name="T19" fmla="*/ 2 h 25"/>
                <a:gd name="T20" fmla="*/ 91 w 119"/>
                <a:gd name="T21" fmla="*/ 2 h 25"/>
                <a:gd name="T22" fmla="*/ 96 w 119"/>
                <a:gd name="T23" fmla="*/ 3 h 25"/>
                <a:gd name="T24" fmla="*/ 19 w 119"/>
                <a:gd name="T25"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5">
                  <a:moveTo>
                    <a:pt x="0" y="23"/>
                  </a:moveTo>
                  <a:cubicBezTo>
                    <a:pt x="8" y="24"/>
                    <a:pt x="15" y="25"/>
                    <a:pt x="23" y="25"/>
                  </a:cubicBezTo>
                  <a:cubicBezTo>
                    <a:pt x="58" y="24"/>
                    <a:pt x="90" y="21"/>
                    <a:pt x="119" y="15"/>
                  </a:cubicBezTo>
                  <a:cubicBezTo>
                    <a:pt x="118" y="11"/>
                    <a:pt x="113" y="6"/>
                    <a:pt x="102" y="2"/>
                  </a:cubicBezTo>
                  <a:cubicBezTo>
                    <a:pt x="98" y="1"/>
                    <a:pt x="95" y="1"/>
                    <a:pt x="91" y="0"/>
                  </a:cubicBezTo>
                  <a:cubicBezTo>
                    <a:pt x="74" y="0"/>
                    <a:pt x="74" y="0"/>
                    <a:pt x="74" y="0"/>
                  </a:cubicBezTo>
                  <a:cubicBezTo>
                    <a:pt x="44" y="3"/>
                    <a:pt x="20" y="10"/>
                    <a:pt x="0" y="23"/>
                  </a:cubicBezTo>
                  <a:close/>
                  <a:moveTo>
                    <a:pt x="19" y="23"/>
                  </a:moveTo>
                  <a:cubicBezTo>
                    <a:pt x="15" y="22"/>
                    <a:pt x="11" y="22"/>
                    <a:pt x="7" y="22"/>
                  </a:cubicBezTo>
                  <a:cubicBezTo>
                    <a:pt x="26" y="11"/>
                    <a:pt x="48" y="5"/>
                    <a:pt x="74" y="2"/>
                  </a:cubicBezTo>
                  <a:cubicBezTo>
                    <a:pt x="91" y="2"/>
                    <a:pt x="91" y="2"/>
                    <a:pt x="91" y="2"/>
                  </a:cubicBezTo>
                  <a:cubicBezTo>
                    <a:pt x="93" y="3"/>
                    <a:pt x="95" y="3"/>
                    <a:pt x="96" y="3"/>
                  </a:cubicBezTo>
                  <a:cubicBezTo>
                    <a:pt x="65" y="7"/>
                    <a:pt x="39" y="14"/>
                    <a:pt x="19"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9" name="Freeform 160"/>
            <p:cNvSpPr>
              <a:spLocks/>
            </p:cNvSpPr>
            <p:nvPr/>
          </p:nvSpPr>
          <p:spPr bwMode="auto">
            <a:xfrm>
              <a:off x="6677026" y="5421313"/>
              <a:ext cx="179388" cy="41275"/>
            </a:xfrm>
            <a:custGeom>
              <a:avLst/>
              <a:gdLst>
                <a:gd name="T0" fmla="*/ 0 w 89"/>
                <a:gd name="T1" fmla="*/ 20 h 21"/>
                <a:gd name="T2" fmla="*/ 12 w 89"/>
                <a:gd name="T3" fmla="*/ 21 h 21"/>
                <a:gd name="T4" fmla="*/ 89 w 89"/>
                <a:gd name="T5" fmla="*/ 1 h 21"/>
                <a:gd name="T6" fmla="*/ 84 w 89"/>
                <a:gd name="T7" fmla="*/ 0 h 21"/>
                <a:gd name="T8" fmla="*/ 67 w 89"/>
                <a:gd name="T9" fmla="*/ 0 h 21"/>
                <a:gd name="T10" fmla="*/ 0 w 89"/>
                <a:gd name="T11" fmla="*/ 20 h 21"/>
              </a:gdLst>
              <a:ahLst/>
              <a:cxnLst>
                <a:cxn ang="0">
                  <a:pos x="T0" y="T1"/>
                </a:cxn>
                <a:cxn ang="0">
                  <a:pos x="T2" y="T3"/>
                </a:cxn>
                <a:cxn ang="0">
                  <a:pos x="T4" y="T5"/>
                </a:cxn>
                <a:cxn ang="0">
                  <a:pos x="T6" y="T7"/>
                </a:cxn>
                <a:cxn ang="0">
                  <a:pos x="T8" y="T9"/>
                </a:cxn>
                <a:cxn ang="0">
                  <a:pos x="T10" y="T11"/>
                </a:cxn>
              </a:cxnLst>
              <a:rect l="0" t="0" r="r" b="b"/>
              <a:pathLst>
                <a:path w="89" h="21">
                  <a:moveTo>
                    <a:pt x="0" y="20"/>
                  </a:moveTo>
                  <a:cubicBezTo>
                    <a:pt x="4" y="20"/>
                    <a:pt x="8" y="20"/>
                    <a:pt x="12" y="21"/>
                  </a:cubicBezTo>
                  <a:cubicBezTo>
                    <a:pt x="32" y="12"/>
                    <a:pt x="58" y="5"/>
                    <a:pt x="89" y="1"/>
                  </a:cubicBezTo>
                  <a:cubicBezTo>
                    <a:pt x="88" y="1"/>
                    <a:pt x="86" y="1"/>
                    <a:pt x="84" y="0"/>
                  </a:cubicBezTo>
                  <a:cubicBezTo>
                    <a:pt x="67" y="0"/>
                    <a:pt x="67" y="0"/>
                    <a:pt x="67" y="0"/>
                  </a:cubicBezTo>
                  <a:cubicBezTo>
                    <a:pt x="41" y="3"/>
                    <a:pt x="19" y="9"/>
                    <a:pt x="0" y="2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0" name="Freeform 161"/>
            <p:cNvSpPr>
              <a:spLocks/>
            </p:cNvSpPr>
            <p:nvPr/>
          </p:nvSpPr>
          <p:spPr bwMode="auto">
            <a:xfrm>
              <a:off x="6710363" y="5421313"/>
              <a:ext cx="276225" cy="53975"/>
            </a:xfrm>
            <a:custGeom>
              <a:avLst/>
              <a:gdLst>
                <a:gd name="T0" fmla="*/ 79 w 138"/>
                <a:gd name="T1" fmla="*/ 0 h 27"/>
                <a:gd name="T2" fmla="*/ 96 w 138"/>
                <a:gd name="T3" fmla="*/ 13 h 27"/>
                <a:gd name="T4" fmla="*/ 0 w 138"/>
                <a:gd name="T5" fmla="*/ 23 h 27"/>
                <a:gd name="T6" fmla="*/ 138 w 138"/>
                <a:gd name="T7" fmla="*/ 21 h 27"/>
                <a:gd name="T8" fmla="*/ 79 w 138"/>
                <a:gd name="T9" fmla="*/ 0 h 27"/>
              </a:gdLst>
              <a:ahLst/>
              <a:cxnLst>
                <a:cxn ang="0">
                  <a:pos x="T0" y="T1"/>
                </a:cxn>
                <a:cxn ang="0">
                  <a:pos x="T2" y="T3"/>
                </a:cxn>
                <a:cxn ang="0">
                  <a:pos x="T4" y="T5"/>
                </a:cxn>
                <a:cxn ang="0">
                  <a:pos x="T6" y="T7"/>
                </a:cxn>
                <a:cxn ang="0">
                  <a:pos x="T8" y="T9"/>
                </a:cxn>
              </a:cxnLst>
              <a:rect l="0" t="0" r="r" b="b"/>
              <a:pathLst>
                <a:path w="138" h="27">
                  <a:moveTo>
                    <a:pt x="79" y="0"/>
                  </a:moveTo>
                  <a:cubicBezTo>
                    <a:pt x="90" y="4"/>
                    <a:pt x="95" y="9"/>
                    <a:pt x="96" y="13"/>
                  </a:cubicBezTo>
                  <a:cubicBezTo>
                    <a:pt x="67" y="19"/>
                    <a:pt x="35" y="22"/>
                    <a:pt x="0" y="23"/>
                  </a:cubicBezTo>
                  <a:cubicBezTo>
                    <a:pt x="44" y="27"/>
                    <a:pt x="90" y="26"/>
                    <a:pt x="138" y="21"/>
                  </a:cubicBezTo>
                  <a:cubicBezTo>
                    <a:pt x="118" y="11"/>
                    <a:pt x="99" y="4"/>
                    <a:pt x="79"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1" name="Freeform 162"/>
            <p:cNvSpPr>
              <a:spLocks/>
            </p:cNvSpPr>
            <p:nvPr/>
          </p:nvSpPr>
          <p:spPr bwMode="auto">
            <a:xfrm>
              <a:off x="7354888" y="5046663"/>
              <a:ext cx="20638" cy="34925"/>
            </a:xfrm>
            <a:custGeom>
              <a:avLst/>
              <a:gdLst>
                <a:gd name="T0" fmla="*/ 1 w 10"/>
                <a:gd name="T1" fmla="*/ 7 h 17"/>
                <a:gd name="T2" fmla="*/ 3 w 10"/>
                <a:gd name="T3" fmla="*/ 17 h 17"/>
                <a:gd name="T4" fmla="*/ 10 w 10"/>
                <a:gd name="T5" fmla="*/ 0 h 17"/>
                <a:gd name="T6" fmla="*/ 3 w 10"/>
                <a:gd name="T7" fmla="*/ 5 h 17"/>
                <a:gd name="T8" fmla="*/ 1 w 10"/>
                <a:gd name="T9" fmla="*/ 7 h 17"/>
              </a:gdLst>
              <a:ahLst/>
              <a:cxnLst>
                <a:cxn ang="0">
                  <a:pos x="T0" y="T1"/>
                </a:cxn>
                <a:cxn ang="0">
                  <a:pos x="T2" y="T3"/>
                </a:cxn>
                <a:cxn ang="0">
                  <a:pos x="T4" y="T5"/>
                </a:cxn>
                <a:cxn ang="0">
                  <a:pos x="T6" y="T7"/>
                </a:cxn>
                <a:cxn ang="0">
                  <a:pos x="T8" y="T9"/>
                </a:cxn>
              </a:cxnLst>
              <a:rect l="0" t="0" r="r" b="b"/>
              <a:pathLst>
                <a:path w="10" h="17">
                  <a:moveTo>
                    <a:pt x="1" y="7"/>
                  </a:moveTo>
                  <a:cubicBezTo>
                    <a:pt x="0" y="11"/>
                    <a:pt x="0" y="14"/>
                    <a:pt x="3" y="17"/>
                  </a:cubicBezTo>
                  <a:cubicBezTo>
                    <a:pt x="10" y="0"/>
                    <a:pt x="10" y="0"/>
                    <a:pt x="10" y="0"/>
                  </a:cubicBezTo>
                  <a:cubicBezTo>
                    <a:pt x="3" y="5"/>
                    <a:pt x="3" y="5"/>
                    <a:pt x="3" y="5"/>
                  </a:cubicBezTo>
                  <a:cubicBezTo>
                    <a:pt x="2" y="5"/>
                    <a:pt x="2" y="6"/>
                    <a:pt x="1"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2" name="Freeform 163"/>
            <p:cNvSpPr>
              <a:spLocks/>
            </p:cNvSpPr>
            <p:nvPr/>
          </p:nvSpPr>
          <p:spPr bwMode="auto">
            <a:xfrm>
              <a:off x="7161213" y="5081588"/>
              <a:ext cx="101600" cy="185738"/>
            </a:xfrm>
            <a:custGeom>
              <a:avLst/>
              <a:gdLst>
                <a:gd name="T0" fmla="*/ 22 w 51"/>
                <a:gd name="T1" fmla="*/ 3 h 93"/>
                <a:gd name="T2" fmla="*/ 22 w 51"/>
                <a:gd name="T3" fmla="*/ 12 h 93"/>
                <a:gd name="T4" fmla="*/ 21 w 51"/>
                <a:gd name="T5" fmla="*/ 24 h 93"/>
                <a:gd name="T6" fmla="*/ 0 w 51"/>
                <a:gd name="T7" fmla="*/ 82 h 93"/>
                <a:gd name="T8" fmla="*/ 1 w 51"/>
                <a:gd name="T9" fmla="*/ 82 h 93"/>
                <a:gd name="T10" fmla="*/ 4 w 51"/>
                <a:gd name="T11" fmla="*/ 87 h 93"/>
                <a:gd name="T12" fmla="*/ 10 w 51"/>
                <a:gd name="T13" fmla="*/ 93 h 93"/>
                <a:gd name="T14" fmla="*/ 44 w 51"/>
                <a:gd name="T15" fmla="*/ 31 h 93"/>
                <a:gd name="T16" fmla="*/ 51 w 51"/>
                <a:gd name="T17" fmla="*/ 0 h 93"/>
                <a:gd name="T18" fmla="*/ 22 w 51"/>
                <a:gd name="T19" fmla="*/ 0 h 93"/>
                <a:gd name="T20" fmla="*/ 22 w 51"/>
                <a:gd name="T21"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93">
                  <a:moveTo>
                    <a:pt x="22" y="3"/>
                  </a:moveTo>
                  <a:cubicBezTo>
                    <a:pt x="22" y="12"/>
                    <a:pt x="22" y="12"/>
                    <a:pt x="22" y="12"/>
                  </a:cubicBezTo>
                  <a:cubicBezTo>
                    <a:pt x="21" y="24"/>
                    <a:pt x="21" y="24"/>
                    <a:pt x="21" y="24"/>
                  </a:cubicBezTo>
                  <a:cubicBezTo>
                    <a:pt x="14" y="46"/>
                    <a:pt x="8" y="65"/>
                    <a:pt x="0" y="82"/>
                  </a:cubicBezTo>
                  <a:cubicBezTo>
                    <a:pt x="0" y="82"/>
                    <a:pt x="1" y="82"/>
                    <a:pt x="1" y="82"/>
                  </a:cubicBezTo>
                  <a:cubicBezTo>
                    <a:pt x="2" y="84"/>
                    <a:pt x="3" y="86"/>
                    <a:pt x="4" y="87"/>
                  </a:cubicBezTo>
                  <a:cubicBezTo>
                    <a:pt x="6" y="89"/>
                    <a:pt x="8" y="91"/>
                    <a:pt x="10" y="93"/>
                  </a:cubicBezTo>
                  <a:cubicBezTo>
                    <a:pt x="44" y="31"/>
                    <a:pt x="44" y="31"/>
                    <a:pt x="44" y="31"/>
                  </a:cubicBezTo>
                  <a:cubicBezTo>
                    <a:pt x="51" y="0"/>
                    <a:pt x="51" y="0"/>
                    <a:pt x="51" y="0"/>
                  </a:cubicBezTo>
                  <a:cubicBezTo>
                    <a:pt x="22" y="0"/>
                    <a:pt x="22" y="0"/>
                    <a:pt x="22" y="0"/>
                  </a:cubicBezTo>
                  <a:cubicBezTo>
                    <a:pt x="22" y="3"/>
                    <a:pt x="22" y="3"/>
                    <a:pt x="22"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3" name="Freeform 164"/>
            <p:cNvSpPr>
              <a:spLocks/>
            </p:cNvSpPr>
            <p:nvPr/>
          </p:nvSpPr>
          <p:spPr bwMode="auto">
            <a:xfrm>
              <a:off x="7086601" y="5087938"/>
              <a:ext cx="119063" cy="17463"/>
            </a:xfrm>
            <a:custGeom>
              <a:avLst/>
              <a:gdLst>
                <a:gd name="T0" fmla="*/ 59 w 59"/>
                <a:gd name="T1" fmla="*/ 9 h 9"/>
                <a:gd name="T2" fmla="*/ 59 w 59"/>
                <a:gd name="T3" fmla="*/ 0 h 9"/>
                <a:gd name="T4" fmla="*/ 36 w 59"/>
                <a:gd name="T5" fmla="*/ 0 h 9"/>
                <a:gd name="T6" fmla="*/ 0 w 59"/>
                <a:gd name="T7" fmla="*/ 0 h 9"/>
                <a:gd name="T8" fmla="*/ 3 w 59"/>
                <a:gd name="T9" fmla="*/ 6 h 9"/>
                <a:gd name="T10" fmla="*/ 4 w 59"/>
                <a:gd name="T11" fmla="*/ 8 h 9"/>
                <a:gd name="T12" fmla="*/ 22 w 59"/>
                <a:gd name="T13" fmla="*/ 8 h 9"/>
                <a:gd name="T14" fmla="*/ 36 w 59"/>
                <a:gd name="T15" fmla="*/ 8 h 9"/>
                <a:gd name="T16" fmla="*/ 59 w 5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9">
                  <a:moveTo>
                    <a:pt x="59" y="9"/>
                  </a:moveTo>
                  <a:cubicBezTo>
                    <a:pt x="59" y="0"/>
                    <a:pt x="59" y="0"/>
                    <a:pt x="59" y="0"/>
                  </a:cubicBezTo>
                  <a:cubicBezTo>
                    <a:pt x="36" y="0"/>
                    <a:pt x="36" y="0"/>
                    <a:pt x="36" y="0"/>
                  </a:cubicBezTo>
                  <a:cubicBezTo>
                    <a:pt x="0" y="0"/>
                    <a:pt x="0" y="0"/>
                    <a:pt x="0" y="0"/>
                  </a:cubicBezTo>
                  <a:cubicBezTo>
                    <a:pt x="1" y="1"/>
                    <a:pt x="2" y="3"/>
                    <a:pt x="3" y="6"/>
                  </a:cubicBezTo>
                  <a:cubicBezTo>
                    <a:pt x="4" y="6"/>
                    <a:pt x="4" y="7"/>
                    <a:pt x="4" y="8"/>
                  </a:cubicBezTo>
                  <a:cubicBezTo>
                    <a:pt x="22" y="8"/>
                    <a:pt x="22" y="8"/>
                    <a:pt x="22" y="8"/>
                  </a:cubicBezTo>
                  <a:cubicBezTo>
                    <a:pt x="36" y="8"/>
                    <a:pt x="36" y="8"/>
                    <a:pt x="36" y="8"/>
                  </a:cubicBezTo>
                  <a:cubicBezTo>
                    <a:pt x="59" y="9"/>
                    <a:pt x="59" y="9"/>
                    <a:pt x="59" y="9"/>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4" name="Freeform 165"/>
            <p:cNvSpPr>
              <a:spLocks/>
            </p:cNvSpPr>
            <p:nvPr/>
          </p:nvSpPr>
          <p:spPr bwMode="auto">
            <a:xfrm>
              <a:off x="7070726" y="5035551"/>
              <a:ext cx="212725" cy="236538"/>
            </a:xfrm>
            <a:custGeom>
              <a:avLst/>
              <a:gdLst>
                <a:gd name="T0" fmla="*/ 67 w 106"/>
                <a:gd name="T1" fmla="*/ 23 h 118"/>
                <a:gd name="T2" fmla="*/ 96 w 106"/>
                <a:gd name="T3" fmla="*/ 23 h 118"/>
                <a:gd name="T4" fmla="*/ 89 w 106"/>
                <a:gd name="T5" fmla="*/ 54 h 118"/>
                <a:gd name="T6" fmla="*/ 55 w 106"/>
                <a:gd name="T7" fmla="*/ 116 h 118"/>
                <a:gd name="T8" fmla="*/ 62 w 106"/>
                <a:gd name="T9" fmla="*/ 118 h 118"/>
                <a:gd name="T10" fmla="*/ 69 w 106"/>
                <a:gd name="T11" fmla="*/ 118 h 118"/>
                <a:gd name="T12" fmla="*/ 72 w 106"/>
                <a:gd name="T13" fmla="*/ 111 h 118"/>
                <a:gd name="T14" fmla="*/ 97 w 106"/>
                <a:gd name="T15" fmla="*/ 51 h 118"/>
                <a:gd name="T16" fmla="*/ 97 w 106"/>
                <a:gd name="T17" fmla="*/ 73 h 118"/>
                <a:gd name="T18" fmla="*/ 106 w 106"/>
                <a:gd name="T19" fmla="*/ 54 h 118"/>
                <a:gd name="T20" fmla="*/ 105 w 106"/>
                <a:gd name="T21" fmla="*/ 8 h 118"/>
                <a:gd name="T22" fmla="*/ 98 w 106"/>
                <a:gd name="T23" fmla="*/ 7 h 118"/>
                <a:gd name="T24" fmla="*/ 0 w 106"/>
                <a:gd name="T25" fmla="*/ 0 h 118"/>
                <a:gd name="T26" fmla="*/ 5 w 106"/>
                <a:gd name="T27" fmla="*/ 12 h 118"/>
                <a:gd name="T28" fmla="*/ 30 w 106"/>
                <a:gd name="T29" fmla="*/ 25 h 118"/>
                <a:gd name="T30" fmla="*/ 44 w 106"/>
                <a:gd name="T31" fmla="*/ 25 h 118"/>
                <a:gd name="T32" fmla="*/ 67 w 106"/>
                <a:gd name="T33" fmla="*/ 2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118">
                  <a:moveTo>
                    <a:pt x="67" y="23"/>
                  </a:moveTo>
                  <a:cubicBezTo>
                    <a:pt x="96" y="23"/>
                    <a:pt x="96" y="23"/>
                    <a:pt x="96" y="23"/>
                  </a:cubicBezTo>
                  <a:cubicBezTo>
                    <a:pt x="89" y="54"/>
                    <a:pt x="89" y="54"/>
                    <a:pt x="89" y="54"/>
                  </a:cubicBezTo>
                  <a:cubicBezTo>
                    <a:pt x="55" y="116"/>
                    <a:pt x="55" y="116"/>
                    <a:pt x="55" y="116"/>
                  </a:cubicBezTo>
                  <a:cubicBezTo>
                    <a:pt x="57" y="117"/>
                    <a:pt x="59" y="118"/>
                    <a:pt x="62" y="118"/>
                  </a:cubicBezTo>
                  <a:cubicBezTo>
                    <a:pt x="64" y="118"/>
                    <a:pt x="66" y="118"/>
                    <a:pt x="69" y="118"/>
                  </a:cubicBezTo>
                  <a:cubicBezTo>
                    <a:pt x="70" y="116"/>
                    <a:pt x="71" y="113"/>
                    <a:pt x="72" y="111"/>
                  </a:cubicBezTo>
                  <a:cubicBezTo>
                    <a:pt x="82" y="91"/>
                    <a:pt x="90" y="71"/>
                    <a:pt x="97" y="51"/>
                  </a:cubicBezTo>
                  <a:cubicBezTo>
                    <a:pt x="97" y="73"/>
                    <a:pt x="97" y="73"/>
                    <a:pt x="97" y="73"/>
                  </a:cubicBezTo>
                  <a:cubicBezTo>
                    <a:pt x="106" y="54"/>
                    <a:pt x="106" y="54"/>
                    <a:pt x="106" y="54"/>
                  </a:cubicBezTo>
                  <a:cubicBezTo>
                    <a:pt x="105" y="8"/>
                    <a:pt x="105" y="8"/>
                    <a:pt x="105" y="8"/>
                  </a:cubicBezTo>
                  <a:cubicBezTo>
                    <a:pt x="98" y="7"/>
                    <a:pt x="98" y="7"/>
                    <a:pt x="98" y="7"/>
                  </a:cubicBezTo>
                  <a:cubicBezTo>
                    <a:pt x="65" y="13"/>
                    <a:pt x="32" y="11"/>
                    <a:pt x="0" y="0"/>
                  </a:cubicBezTo>
                  <a:cubicBezTo>
                    <a:pt x="1" y="4"/>
                    <a:pt x="2" y="8"/>
                    <a:pt x="5" y="12"/>
                  </a:cubicBezTo>
                  <a:cubicBezTo>
                    <a:pt x="10" y="19"/>
                    <a:pt x="18" y="23"/>
                    <a:pt x="30" y="25"/>
                  </a:cubicBezTo>
                  <a:cubicBezTo>
                    <a:pt x="34" y="25"/>
                    <a:pt x="39" y="25"/>
                    <a:pt x="44" y="25"/>
                  </a:cubicBezTo>
                  <a:cubicBezTo>
                    <a:pt x="51" y="25"/>
                    <a:pt x="59" y="25"/>
                    <a:pt x="67"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5" name="Freeform 166"/>
            <p:cNvSpPr>
              <a:spLocks/>
            </p:cNvSpPr>
            <p:nvPr/>
          </p:nvSpPr>
          <p:spPr bwMode="auto">
            <a:xfrm>
              <a:off x="7162801" y="5256213"/>
              <a:ext cx="31750" cy="31750"/>
            </a:xfrm>
            <a:custGeom>
              <a:avLst/>
              <a:gdLst>
                <a:gd name="T0" fmla="*/ 16 w 16"/>
                <a:gd name="T1" fmla="*/ 8 h 16"/>
                <a:gd name="T2" fmla="*/ 9 w 16"/>
                <a:gd name="T3" fmla="*/ 6 h 16"/>
                <a:gd name="T4" fmla="*/ 3 w 16"/>
                <a:gd name="T5" fmla="*/ 0 h 16"/>
                <a:gd name="T6" fmla="*/ 0 w 16"/>
                <a:gd name="T7" fmla="*/ 4 h 16"/>
                <a:gd name="T8" fmla="*/ 16 w 16"/>
                <a:gd name="T9" fmla="*/ 16 h 16"/>
                <a:gd name="T10" fmla="*/ 16 w 16"/>
                <a:gd name="T11" fmla="*/ 8 h 16"/>
              </a:gdLst>
              <a:ahLst/>
              <a:cxnLst>
                <a:cxn ang="0">
                  <a:pos x="T0" y="T1"/>
                </a:cxn>
                <a:cxn ang="0">
                  <a:pos x="T2" y="T3"/>
                </a:cxn>
                <a:cxn ang="0">
                  <a:pos x="T4" y="T5"/>
                </a:cxn>
                <a:cxn ang="0">
                  <a:pos x="T6" y="T7"/>
                </a:cxn>
                <a:cxn ang="0">
                  <a:pos x="T8" y="T9"/>
                </a:cxn>
                <a:cxn ang="0">
                  <a:pos x="T10" y="T11"/>
                </a:cxn>
              </a:cxnLst>
              <a:rect l="0" t="0" r="r" b="b"/>
              <a:pathLst>
                <a:path w="16" h="16">
                  <a:moveTo>
                    <a:pt x="16" y="8"/>
                  </a:moveTo>
                  <a:cubicBezTo>
                    <a:pt x="13" y="8"/>
                    <a:pt x="11" y="7"/>
                    <a:pt x="9" y="6"/>
                  </a:cubicBezTo>
                  <a:cubicBezTo>
                    <a:pt x="7" y="4"/>
                    <a:pt x="5" y="2"/>
                    <a:pt x="3" y="0"/>
                  </a:cubicBezTo>
                  <a:cubicBezTo>
                    <a:pt x="0" y="4"/>
                    <a:pt x="0" y="4"/>
                    <a:pt x="0" y="4"/>
                  </a:cubicBezTo>
                  <a:cubicBezTo>
                    <a:pt x="5" y="10"/>
                    <a:pt x="10" y="13"/>
                    <a:pt x="16" y="16"/>
                  </a:cubicBezTo>
                  <a:cubicBezTo>
                    <a:pt x="16" y="13"/>
                    <a:pt x="16" y="11"/>
                    <a:pt x="16" y="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6" name="Freeform 167"/>
            <p:cNvSpPr>
              <a:spLocks/>
            </p:cNvSpPr>
            <p:nvPr/>
          </p:nvSpPr>
          <p:spPr bwMode="auto">
            <a:xfrm>
              <a:off x="7191376" y="5257801"/>
              <a:ext cx="33338" cy="46038"/>
            </a:xfrm>
            <a:custGeom>
              <a:avLst/>
              <a:gdLst>
                <a:gd name="T0" fmla="*/ 0 w 17"/>
                <a:gd name="T1" fmla="*/ 23 h 23"/>
                <a:gd name="T2" fmla="*/ 7 w 17"/>
                <a:gd name="T3" fmla="*/ 23 h 23"/>
                <a:gd name="T4" fmla="*/ 17 w 17"/>
                <a:gd name="T5" fmla="*/ 2 h 23"/>
                <a:gd name="T6" fmla="*/ 12 w 17"/>
                <a:gd name="T7" fmla="*/ 0 h 23"/>
                <a:gd name="T8" fmla="*/ 9 w 17"/>
                <a:gd name="T9" fmla="*/ 7 h 23"/>
                <a:gd name="T10" fmla="*/ 2 w 17"/>
                <a:gd name="T11" fmla="*/ 7 h 23"/>
                <a:gd name="T12" fmla="*/ 2 w 17"/>
                <a:gd name="T13" fmla="*/ 15 h 23"/>
                <a:gd name="T14" fmla="*/ 0 w 17"/>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3">
                  <a:moveTo>
                    <a:pt x="0" y="23"/>
                  </a:moveTo>
                  <a:cubicBezTo>
                    <a:pt x="3" y="23"/>
                    <a:pt x="5" y="23"/>
                    <a:pt x="7" y="23"/>
                  </a:cubicBezTo>
                  <a:cubicBezTo>
                    <a:pt x="17" y="2"/>
                    <a:pt x="17" y="2"/>
                    <a:pt x="17" y="2"/>
                  </a:cubicBezTo>
                  <a:cubicBezTo>
                    <a:pt x="15" y="2"/>
                    <a:pt x="14" y="1"/>
                    <a:pt x="12" y="0"/>
                  </a:cubicBezTo>
                  <a:cubicBezTo>
                    <a:pt x="11" y="2"/>
                    <a:pt x="10" y="5"/>
                    <a:pt x="9" y="7"/>
                  </a:cubicBezTo>
                  <a:cubicBezTo>
                    <a:pt x="6" y="7"/>
                    <a:pt x="4" y="7"/>
                    <a:pt x="2" y="7"/>
                  </a:cubicBezTo>
                  <a:cubicBezTo>
                    <a:pt x="2" y="10"/>
                    <a:pt x="2" y="12"/>
                    <a:pt x="2" y="15"/>
                  </a:cubicBezTo>
                  <a:cubicBezTo>
                    <a:pt x="2" y="18"/>
                    <a:pt x="1" y="21"/>
                    <a:pt x="0"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7" name="Freeform 168"/>
            <p:cNvSpPr>
              <a:spLocks/>
            </p:cNvSpPr>
            <p:nvPr/>
          </p:nvSpPr>
          <p:spPr bwMode="auto">
            <a:xfrm>
              <a:off x="7156451" y="5264151"/>
              <a:ext cx="38100" cy="55563"/>
            </a:xfrm>
            <a:custGeom>
              <a:avLst/>
              <a:gdLst>
                <a:gd name="T0" fmla="*/ 17 w 19"/>
                <a:gd name="T1" fmla="*/ 20 h 28"/>
                <a:gd name="T2" fmla="*/ 19 w 19"/>
                <a:gd name="T3" fmla="*/ 12 h 28"/>
                <a:gd name="T4" fmla="*/ 3 w 19"/>
                <a:gd name="T5" fmla="*/ 0 h 28"/>
                <a:gd name="T6" fmla="*/ 0 w 19"/>
                <a:gd name="T7" fmla="*/ 6 h 28"/>
                <a:gd name="T8" fmla="*/ 5 w 19"/>
                <a:gd name="T9" fmla="*/ 16 h 28"/>
                <a:gd name="T10" fmla="*/ 14 w 19"/>
                <a:gd name="T11" fmla="*/ 28 h 28"/>
                <a:gd name="T12" fmla="*/ 17 w 19"/>
                <a:gd name="T13" fmla="*/ 20 h 28"/>
              </a:gdLst>
              <a:ahLst/>
              <a:cxnLst>
                <a:cxn ang="0">
                  <a:pos x="T0" y="T1"/>
                </a:cxn>
                <a:cxn ang="0">
                  <a:pos x="T2" y="T3"/>
                </a:cxn>
                <a:cxn ang="0">
                  <a:pos x="T4" y="T5"/>
                </a:cxn>
                <a:cxn ang="0">
                  <a:pos x="T6" y="T7"/>
                </a:cxn>
                <a:cxn ang="0">
                  <a:pos x="T8" y="T9"/>
                </a:cxn>
                <a:cxn ang="0">
                  <a:pos x="T10" y="T11"/>
                </a:cxn>
                <a:cxn ang="0">
                  <a:pos x="T12" y="T13"/>
                </a:cxn>
              </a:cxnLst>
              <a:rect l="0" t="0" r="r" b="b"/>
              <a:pathLst>
                <a:path w="19" h="28">
                  <a:moveTo>
                    <a:pt x="17" y="20"/>
                  </a:moveTo>
                  <a:cubicBezTo>
                    <a:pt x="18" y="18"/>
                    <a:pt x="19" y="15"/>
                    <a:pt x="19" y="12"/>
                  </a:cubicBezTo>
                  <a:cubicBezTo>
                    <a:pt x="13" y="9"/>
                    <a:pt x="8" y="6"/>
                    <a:pt x="3" y="0"/>
                  </a:cubicBezTo>
                  <a:cubicBezTo>
                    <a:pt x="0" y="6"/>
                    <a:pt x="0" y="6"/>
                    <a:pt x="0" y="6"/>
                  </a:cubicBezTo>
                  <a:cubicBezTo>
                    <a:pt x="2" y="9"/>
                    <a:pt x="3" y="13"/>
                    <a:pt x="5" y="16"/>
                  </a:cubicBezTo>
                  <a:cubicBezTo>
                    <a:pt x="14" y="28"/>
                    <a:pt x="14" y="28"/>
                    <a:pt x="14" y="28"/>
                  </a:cubicBezTo>
                  <a:cubicBezTo>
                    <a:pt x="16" y="26"/>
                    <a:pt x="17" y="23"/>
                    <a:pt x="17"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8" name="Freeform 169"/>
            <p:cNvSpPr>
              <a:spLocks/>
            </p:cNvSpPr>
            <p:nvPr/>
          </p:nvSpPr>
          <p:spPr bwMode="auto">
            <a:xfrm>
              <a:off x="7313613" y="5181601"/>
              <a:ext cx="100013" cy="53975"/>
            </a:xfrm>
            <a:custGeom>
              <a:avLst/>
              <a:gdLst>
                <a:gd name="T0" fmla="*/ 11 w 50"/>
                <a:gd name="T1" fmla="*/ 0 h 27"/>
                <a:gd name="T2" fmla="*/ 0 w 50"/>
                <a:gd name="T3" fmla="*/ 2 h 27"/>
                <a:gd name="T4" fmla="*/ 38 w 50"/>
                <a:gd name="T5" fmla="*/ 25 h 27"/>
                <a:gd name="T6" fmla="*/ 50 w 50"/>
                <a:gd name="T7" fmla="*/ 18 h 27"/>
                <a:gd name="T8" fmla="*/ 22 w 50"/>
                <a:gd name="T9" fmla="*/ 0 h 27"/>
                <a:gd name="T10" fmla="*/ 11 w 50"/>
                <a:gd name="T11" fmla="*/ 0 h 27"/>
              </a:gdLst>
              <a:ahLst/>
              <a:cxnLst>
                <a:cxn ang="0">
                  <a:pos x="T0" y="T1"/>
                </a:cxn>
                <a:cxn ang="0">
                  <a:pos x="T2" y="T3"/>
                </a:cxn>
                <a:cxn ang="0">
                  <a:pos x="T4" y="T5"/>
                </a:cxn>
                <a:cxn ang="0">
                  <a:pos x="T6" y="T7"/>
                </a:cxn>
                <a:cxn ang="0">
                  <a:pos x="T8" y="T9"/>
                </a:cxn>
                <a:cxn ang="0">
                  <a:pos x="T10" y="T11"/>
                </a:cxn>
              </a:cxnLst>
              <a:rect l="0" t="0" r="r" b="b"/>
              <a:pathLst>
                <a:path w="50" h="27">
                  <a:moveTo>
                    <a:pt x="11" y="0"/>
                  </a:moveTo>
                  <a:cubicBezTo>
                    <a:pt x="0" y="2"/>
                    <a:pt x="0" y="2"/>
                    <a:pt x="0" y="2"/>
                  </a:cubicBezTo>
                  <a:cubicBezTo>
                    <a:pt x="38" y="25"/>
                    <a:pt x="38" y="25"/>
                    <a:pt x="38" y="25"/>
                  </a:cubicBezTo>
                  <a:cubicBezTo>
                    <a:pt x="43" y="27"/>
                    <a:pt x="47" y="25"/>
                    <a:pt x="50" y="18"/>
                  </a:cubicBezTo>
                  <a:cubicBezTo>
                    <a:pt x="40" y="16"/>
                    <a:pt x="31" y="10"/>
                    <a:pt x="22" y="0"/>
                  </a:cubicBezTo>
                  <a:cubicBezTo>
                    <a:pt x="11" y="0"/>
                    <a:pt x="11" y="0"/>
                    <a:pt x="1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9" name="Freeform 170"/>
            <p:cNvSpPr>
              <a:spLocks noEditPoints="1"/>
            </p:cNvSpPr>
            <p:nvPr/>
          </p:nvSpPr>
          <p:spPr bwMode="auto">
            <a:xfrm>
              <a:off x="7131051" y="5103813"/>
              <a:ext cx="28575" cy="142875"/>
            </a:xfrm>
            <a:custGeom>
              <a:avLst/>
              <a:gdLst>
                <a:gd name="T0" fmla="*/ 14 w 14"/>
                <a:gd name="T1" fmla="*/ 0 h 71"/>
                <a:gd name="T2" fmla="*/ 0 w 14"/>
                <a:gd name="T3" fmla="*/ 0 h 71"/>
                <a:gd name="T4" fmla="*/ 0 w 14"/>
                <a:gd name="T5" fmla="*/ 51 h 71"/>
                <a:gd name="T6" fmla="*/ 7 w 14"/>
                <a:gd name="T7" fmla="*/ 71 h 71"/>
                <a:gd name="T8" fmla="*/ 14 w 14"/>
                <a:gd name="T9" fmla="*/ 71 h 71"/>
                <a:gd name="T10" fmla="*/ 14 w 14"/>
                <a:gd name="T11" fmla="*/ 0 h 71"/>
                <a:gd name="T12" fmla="*/ 3 w 14"/>
                <a:gd name="T13" fmla="*/ 3 h 71"/>
                <a:gd name="T14" fmla="*/ 7 w 14"/>
                <a:gd name="T15" fmla="*/ 2 h 71"/>
                <a:gd name="T16" fmla="*/ 7 w 14"/>
                <a:gd name="T17" fmla="*/ 66 h 71"/>
                <a:gd name="T18" fmla="*/ 3 w 14"/>
                <a:gd name="T19" fmla="*/ 50 h 71"/>
                <a:gd name="T20" fmla="*/ 3 w 14"/>
                <a:gd name="T21"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71">
                  <a:moveTo>
                    <a:pt x="14" y="0"/>
                  </a:moveTo>
                  <a:cubicBezTo>
                    <a:pt x="0" y="0"/>
                    <a:pt x="0" y="0"/>
                    <a:pt x="0" y="0"/>
                  </a:cubicBezTo>
                  <a:cubicBezTo>
                    <a:pt x="0" y="51"/>
                    <a:pt x="0" y="51"/>
                    <a:pt x="0" y="51"/>
                  </a:cubicBezTo>
                  <a:cubicBezTo>
                    <a:pt x="2" y="58"/>
                    <a:pt x="5" y="64"/>
                    <a:pt x="7" y="71"/>
                  </a:cubicBezTo>
                  <a:cubicBezTo>
                    <a:pt x="14" y="71"/>
                    <a:pt x="14" y="71"/>
                    <a:pt x="14" y="71"/>
                  </a:cubicBezTo>
                  <a:cubicBezTo>
                    <a:pt x="14" y="0"/>
                    <a:pt x="14" y="0"/>
                    <a:pt x="14" y="0"/>
                  </a:cubicBezTo>
                  <a:close/>
                  <a:moveTo>
                    <a:pt x="3" y="3"/>
                  </a:moveTo>
                  <a:cubicBezTo>
                    <a:pt x="7" y="2"/>
                    <a:pt x="7" y="2"/>
                    <a:pt x="7" y="2"/>
                  </a:cubicBezTo>
                  <a:cubicBezTo>
                    <a:pt x="7" y="66"/>
                    <a:pt x="7" y="66"/>
                    <a:pt x="7" y="66"/>
                  </a:cubicBezTo>
                  <a:cubicBezTo>
                    <a:pt x="3" y="50"/>
                    <a:pt x="3" y="50"/>
                    <a:pt x="3" y="50"/>
                  </a:cubicBezTo>
                  <a:cubicBezTo>
                    <a:pt x="3" y="3"/>
                    <a:pt x="3" y="3"/>
                    <a:pt x="3" y="3"/>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0" name="Freeform 171"/>
            <p:cNvSpPr>
              <a:spLocks/>
            </p:cNvSpPr>
            <p:nvPr/>
          </p:nvSpPr>
          <p:spPr bwMode="auto">
            <a:xfrm>
              <a:off x="7137401" y="5106988"/>
              <a:ext cx="7938" cy="128588"/>
            </a:xfrm>
            <a:custGeom>
              <a:avLst/>
              <a:gdLst>
                <a:gd name="T0" fmla="*/ 5 w 5"/>
                <a:gd name="T1" fmla="*/ 0 h 81"/>
                <a:gd name="T2" fmla="*/ 0 w 5"/>
                <a:gd name="T3" fmla="*/ 2 h 81"/>
                <a:gd name="T4" fmla="*/ 0 w 5"/>
                <a:gd name="T5" fmla="*/ 61 h 81"/>
                <a:gd name="T6" fmla="*/ 5 w 5"/>
                <a:gd name="T7" fmla="*/ 81 h 81"/>
                <a:gd name="T8" fmla="*/ 5 w 5"/>
                <a:gd name="T9" fmla="*/ 0 h 81"/>
                <a:gd name="T10" fmla="*/ 5 w 5"/>
                <a:gd name="T11" fmla="*/ 0 h 81"/>
              </a:gdLst>
              <a:ahLst/>
              <a:cxnLst>
                <a:cxn ang="0">
                  <a:pos x="T0" y="T1"/>
                </a:cxn>
                <a:cxn ang="0">
                  <a:pos x="T2" y="T3"/>
                </a:cxn>
                <a:cxn ang="0">
                  <a:pos x="T4" y="T5"/>
                </a:cxn>
                <a:cxn ang="0">
                  <a:pos x="T6" y="T7"/>
                </a:cxn>
                <a:cxn ang="0">
                  <a:pos x="T8" y="T9"/>
                </a:cxn>
                <a:cxn ang="0">
                  <a:pos x="T10" y="T11"/>
                </a:cxn>
              </a:cxnLst>
              <a:rect l="0" t="0" r="r" b="b"/>
              <a:pathLst>
                <a:path w="5" h="81">
                  <a:moveTo>
                    <a:pt x="5" y="0"/>
                  </a:moveTo>
                  <a:lnTo>
                    <a:pt x="0" y="2"/>
                  </a:lnTo>
                  <a:lnTo>
                    <a:pt x="0" y="61"/>
                  </a:lnTo>
                  <a:lnTo>
                    <a:pt x="5" y="81"/>
                  </a:lnTo>
                  <a:lnTo>
                    <a:pt x="5" y="0"/>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1" name="Freeform 172"/>
            <p:cNvSpPr>
              <a:spLocks/>
            </p:cNvSpPr>
            <p:nvPr/>
          </p:nvSpPr>
          <p:spPr bwMode="auto">
            <a:xfrm>
              <a:off x="6996113" y="5081588"/>
              <a:ext cx="201613" cy="266700"/>
            </a:xfrm>
            <a:custGeom>
              <a:avLst/>
              <a:gdLst>
                <a:gd name="T0" fmla="*/ 50 w 100"/>
                <a:gd name="T1" fmla="*/ 17 h 133"/>
                <a:gd name="T2" fmla="*/ 49 w 100"/>
                <a:gd name="T3" fmla="*/ 11 h 133"/>
                <a:gd name="T4" fmla="*/ 48 w 100"/>
                <a:gd name="T5" fmla="*/ 9 h 133"/>
                <a:gd name="T6" fmla="*/ 0 w 100"/>
                <a:gd name="T7" fmla="*/ 0 h 133"/>
                <a:gd name="T8" fmla="*/ 9 w 100"/>
                <a:gd name="T9" fmla="*/ 7 h 133"/>
                <a:gd name="T10" fmla="*/ 35 w 100"/>
                <a:gd name="T11" fmla="*/ 11 h 133"/>
                <a:gd name="T12" fmla="*/ 52 w 100"/>
                <a:gd name="T13" fmla="*/ 58 h 133"/>
                <a:gd name="T14" fmla="*/ 87 w 100"/>
                <a:gd name="T15" fmla="*/ 133 h 133"/>
                <a:gd name="T16" fmla="*/ 100 w 100"/>
                <a:gd name="T17" fmla="*/ 126 h 133"/>
                <a:gd name="T18" fmla="*/ 94 w 100"/>
                <a:gd name="T19" fmla="*/ 119 h 133"/>
                <a:gd name="T20" fmla="*/ 85 w 100"/>
                <a:gd name="T21" fmla="*/ 107 h 133"/>
                <a:gd name="T22" fmla="*/ 80 w 100"/>
                <a:gd name="T23" fmla="*/ 97 h 133"/>
                <a:gd name="T24" fmla="*/ 74 w 100"/>
                <a:gd name="T25" fmla="*/ 82 h 133"/>
                <a:gd name="T26" fmla="*/ 67 w 100"/>
                <a:gd name="T27" fmla="*/ 62 h 133"/>
                <a:gd name="T28" fmla="*/ 59 w 100"/>
                <a:gd name="T29" fmla="*/ 37 h 133"/>
                <a:gd name="T30" fmla="*/ 50 w 100"/>
                <a:gd name="T31" fmla="*/ 1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33">
                  <a:moveTo>
                    <a:pt x="50" y="17"/>
                  </a:moveTo>
                  <a:cubicBezTo>
                    <a:pt x="50" y="15"/>
                    <a:pt x="49" y="13"/>
                    <a:pt x="49" y="11"/>
                  </a:cubicBezTo>
                  <a:cubicBezTo>
                    <a:pt x="49" y="10"/>
                    <a:pt x="49" y="9"/>
                    <a:pt x="48" y="9"/>
                  </a:cubicBezTo>
                  <a:cubicBezTo>
                    <a:pt x="36" y="3"/>
                    <a:pt x="20" y="0"/>
                    <a:pt x="0" y="0"/>
                  </a:cubicBezTo>
                  <a:cubicBezTo>
                    <a:pt x="9" y="7"/>
                    <a:pt x="9" y="7"/>
                    <a:pt x="9" y="7"/>
                  </a:cubicBezTo>
                  <a:cubicBezTo>
                    <a:pt x="35" y="11"/>
                    <a:pt x="35" y="11"/>
                    <a:pt x="35" y="11"/>
                  </a:cubicBezTo>
                  <a:cubicBezTo>
                    <a:pt x="44" y="25"/>
                    <a:pt x="49" y="40"/>
                    <a:pt x="52" y="58"/>
                  </a:cubicBezTo>
                  <a:cubicBezTo>
                    <a:pt x="60" y="83"/>
                    <a:pt x="72" y="108"/>
                    <a:pt x="87" y="133"/>
                  </a:cubicBezTo>
                  <a:cubicBezTo>
                    <a:pt x="92" y="131"/>
                    <a:pt x="96" y="129"/>
                    <a:pt x="100" y="126"/>
                  </a:cubicBezTo>
                  <a:cubicBezTo>
                    <a:pt x="94" y="119"/>
                    <a:pt x="94" y="119"/>
                    <a:pt x="94" y="119"/>
                  </a:cubicBezTo>
                  <a:cubicBezTo>
                    <a:pt x="85" y="107"/>
                    <a:pt x="85" y="107"/>
                    <a:pt x="85" y="107"/>
                  </a:cubicBezTo>
                  <a:cubicBezTo>
                    <a:pt x="83" y="104"/>
                    <a:pt x="82" y="100"/>
                    <a:pt x="80" y="97"/>
                  </a:cubicBezTo>
                  <a:cubicBezTo>
                    <a:pt x="78" y="92"/>
                    <a:pt x="76" y="87"/>
                    <a:pt x="74" y="82"/>
                  </a:cubicBezTo>
                  <a:cubicBezTo>
                    <a:pt x="72" y="75"/>
                    <a:pt x="69" y="69"/>
                    <a:pt x="67" y="62"/>
                  </a:cubicBezTo>
                  <a:cubicBezTo>
                    <a:pt x="64" y="54"/>
                    <a:pt x="62" y="45"/>
                    <a:pt x="59" y="37"/>
                  </a:cubicBezTo>
                  <a:cubicBezTo>
                    <a:pt x="59" y="28"/>
                    <a:pt x="56" y="21"/>
                    <a:pt x="50" y="1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2" name="Freeform 173"/>
            <p:cNvSpPr>
              <a:spLocks/>
            </p:cNvSpPr>
            <p:nvPr/>
          </p:nvSpPr>
          <p:spPr bwMode="auto">
            <a:xfrm>
              <a:off x="6980238" y="5067301"/>
              <a:ext cx="112713" cy="31750"/>
            </a:xfrm>
            <a:custGeom>
              <a:avLst/>
              <a:gdLst>
                <a:gd name="T0" fmla="*/ 56 w 56"/>
                <a:gd name="T1" fmla="*/ 16 h 16"/>
                <a:gd name="T2" fmla="*/ 53 w 56"/>
                <a:gd name="T3" fmla="*/ 10 h 16"/>
                <a:gd name="T4" fmla="*/ 36 w 56"/>
                <a:gd name="T5" fmla="*/ 4 h 16"/>
                <a:gd name="T6" fmla="*/ 27 w 56"/>
                <a:gd name="T7" fmla="*/ 3 h 16"/>
                <a:gd name="T8" fmla="*/ 21 w 56"/>
                <a:gd name="T9" fmla="*/ 2 h 16"/>
                <a:gd name="T10" fmla="*/ 0 w 56"/>
                <a:gd name="T11" fmla="*/ 0 h 16"/>
                <a:gd name="T12" fmla="*/ 8 w 56"/>
                <a:gd name="T13" fmla="*/ 7 h 16"/>
                <a:gd name="T14" fmla="*/ 56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56" y="16"/>
                  </a:moveTo>
                  <a:cubicBezTo>
                    <a:pt x="55" y="13"/>
                    <a:pt x="54" y="11"/>
                    <a:pt x="53" y="10"/>
                  </a:cubicBezTo>
                  <a:cubicBezTo>
                    <a:pt x="49" y="6"/>
                    <a:pt x="44" y="4"/>
                    <a:pt x="36" y="4"/>
                  </a:cubicBezTo>
                  <a:cubicBezTo>
                    <a:pt x="27" y="3"/>
                    <a:pt x="27" y="3"/>
                    <a:pt x="27" y="3"/>
                  </a:cubicBezTo>
                  <a:cubicBezTo>
                    <a:pt x="21" y="2"/>
                    <a:pt x="21" y="2"/>
                    <a:pt x="21" y="2"/>
                  </a:cubicBezTo>
                  <a:cubicBezTo>
                    <a:pt x="0" y="0"/>
                    <a:pt x="0" y="0"/>
                    <a:pt x="0" y="0"/>
                  </a:cubicBezTo>
                  <a:cubicBezTo>
                    <a:pt x="8" y="7"/>
                    <a:pt x="8" y="7"/>
                    <a:pt x="8" y="7"/>
                  </a:cubicBezTo>
                  <a:cubicBezTo>
                    <a:pt x="28" y="7"/>
                    <a:pt x="44" y="10"/>
                    <a:pt x="56"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3" name="Freeform 174"/>
            <p:cNvSpPr>
              <a:spLocks noEditPoints="1"/>
            </p:cNvSpPr>
            <p:nvPr/>
          </p:nvSpPr>
          <p:spPr bwMode="auto">
            <a:xfrm>
              <a:off x="6999288" y="5095876"/>
              <a:ext cx="171450" cy="257175"/>
            </a:xfrm>
            <a:custGeom>
              <a:avLst/>
              <a:gdLst>
                <a:gd name="T0" fmla="*/ 8 w 86"/>
                <a:gd name="T1" fmla="*/ 0 h 128"/>
                <a:gd name="T2" fmla="*/ 9 w 86"/>
                <a:gd name="T3" fmla="*/ 2 h 128"/>
                <a:gd name="T4" fmla="*/ 0 w 86"/>
                <a:gd name="T5" fmla="*/ 35 h 128"/>
                <a:gd name="T6" fmla="*/ 6 w 86"/>
                <a:gd name="T7" fmla="*/ 36 h 128"/>
                <a:gd name="T8" fmla="*/ 7 w 86"/>
                <a:gd name="T9" fmla="*/ 36 h 128"/>
                <a:gd name="T10" fmla="*/ 22 w 86"/>
                <a:gd name="T11" fmla="*/ 38 h 128"/>
                <a:gd name="T12" fmla="*/ 37 w 86"/>
                <a:gd name="T13" fmla="*/ 80 h 128"/>
                <a:gd name="T14" fmla="*/ 55 w 86"/>
                <a:gd name="T15" fmla="*/ 105 h 128"/>
                <a:gd name="T16" fmla="*/ 56 w 86"/>
                <a:gd name="T17" fmla="*/ 106 h 128"/>
                <a:gd name="T18" fmla="*/ 59 w 86"/>
                <a:gd name="T19" fmla="*/ 110 h 128"/>
                <a:gd name="T20" fmla="*/ 78 w 86"/>
                <a:gd name="T21" fmla="*/ 128 h 128"/>
                <a:gd name="T22" fmla="*/ 86 w 86"/>
                <a:gd name="T23" fmla="*/ 126 h 128"/>
                <a:gd name="T24" fmla="*/ 51 w 86"/>
                <a:gd name="T25" fmla="*/ 51 h 128"/>
                <a:gd name="T26" fmla="*/ 34 w 86"/>
                <a:gd name="T27" fmla="*/ 4 h 128"/>
                <a:gd name="T28" fmla="*/ 8 w 86"/>
                <a:gd name="T29" fmla="*/ 0 h 128"/>
                <a:gd name="T30" fmla="*/ 24 w 86"/>
                <a:gd name="T31" fmla="*/ 35 h 128"/>
                <a:gd name="T32" fmla="*/ 8 w 86"/>
                <a:gd name="T33" fmla="*/ 33 h 128"/>
                <a:gd name="T34" fmla="*/ 11 w 86"/>
                <a:gd name="T35" fmla="*/ 29 h 128"/>
                <a:gd name="T36" fmla="*/ 28 w 86"/>
                <a:gd name="T37" fmla="*/ 33 h 128"/>
                <a:gd name="T38" fmla="*/ 67 w 86"/>
                <a:gd name="T39" fmla="*/ 108 h 128"/>
                <a:gd name="T40" fmla="*/ 60 w 86"/>
                <a:gd name="T41" fmla="*/ 108 h 128"/>
                <a:gd name="T42" fmla="*/ 24 w 86"/>
                <a:gd name="T43" fmla="*/ 3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128">
                  <a:moveTo>
                    <a:pt x="8" y="0"/>
                  </a:moveTo>
                  <a:cubicBezTo>
                    <a:pt x="8" y="1"/>
                    <a:pt x="8" y="2"/>
                    <a:pt x="9" y="2"/>
                  </a:cubicBezTo>
                  <a:cubicBezTo>
                    <a:pt x="12" y="14"/>
                    <a:pt x="9" y="25"/>
                    <a:pt x="0" y="35"/>
                  </a:cubicBezTo>
                  <a:cubicBezTo>
                    <a:pt x="6" y="36"/>
                    <a:pt x="6" y="36"/>
                    <a:pt x="6" y="36"/>
                  </a:cubicBezTo>
                  <a:cubicBezTo>
                    <a:pt x="7" y="36"/>
                    <a:pt x="7" y="36"/>
                    <a:pt x="7" y="36"/>
                  </a:cubicBezTo>
                  <a:cubicBezTo>
                    <a:pt x="22" y="38"/>
                    <a:pt x="22" y="38"/>
                    <a:pt x="22" y="38"/>
                  </a:cubicBezTo>
                  <a:cubicBezTo>
                    <a:pt x="22" y="50"/>
                    <a:pt x="27" y="64"/>
                    <a:pt x="37" y="80"/>
                  </a:cubicBezTo>
                  <a:cubicBezTo>
                    <a:pt x="42" y="88"/>
                    <a:pt x="48" y="96"/>
                    <a:pt x="55" y="105"/>
                  </a:cubicBezTo>
                  <a:cubicBezTo>
                    <a:pt x="55" y="105"/>
                    <a:pt x="55" y="106"/>
                    <a:pt x="56" y="106"/>
                  </a:cubicBezTo>
                  <a:cubicBezTo>
                    <a:pt x="57" y="108"/>
                    <a:pt x="58" y="109"/>
                    <a:pt x="59" y="110"/>
                  </a:cubicBezTo>
                  <a:cubicBezTo>
                    <a:pt x="70" y="111"/>
                    <a:pt x="77" y="117"/>
                    <a:pt x="78" y="128"/>
                  </a:cubicBezTo>
                  <a:cubicBezTo>
                    <a:pt x="81" y="128"/>
                    <a:pt x="83" y="127"/>
                    <a:pt x="86" y="126"/>
                  </a:cubicBezTo>
                  <a:cubicBezTo>
                    <a:pt x="71" y="101"/>
                    <a:pt x="59" y="76"/>
                    <a:pt x="51" y="51"/>
                  </a:cubicBezTo>
                  <a:cubicBezTo>
                    <a:pt x="48" y="33"/>
                    <a:pt x="43" y="18"/>
                    <a:pt x="34" y="4"/>
                  </a:cubicBezTo>
                  <a:cubicBezTo>
                    <a:pt x="8" y="0"/>
                    <a:pt x="8" y="0"/>
                    <a:pt x="8" y="0"/>
                  </a:cubicBezTo>
                  <a:close/>
                  <a:moveTo>
                    <a:pt x="24" y="35"/>
                  </a:moveTo>
                  <a:cubicBezTo>
                    <a:pt x="8" y="33"/>
                    <a:pt x="8" y="33"/>
                    <a:pt x="8" y="33"/>
                  </a:cubicBezTo>
                  <a:cubicBezTo>
                    <a:pt x="11" y="29"/>
                    <a:pt x="11" y="29"/>
                    <a:pt x="11" y="29"/>
                  </a:cubicBezTo>
                  <a:cubicBezTo>
                    <a:pt x="28" y="33"/>
                    <a:pt x="28" y="33"/>
                    <a:pt x="28" y="33"/>
                  </a:cubicBezTo>
                  <a:cubicBezTo>
                    <a:pt x="33" y="62"/>
                    <a:pt x="46" y="86"/>
                    <a:pt x="67" y="108"/>
                  </a:cubicBezTo>
                  <a:cubicBezTo>
                    <a:pt x="60" y="108"/>
                    <a:pt x="60" y="108"/>
                    <a:pt x="60" y="108"/>
                  </a:cubicBezTo>
                  <a:cubicBezTo>
                    <a:pt x="41" y="87"/>
                    <a:pt x="29" y="63"/>
                    <a:pt x="24" y="3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4" name="Freeform 175"/>
            <p:cNvSpPr>
              <a:spLocks/>
            </p:cNvSpPr>
            <p:nvPr/>
          </p:nvSpPr>
          <p:spPr bwMode="auto">
            <a:xfrm>
              <a:off x="7015163" y="5153026"/>
              <a:ext cx="117475" cy="158750"/>
            </a:xfrm>
            <a:custGeom>
              <a:avLst/>
              <a:gdLst>
                <a:gd name="T0" fmla="*/ 0 w 59"/>
                <a:gd name="T1" fmla="*/ 4 h 79"/>
                <a:gd name="T2" fmla="*/ 16 w 59"/>
                <a:gd name="T3" fmla="*/ 6 h 79"/>
                <a:gd name="T4" fmla="*/ 52 w 59"/>
                <a:gd name="T5" fmla="*/ 79 h 79"/>
                <a:gd name="T6" fmla="*/ 59 w 59"/>
                <a:gd name="T7" fmla="*/ 79 h 79"/>
                <a:gd name="T8" fmla="*/ 20 w 59"/>
                <a:gd name="T9" fmla="*/ 4 h 79"/>
                <a:gd name="T10" fmla="*/ 3 w 59"/>
                <a:gd name="T11" fmla="*/ 0 h 79"/>
                <a:gd name="T12" fmla="*/ 0 w 5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59" h="79">
                  <a:moveTo>
                    <a:pt x="0" y="4"/>
                  </a:moveTo>
                  <a:cubicBezTo>
                    <a:pt x="16" y="6"/>
                    <a:pt x="16" y="6"/>
                    <a:pt x="16" y="6"/>
                  </a:cubicBezTo>
                  <a:cubicBezTo>
                    <a:pt x="21" y="34"/>
                    <a:pt x="33" y="58"/>
                    <a:pt x="52" y="79"/>
                  </a:cubicBezTo>
                  <a:cubicBezTo>
                    <a:pt x="59" y="79"/>
                    <a:pt x="59" y="79"/>
                    <a:pt x="59" y="79"/>
                  </a:cubicBezTo>
                  <a:cubicBezTo>
                    <a:pt x="38" y="57"/>
                    <a:pt x="25" y="33"/>
                    <a:pt x="20" y="4"/>
                  </a:cubicBezTo>
                  <a:cubicBezTo>
                    <a:pt x="3" y="0"/>
                    <a:pt x="3" y="0"/>
                    <a:pt x="3" y="0"/>
                  </a:cubicBezTo>
                  <a:cubicBezTo>
                    <a:pt x="0" y="4"/>
                    <a:pt x="0" y="4"/>
                    <a:pt x="0" y="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5" name="Freeform 176"/>
            <p:cNvSpPr>
              <a:spLocks/>
            </p:cNvSpPr>
            <p:nvPr/>
          </p:nvSpPr>
          <p:spPr bwMode="auto">
            <a:xfrm>
              <a:off x="7145338" y="5246688"/>
              <a:ext cx="23813" cy="30163"/>
            </a:xfrm>
            <a:custGeom>
              <a:avLst/>
              <a:gdLst>
                <a:gd name="T0" fmla="*/ 7 w 12"/>
                <a:gd name="T1" fmla="*/ 0 h 15"/>
                <a:gd name="T2" fmla="*/ 0 w 12"/>
                <a:gd name="T3" fmla="*/ 0 h 15"/>
                <a:gd name="T4" fmla="*/ 6 w 12"/>
                <a:gd name="T5" fmla="*/ 15 h 15"/>
                <a:gd name="T6" fmla="*/ 9 w 12"/>
                <a:gd name="T7" fmla="*/ 9 h 15"/>
                <a:gd name="T8" fmla="*/ 12 w 12"/>
                <a:gd name="T9" fmla="*/ 5 h 15"/>
                <a:gd name="T10" fmla="*/ 9 w 12"/>
                <a:gd name="T11" fmla="*/ 0 h 15"/>
                <a:gd name="T12" fmla="*/ 7 w 1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7" y="0"/>
                  </a:moveTo>
                  <a:cubicBezTo>
                    <a:pt x="0" y="0"/>
                    <a:pt x="0" y="0"/>
                    <a:pt x="0" y="0"/>
                  </a:cubicBezTo>
                  <a:cubicBezTo>
                    <a:pt x="2" y="5"/>
                    <a:pt x="4" y="10"/>
                    <a:pt x="6" y="15"/>
                  </a:cubicBezTo>
                  <a:cubicBezTo>
                    <a:pt x="9" y="9"/>
                    <a:pt x="9" y="9"/>
                    <a:pt x="9" y="9"/>
                  </a:cubicBezTo>
                  <a:cubicBezTo>
                    <a:pt x="12" y="5"/>
                    <a:pt x="12" y="5"/>
                    <a:pt x="12" y="5"/>
                  </a:cubicBezTo>
                  <a:cubicBezTo>
                    <a:pt x="11" y="4"/>
                    <a:pt x="10" y="2"/>
                    <a:pt x="9" y="0"/>
                  </a:cubicBezTo>
                  <a:cubicBezTo>
                    <a:pt x="8" y="0"/>
                    <a:pt x="7" y="0"/>
                    <a:pt x="7" y="0"/>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6" name="Freeform 177"/>
            <p:cNvSpPr>
              <a:spLocks noEditPoints="1"/>
            </p:cNvSpPr>
            <p:nvPr/>
          </p:nvSpPr>
          <p:spPr bwMode="auto">
            <a:xfrm>
              <a:off x="6972301" y="5256213"/>
              <a:ext cx="136525" cy="49213"/>
            </a:xfrm>
            <a:custGeom>
              <a:avLst/>
              <a:gdLst>
                <a:gd name="T0" fmla="*/ 68 w 68"/>
                <a:gd name="T1" fmla="*/ 25 h 25"/>
                <a:gd name="T2" fmla="*/ 50 w 68"/>
                <a:gd name="T3" fmla="*/ 0 h 25"/>
                <a:gd name="T4" fmla="*/ 0 w 68"/>
                <a:gd name="T5" fmla="*/ 20 h 25"/>
                <a:gd name="T6" fmla="*/ 68 w 68"/>
                <a:gd name="T7" fmla="*/ 25 h 25"/>
                <a:gd name="T8" fmla="*/ 49 w 68"/>
                <a:gd name="T9" fmla="*/ 3 h 25"/>
                <a:gd name="T10" fmla="*/ 54 w 68"/>
                <a:gd name="T11" fmla="*/ 11 h 25"/>
                <a:gd name="T12" fmla="*/ 8 w 68"/>
                <a:gd name="T13" fmla="*/ 18 h 25"/>
                <a:gd name="T14" fmla="*/ 49 w 68"/>
                <a:gd name="T15" fmla="*/ 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25">
                  <a:moveTo>
                    <a:pt x="68" y="25"/>
                  </a:moveTo>
                  <a:cubicBezTo>
                    <a:pt x="61" y="16"/>
                    <a:pt x="55" y="8"/>
                    <a:pt x="50" y="0"/>
                  </a:cubicBezTo>
                  <a:cubicBezTo>
                    <a:pt x="31" y="5"/>
                    <a:pt x="15" y="11"/>
                    <a:pt x="0" y="20"/>
                  </a:cubicBezTo>
                  <a:cubicBezTo>
                    <a:pt x="23" y="23"/>
                    <a:pt x="45" y="24"/>
                    <a:pt x="68" y="25"/>
                  </a:cubicBezTo>
                  <a:close/>
                  <a:moveTo>
                    <a:pt x="49" y="3"/>
                  </a:moveTo>
                  <a:cubicBezTo>
                    <a:pt x="54" y="11"/>
                    <a:pt x="54" y="11"/>
                    <a:pt x="54" y="11"/>
                  </a:cubicBezTo>
                  <a:cubicBezTo>
                    <a:pt x="37" y="12"/>
                    <a:pt x="22" y="14"/>
                    <a:pt x="8" y="18"/>
                  </a:cubicBezTo>
                  <a:cubicBezTo>
                    <a:pt x="21" y="11"/>
                    <a:pt x="35" y="6"/>
                    <a:pt x="49"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7" name="Freeform 178"/>
            <p:cNvSpPr>
              <a:spLocks/>
            </p:cNvSpPr>
            <p:nvPr/>
          </p:nvSpPr>
          <p:spPr bwMode="auto">
            <a:xfrm>
              <a:off x="6988176" y="5262563"/>
              <a:ext cx="92075" cy="30163"/>
            </a:xfrm>
            <a:custGeom>
              <a:avLst/>
              <a:gdLst>
                <a:gd name="T0" fmla="*/ 46 w 46"/>
                <a:gd name="T1" fmla="*/ 8 h 15"/>
                <a:gd name="T2" fmla="*/ 41 w 46"/>
                <a:gd name="T3" fmla="*/ 0 h 15"/>
                <a:gd name="T4" fmla="*/ 0 w 46"/>
                <a:gd name="T5" fmla="*/ 15 h 15"/>
                <a:gd name="T6" fmla="*/ 46 w 46"/>
                <a:gd name="T7" fmla="*/ 8 h 15"/>
              </a:gdLst>
              <a:ahLst/>
              <a:cxnLst>
                <a:cxn ang="0">
                  <a:pos x="T0" y="T1"/>
                </a:cxn>
                <a:cxn ang="0">
                  <a:pos x="T2" y="T3"/>
                </a:cxn>
                <a:cxn ang="0">
                  <a:pos x="T4" y="T5"/>
                </a:cxn>
                <a:cxn ang="0">
                  <a:pos x="T6" y="T7"/>
                </a:cxn>
              </a:cxnLst>
              <a:rect l="0" t="0" r="r" b="b"/>
              <a:pathLst>
                <a:path w="46" h="15">
                  <a:moveTo>
                    <a:pt x="46" y="8"/>
                  </a:moveTo>
                  <a:cubicBezTo>
                    <a:pt x="41" y="0"/>
                    <a:pt x="41" y="0"/>
                    <a:pt x="41" y="0"/>
                  </a:cubicBezTo>
                  <a:cubicBezTo>
                    <a:pt x="27" y="3"/>
                    <a:pt x="13" y="8"/>
                    <a:pt x="0" y="15"/>
                  </a:cubicBezTo>
                  <a:cubicBezTo>
                    <a:pt x="14" y="11"/>
                    <a:pt x="29" y="9"/>
                    <a:pt x="46" y="8"/>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8" name="Freeform 179"/>
            <p:cNvSpPr>
              <a:spLocks/>
            </p:cNvSpPr>
            <p:nvPr/>
          </p:nvSpPr>
          <p:spPr bwMode="auto">
            <a:xfrm>
              <a:off x="7105651" y="5316538"/>
              <a:ext cx="122238" cy="93663"/>
            </a:xfrm>
            <a:custGeom>
              <a:avLst/>
              <a:gdLst>
                <a:gd name="T0" fmla="*/ 14 w 61"/>
                <a:gd name="T1" fmla="*/ 20 h 47"/>
                <a:gd name="T2" fmla="*/ 25 w 61"/>
                <a:gd name="T3" fmla="*/ 18 h 47"/>
                <a:gd name="T4" fmla="*/ 6 w 61"/>
                <a:gd name="T5" fmla="*/ 0 h 47"/>
                <a:gd name="T6" fmla="*/ 3 w 61"/>
                <a:gd name="T7" fmla="*/ 25 h 47"/>
                <a:gd name="T8" fmla="*/ 4 w 61"/>
                <a:gd name="T9" fmla="*/ 26 h 47"/>
                <a:gd name="T10" fmla="*/ 4 w 61"/>
                <a:gd name="T11" fmla="*/ 29 h 47"/>
                <a:gd name="T12" fmla="*/ 10 w 61"/>
                <a:gd name="T13" fmla="*/ 47 h 47"/>
                <a:gd name="T14" fmla="*/ 14 w 61"/>
                <a:gd name="T15" fmla="*/ 47 h 47"/>
                <a:gd name="T16" fmla="*/ 14 w 61"/>
                <a:gd name="T17" fmla="*/ 26 h 47"/>
                <a:gd name="T18" fmla="*/ 42 w 61"/>
                <a:gd name="T19" fmla="*/ 46 h 47"/>
                <a:gd name="T20" fmla="*/ 59 w 61"/>
                <a:gd name="T21" fmla="*/ 44 h 47"/>
                <a:gd name="T22" fmla="*/ 59 w 61"/>
                <a:gd name="T23" fmla="*/ 37 h 47"/>
                <a:gd name="T24" fmla="*/ 48 w 61"/>
                <a:gd name="T25" fmla="*/ 34 h 47"/>
                <a:gd name="T26" fmla="*/ 14 w 61"/>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47">
                  <a:moveTo>
                    <a:pt x="14" y="20"/>
                  </a:moveTo>
                  <a:cubicBezTo>
                    <a:pt x="18" y="20"/>
                    <a:pt x="22" y="19"/>
                    <a:pt x="25" y="18"/>
                  </a:cubicBezTo>
                  <a:cubicBezTo>
                    <a:pt x="24" y="7"/>
                    <a:pt x="17" y="1"/>
                    <a:pt x="6" y="0"/>
                  </a:cubicBezTo>
                  <a:cubicBezTo>
                    <a:pt x="1" y="6"/>
                    <a:pt x="0" y="14"/>
                    <a:pt x="3" y="25"/>
                  </a:cubicBezTo>
                  <a:cubicBezTo>
                    <a:pt x="3" y="25"/>
                    <a:pt x="3" y="26"/>
                    <a:pt x="4" y="26"/>
                  </a:cubicBezTo>
                  <a:cubicBezTo>
                    <a:pt x="4" y="29"/>
                    <a:pt x="4" y="29"/>
                    <a:pt x="4" y="29"/>
                  </a:cubicBezTo>
                  <a:cubicBezTo>
                    <a:pt x="10" y="47"/>
                    <a:pt x="10" y="47"/>
                    <a:pt x="10" y="47"/>
                  </a:cubicBezTo>
                  <a:cubicBezTo>
                    <a:pt x="14" y="47"/>
                    <a:pt x="14" y="47"/>
                    <a:pt x="14" y="47"/>
                  </a:cubicBezTo>
                  <a:cubicBezTo>
                    <a:pt x="14" y="26"/>
                    <a:pt x="14" y="26"/>
                    <a:pt x="14" y="26"/>
                  </a:cubicBezTo>
                  <a:cubicBezTo>
                    <a:pt x="42" y="46"/>
                    <a:pt x="42" y="46"/>
                    <a:pt x="42" y="46"/>
                  </a:cubicBezTo>
                  <a:cubicBezTo>
                    <a:pt x="59" y="44"/>
                    <a:pt x="59" y="44"/>
                    <a:pt x="59" y="44"/>
                  </a:cubicBezTo>
                  <a:cubicBezTo>
                    <a:pt x="59" y="37"/>
                    <a:pt x="59" y="37"/>
                    <a:pt x="59" y="37"/>
                  </a:cubicBezTo>
                  <a:cubicBezTo>
                    <a:pt x="61" y="31"/>
                    <a:pt x="57" y="30"/>
                    <a:pt x="48" y="34"/>
                  </a:cubicBezTo>
                  <a:cubicBezTo>
                    <a:pt x="33" y="34"/>
                    <a:pt x="22" y="30"/>
                    <a:pt x="14" y="2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9" name="Freeform 180"/>
            <p:cNvSpPr>
              <a:spLocks noEditPoints="1"/>
            </p:cNvSpPr>
            <p:nvPr/>
          </p:nvSpPr>
          <p:spPr bwMode="auto">
            <a:xfrm>
              <a:off x="7132638" y="5330826"/>
              <a:ext cx="122238" cy="90488"/>
            </a:xfrm>
            <a:custGeom>
              <a:avLst/>
              <a:gdLst>
                <a:gd name="T0" fmla="*/ 11 w 61"/>
                <a:gd name="T1" fmla="*/ 11 h 45"/>
                <a:gd name="T2" fmla="*/ 0 w 61"/>
                <a:gd name="T3" fmla="*/ 13 h 45"/>
                <a:gd name="T4" fmla="*/ 34 w 61"/>
                <a:gd name="T5" fmla="*/ 27 h 45"/>
                <a:gd name="T6" fmla="*/ 45 w 61"/>
                <a:gd name="T7" fmla="*/ 30 h 45"/>
                <a:gd name="T8" fmla="*/ 45 w 61"/>
                <a:gd name="T9" fmla="*/ 37 h 45"/>
                <a:gd name="T10" fmla="*/ 45 w 61"/>
                <a:gd name="T11" fmla="*/ 45 h 45"/>
                <a:gd name="T12" fmla="*/ 50 w 61"/>
                <a:gd name="T13" fmla="*/ 45 h 45"/>
                <a:gd name="T14" fmla="*/ 51 w 61"/>
                <a:gd name="T15" fmla="*/ 38 h 45"/>
                <a:gd name="T16" fmla="*/ 58 w 61"/>
                <a:gd name="T17" fmla="*/ 22 h 45"/>
                <a:gd name="T18" fmla="*/ 61 w 61"/>
                <a:gd name="T19" fmla="*/ 17 h 45"/>
                <a:gd name="T20" fmla="*/ 35 w 61"/>
                <a:gd name="T21" fmla="*/ 0 h 45"/>
                <a:gd name="T22" fmla="*/ 32 w 61"/>
                <a:gd name="T23" fmla="*/ 2 h 45"/>
                <a:gd name="T24" fmla="*/ 19 w 61"/>
                <a:gd name="T25" fmla="*/ 9 h 45"/>
                <a:gd name="T26" fmla="*/ 11 w 61"/>
                <a:gd name="T27" fmla="*/ 11 h 45"/>
                <a:gd name="T28" fmla="*/ 36 w 61"/>
                <a:gd name="T29" fmla="*/ 4 h 45"/>
                <a:gd name="T30" fmla="*/ 41 w 61"/>
                <a:gd name="T31" fmla="*/ 9 h 45"/>
                <a:gd name="T32" fmla="*/ 7 w 61"/>
                <a:gd name="T33" fmla="*/ 15 h 45"/>
                <a:gd name="T34" fmla="*/ 36 w 61"/>
                <a:gd name="T35"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45">
                  <a:moveTo>
                    <a:pt x="11" y="11"/>
                  </a:moveTo>
                  <a:cubicBezTo>
                    <a:pt x="8" y="12"/>
                    <a:pt x="4" y="13"/>
                    <a:pt x="0" y="13"/>
                  </a:cubicBezTo>
                  <a:cubicBezTo>
                    <a:pt x="8" y="23"/>
                    <a:pt x="19" y="27"/>
                    <a:pt x="34" y="27"/>
                  </a:cubicBezTo>
                  <a:cubicBezTo>
                    <a:pt x="43" y="23"/>
                    <a:pt x="47" y="24"/>
                    <a:pt x="45" y="30"/>
                  </a:cubicBezTo>
                  <a:cubicBezTo>
                    <a:pt x="45" y="37"/>
                    <a:pt x="45" y="37"/>
                    <a:pt x="45" y="37"/>
                  </a:cubicBezTo>
                  <a:cubicBezTo>
                    <a:pt x="45" y="45"/>
                    <a:pt x="45" y="45"/>
                    <a:pt x="45" y="45"/>
                  </a:cubicBezTo>
                  <a:cubicBezTo>
                    <a:pt x="50" y="45"/>
                    <a:pt x="50" y="45"/>
                    <a:pt x="50" y="45"/>
                  </a:cubicBezTo>
                  <a:cubicBezTo>
                    <a:pt x="51" y="42"/>
                    <a:pt x="51" y="40"/>
                    <a:pt x="51" y="38"/>
                  </a:cubicBezTo>
                  <a:cubicBezTo>
                    <a:pt x="53" y="32"/>
                    <a:pt x="55" y="27"/>
                    <a:pt x="58" y="22"/>
                  </a:cubicBezTo>
                  <a:cubicBezTo>
                    <a:pt x="59" y="20"/>
                    <a:pt x="60" y="19"/>
                    <a:pt x="61" y="17"/>
                  </a:cubicBezTo>
                  <a:cubicBezTo>
                    <a:pt x="53" y="13"/>
                    <a:pt x="44" y="7"/>
                    <a:pt x="35" y="0"/>
                  </a:cubicBezTo>
                  <a:cubicBezTo>
                    <a:pt x="34" y="0"/>
                    <a:pt x="33" y="1"/>
                    <a:pt x="32" y="2"/>
                  </a:cubicBezTo>
                  <a:cubicBezTo>
                    <a:pt x="28" y="5"/>
                    <a:pt x="24" y="7"/>
                    <a:pt x="19" y="9"/>
                  </a:cubicBezTo>
                  <a:cubicBezTo>
                    <a:pt x="16" y="10"/>
                    <a:pt x="14" y="11"/>
                    <a:pt x="11" y="11"/>
                  </a:cubicBezTo>
                  <a:close/>
                  <a:moveTo>
                    <a:pt x="36" y="4"/>
                  </a:moveTo>
                  <a:cubicBezTo>
                    <a:pt x="41" y="9"/>
                    <a:pt x="41" y="9"/>
                    <a:pt x="41" y="9"/>
                  </a:cubicBezTo>
                  <a:cubicBezTo>
                    <a:pt x="31" y="12"/>
                    <a:pt x="19" y="15"/>
                    <a:pt x="7" y="15"/>
                  </a:cubicBezTo>
                  <a:cubicBezTo>
                    <a:pt x="17" y="13"/>
                    <a:pt x="27" y="9"/>
                    <a:pt x="3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0" name="Freeform 181"/>
            <p:cNvSpPr>
              <a:spLocks/>
            </p:cNvSpPr>
            <p:nvPr/>
          </p:nvSpPr>
          <p:spPr bwMode="auto">
            <a:xfrm>
              <a:off x="7146926" y="5338763"/>
              <a:ext cx="68263" cy="22225"/>
            </a:xfrm>
            <a:custGeom>
              <a:avLst/>
              <a:gdLst>
                <a:gd name="T0" fmla="*/ 34 w 34"/>
                <a:gd name="T1" fmla="*/ 5 h 11"/>
                <a:gd name="T2" fmla="*/ 29 w 34"/>
                <a:gd name="T3" fmla="*/ 0 h 11"/>
                <a:gd name="T4" fmla="*/ 0 w 34"/>
                <a:gd name="T5" fmla="*/ 11 h 11"/>
                <a:gd name="T6" fmla="*/ 34 w 34"/>
                <a:gd name="T7" fmla="*/ 5 h 11"/>
              </a:gdLst>
              <a:ahLst/>
              <a:cxnLst>
                <a:cxn ang="0">
                  <a:pos x="T0" y="T1"/>
                </a:cxn>
                <a:cxn ang="0">
                  <a:pos x="T2" y="T3"/>
                </a:cxn>
                <a:cxn ang="0">
                  <a:pos x="T4" y="T5"/>
                </a:cxn>
                <a:cxn ang="0">
                  <a:pos x="T6" y="T7"/>
                </a:cxn>
              </a:cxnLst>
              <a:rect l="0" t="0" r="r" b="b"/>
              <a:pathLst>
                <a:path w="34" h="11">
                  <a:moveTo>
                    <a:pt x="34" y="5"/>
                  </a:moveTo>
                  <a:cubicBezTo>
                    <a:pt x="29" y="0"/>
                    <a:pt x="29" y="0"/>
                    <a:pt x="29" y="0"/>
                  </a:cubicBezTo>
                  <a:cubicBezTo>
                    <a:pt x="20" y="5"/>
                    <a:pt x="10" y="9"/>
                    <a:pt x="0" y="11"/>
                  </a:cubicBezTo>
                  <a:cubicBezTo>
                    <a:pt x="12" y="11"/>
                    <a:pt x="24" y="8"/>
                    <a:pt x="34"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1" name="Freeform 182"/>
            <p:cNvSpPr>
              <a:spLocks/>
            </p:cNvSpPr>
            <p:nvPr/>
          </p:nvSpPr>
          <p:spPr bwMode="auto">
            <a:xfrm>
              <a:off x="7088188" y="5308601"/>
              <a:ext cx="28575" cy="92075"/>
            </a:xfrm>
            <a:custGeom>
              <a:avLst/>
              <a:gdLst>
                <a:gd name="T0" fmla="*/ 12 w 14"/>
                <a:gd name="T1" fmla="*/ 33 h 46"/>
                <a:gd name="T2" fmla="*/ 12 w 14"/>
                <a:gd name="T3" fmla="*/ 30 h 46"/>
                <a:gd name="T4" fmla="*/ 11 w 14"/>
                <a:gd name="T5" fmla="*/ 29 h 46"/>
                <a:gd name="T6" fmla="*/ 14 w 14"/>
                <a:gd name="T7" fmla="*/ 4 h 46"/>
                <a:gd name="T8" fmla="*/ 11 w 14"/>
                <a:gd name="T9" fmla="*/ 0 h 46"/>
                <a:gd name="T10" fmla="*/ 4 w 14"/>
                <a:gd name="T11" fmla="*/ 32 h 46"/>
                <a:gd name="T12" fmla="*/ 6 w 14"/>
                <a:gd name="T13" fmla="*/ 46 h 46"/>
                <a:gd name="T14" fmla="*/ 10 w 14"/>
                <a:gd name="T15" fmla="*/ 46 h 46"/>
                <a:gd name="T16" fmla="*/ 12 w 14"/>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6">
                  <a:moveTo>
                    <a:pt x="12" y="33"/>
                  </a:moveTo>
                  <a:cubicBezTo>
                    <a:pt x="12" y="30"/>
                    <a:pt x="12" y="30"/>
                    <a:pt x="12" y="30"/>
                  </a:cubicBezTo>
                  <a:cubicBezTo>
                    <a:pt x="11" y="30"/>
                    <a:pt x="11" y="29"/>
                    <a:pt x="11" y="29"/>
                  </a:cubicBezTo>
                  <a:cubicBezTo>
                    <a:pt x="8" y="18"/>
                    <a:pt x="9" y="10"/>
                    <a:pt x="14" y="4"/>
                  </a:cubicBezTo>
                  <a:cubicBezTo>
                    <a:pt x="13" y="3"/>
                    <a:pt x="12" y="2"/>
                    <a:pt x="11" y="0"/>
                  </a:cubicBezTo>
                  <a:cubicBezTo>
                    <a:pt x="2" y="7"/>
                    <a:pt x="0" y="18"/>
                    <a:pt x="4" y="32"/>
                  </a:cubicBezTo>
                  <a:cubicBezTo>
                    <a:pt x="6" y="46"/>
                    <a:pt x="6" y="46"/>
                    <a:pt x="6" y="46"/>
                  </a:cubicBezTo>
                  <a:cubicBezTo>
                    <a:pt x="10" y="46"/>
                    <a:pt x="10" y="46"/>
                    <a:pt x="10" y="46"/>
                  </a:cubicBezTo>
                  <a:cubicBezTo>
                    <a:pt x="12" y="33"/>
                    <a:pt x="12" y="33"/>
                    <a:pt x="12"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2" name="Freeform 183"/>
            <p:cNvSpPr>
              <a:spLocks/>
            </p:cNvSpPr>
            <p:nvPr/>
          </p:nvSpPr>
          <p:spPr bwMode="auto">
            <a:xfrm>
              <a:off x="7235826" y="5373688"/>
              <a:ext cx="33338" cy="33338"/>
            </a:xfrm>
            <a:custGeom>
              <a:avLst/>
              <a:gdLst>
                <a:gd name="T0" fmla="*/ 0 w 17"/>
                <a:gd name="T1" fmla="*/ 16 h 16"/>
                <a:gd name="T2" fmla="*/ 17 w 17"/>
                <a:gd name="T3" fmla="*/ 9 h 16"/>
                <a:gd name="T4" fmla="*/ 7 w 17"/>
                <a:gd name="T5" fmla="*/ 0 h 16"/>
                <a:gd name="T6" fmla="*/ 0 w 17"/>
                <a:gd name="T7" fmla="*/ 16 h 16"/>
              </a:gdLst>
              <a:ahLst/>
              <a:cxnLst>
                <a:cxn ang="0">
                  <a:pos x="T0" y="T1"/>
                </a:cxn>
                <a:cxn ang="0">
                  <a:pos x="T2" y="T3"/>
                </a:cxn>
                <a:cxn ang="0">
                  <a:pos x="T4" y="T5"/>
                </a:cxn>
                <a:cxn ang="0">
                  <a:pos x="T6" y="T7"/>
                </a:cxn>
              </a:cxnLst>
              <a:rect l="0" t="0" r="r" b="b"/>
              <a:pathLst>
                <a:path w="17" h="16">
                  <a:moveTo>
                    <a:pt x="0" y="16"/>
                  </a:moveTo>
                  <a:cubicBezTo>
                    <a:pt x="17" y="9"/>
                    <a:pt x="17" y="9"/>
                    <a:pt x="17" y="9"/>
                  </a:cubicBezTo>
                  <a:cubicBezTo>
                    <a:pt x="16" y="5"/>
                    <a:pt x="13" y="2"/>
                    <a:pt x="7" y="0"/>
                  </a:cubicBezTo>
                  <a:cubicBezTo>
                    <a:pt x="4" y="5"/>
                    <a:pt x="2" y="10"/>
                    <a:pt x="0" y="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grpSp>
      <p:pic>
        <p:nvPicPr>
          <p:cNvPr id="185" name="图片 184"/>
          <p:cNvPicPr>
            <a:picLocks noChangeAspect="1"/>
          </p:cNvPicPr>
          <p:nvPr/>
        </p:nvPicPr>
        <p:blipFill>
          <a:blip r:embed="rId3"/>
          <a:stretch>
            <a:fillRect/>
          </a:stretch>
        </p:blipFill>
        <p:spPr>
          <a:xfrm>
            <a:off x="1083170" y="2548381"/>
            <a:ext cx="4533900" cy="2466975"/>
          </a:xfrm>
          <a:prstGeom prst="rect">
            <a:avLst/>
          </a:prstGeom>
        </p:spPr>
      </p:pic>
      <p:sp>
        <p:nvSpPr>
          <p:cNvPr id="184" name="矩形 183"/>
          <p:cNvSpPr/>
          <p:nvPr/>
        </p:nvSpPr>
        <p:spPr>
          <a:xfrm>
            <a:off x="1380392" y="2664069"/>
            <a:ext cx="2110154" cy="2813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矩形 185"/>
          <p:cNvSpPr/>
          <p:nvPr/>
        </p:nvSpPr>
        <p:spPr>
          <a:xfrm>
            <a:off x="3564840" y="2664069"/>
            <a:ext cx="2110154" cy="2813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矩形 186"/>
          <p:cNvSpPr/>
          <p:nvPr/>
        </p:nvSpPr>
        <p:spPr>
          <a:xfrm>
            <a:off x="2184448" y="4298981"/>
            <a:ext cx="2110154" cy="28135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文本框 187"/>
          <p:cNvSpPr txBox="1"/>
          <p:nvPr/>
        </p:nvSpPr>
        <p:spPr>
          <a:xfrm>
            <a:off x="1294946" y="2601745"/>
            <a:ext cx="1081454" cy="400110"/>
          </a:xfrm>
          <a:prstGeom prst="rect">
            <a:avLst/>
          </a:prstGeom>
          <a:noFill/>
        </p:spPr>
        <p:txBody>
          <a:bodyPr wrap="square" rtlCol="0">
            <a:spAutoFit/>
          </a:bodyPr>
          <a:lstStyle/>
          <a:p>
            <a:pPr algn="ctr"/>
            <a:r>
              <a:rPr lang="en-US" altLang="zh-CN" sz="2000" dirty="0"/>
              <a:t>N </a:t>
            </a:r>
            <a:r>
              <a:rPr lang="en-US" altLang="zh-CN" sz="2000" dirty="0" smtClean="0"/>
              <a:t>DGs</a:t>
            </a:r>
            <a:endParaRPr lang="en-US" altLang="zh-CN" sz="2000" dirty="0"/>
          </a:p>
        </p:txBody>
      </p:sp>
      <p:sp>
        <p:nvSpPr>
          <p:cNvPr id="189" name="文本框 188"/>
          <p:cNvSpPr txBox="1"/>
          <p:nvPr/>
        </p:nvSpPr>
        <p:spPr>
          <a:xfrm>
            <a:off x="1669459" y="4270946"/>
            <a:ext cx="2911332" cy="338554"/>
          </a:xfrm>
          <a:prstGeom prst="rect">
            <a:avLst/>
          </a:prstGeom>
          <a:noFill/>
        </p:spPr>
        <p:txBody>
          <a:bodyPr wrap="square" rtlCol="0">
            <a:spAutoFit/>
          </a:bodyPr>
          <a:lstStyle/>
          <a:p>
            <a:pPr algn="ctr"/>
            <a:r>
              <a:rPr lang="en-US" altLang="zh-CN" sz="1600" dirty="0"/>
              <a:t>Parallel output cabinets</a:t>
            </a:r>
          </a:p>
        </p:txBody>
      </p:sp>
      <p:sp>
        <p:nvSpPr>
          <p:cNvPr id="190" name="文本框 189"/>
          <p:cNvSpPr txBox="1"/>
          <p:nvPr/>
        </p:nvSpPr>
        <p:spPr>
          <a:xfrm>
            <a:off x="3994588" y="2601745"/>
            <a:ext cx="1778600" cy="400110"/>
          </a:xfrm>
          <a:prstGeom prst="rect">
            <a:avLst/>
          </a:prstGeom>
          <a:noFill/>
        </p:spPr>
        <p:txBody>
          <a:bodyPr wrap="square" rtlCol="0">
            <a:spAutoFit/>
          </a:bodyPr>
          <a:lstStyle/>
          <a:p>
            <a:pPr algn="ctr"/>
            <a:r>
              <a:rPr lang="en-US" altLang="zh-CN" sz="2000" dirty="0"/>
              <a:t>1 redundancy</a:t>
            </a:r>
          </a:p>
        </p:txBody>
      </p:sp>
    </p:spTree>
    <p:extLst>
      <p:ext uri="{BB962C8B-B14F-4D97-AF65-F5344CB8AC3E}">
        <p14:creationId xmlns:p14="http://schemas.microsoft.com/office/powerpoint/2010/main" val="305460749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rPr>
              <a:t>Redundancy Mode (3)</a:t>
            </a:r>
          </a:p>
        </p:txBody>
      </p:sp>
      <p:sp>
        <p:nvSpPr>
          <p:cNvPr id="4" name="文本占位符 3"/>
          <p:cNvSpPr>
            <a:spLocks noGrp="1"/>
          </p:cNvSpPr>
          <p:nvPr>
            <p:ph type="body" sz="quarter" idx="10"/>
          </p:nvPr>
        </p:nvSpPr>
        <p:spPr/>
        <p:txBody>
          <a:bodyPr/>
          <a:lstStyle/>
          <a:p>
            <a:r>
              <a:rPr lang="en-US" sz="1800" dirty="0"/>
              <a:t>In </a:t>
            </a:r>
            <a:r>
              <a:rPr lang="en-US" sz="1800" dirty="0" smtClean="0"/>
              <a:t>this mode, </a:t>
            </a:r>
            <a:r>
              <a:rPr lang="en-US" sz="1800" dirty="0"/>
              <a:t>two </a:t>
            </a:r>
            <a:r>
              <a:rPr lang="en-US" sz="1800" dirty="0" smtClean="0"/>
              <a:t>paths </a:t>
            </a:r>
            <a:r>
              <a:rPr lang="en-US" sz="1800" dirty="0"/>
              <a:t>are designed for the DG subsystems based on the N+1 DG solution.</a:t>
            </a:r>
          </a:p>
          <a:p>
            <a:r>
              <a:rPr lang="en-US" sz="1800" dirty="0"/>
              <a:t>Both the two solutions in the following figures meet </a:t>
            </a:r>
            <a:r>
              <a:rPr lang="en-US" sz="1800" dirty="0" smtClean="0"/>
              <a:t>Uptime </a:t>
            </a:r>
            <a:r>
              <a:rPr lang="en-US" sz="1800" dirty="0"/>
              <a:t>Tier </a:t>
            </a:r>
            <a:r>
              <a:rPr lang="en-US" altLang="zh-CN" sz="1800" dirty="0" smtClean="0"/>
              <a:t>Ⅲ</a:t>
            </a:r>
            <a:r>
              <a:rPr lang="en-US" sz="1800" dirty="0" smtClean="0"/>
              <a:t> </a:t>
            </a:r>
            <a:r>
              <a:rPr lang="en-US" sz="1800" dirty="0"/>
              <a:t>requirements. However, the cost of the solution on the right is lower compared with the solution on the left because at least two three-in-one DG cabinets can be saved.</a:t>
            </a:r>
          </a:p>
          <a:p>
            <a:r>
              <a:rPr lang="en-US" sz="1800" dirty="0"/>
              <a:t>In addition, two low-voltage bus tie </a:t>
            </a:r>
            <a:r>
              <a:rPr lang="en-US" sz="1800" dirty="0" smtClean="0"/>
              <a:t>switches are </a:t>
            </a:r>
            <a:r>
              <a:rPr lang="en-US" sz="1800" dirty="0"/>
              <a:t>used to further improve the system reliability</a:t>
            </a:r>
            <a:r>
              <a:rPr lang="en-US" sz="1800" dirty="0" smtClean="0"/>
              <a:t>.</a:t>
            </a:r>
            <a:endParaRPr lang="en-US" sz="1800" dirty="0"/>
          </a:p>
        </p:txBody>
      </p:sp>
      <p:pic>
        <p:nvPicPr>
          <p:cNvPr id="1026" name="Picture 2" descr="C:\Users\cwx377854\AppData\Roaming\eSpace_Desktop\UserData\cwx377854\imagefiles\5AC87B73-37E4-4006-B6D6-96100D1768F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8209" y="3783106"/>
            <a:ext cx="3446463" cy="23904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cwx377854\AppData\Roaming\eSpace_Desktop\UserData\cwx377854\imagefiles\2F886A41-9F6A-465C-8D77-9D5B5E67378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7683" y="3872141"/>
            <a:ext cx="3218880" cy="2328634"/>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bwMode="auto">
          <a:xfrm>
            <a:off x="2991440" y="3548897"/>
            <a:ext cx="6877996"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spAutoFit/>
          </a:bodyPr>
          <a:lstStyle/>
          <a:p>
            <a:r>
              <a:rPr lang="en-US" sz="1600" dirty="0">
                <a:latin typeface="Huawei Sans" panose="020C0503030203020204" pitchFamily="34" charset="0"/>
              </a:rPr>
              <a:t>Two solutions that meet </a:t>
            </a:r>
            <a:r>
              <a:rPr lang="en-US" sz="1600" dirty="0" smtClean="0">
                <a:latin typeface="Huawei Sans" panose="020C0503030203020204" pitchFamily="34" charset="0"/>
              </a:rPr>
              <a:t>Uptime Tier </a:t>
            </a:r>
            <a:r>
              <a:rPr lang="en-US" altLang="zh-CN" sz="1600" dirty="0" smtClean="0">
                <a:latin typeface="Huawei Sans" panose="020C0503030203020204" pitchFamily="34" charset="0"/>
              </a:rPr>
              <a:t>Ⅲ</a:t>
            </a:r>
            <a:r>
              <a:rPr lang="en-US" sz="1600" dirty="0" smtClean="0">
                <a:latin typeface="Huawei Sans" panose="020C0503030203020204" pitchFamily="34" charset="0"/>
              </a:rPr>
              <a:t> </a:t>
            </a:r>
            <a:r>
              <a:rPr lang="en-US" sz="1600" dirty="0">
                <a:latin typeface="Huawei Sans" panose="020C0503030203020204" pitchFamily="34" charset="0"/>
              </a:rPr>
              <a:t>requirements</a:t>
            </a:r>
          </a:p>
        </p:txBody>
      </p:sp>
    </p:spTree>
    <p:extLst>
      <p:ext uri="{BB962C8B-B14F-4D97-AF65-F5344CB8AC3E}">
        <p14:creationId xmlns:p14="http://schemas.microsoft.com/office/powerpoint/2010/main" val="31140284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r>
              <a:rPr lang="en-US" dirty="0">
                <a:solidFill>
                  <a:schemeClr val="bg1">
                    <a:lumMod val="50000"/>
                  </a:schemeClr>
                </a:solidFill>
                <a:latin typeface="Huawei Sans" panose="020C0503030203020204" pitchFamily="34" charset="0"/>
              </a:rPr>
              <a:t>Planning Method Overview</a:t>
            </a:r>
          </a:p>
          <a:p>
            <a:pPr lvl="1"/>
            <a:r>
              <a:rPr lang="en-US" dirty="0">
                <a:solidFill>
                  <a:schemeClr val="bg1">
                    <a:lumMod val="50000"/>
                  </a:schemeClr>
                </a:solidFill>
                <a:latin typeface="Huawei Sans" panose="020C0503030203020204" pitchFamily="34" charset="0"/>
              </a:rPr>
              <a:t>Networking Mode Selection</a:t>
            </a:r>
          </a:p>
          <a:p>
            <a:pPr lvl="1">
              <a:buSzPct val="60000"/>
              <a:buFont typeface="Wingdings" panose="05000000000000000000" pitchFamily="2" charset="2"/>
              <a:buChar char="n"/>
            </a:pPr>
            <a:r>
              <a:rPr lang="en-US" dirty="0">
                <a:latin typeface="Huawei Sans" panose="020C0503030203020204" pitchFamily="34" charset="0"/>
              </a:rPr>
              <a:t>DG Selection</a:t>
            </a:r>
          </a:p>
          <a:p>
            <a:pPr lvl="1"/>
            <a:r>
              <a:rPr lang="en-US" dirty="0">
                <a:solidFill>
                  <a:schemeClr val="bg1">
                    <a:lumMod val="50000"/>
                  </a:schemeClr>
                </a:solidFill>
                <a:latin typeface="Huawei Sans" panose="020C0503030203020204" pitchFamily="34" charset="0"/>
              </a:rPr>
              <a:t>DG Capacity Configuration</a:t>
            </a:r>
          </a:p>
          <a:p>
            <a:pPr lvl="1"/>
            <a:r>
              <a:rPr lang="en-US" dirty="0">
                <a:solidFill>
                  <a:schemeClr val="bg1">
                    <a:lumMod val="50000"/>
                  </a:schemeClr>
                </a:solidFill>
                <a:latin typeface="Huawei Sans" panose="020C0503030203020204" pitchFamily="34" charset="0"/>
              </a:rPr>
              <a:t>Fuel Tank Capacity Configuration</a:t>
            </a:r>
          </a:p>
          <a:p>
            <a:endParaRPr lang="en-US" altLang="zh-CN" b="1" dirty="0" smtClean="0">
              <a:latin typeface="Huawei Sans" panose="020C0503030203020204" pitchFamily="34" charset="0"/>
            </a:endParaRPr>
          </a:p>
        </p:txBody>
      </p:sp>
    </p:spTree>
    <p:extLst>
      <p:ext uri="{BB962C8B-B14F-4D97-AF65-F5344CB8AC3E}">
        <p14:creationId xmlns:p14="http://schemas.microsoft.com/office/powerpoint/2010/main" val="140267843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Huawei Sans" panose="020C0503030203020204" pitchFamily="34" charset="0"/>
              </a:rPr>
              <a:t>High</a:t>
            </a:r>
            <a:r>
              <a:rPr lang="en-US" dirty="0" smtClean="0">
                <a:latin typeface="Huawei Sans" panose="020C0503030203020204" pitchFamily="34" charset="0"/>
              </a:rPr>
              <a:t>- </a:t>
            </a:r>
            <a:r>
              <a:rPr lang="en-US" dirty="0">
                <a:latin typeface="Huawei Sans" panose="020C0503030203020204" pitchFamily="34" charset="0"/>
              </a:rPr>
              <a:t>or Low-Voltage DG Selection (1)</a:t>
            </a:r>
          </a:p>
        </p:txBody>
      </p:sp>
      <p:sp>
        <p:nvSpPr>
          <p:cNvPr id="4" name="文本占位符 3"/>
          <p:cNvSpPr>
            <a:spLocks noGrp="1"/>
          </p:cNvSpPr>
          <p:nvPr>
            <p:ph type="body" sz="quarter" idx="10"/>
          </p:nvPr>
        </p:nvSpPr>
        <p:spPr/>
        <p:txBody>
          <a:bodyPr/>
          <a:lstStyle/>
          <a:p>
            <a:r>
              <a:rPr lang="en-US" sz="1800" dirty="0" smtClean="0">
                <a:latin typeface="Huawei Sans" panose="020C0503030203020204" pitchFamily="34" charset="0"/>
              </a:rPr>
              <a:t>DG </a:t>
            </a:r>
            <a:r>
              <a:rPr lang="en-US" sz="1800" dirty="0">
                <a:latin typeface="Huawei Sans" panose="020C0503030203020204" pitchFamily="34" charset="0"/>
              </a:rPr>
              <a:t>are classified into low-voltage (0.4 kV) and high-voltage (10 kV) </a:t>
            </a:r>
            <a:r>
              <a:rPr lang="en-US" sz="1800" dirty="0" smtClean="0">
                <a:latin typeface="Huawei Sans" panose="020C0503030203020204" pitchFamily="34" charset="0"/>
              </a:rPr>
              <a:t>DG </a:t>
            </a:r>
            <a:r>
              <a:rPr lang="en-US" sz="1800" dirty="0">
                <a:latin typeface="Huawei Sans" panose="020C0503030203020204" pitchFamily="34" charset="0"/>
              </a:rPr>
              <a:t>based on the output voltage. Except the output voltage varied with the DG configuration, the two types of </a:t>
            </a:r>
            <a:r>
              <a:rPr lang="en-US" sz="1800" dirty="0" smtClean="0">
                <a:latin typeface="Huawei Sans" panose="020C0503030203020204" pitchFamily="34" charset="0"/>
              </a:rPr>
              <a:t>DG </a:t>
            </a:r>
            <a:r>
              <a:rPr lang="en-US" sz="1800" dirty="0">
                <a:latin typeface="Huawei Sans" panose="020C0503030203020204" pitchFamily="34" charset="0"/>
              </a:rPr>
              <a:t>have basically the same engine, control system, and technology.</a:t>
            </a:r>
          </a:p>
          <a:p>
            <a:endParaRPr lang="zh-CN" altLang="en-US" sz="1800" dirty="0" smtClean="0">
              <a:latin typeface="Huawei Sans" panose="020C0503030203020204" pitchFamily="34" charset="0"/>
            </a:endParaRPr>
          </a:p>
        </p:txBody>
      </p:sp>
      <p:graphicFrame>
        <p:nvGraphicFramePr>
          <p:cNvPr id="3" name="表格 2"/>
          <p:cNvGraphicFramePr>
            <a:graphicFrameLocks noGrp="1"/>
          </p:cNvGraphicFramePr>
          <p:nvPr>
            <p:extLst>
              <p:ext uri="{D42A27DB-BD31-4B8C-83A1-F6EECF244321}">
                <p14:modId xmlns:p14="http://schemas.microsoft.com/office/powerpoint/2010/main" val="4226382964"/>
              </p:ext>
            </p:extLst>
          </p:nvPr>
        </p:nvGraphicFramePr>
        <p:xfrm>
          <a:off x="1590115" y="2712072"/>
          <a:ext cx="9400614" cy="3556000"/>
        </p:xfrm>
        <a:graphic>
          <a:graphicData uri="http://schemas.openxmlformats.org/drawingml/2006/table">
            <a:tbl>
              <a:tblPr firstRow="1" bandRow="1">
                <a:tableStyleId>{5C22544A-7EE6-4342-B048-85BDC9FD1C3A}</a:tableStyleId>
              </a:tblPr>
              <a:tblGrid>
                <a:gridCol w="764572"/>
                <a:gridCol w="1902133"/>
                <a:gridCol w="2812571"/>
                <a:gridCol w="3921338"/>
              </a:tblGrid>
              <a:tr h="370840">
                <a:tc>
                  <a:txBody>
                    <a:bodyPr/>
                    <a:lstStyle/>
                    <a:p>
                      <a:pPr algn="ctr">
                        <a:lnSpc>
                          <a:spcPct val="150000"/>
                        </a:lnSpc>
                        <a:spcAft>
                          <a:spcPts val="0"/>
                        </a:spcAft>
                      </a:pPr>
                      <a:r>
                        <a:rPr lang="en-US" sz="1400" dirty="0">
                          <a:solidFill>
                            <a:schemeClr val="tx1"/>
                          </a:solidFill>
                          <a:latin typeface="Huawei Sans" panose="020C0503030203020204" pitchFamily="34" charset="0"/>
                          <a:ea typeface="+mn-ea"/>
                          <a:cs typeface="宋体" panose="02010600030101010101" pitchFamily="2" charset="-122"/>
                        </a:rPr>
                        <a:t>No.</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50000"/>
                        </a:lnSpc>
                        <a:spcAft>
                          <a:spcPts val="0"/>
                        </a:spcAft>
                      </a:pPr>
                      <a:r>
                        <a:rPr lang="en-US" sz="1400">
                          <a:solidFill>
                            <a:schemeClr val="tx1"/>
                          </a:solidFill>
                          <a:latin typeface="Huawei Sans" panose="020C0503030203020204" pitchFamily="34" charset="0"/>
                          <a:ea typeface="+mn-ea"/>
                          <a:cs typeface="宋体" panose="02010600030101010101" pitchFamily="2" charset="-122"/>
                        </a:rPr>
                        <a:t>Comparison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50000"/>
                        </a:lnSpc>
                        <a:spcAft>
                          <a:spcPts val="0"/>
                        </a:spcAft>
                      </a:pPr>
                      <a:r>
                        <a:rPr lang="en-US" sz="1400">
                          <a:solidFill>
                            <a:schemeClr val="tx1"/>
                          </a:solidFill>
                          <a:latin typeface="Huawei Sans" panose="020C0503030203020204" pitchFamily="34" charset="0"/>
                        </a:rPr>
                        <a:t>Low-Voltage DG (0.4 kV)</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50000"/>
                        </a:lnSpc>
                        <a:spcAft>
                          <a:spcPts val="0"/>
                        </a:spcAft>
                      </a:pPr>
                      <a:r>
                        <a:rPr lang="en-US" sz="1400" dirty="0">
                          <a:solidFill>
                            <a:schemeClr val="tx1"/>
                          </a:solidFill>
                          <a:latin typeface="Huawei Sans" panose="020C0503030203020204" pitchFamily="34" charset="0"/>
                        </a:rPr>
                        <a:t>High-Voltage DG (10 kV)</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0840">
                <a:tc>
                  <a:txBody>
                    <a:bodyPr/>
                    <a:lstStyle/>
                    <a:p>
                      <a:pPr algn="l"/>
                      <a:r>
                        <a:rPr lang="en-US" sz="1600">
                          <a:latin typeface="Huawei Sans" panose="020C0503030203020204" pitchFamily="34" charset="0"/>
                        </a:rPr>
                        <a:t>1</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DG cost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r>
                        <a:rPr lang="en-US" altLang="zh-CN" sz="1400" dirty="0" smtClean="0">
                          <a:effectLst/>
                          <a:latin typeface="Huawei Sans" panose="020C0503030203020204" pitchFamily="34" charset="0"/>
                          <a:ea typeface="+mn-ea"/>
                        </a:rPr>
                        <a:t>1</a:t>
                      </a:r>
                      <a:endParaRPr lang="zh-CN" sz="1400" dirty="0">
                        <a:effectLst/>
                        <a:latin typeface="Huawei Sans" panose="020C0503030203020204" pitchFamily="34" charset="0"/>
                        <a:ea typeface="+mn-ea"/>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rPr>
                        <a:t>10% to 15% higher</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l">
                        <a:lnSpc>
                          <a:spcPct val="150000"/>
                        </a:lnSpc>
                        <a:spcAft>
                          <a:spcPts val="0"/>
                        </a:spcAft>
                      </a:pPr>
                      <a:r>
                        <a:rPr lang="en-US" sz="1400">
                          <a:latin typeface="Huawei Sans" panose="020C0503030203020204" pitchFamily="34" charset="0"/>
                          <a:ea typeface="+mn-ea"/>
                        </a:rPr>
                        <a:t>2</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Installation cost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dirty="0">
                          <a:latin typeface="Huawei Sans" panose="020C0503030203020204" pitchFamily="34" charset="0"/>
                          <a:ea typeface="+mn-ea"/>
                          <a:cs typeface="宋体" panose="02010600030101010101" pitchFamily="2" charset="-122"/>
                        </a:rPr>
                        <a:t>Same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dirty="0">
                          <a:latin typeface="Huawei Sans" panose="020C0503030203020204" pitchFamily="34" charset="0"/>
                          <a:ea typeface="+mn-ea"/>
                          <a:cs typeface="宋体" panose="02010600030101010101" pitchFamily="2" charset="-122"/>
                        </a:rPr>
                        <a:t>Same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l">
                        <a:lnSpc>
                          <a:spcPct val="150000"/>
                        </a:lnSpc>
                        <a:spcAft>
                          <a:spcPts val="0"/>
                        </a:spcAft>
                      </a:pPr>
                      <a:r>
                        <a:rPr lang="en-US" sz="1400">
                          <a:latin typeface="Huawei Sans" panose="020C0503030203020204" pitchFamily="34" charset="0"/>
                          <a:ea typeface="+mn-ea"/>
                        </a:rPr>
                        <a:t>3</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Cooling mode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dirty="0">
                          <a:latin typeface="Huawei Sans" panose="020C0503030203020204" pitchFamily="34" charset="0"/>
                          <a:ea typeface="+mn-ea"/>
                          <a:cs typeface="宋体" panose="02010600030101010101" pitchFamily="2" charset="-122"/>
                        </a:rPr>
                        <a:t>Same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Same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l">
                        <a:lnSpc>
                          <a:spcPct val="150000"/>
                        </a:lnSpc>
                        <a:spcAft>
                          <a:spcPts val="0"/>
                        </a:spcAft>
                      </a:pPr>
                      <a:r>
                        <a:rPr lang="en-US" sz="1400">
                          <a:latin typeface="Huawei Sans" panose="020C0503030203020204" pitchFamily="34" charset="0"/>
                          <a:ea typeface="+mn-ea"/>
                        </a:rPr>
                        <a:t>4</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Noise control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Same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Same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l">
                        <a:lnSpc>
                          <a:spcPct val="150000"/>
                        </a:lnSpc>
                        <a:spcAft>
                          <a:spcPts val="0"/>
                        </a:spcAft>
                      </a:pPr>
                      <a:r>
                        <a:rPr lang="en-US" sz="1400">
                          <a:latin typeface="Huawei Sans" panose="020C0503030203020204" pitchFamily="34" charset="0"/>
                          <a:ea typeface="+mn-ea"/>
                        </a:rPr>
                        <a:t>5</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O&amp;M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dirty="0">
                          <a:latin typeface="Huawei Sans" panose="020C0503030203020204" pitchFamily="34" charset="0"/>
                          <a:ea typeface="+mn-ea"/>
                        </a:rPr>
                        <a:t>Same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Same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algn="l">
                        <a:lnSpc>
                          <a:spcPct val="150000"/>
                        </a:lnSpc>
                        <a:spcAft>
                          <a:spcPts val="0"/>
                        </a:spcAft>
                      </a:pPr>
                      <a:r>
                        <a:rPr lang="en-US" sz="1400">
                          <a:latin typeface="Huawei Sans" panose="020C0503030203020204" pitchFamily="34" charset="0"/>
                          <a:ea typeface="+mn-ea"/>
                        </a:rPr>
                        <a:t>6</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Footprint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Basically the same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Basically the same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5420">
                <a:tc>
                  <a:txBody>
                    <a:bodyPr/>
                    <a:lstStyle/>
                    <a:p>
                      <a:pPr algn="l">
                        <a:lnSpc>
                          <a:spcPct val="150000"/>
                        </a:lnSpc>
                        <a:spcAft>
                          <a:spcPts val="0"/>
                        </a:spcAft>
                      </a:pPr>
                      <a:r>
                        <a:rPr lang="en-US" sz="1400">
                          <a:latin typeface="Huawei Sans" panose="020C0503030203020204" pitchFamily="34" charset="0"/>
                          <a:ea typeface="+mn-ea"/>
                        </a:rPr>
                        <a:t>7</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Grounding system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Not required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400">
                          <a:latin typeface="Huawei Sans" panose="020C0503030203020204" pitchFamily="34" charset="0"/>
                          <a:ea typeface="+mn-ea"/>
                          <a:cs typeface="宋体" panose="02010600030101010101" pitchFamily="2" charset="-122"/>
                        </a:rPr>
                        <a:t>A ground resistance cabinet is required.</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2880">
                <a:tc>
                  <a:txBody>
                    <a:bodyPr/>
                    <a:lstStyle/>
                    <a:p>
                      <a:pPr algn="l">
                        <a:lnSpc>
                          <a:spcPct val="150000"/>
                        </a:lnSpc>
                        <a:spcAft>
                          <a:spcPts val="0"/>
                        </a:spcAft>
                      </a:pPr>
                      <a:r>
                        <a:rPr lang="en-US" sz="1400">
                          <a:latin typeface="Huawei Sans" panose="020C0503030203020204" pitchFamily="34" charset="0"/>
                          <a:ea typeface="+mn-ea"/>
                        </a:rPr>
                        <a:t>8</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lnSpc>
                          <a:spcPct val="150000"/>
                        </a:lnSpc>
                        <a:spcAft>
                          <a:spcPts val="0"/>
                        </a:spcAft>
                      </a:pPr>
                      <a:r>
                        <a:rPr lang="en-US" sz="1400">
                          <a:solidFill>
                            <a:schemeClr val="dk1"/>
                          </a:solidFill>
                          <a:latin typeface="Huawei Sans" panose="020C0503030203020204" pitchFamily="34" charset="0"/>
                          <a:ea typeface="+mn-ea"/>
                          <a:cs typeface="宋体" panose="02010600030101010101" pitchFamily="2" charset="-122"/>
                        </a:rPr>
                        <a:t>Efficiency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lnSpc>
                          <a:spcPct val="150000"/>
                        </a:lnSpc>
                        <a:spcAft>
                          <a:spcPts val="0"/>
                        </a:spcAft>
                      </a:pPr>
                      <a:r>
                        <a:rPr lang="en-US" sz="1400">
                          <a:solidFill>
                            <a:schemeClr val="dk1"/>
                          </a:solidFill>
                          <a:latin typeface="Huawei Sans" panose="020C0503030203020204" pitchFamily="34" charset="0"/>
                          <a:ea typeface="+mn-ea"/>
                          <a:cs typeface="宋体" panose="02010600030101010101" pitchFamily="2" charset="-122"/>
                        </a:rPr>
                        <a:t>Same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lnSpc>
                          <a:spcPct val="150000"/>
                        </a:lnSpc>
                        <a:spcAft>
                          <a:spcPts val="0"/>
                        </a:spcAft>
                      </a:pPr>
                      <a:r>
                        <a:rPr lang="en-US" sz="1400">
                          <a:solidFill>
                            <a:schemeClr val="dk1"/>
                          </a:solidFill>
                          <a:latin typeface="Huawei Sans" panose="020C0503030203020204" pitchFamily="34" charset="0"/>
                          <a:ea typeface="+mn-ea"/>
                          <a:cs typeface="宋体" panose="02010600030101010101" pitchFamily="2" charset="-122"/>
                        </a:rPr>
                        <a:t>Same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82880">
                <a:tc>
                  <a:txBody>
                    <a:bodyPr/>
                    <a:lstStyle/>
                    <a:p>
                      <a:pPr algn="l">
                        <a:lnSpc>
                          <a:spcPct val="150000"/>
                        </a:lnSpc>
                        <a:spcAft>
                          <a:spcPts val="0"/>
                        </a:spcAft>
                      </a:pPr>
                      <a:r>
                        <a:rPr lang="en-US" sz="1400">
                          <a:latin typeface="Huawei Sans" panose="020C0503030203020204" pitchFamily="34" charset="0"/>
                          <a:ea typeface="+mn-ea"/>
                        </a:rPr>
                        <a:t>9</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lnSpc>
                          <a:spcPct val="150000"/>
                        </a:lnSpc>
                        <a:spcAft>
                          <a:spcPts val="0"/>
                        </a:spcAft>
                      </a:pPr>
                      <a:r>
                        <a:rPr lang="en-US" sz="1400">
                          <a:solidFill>
                            <a:schemeClr val="dk1"/>
                          </a:solidFill>
                          <a:latin typeface="Huawei Sans" panose="020C0503030203020204" pitchFamily="34" charset="0"/>
                          <a:ea typeface="+mn-ea"/>
                          <a:cs typeface="宋体" panose="02010600030101010101" pitchFamily="2" charset="-122"/>
                        </a:rPr>
                        <a:t>Startup time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lnSpc>
                          <a:spcPct val="150000"/>
                        </a:lnSpc>
                        <a:spcAft>
                          <a:spcPts val="0"/>
                        </a:spcAft>
                      </a:pPr>
                      <a:r>
                        <a:rPr lang="en-US" sz="1400" dirty="0">
                          <a:solidFill>
                            <a:schemeClr val="dk1"/>
                          </a:solidFill>
                          <a:latin typeface="Huawei Sans" panose="020C0503030203020204" pitchFamily="34" charset="0"/>
                          <a:ea typeface="+mn-ea"/>
                          <a:cs typeface="宋体" panose="02010600030101010101" pitchFamily="2" charset="-122"/>
                        </a:rPr>
                        <a:t>Same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l" defTabSz="914400" rtl="0" eaLnBrk="1" latinLnBrk="0" hangingPunct="1">
                        <a:lnSpc>
                          <a:spcPct val="150000"/>
                        </a:lnSpc>
                        <a:spcAft>
                          <a:spcPts val="0"/>
                        </a:spcAft>
                      </a:pPr>
                      <a:r>
                        <a:rPr lang="en-US" sz="1400" dirty="0">
                          <a:solidFill>
                            <a:schemeClr val="dk1"/>
                          </a:solidFill>
                          <a:latin typeface="Huawei Sans" panose="020C0503030203020204" pitchFamily="34" charset="0"/>
                          <a:ea typeface="+mn-ea"/>
                          <a:cs typeface="宋体" panose="02010600030101010101" pitchFamily="2" charset="-122"/>
                        </a:rPr>
                        <a:t>Same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5" name="矩形 4"/>
          <p:cNvSpPr/>
          <p:nvPr/>
        </p:nvSpPr>
        <p:spPr>
          <a:xfrm>
            <a:off x="3588061" y="2249116"/>
            <a:ext cx="4759636" cy="461665"/>
          </a:xfrm>
          <a:prstGeom prst="rect">
            <a:avLst/>
          </a:prstGeom>
        </p:spPr>
        <p:txBody>
          <a:bodyPr wrap="none">
            <a:spAutoFit/>
          </a:bodyPr>
          <a:lstStyle/>
          <a:p>
            <a:pPr algn="ctr">
              <a:lnSpc>
                <a:spcPct val="150000"/>
              </a:lnSpc>
              <a:spcBef>
                <a:spcPts val="250"/>
              </a:spcBef>
              <a:spcAft>
                <a:spcPts val="250"/>
              </a:spcAft>
            </a:pPr>
            <a:r>
              <a:rPr lang="en-US" sz="1600" dirty="0">
                <a:latin typeface="Huawei Sans" panose="020C0503030203020204" pitchFamily="34" charset="0"/>
                <a:ea typeface="+mn-ea"/>
              </a:rPr>
              <a:t>Comparison between low- and high-voltage DGs</a:t>
            </a:r>
          </a:p>
        </p:txBody>
      </p:sp>
    </p:spTree>
    <p:extLst>
      <p:ext uri="{BB962C8B-B14F-4D97-AF65-F5344CB8AC3E}">
        <p14:creationId xmlns:p14="http://schemas.microsoft.com/office/powerpoint/2010/main" val="42063775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p:txBody>
          <a:bodyPr/>
          <a:lstStyle/>
          <a:p>
            <a:r>
              <a:rPr lang="en-US">
                <a:latin typeface="Huawei Sans" panose="020C0503030203020204" pitchFamily="34" charset="0"/>
              </a:rPr>
              <a:t>The slides describe the diesel generator (DG) system planning for data centers, including the DG system requirement analysis, DG networking mode, DG model selection, DG capacity calculation, and fuel tank capacity calculation.</a:t>
            </a:r>
          </a:p>
        </p:txBody>
      </p:sp>
    </p:spTree>
    <p:extLst>
      <p:ext uri="{BB962C8B-B14F-4D97-AF65-F5344CB8AC3E}">
        <p14:creationId xmlns:p14="http://schemas.microsoft.com/office/powerpoint/2010/main" val="19650314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Medium- or Low-Voltage DG Selection (2)</a:t>
            </a:r>
            <a:endParaRPr lang="en-US"/>
          </a:p>
        </p:txBody>
      </p:sp>
      <p:graphicFrame>
        <p:nvGraphicFramePr>
          <p:cNvPr id="3" name="表格 2"/>
          <p:cNvGraphicFramePr>
            <a:graphicFrameLocks noGrp="1"/>
          </p:cNvGraphicFramePr>
          <p:nvPr>
            <p:extLst>
              <p:ext uri="{D42A27DB-BD31-4B8C-83A1-F6EECF244321}">
                <p14:modId xmlns:p14="http://schemas.microsoft.com/office/powerpoint/2010/main" val="1203237708"/>
              </p:ext>
            </p:extLst>
          </p:nvPr>
        </p:nvGraphicFramePr>
        <p:xfrm>
          <a:off x="553029" y="1765618"/>
          <a:ext cx="11098641" cy="3754344"/>
        </p:xfrm>
        <a:graphic>
          <a:graphicData uri="http://schemas.openxmlformats.org/drawingml/2006/table">
            <a:tbl>
              <a:tblPr firstRow="1" bandRow="1">
                <a:tableStyleId>{5C22544A-7EE6-4342-B048-85BDC9FD1C3A}</a:tableStyleId>
              </a:tblPr>
              <a:tblGrid>
                <a:gridCol w="523493"/>
                <a:gridCol w="2025141"/>
                <a:gridCol w="3928171"/>
                <a:gridCol w="4621836"/>
              </a:tblGrid>
              <a:tr h="340584">
                <a:tc>
                  <a:txBody>
                    <a:bodyPr/>
                    <a:lstStyle/>
                    <a:p>
                      <a:pPr algn="ctr">
                        <a:lnSpc>
                          <a:spcPct val="100000"/>
                        </a:lnSpc>
                        <a:spcAft>
                          <a:spcPts val="0"/>
                        </a:spcAft>
                      </a:pPr>
                      <a:r>
                        <a:rPr lang="en-US" sz="1600" dirty="0">
                          <a:solidFill>
                            <a:schemeClr val="tx1"/>
                          </a:solidFill>
                          <a:latin typeface="Huawei Sans" panose="020C0503030203020204" pitchFamily="34" charset="0"/>
                          <a:ea typeface="+mn-ea"/>
                          <a:cs typeface="宋体" panose="02010600030101010101" pitchFamily="2" charset="-122"/>
                        </a:rPr>
                        <a:t>No.</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600">
                          <a:solidFill>
                            <a:schemeClr val="tx1"/>
                          </a:solidFill>
                          <a:latin typeface="Huawei Sans" panose="020C0503030203020204" pitchFamily="34" charset="0"/>
                          <a:ea typeface="+mn-ea"/>
                          <a:cs typeface="宋体" panose="02010600030101010101" pitchFamily="2" charset="-122"/>
                        </a:rPr>
                        <a:t>Comparison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600">
                          <a:solidFill>
                            <a:schemeClr val="tx1"/>
                          </a:solidFill>
                          <a:latin typeface="Huawei Sans" panose="020C0503030203020204" pitchFamily="34" charset="0"/>
                        </a:rPr>
                        <a:t>Low-Voltage DG (0.4 kV)</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600" dirty="0">
                          <a:solidFill>
                            <a:schemeClr val="tx1"/>
                          </a:solidFill>
                          <a:latin typeface="Huawei Sans" panose="020C0503030203020204" pitchFamily="34" charset="0"/>
                        </a:rPr>
                        <a:t>High-Voltage DG (10 kV)</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39268">
                <a:tc>
                  <a:txBody>
                    <a:bodyPr/>
                    <a:lstStyle/>
                    <a:p>
                      <a:pPr algn="l">
                        <a:lnSpc>
                          <a:spcPct val="100000"/>
                        </a:lnSpc>
                        <a:spcAft>
                          <a:spcPts val="0"/>
                        </a:spcAft>
                      </a:pPr>
                      <a:r>
                        <a:rPr lang="en-US" sz="1600">
                          <a:latin typeface="Huawei Sans" panose="020C0503030203020204" pitchFamily="34" charset="0"/>
                          <a:ea typeface="+mn-ea"/>
                        </a:rPr>
                        <a:t>10</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cs typeface="宋体" panose="02010600030101010101" pitchFamily="2" charset="-122"/>
                        </a:rPr>
                        <a:t>Auxiliary switch cabinet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rPr>
                        <a:t>0.4 kV</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rPr>
                        <a:t>10 kV</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78536">
                <a:tc>
                  <a:txBody>
                    <a:bodyPr/>
                    <a:lstStyle/>
                    <a:p>
                      <a:pPr algn="l">
                        <a:lnSpc>
                          <a:spcPct val="100000"/>
                        </a:lnSpc>
                        <a:spcAft>
                          <a:spcPts val="0"/>
                        </a:spcAft>
                      </a:pPr>
                      <a:r>
                        <a:rPr lang="en-US" sz="1600">
                          <a:latin typeface="Huawei Sans" panose="020C0503030203020204" pitchFamily="34" charset="0"/>
                          <a:ea typeface="+mn-ea"/>
                        </a:rPr>
                        <a:t>11</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cs typeface="宋体" panose="02010600030101010101" pitchFamily="2" charset="-122"/>
                        </a:rPr>
                        <a:t>Power transmission medium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cs typeface="宋体" panose="02010600030101010101" pitchFamily="2" charset="-122"/>
                        </a:rPr>
                        <a:t>Low-voltage power cable or bus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cs typeface="宋体" panose="02010600030101010101" pitchFamily="2" charset="-122"/>
                        </a:rPr>
                        <a:t>High-voltage power cable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9268">
                <a:tc>
                  <a:txBody>
                    <a:bodyPr/>
                    <a:lstStyle/>
                    <a:p>
                      <a:pPr algn="l">
                        <a:lnSpc>
                          <a:spcPct val="100000"/>
                        </a:lnSpc>
                        <a:spcAft>
                          <a:spcPts val="0"/>
                        </a:spcAft>
                      </a:pPr>
                      <a:r>
                        <a:rPr lang="en-US" sz="1600">
                          <a:latin typeface="Huawei Sans" panose="020C0503030203020204" pitchFamily="34" charset="0"/>
                          <a:ea typeface="+mn-ea"/>
                        </a:rPr>
                        <a:t>12</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cs typeface="宋体" panose="02010600030101010101" pitchFamily="2" charset="-122"/>
                        </a:rPr>
                        <a:t>Power transmission cost</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cs typeface="宋体" panose="02010600030101010101" pitchFamily="2" charset="-122"/>
                        </a:rPr>
                        <a:t>High</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cs typeface="宋体" panose="02010600030101010101" pitchFamily="2" charset="-122"/>
                        </a:rPr>
                        <a:t>Low</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39268">
                <a:tc>
                  <a:txBody>
                    <a:bodyPr/>
                    <a:lstStyle/>
                    <a:p>
                      <a:pPr algn="l">
                        <a:lnSpc>
                          <a:spcPct val="100000"/>
                        </a:lnSpc>
                        <a:spcAft>
                          <a:spcPts val="0"/>
                        </a:spcAft>
                      </a:pPr>
                      <a:r>
                        <a:rPr lang="en-US" sz="1600">
                          <a:latin typeface="Huawei Sans" panose="020C0503030203020204" pitchFamily="34" charset="0"/>
                          <a:ea typeface="+mn-ea"/>
                        </a:rPr>
                        <a:t>13</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cs typeface="宋体" panose="02010600030101010101" pitchFamily="2" charset="-122"/>
                        </a:rPr>
                        <a:t>Power transmission loss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cs typeface="宋体" panose="02010600030101010101" pitchFamily="2" charset="-122"/>
                        </a:rPr>
                        <a:t>High</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cs typeface="宋体" panose="02010600030101010101" pitchFamily="2" charset="-122"/>
                        </a:rPr>
                        <a:t>Low</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78536">
                <a:tc>
                  <a:txBody>
                    <a:bodyPr/>
                    <a:lstStyle/>
                    <a:p>
                      <a:pPr algn="l">
                        <a:lnSpc>
                          <a:spcPct val="100000"/>
                        </a:lnSpc>
                        <a:spcAft>
                          <a:spcPts val="0"/>
                        </a:spcAft>
                      </a:pPr>
                      <a:r>
                        <a:rPr lang="en-US" sz="1600">
                          <a:latin typeface="Huawei Sans" panose="020C0503030203020204" pitchFamily="34" charset="0"/>
                          <a:ea typeface="+mn-ea"/>
                        </a:rPr>
                        <a:t>14</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cs typeface="宋体" panose="02010600030101010101" pitchFamily="2" charset="-122"/>
                        </a:rPr>
                        <a:t>Power transmission distance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cs typeface="宋体" panose="02010600030101010101" pitchFamily="2" charset="-122"/>
                        </a:rPr>
                        <a:t>Near (less than or equal to 150 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cs typeface="宋体" panose="02010600030101010101" pitchFamily="2" charset="-122"/>
                        </a:rPr>
                        <a:t>Far (less than or equal to 2000 m)</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17804">
                <a:tc>
                  <a:txBody>
                    <a:bodyPr/>
                    <a:lstStyle/>
                    <a:p>
                      <a:pPr algn="l">
                        <a:lnSpc>
                          <a:spcPct val="100000"/>
                        </a:lnSpc>
                        <a:spcAft>
                          <a:spcPts val="0"/>
                        </a:spcAft>
                      </a:pPr>
                      <a:r>
                        <a:rPr lang="en-US" sz="1600">
                          <a:latin typeface="Huawei Sans" panose="020C0503030203020204" pitchFamily="34" charset="0"/>
                          <a:ea typeface="+mn-ea"/>
                        </a:rPr>
                        <a:t>15</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cs typeface="宋体" panose="02010600030101010101" pitchFamily="2" charset="-122"/>
                        </a:rPr>
                        <a:t>Non-linear load bearing capability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cs typeface="宋体" panose="02010600030101010101" pitchFamily="2" charset="-122"/>
                        </a:rPr>
                        <a:t>The DG is directly connected to a load and is easily affected by a non-linear load.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cs typeface="宋体" panose="02010600030101010101" pitchFamily="2" charset="-122"/>
                        </a:rPr>
                        <a:t>In most cases, a transformer is used for connecting a load, and the transformer can eliminate part of the impact of a non-linear load on the DG.</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5" name="矩形 4"/>
          <p:cNvSpPr/>
          <p:nvPr/>
        </p:nvSpPr>
        <p:spPr>
          <a:xfrm>
            <a:off x="3570590" y="1078091"/>
            <a:ext cx="4673074" cy="461665"/>
          </a:xfrm>
          <a:prstGeom prst="rect">
            <a:avLst/>
          </a:prstGeom>
        </p:spPr>
        <p:txBody>
          <a:bodyPr wrap="none">
            <a:spAutoFit/>
          </a:bodyPr>
          <a:lstStyle/>
          <a:p>
            <a:pPr algn="ctr">
              <a:lnSpc>
                <a:spcPct val="150000"/>
              </a:lnSpc>
              <a:spcBef>
                <a:spcPts val="250"/>
              </a:spcBef>
              <a:spcAft>
                <a:spcPts val="250"/>
              </a:spcAft>
            </a:pPr>
            <a:r>
              <a:rPr lang="en-US" sz="1600" dirty="0">
                <a:latin typeface="Huawei Sans" panose="020C0503030203020204" pitchFamily="34" charset="0"/>
                <a:ea typeface="+mn-ea"/>
              </a:rPr>
              <a:t>Comparison between low- and high-voltage </a:t>
            </a:r>
            <a:r>
              <a:rPr lang="en-US" sz="1600" dirty="0" smtClean="0">
                <a:latin typeface="Huawei Sans" panose="020C0503030203020204" pitchFamily="34" charset="0"/>
                <a:ea typeface="+mn-ea"/>
              </a:rPr>
              <a:t>DG</a:t>
            </a:r>
            <a:endParaRPr lang="en-US" sz="1600" dirty="0">
              <a:latin typeface="Huawei Sans" panose="020C0503030203020204" pitchFamily="34" charset="0"/>
              <a:ea typeface="+mn-ea"/>
            </a:endParaRPr>
          </a:p>
        </p:txBody>
      </p:sp>
    </p:spTree>
    <p:extLst>
      <p:ext uri="{BB962C8B-B14F-4D97-AF65-F5344CB8AC3E}">
        <p14:creationId xmlns:p14="http://schemas.microsoft.com/office/powerpoint/2010/main" val="26007955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Medium- or Low-Voltage DG Selection (3)</a:t>
            </a:r>
            <a:endParaRPr lang="en-US" dirty="0"/>
          </a:p>
        </p:txBody>
      </p:sp>
      <p:graphicFrame>
        <p:nvGraphicFramePr>
          <p:cNvPr id="3" name="表格 2"/>
          <p:cNvGraphicFramePr>
            <a:graphicFrameLocks noGrp="1"/>
          </p:cNvGraphicFramePr>
          <p:nvPr>
            <p:extLst>
              <p:ext uri="{D42A27DB-BD31-4B8C-83A1-F6EECF244321}">
                <p14:modId xmlns:p14="http://schemas.microsoft.com/office/powerpoint/2010/main" val="276820899"/>
              </p:ext>
            </p:extLst>
          </p:nvPr>
        </p:nvGraphicFramePr>
        <p:xfrm>
          <a:off x="507420" y="1610560"/>
          <a:ext cx="11177159" cy="3064867"/>
        </p:xfrm>
        <a:graphic>
          <a:graphicData uri="http://schemas.openxmlformats.org/drawingml/2006/table">
            <a:tbl>
              <a:tblPr firstRow="1" bandRow="1">
                <a:tableStyleId>{5C22544A-7EE6-4342-B048-85BDC9FD1C3A}</a:tableStyleId>
              </a:tblPr>
              <a:tblGrid>
                <a:gridCol w="608474"/>
                <a:gridCol w="1740322"/>
                <a:gridCol w="4173829"/>
                <a:gridCol w="4654534"/>
              </a:tblGrid>
              <a:tr h="382627">
                <a:tc>
                  <a:txBody>
                    <a:bodyPr/>
                    <a:lstStyle/>
                    <a:p>
                      <a:pPr algn="ctr">
                        <a:lnSpc>
                          <a:spcPct val="100000"/>
                        </a:lnSpc>
                        <a:spcAft>
                          <a:spcPts val="0"/>
                        </a:spcAft>
                      </a:pPr>
                      <a:r>
                        <a:rPr lang="en-US" sz="1600" dirty="0">
                          <a:solidFill>
                            <a:schemeClr val="tx1"/>
                          </a:solidFill>
                          <a:latin typeface="Huawei Sans" panose="020C0503030203020204" pitchFamily="34" charset="0"/>
                          <a:ea typeface="+mn-ea"/>
                          <a:cs typeface="宋体" panose="02010600030101010101" pitchFamily="2" charset="-122"/>
                        </a:rPr>
                        <a:t>No.</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600">
                          <a:solidFill>
                            <a:schemeClr val="tx1"/>
                          </a:solidFill>
                          <a:latin typeface="Huawei Sans" panose="020C0503030203020204" pitchFamily="34" charset="0"/>
                          <a:ea typeface="+mn-ea"/>
                          <a:cs typeface="宋体" panose="02010600030101010101" pitchFamily="2" charset="-122"/>
                        </a:rPr>
                        <a:t>Comparison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600">
                          <a:solidFill>
                            <a:schemeClr val="tx1"/>
                          </a:solidFill>
                          <a:latin typeface="Huawei Sans" panose="020C0503030203020204" pitchFamily="34" charset="0"/>
                        </a:rPr>
                        <a:t>Low-Voltage DG (0.4 kV)</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600" dirty="0">
                          <a:solidFill>
                            <a:schemeClr val="tx1"/>
                          </a:solidFill>
                          <a:latin typeface="Huawei Sans" panose="020C0503030203020204" pitchFamily="34" charset="0"/>
                        </a:rPr>
                        <a:t>High-Voltage DG (10 kV)</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717804">
                <a:tc>
                  <a:txBody>
                    <a:bodyPr/>
                    <a:lstStyle/>
                    <a:p>
                      <a:pPr algn="l">
                        <a:lnSpc>
                          <a:spcPct val="100000"/>
                        </a:lnSpc>
                        <a:spcAft>
                          <a:spcPts val="0"/>
                        </a:spcAft>
                      </a:pPr>
                      <a:r>
                        <a:rPr lang="en-US" sz="1600" dirty="0">
                          <a:latin typeface="Huawei Sans" panose="020C0503030203020204" pitchFamily="34" charset="0"/>
                          <a:ea typeface="+mn-ea"/>
                        </a:rPr>
                        <a:t>16</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cs typeface="宋体" panose="02010600030101010101" pitchFamily="2" charset="-122"/>
                        </a:rPr>
                        <a:t>Load power factor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cs typeface="宋体" panose="02010600030101010101" pitchFamily="2" charset="-122"/>
                        </a:rPr>
                        <a:t>The DG is directly connected to a load and is easily affected by the load power factor.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cs typeface="宋体" panose="02010600030101010101" pitchFamily="2" charset="-122"/>
                        </a:rPr>
                        <a:t>In most cases, a transformer is used for connecting a load to avoid that the output power of the DG is affected by an excessively low power factor.</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17804">
                <a:tc>
                  <a:txBody>
                    <a:bodyPr/>
                    <a:lstStyle/>
                    <a:p>
                      <a:pPr algn="l">
                        <a:lnSpc>
                          <a:spcPct val="100000"/>
                        </a:lnSpc>
                        <a:spcAft>
                          <a:spcPts val="0"/>
                        </a:spcAft>
                      </a:pPr>
                      <a:r>
                        <a:rPr lang="en-US" sz="1600">
                          <a:latin typeface="Huawei Sans" panose="020C0503030203020204" pitchFamily="34" charset="0"/>
                          <a:ea typeface="+mn-ea"/>
                        </a:rPr>
                        <a:t>17</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cs typeface="宋体" panose="02010600030101010101" pitchFamily="2" charset="-122"/>
                        </a:rPr>
                        <a:t>Parallel operating</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cs typeface="宋体" panose="02010600030101010101" pitchFamily="2" charset="-122"/>
                        </a:rPr>
                        <a:t>The parallel capacity is small because the DG is limited by the current of the low-voltage power distribution device.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cs typeface="宋体" panose="02010600030101010101" pitchFamily="2" charset="-122"/>
                        </a:rPr>
                        <a:t>High-power </a:t>
                      </a:r>
                      <a:r>
                        <a:rPr lang="en-US" sz="1600" dirty="0" smtClean="0">
                          <a:latin typeface="Huawei Sans" panose="020C0503030203020204" pitchFamily="34" charset="0"/>
                          <a:ea typeface="+mn-ea"/>
                          <a:cs typeface="宋体" panose="02010600030101010101" pitchFamily="2" charset="-122"/>
                        </a:rPr>
                        <a:t>DG </a:t>
                      </a:r>
                      <a:r>
                        <a:rPr lang="en-US" sz="1600" dirty="0">
                          <a:latin typeface="Huawei Sans" panose="020C0503030203020204" pitchFamily="34" charset="0"/>
                          <a:ea typeface="+mn-ea"/>
                          <a:cs typeface="宋体" panose="02010600030101010101" pitchFamily="2" charset="-122"/>
                        </a:rPr>
                        <a:t>can be connected in parallel to form a large-capacity system.</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17804">
                <a:tc>
                  <a:txBody>
                    <a:bodyPr/>
                    <a:lstStyle/>
                    <a:p>
                      <a:pPr algn="l">
                        <a:lnSpc>
                          <a:spcPct val="100000"/>
                        </a:lnSpc>
                        <a:spcAft>
                          <a:spcPts val="0"/>
                        </a:spcAft>
                      </a:pPr>
                      <a:r>
                        <a:rPr lang="en-US" sz="1600">
                          <a:latin typeface="Huawei Sans" panose="020C0503030203020204" pitchFamily="34" charset="0"/>
                          <a:ea typeface="+mn-ea"/>
                        </a:rPr>
                        <a:t>18</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a:latin typeface="Huawei Sans" panose="020C0503030203020204" pitchFamily="34" charset="0"/>
                          <a:ea typeface="+mn-ea"/>
                          <a:cs typeface="宋体" panose="02010600030101010101" pitchFamily="2" charset="-122"/>
                        </a:rPr>
                        <a:t>Switching to the mains supply</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smtClean="0">
                          <a:latin typeface="Huawei Sans" panose="020C0503030203020204" pitchFamily="34" charset="0"/>
                          <a:ea typeface="+mn-ea"/>
                          <a:cs typeface="宋体" panose="02010600030101010101" pitchFamily="2" charset="-122"/>
                        </a:rPr>
                        <a:t>ATS </a:t>
                      </a:r>
                      <a:r>
                        <a:rPr lang="en-US" sz="1600" dirty="0">
                          <a:latin typeface="Huawei Sans" panose="020C0503030203020204" pitchFamily="34" charset="0"/>
                          <a:ea typeface="+mn-ea"/>
                          <a:cs typeface="宋体" panose="02010600030101010101" pitchFamily="2" charset="-122"/>
                        </a:rPr>
                        <a:t>with a bypass are used, and this requires large current and multiple </a:t>
                      </a:r>
                      <a:r>
                        <a:rPr lang="en-US" sz="1600" dirty="0" smtClean="0">
                          <a:latin typeface="Huawei Sans" panose="020C0503030203020204" pitchFamily="34" charset="0"/>
                          <a:ea typeface="+mn-ea"/>
                          <a:cs typeface="宋体" panose="02010600030101010101" pitchFamily="2" charset="-122"/>
                        </a:rPr>
                        <a:t>ATS, </a:t>
                      </a:r>
                      <a:r>
                        <a:rPr lang="en-US" sz="1600" dirty="0">
                          <a:latin typeface="Huawei Sans" panose="020C0503030203020204" pitchFamily="34" charset="0"/>
                          <a:ea typeface="+mn-ea"/>
                          <a:cs typeface="宋体" panose="02010600030101010101" pitchFamily="2" charset="-122"/>
                        </a:rPr>
                        <a:t>resulting in a large footprint and high costs.</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cs typeface="宋体" panose="02010600030101010101" pitchFamily="2" charset="-122"/>
                        </a:rPr>
                        <a:t>A comprehensive control switch can be installed on the 10 kV bus to control the switchover, and this requires a small footprint and low costs.</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5" name="矩形 4"/>
          <p:cNvSpPr/>
          <p:nvPr/>
        </p:nvSpPr>
        <p:spPr>
          <a:xfrm>
            <a:off x="3013546" y="959939"/>
            <a:ext cx="5787162" cy="501804"/>
          </a:xfrm>
          <a:prstGeom prst="rect">
            <a:avLst/>
          </a:prstGeom>
        </p:spPr>
        <p:txBody>
          <a:bodyPr wrap="none">
            <a:spAutoFit/>
          </a:bodyPr>
          <a:lstStyle/>
          <a:p>
            <a:pPr algn="ctr">
              <a:lnSpc>
                <a:spcPct val="150000"/>
              </a:lnSpc>
              <a:spcBef>
                <a:spcPts val="250"/>
              </a:spcBef>
              <a:spcAft>
                <a:spcPts val="250"/>
              </a:spcAft>
            </a:pPr>
            <a:r>
              <a:rPr lang="en-US" sz="2000" dirty="0">
                <a:latin typeface="Huawei Sans" panose="020C0503030203020204" pitchFamily="34" charset="0"/>
                <a:ea typeface="+mn-ea"/>
              </a:rPr>
              <a:t>Comparison between low- and high-voltage </a:t>
            </a:r>
            <a:r>
              <a:rPr lang="en-US" sz="2000" dirty="0" smtClean="0">
                <a:latin typeface="Huawei Sans" panose="020C0503030203020204" pitchFamily="34" charset="0"/>
                <a:ea typeface="+mn-ea"/>
              </a:rPr>
              <a:t>DG</a:t>
            </a:r>
            <a:endParaRPr lang="en-US" sz="2000" dirty="0">
              <a:latin typeface="Huawei Sans" panose="020C0503030203020204" pitchFamily="34" charset="0"/>
              <a:ea typeface="+mn-ea"/>
            </a:endParaRPr>
          </a:p>
        </p:txBody>
      </p:sp>
    </p:spTree>
    <p:extLst>
      <p:ext uri="{BB962C8B-B14F-4D97-AF65-F5344CB8AC3E}">
        <p14:creationId xmlns:p14="http://schemas.microsoft.com/office/powerpoint/2010/main" val="409995295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Medium- or Low-Voltage DG Selection (4)</a:t>
            </a:r>
            <a:endParaRPr lang="en-US" dirty="0"/>
          </a:p>
        </p:txBody>
      </p:sp>
      <p:sp>
        <p:nvSpPr>
          <p:cNvPr id="4" name="文本占位符 3"/>
          <p:cNvSpPr>
            <a:spLocks noGrp="1"/>
          </p:cNvSpPr>
          <p:nvPr>
            <p:ph type="body" sz="quarter" idx="10"/>
          </p:nvPr>
        </p:nvSpPr>
        <p:spPr/>
        <p:txBody>
          <a:bodyPr/>
          <a:lstStyle/>
          <a:p>
            <a:r>
              <a:rPr lang="en-US" sz="1800" dirty="0" smtClean="0"/>
              <a:t>Due to the performance limitation of low-voltage electrical equipment, the capacity of a single or parallel low-voltage DGs cannot exceed 2400 kW. If the total capacity of low-voltage DGs in a small- and medium-sized data center is less than 2400 kW and less than 10 DGs are connected in parallel, the 0.4 kV DG is preferred. Otherwise, the 10 kV DG is preferred.</a:t>
            </a:r>
          </a:p>
          <a:p>
            <a:endParaRPr lang="zh-CN" altLang="en-US" dirty="0" smtClean="0"/>
          </a:p>
        </p:txBody>
      </p:sp>
      <p:graphicFrame>
        <p:nvGraphicFramePr>
          <p:cNvPr id="5" name="表格 4"/>
          <p:cNvGraphicFramePr>
            <a:graphicFrameLocks noGrp="1"/>
          </p:cNvGraphicFramePr>
          <p:nvPr>
            <p:extLst>
              <p:ext uri="{D42A27DB-BD31-4B8C-83A1-F6EECF244321}">
                <p14:modId xmlns:p14="http://schemas.microsoft.com/office/powerpoint/2010/main" val="1683836656"/>
              </p:ext>
            </p:extLst>
          </p:nvPr>
        </p:nvGraphicFramePr>
        <p:xfrm>
          <a:off x="832706" y="3116132"/>
          <a:ext cx="10526588" cy="2628394"/>
        </p:xfrm>
        <a:graphic>
          <a:graphicData uri="http://schemas.openxmlformats.org/drawingml/2006/table">
            <a:tbl>
              <a:tblPr firstRow="1" bandRow="1">
                <a:tableStyleId>{5C22544A-7EE6-4342-B048-85BDC9FD1C3A}</a:tableStyleId>
              </a:tblPr>
              <a:tblGrid>
                <a:gridCol w="1472630"/>
                <a:gridCol w="2050907"/>
                <a:gridCol w="7003051"/>
              </a:tblGrid>
              <a:tr h="715004">
                <a:tc>
                  <a:txBody>
                    <a:bodyPr/>
                    <a:lstStyle/>
                    <a:p>
                      <a:pPr algn="l">
                        <a:lnSpc>
                          <a:spcPct val="150000"/>
                        </a:lnSpc>
                        <a:spcAft>
                          <a:spcPts val="0"/>
                        </a:spcAft>
                      </a:pPr>
                      <a:r>
                        <a:rPr lang="en-US" sz="1600" dirty="0">
                          <a:solidFill>
                            <a:schemeClr val="tx1"/>
                          </a:solidFill>
                          <a:latin typeface="Huawei Sans" panose="020C0503030203020204" pitchFamily="34" charset="0"/>
                          <a:ea typeface="+mn-ea"/>
                        </a:rPr>
                        <a:t>Uptime Tier</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lnSpc>
                          <a:spcPct val="150000"/>
                        </a:lnSpc>
                        <a:spcAft>
                          <a:spcPts val="0"/>
                        </a:spcAft>
                      </a:pPr>
                      <a:r>
                        <a:rPr lang="en-US" sz="1600" dirty="0">
                          <a:solidFill>
                            <a:schemeClr val="tx1"/>
                          </a:solidFill>
                          <a:latin typeface="Huawei Sans" panose="020C0503030203020204" pitchFamily="34" charset="0"/>
                          <a:ea typeface="+mn-ea"/>
                        </a:rPr>
                        <a:t>Recommended DG Redundancy Mode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lnSpc>
                          <a:spcPct val="150000"/>
                        </a:lnSpc>
                        <a:spcAft>
                          <a:spcPts val="0"/>
                        </a:spcAft>
                      </a:pPr>
                      <a:r>
                        <a:rPr lang="en-US" sz="1600" dirty="0">
                          <a:solidFill>
                            <a:schemeClr val="tx1"/>
                          </a:solidFill>
                          <a:latin typeface="Huawei Sans" panose="020C0503030203020204" pitchFamily="34" charset="0"/>
                          <a:ea typeface="+mn-ea"/>
                        </a:rPr>
                        <a:t>Remarks</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36055">
                <a:tc>
                  <a:txBody>
                    <a:bodyPr/>
                    <a:lstStyle/>
                    <a:p>
                      <a:pPr algn="l">
                        <a:lnSpc>
                          <a:spcPct val="150000"/>
                        </a:lnSpc>
                        <a:spcAft>
                          <a:spcPts val="0"/>
                        </a:spcAft>
                      </a:pPr>
                      <a:r>
                        <a:rPr lang="en-US" sz="1600">
                          <a:latin typeface="Huawei Sans" panose="020C0503030203020204" pitchFamily="34" charset="0"/>
                        </a:rPr>
                        <a:t>Tier I</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600">
                          <a:latin typeface="Huawei Sans" panose="020C0503030203020204" pitchFamily="34" charset="0"/>
                          <a:ea typeface="+mn-ea"/>
                        </a:rPr>
                        <a:t>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rPr>
                        <a:t>A single DG is recommended and the capacity cannot exceed 2400 kW.</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15004">
                <a:tc>
                  <a:txBody>
                    <a:bodyPr/>
                    <a:lstStyle/>
                    <a:p>
                      <a:pPr algn="l">
                        <a:lnSpc>
                          <a:spcPct val="150000"/>
                        </a:lnSpc>
                        <a:spcAft>
                          <a:spcPts val="0"/>
                        </a:spcAft>
                      </a:pPr>
                      <a:r>
                        <a:rPr lang="en-US" sz="1600">
                          <a:latin typeface="Huawei Sans" panose="020C0503030203020204" pitchFamily="34" charset="0"/>
                          <a:ea typeface="微软雅黑" panose="020B0503020204020204" pitchFamily="34" charset="-122"/>
                        </a:rPr>
                        <a:t>Tier </a:t>
                      </a:r>
                      <a:r>
                        <a:rPr lang="en-US" sz="1600" smtClean="0">
                          <a:latin typeface="Huawei Sans" panose="020C0503030203020204" pitchFamily="34" charset="0"/>
                          <a:ea typeface="微软雅黑" panose="020B0503020204020204" pitchFamily="34" charset="-122"/>
                        </a:rPr>
                        <a:t>II</a:t>
                      </a:r>
                      <a:endParaRPr lang="en-US" sz="1600">
                        <a:latin typeface="Huawei Sans" panose="020C0503030203020204" pitchFamily="34" charset="0"/>
                        <a:ea typeface="微软雅黑" panose="020B0503020204020204" pitchFamily="34" charset="-122"/>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600">
                          <a:latin typeface="Huawei Sans" panose="020C0503030203020204" pitchFamily="34" charset="0"/>
                          <a:ea typeface="+mn-ea"/>
                        </a:rPr>
                        <a:t>N+1 or 2N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600" dirty="0">
                          <a:latin typeface="Huawei Sans" panose="020C0503030203020204" pitchFamily="34" charset="0"/>
                          <a:ea typeface="+mn-ea"/>
                        </a:rPr>
                        <a:t>If the total capacity of </a:t>
                      </a:r>
                      <a:r>
                        <a:rPr lang="en-US" sz="1600" dirty="0" smtClean="0">
                          <a:latin typeface="Huawei Sans" panose="020C0503030203020204" pitchFamily="34" charset="0"/>
                          <a:ea typeface="+mn-ea"/>
                        </a:rPr>
                        <a:t>DG </a:t>
                      </a:r>
                      <a:r>
                        <a:rPr lang="en-US" sz="1600" dirty="0">
                          <a:latin typeface="Huawei Sans" panose="020C0503030203020204" pitchFamily="34" charset="0"/>
                          <a:ea typeface="+mn-ea"/>
                        </a:rPr>
                        <a:t>does not exceed 2400 kW and less than 10 </a:t>
                      </a:r>
                      <a:r>
                        <a:rPr lang="en-US" sz="1600" dirty="0" smtClean="0">
                          <a:latin typeface="Huawei Sans" panose="020C0503030203020204" pitchFamily="34" charset="0"/>
                          <a:ea typeface="+mn-ea"/>
                        </a:rPr>
                        <a:t>DG </a:t>
                      </a:r>
                      <a:r>
                        <a:rPr lang="en-US" sz="1600" dirty="0">
                          <a:latin typeface="Huawei Sans" panose="020C0503030203020204" pitchFamily="34" charset="0"/>
                          <a:ea typeface="+mn-ea"/>
                        </a:rPr>
                        <a:t>are connected in parallel, the low-voltage DG solution is recommended. Otherwise, the high-voltage DG solution is recommended.</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33834">
                <a:tc>
                  <a:txBody>
                    <a:bodyPr/>
                    <a:lstStyle/>
                    <a:p>
                      <a:pPr algn="l">
                        <a:lnSpc>
                          <a:spcPct val="150000"/>
                        </a:lnSpc>
                        <a:spcAft>
                          <a:spcPts val="0"/>
                        </a:spcAft>
                      </a:pPr>
                      <a:r>
                        <a:rPr lang="en-US" sz="1600" dirty="0">
                          <a:latin typeface="Huawei Sans" panose="020C0503030203020204" pitchFamily="34" charset="0"/>
                          <a:ea typeface="微软雅黑" panose="020B0503020204020204" pitchFamily="34" charset="-122"/>
                        </a:rPr>
                        <a:t>Tier </a:t>
                      </a:r>
                      <a:r>
                        <a:rPr lang="en-US" sz="1600" dirty="0" smtClean="0">
                          <a:latin typeface="Huawei Sans" panose="020C0503030203020204" pitchFamily="34" charset="0"/>
                          <a:ea typeface="微软雅黑" panose="020B0503020204020204" pitchFamily="34" charset="-122"/>
                        </a:rPr>
                        <a:t>III</a:t>
                      </a:r>
                      <a:endParaRPr lang="en-US" sz="1600" dirty="0">
                        <a:latin typeface="Huawei Sans" panose="020C0503030203020204" pitchFamily="34" charset="0"/>
                        <a:ea typeface="微软雅黑" panose="020B0503020204020204" pitchFamily="34" charset="-122"/>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600">
                          <a:latin typeface="Huawei Sans" panose="020C0503030203020204" pitchFamily="34" charset="0"/>
                          <a:ea typeface="+mn-ea"/>
                        </a:rPr>
                        <a:t>N+1 or 2N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altLang="zh-CN" sz="1600" dirty="0" smtClean="0">
                          <a:latin typeface="Huawei Sans" panose="020C0503030203020204" pitchFamily="34" charset="0"/>
                          <a:ea typeface="+mn-ea"/>
                        </a:rPr>
                        <a:t>Same as above</a:t>
                      </a:r>
                      <a:endParaRPr lang="en-US" sz="1600" dirty="0">
                        <a:latin typeface="Huawei Sans" panose="020C0503030203020204" pitchFamily="34" charset="0"/>
                        <a:ea typeface="+mn-ea"/>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49589">
                <a:tc>
                  <a:txBody>
                    <a:bodyPr/>
                    <a:lstStyle/>
                    <a:p>
                      <a:pPr algn="l">
                        <a:lnSpc>
                          <a:spcPct val="150000"/>
                        </a:lnSpc>
                        <a:spcAft>
                          <a:spcPts val="0"/>
                        </a:spcAft>
                      </a:pPr>
                      <a:r>
                        <a:rPr lang="en-US" sz="1600" dirty="0">
                          <a:latin typeface="Huawei Sans" panose="020C0503030203020204" pitchFamily="34" charset="0"/>
                          <a:ea typeface="微软雅黑" panose="020B0503020204020204" pitchFamily="34" charset="-122"/>
                        </a:rPr>
                        <a:t>Tier </a:t>
                      </a:r>
                      <a:r>
                        <a:rPr lang="en-US" sz="1600" dirty="0" smtClean="0">
                          <a:latin typeface="Huawei Sans" panose="020C0503030203020204" pitchFamily="34" charset="0"/>
                          <a:ea typeface="微软雅黑" panose="020B0503020204020204" pitchFamily="34" charset="-122"/>
                        </a:rPr>
                        <a:t>IV</a:t>
                      </a:r>
                      <a:endParaRPr lang="en-US" sz="1600" dirty="0">
                        <a:latin typeface="Huawei Sans" panose="020C0503030203020204" pitchFamily="34" charset="0"/>
                        <a:ea typeface="微软雅黑" panose="020B0503020204020204" pitchFamily="34" charset="-122"/>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600">
                          <a:latin typeface="Huawei Sans" panose="020C0503030203020204" pitchFamily="34" charset="0"/>
                          <a:ea typeface="+mn-ea"/>
                        </a:rPr>
                        <a:t>2N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a:lnSpc>
                          <a:spcPct val="150000"/>
                        </a:lnSpc>
                        <a:spcAft>
                          <a:spcPts val="0"/>
                        </a:spcAft>
                      </a:pPr>
                      <a:r>
                        <a:rPr lang="en-US" sz="1600" dirty="0" smtClean="0">
                          <a:latin typeface="Huawei Sans" panose="020C0503030203020204" pitchFamily="34" charset="0"/>
                          <a:ea typeface="+mn-ea"/>
                        </a:rPr>
                        <a:t>Same</a:t>
                      </a:r>
                      <a:r>
                        <a:rPr lang="en-US" sz="1600" baseline="0" dirty="0" smtClean="0">
                          <a:latin typeface="Huawei Sans" panose="020C0503030203020204" pitchFamily="34" charset="0"/>
                          <a:ea typeface="+mn-ea"/>
                        </a:rPr>
                        <a:t> as above</a:t>
                      </a:r>
                      <a:endParaRPr lang="en-US" sz="1600" dirty="0">
                        <a:latin typeface="Huawei Sans" panose="020C0503030203020204" pitchFamily="34" charset="0"/>
                        <a:ea typeface="+mn-ea"/>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799942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rPr>
              <a:t>Voltage Mode Selection</a:t>
            </a:r>
          </a:p>
        </p:txBody>
      </p:sp>
      <p:sp>
        <p:nvSpPr>
          <p:cNvPr id="4" name="文本占位符 3"/>
          <p:cNvSpPr>
            <a:spLocks noGrp="1"/>
          </p:cNvSpPr>
          <p:nvPr>
            <p:ph type="body" sz="quarter" idx="10"/>
          </p:nvPr>
        </p:nvSpPr>
        <p:spPr>
          <a:prstGeom prst="rect">
            <a:avLst/>
          </a:prstGeom>
        </p:spPr>
        <p:txBody>
          <a:bodyPr/>
          <a:lstStyle/>
          <a:p>
            <a:r>
              <a:rPr lang="en-US" dirty="0">
                <a:latin typeface="Huawei Sans" panose="020C0503030203020204" pitchFamily="34" charset="0"/>
              </a:rPr>
              <a:t>The following table lists the voltage levels of the low- and high-voltage </a:t>
            </a:r>
            <a:r>
              <a:rPr lang="en-US" dirty="0" smtClean="0">
                <a:latin typeface="Huawei Sans" panose="020C0503030203020204" pitchFamily="34" charset="0"/>
              </a:rPr>
              <a:t>DG.</a:t>
            </a:r>
            <a:endParaRPr lang="en-US" dirty="0">
              <a:latin typeface="Huawei Sans" panose="020C0503030203020204" pitchFamily="34" charset="0"/>
            </a:endParaRPr>
          </a:p>
        </p:txBody>
      </p:sp>
      <p:sp>
        <p:nvSpPr>
          <p:cNvPr id="3" name="矩形 2"/>
          <p:cNvSpPr/>
          <p:nvPr/>
        </p:nvSpPr>
        <p:spPr>
          <a:xfrm>
            <a:off x="4933420" y="2048905"/>
            <a:ext cx="1731564" cy="338554"/>
          </a:xfrm>
          <a:prstGeom prst="rect">
            <a:avLst/>
          </a:prstGeom>
        </p:spPr>
        <p:txBody>
          <a:bodyPr wrap="none">
            <a:spAutoFit/>
          </a:bodyPr>
          <a:lstStyle/>
          <a:p>
            <a:r>
              <a:rPr lang="en-US" sz="1600">
                <a:latin typeface="Huawei Sans" panose="020C0503030203020204" pitchFamily="34" charset="0"/>
                <a:ea typeface="+mn-ea"/>
              </a:rPr>
              <a:t>DG voltage level</a:t>
            </a:r>
          </a:p>
        </p:txBody>
      </p:sp>
      <p:graphicFrame>
        <p:nvGraphicFramePr>
          <p:cNvPr id="5" name="表格 4"/>
          <p:cNvGraphicFramePr>
            <a:graphicFrameLocks noGrp="1"/>
          </p:cNvGraphicFramePr>
          <p:nvPr>
            <p:extLst/>
          </p:nvPr>
        </p:nvGraphicFramePr>
        <p:xfrm>
          <a:off x="1899140" y="2495410"/>
          <a:ext cx="8229600" cy="2560320"/>
        </p:xfrm>
        <a:graphic>
          <a:graphicData uri="http://schemas.openxmlformats.org/drawingml/2006/table">
            <a:tbl>
              <a:tblPr firstRow="1" firstCol="1" bandRow="1">
                <a:tableStyleId>{5C22544A-7EE6-4342-B048-85BDC9FD1C3A}</a:tableStyleId>
              </a:tblPr>
              <a:tblGrid>
                <a:gridCol w="2057400"/>
                <a:gridCol w="2620106"/>
                <a:gridCol w="1494694"/>
                <a:gridCol w="2057400"/>
              </a:tblGrid>
              <a:tr h="44450">
                <a:tc gridSpan="2">
                  <a:txBody>
                    <a:bodyPr/>
                    <a:lstStyle/>
                    <a:p>
                      <a:pPr algn="ctr">
                        <a:lnSpc>
                          <a:spcPct val="150000"/>
                        </a:lnSpc>
                        <a:spcAft>
                          <a:spcPts val="0"/>
                        </a:spcAft>
                      </a:pPr>
                      <a:r>
                        <a:rPr lang="en-US" sz="1600" dirty="0">
                          <a:solidFill>
                            <a:schemeClr val="tx1"/>
                          </a:solidFill>
                          <a:latin typeface="Huawei Sans" panose="020C0503030203020204" pitchFamily="34" charset="0"/>
                          <a:ea typeface="+mn-ea"/>
                        </a:rPr>
                        <a:t>Low Voltage (Three-Phase/Single-Phase)</a:t>
                      </a:r>
                    </a:p>
                  </a:txBody>
                  <a:tcPr marL="18415" marR="1841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gridSpan="2">
                  <a:txBody>
                    <a:bodyPr/>
                    <a:lstStyle/>
                    <a:p>
                      <a:pPr algn="ctr">
                        <a:lnSpc>
                          <a:spcPct val="150000"/>
                        </a:lnSpc>
                        <a:spcAft>
                          <a:spcPts val="0"/>
                        </a:spcAft>
                      </a:pPr>
                      <a:r>
                        <a:rPr lang="en-US" sz="1600">
                          <a:solidFill>
                            <a:schemeClr val="tx1"/>
                          </a:solidFill>
                          <a:latin typeface="Huawei Sans" panose="020C0503030203020204" pitchFamily="34" charset="0"/>
                          <a:ea typeface="+mn-ea"/>
                        </a:rPr>
                        <a:t>High Voltage (Three-Phase)</a:t>
                      </a:r>
                    </a:p>
                  </a:txBody>
                  <a:tcPr marL="18415" marR="1841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r>
              <a:tr h="130810">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50 Hz</a:t>
                      </a:r>
                    </a:p>
                  </a:txBody>
                  <a:tcPr marL="72000" marR="1841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60 Hz</a:t>
                      </a:r>
                    </a:p>
                  </a:txBody>
                  <a:tcPr marL="72000" marR="1841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50 Hz</a:t>
                      </a:r>
                    </a:p>
                  </a:txBody>
                  <a:tcPr marL="72000" marR="1841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60 Hz</a:t>
                      </a:r>
                    </a:p>
                  </a:txBody>
                  <a:tcPr marL="72000" marR="1841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19380">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380/220</a:t>
                      </a:r>
                    </a:p>
                  </a:txBody>
                  <a:tcPr marL="72000" marR="1841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416/240</a:t>
                      </a:r>
                    </a:p>
                  </a:txBody>
                  <a:tcPr marL="72000" marR="1841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10500</a:t>
                      </a:r>
                    </a:p>
                  </a:txBody>
                  <a:tcPr marL="72000" marR="1841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12470</a:t>
                      </a:r>
                    </a:p>
                  </a:txBody>
                  <a:tcPr marL="72000" marR="1841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2230">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400/231</a:t>
                      </a:r>
                    </a:p>
                  </a:txBody>
                  <a:tcPr marL="72000" marR="1841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440/254</a:t>
                      </a:r>
                    </a:p>
                  </a:txBody>
                  <a:tcPr marL="72000" marR="1841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11000</a:t>
                      </a:r>
                    </a:p>
                  </a:txBody>
                  <a:tcPr marL="72000" marR="1841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13200</a:t>
                      </a:r>
                    </a:p>
                  </a:txBody>
                  <a:tcPr marL="72000" marR="1841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450">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415/240</a:t>
                      </a:r>
                    </a:p>
                  </a:txBody>
                  <a:tcPr marL="72000" marR="1841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460/266</a:t>
                      </a:r>
                    </a:p>
                  </a:txBody>
                  <a:tcPr marL="72000" marR="1841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6300</a:t>
                      </a:r>
                    </a:p>
                  </a:txBody>
                  <a:tcPr marL="72000" marR="1841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13800</a:t>
                      </a:r>
                    </a:p>
                  </a:txBody>
                  <a:tcPr marL="72000" marR="1841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450">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440/254</a:t>
                      </a:r>
                    </a:p>
                  </a:txBody>
                  <a:tcPr marL="72000" marR="1841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480/277</a:t>
                      </a:r>
                    </a:p>
                  </a:txBody>
                  <a:tcPr marL="72000" marR="1841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6600</a:t>
                      </a:r>
                    </a:p>
                  </a:txBody>
                  <a:tcPr marL="72000" marR="1841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3300</a:t>
                      </a:r>
                    </a:p>
                  </a:txBody>
                  <a:tcPr marL="72000" marR="1841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450">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 </a:t>
                      </a:r>
                    </a:p>
                  </a:txBody>
                  <a:tcPr marL="72000" marR="18415"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 </a:t>
                      </a:r>
                    </a:p>
                  </a:txBody>
                  <a:tcPr marL="72000" marR="1841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a:solidFill>
                            <a:schemeClr val="tx1"/>
                          </a:solidFill>
                          <a:latin typeface="Huawei Sans" panose="020C0503030203020204" pitchFamily="34" charset="0"/>
                          <a:ea typeface="+mn-ea"/>
                        </a:rPr>
                        <a:t>6900</a:t>
                      </a:r>
                    </a:p>
                  </a:txBody>
                  <a:tcPr marL="72000" marR="1841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just">
                        <a:lnSpc>
                          <a:spcPct val="150000"/>
                        </a:lnSpc>
                        <a:spcAft>
                          <a:spcPts val="0"/>
                        </a:spcAft>
                      </a:pPr>
                      <a:r>
                        <a:rPr lang="en-US" sz="1600" b="0" dirty="0">
                          <a:solidFill>
                            <a:schemeClr val="tx1"/>
                          </a:solidFill>
                          <a:latin typeface="Huawei Sans" panose="020C0503030203020204" pitchFamily="34" charset="0"/>
                          <a:ea typeface="+mn-ea"/>
                        </a:rPr>
                        <a:t>4160</a:t>
                      </a:r>
                    </a:p>
                  </a:txBody>
                  <a:tcPr marL="72000" marR="18415"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7759834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rPr>
              <a:t>DG Power Selection</a:t>
            </a:r>
          </a:p>
        </p:txBody>
      </p:sp>
      <p:sp>
        <p:nvSpPr>
          <p:cNvPr id="4" name="文本占位符 3"/>
          <p:cNvSpPr>
            <a:spLocks noGrp="1"/>
          </p:cNvSpPr>
          <p:nvPr>
            <p:ph type="body" sz="quarter" idx="10"/>
          </p:nvPr>
        </p:nvSpPr>
        <p:spPr/>
        <p:txBody>
          <a:bodyPr/>
          <a:lstStyle/>
          <a:p>
            <a:r>
              <a:rPr lang="en-US" dirty="0">
                <a:latin typeface="Huawei Sans" panose="020C0503030203020204" pitchFamily="34" charset="0"/>
              </a:rPr>
              <a:t>Determine the nominal power of the DG in a data center based on factors such as the mains reliability and data center reliability requirements. If the requirements are excessively high, for example, the consecutive power (COP) is used, the cost increases. If the requirements are excessively low, for example, the emergency standby power (ESP) is used, the reliability is decreased.</a:t>
            </a:r>
          </a:p>
          <a:p>
            <a:r>
              <a:rPr lang="en-US" dirty="0">
                <a:latin typeface="Huawei Sans" panose="020C0503030203020204" pitchFamily="34" charset="0"/>
              </a:rPr>
              <a:t>Note: </a:t>
            </a:r>
          </a:p>
          <a:p>
            <a:pPr lvl="1"/>
            <a:r>
              <a:rPr lang="en-US" dirty="0">
                <a:latin typeface="Huawei Sans" panose="020C0503030203020204" pitchFamily="34" charset="0"/>
              </a:rPr>
              <a:t>For Uptime Tier </a:t>
            </a:r>
            <a:r>
              <a:rPr lang="en-US" altLang="zh-CN" dirty="0" smtClean="0">
                <a:latin typeface="Huawei Sans" panose="020C0503030203020204" pitchFamily="34" charset="0"/>
              </a:rPr>
              <a:t>Ⅲ</a:t>
            </a:r>
            <a:r>
              <a:rPr lang="en-US" dirty="0" smtClean="0">
                <a:latin typeface="Huawei Sans" panose="020C0503030203020204" pitchFamily="34" charset="0"/>
              </a:rPr>
              <a:t> </a:t>
            </a:r>
            <a:r>
              <a:rPr lang="en-US" dirty="0">
                <a:latin typeface="Huawei Sans" panose="020C0503030203020204" pitchFamily="34" charset="0"/>
              </a:rPr>
              <a:t>and Tier </a:t>
            </a:r>
            <a:r>
              <a:rPr lang="en-US" altLang="zh-CN" dirty="0" smtClean="0"/>
              <a:t>Ⅳ </a:t>
            </a:r>
            <a:r>
              <a:rPr lang="en-US" dirty="0" smtClean="0">
                <a:latin typeface="Huawei Sans" panose="020C0503030203020204" pitchFamily="34" charset="0"/>
              </a:rPr>
              <a:t>data </a:t>
            </a:r>
            <a:r>
              <a:rPr lang="en-US" dirty="0">
                <a:latin typeface="Huawei Sans" panose="020C0503030203020204" pitchFamily="34" charset="0"/>
              </a:rPr>
              <a:t>centers, </a:t>
            </a:r>
            <a:r>
              <a:rPr lang="en-US" dirty="0" smtClean="0">
                <a:latin typeface="Huawei Sans" panose="020C0503030203020204" pitchFamily="34" charset="0"/>
              </a:rPr>
              <a:t>COP DG </a:t>
            </a:r>
            <a:r>
              <a:rPr lang="en-US" dirty="0">
                <a:latin typeface="Huawei Sans" panose="020C0503030203020204" pitchFamily="34" charset="0"/>
              </a:rPr>
              <a:t>are required.</a:t>
            </a:r>
          </a:p>
          <a:p>
            <a:pPr lvl="1"/>
            <a:r>
              <a:rPr lang="en-US" dirty="0">
                <a:latin typeface="Huawei Sans" panose="020C0503030203020204" pitchFamily="34" charset="0"/>
              </a:rPr>
              <a:t>For Uptime Tier </a:t>
            </a:r>
            <a:r>
              <a:rPr lang="en-US" altLang="zh-CN" dirty="0"/>
              <a:t>Ⅰ</a:t>
            </a:r>
            <a:r>
              <a:rPr lang="en-US" dirty="0" smtClean="0">
                <a:latin typeface="Huawei Sans" panose="020C0503030203020204" pitchFamily="34" charset="0"/>
              </a:rPr>
              <a:t> </a:t>
            </a:r>
            <a:r>
              <a:rPr lang="en-US" dirty="0">
                <a:latin typeface="Huawei Sans" panose="020C0503030203020204" pitchFamily="34" charset="0"/>
              </a:rPr>
              <a:t>and Tier </a:t>
            </a:r>
            <a:r>
              <a:rPr lang="en-US" altLang="zh-CN" dirty="0" smtClean="0"/>
              <a:t>Ⅱ </a:t>
            </a:r>
            <a:r>
              <a:rPr lang="en-US" dirty="0" smtClean="0">
                <a:latin typeface="Huawei Sans" panose="020C0503030203020204" pitchFamily="34" charset="0"/>
              </a:rPr>
              <a:t>data </a:t>
            </a:r>
            <a:r>
              <a:rPr lang="en-US" dirty="0">
                <a:latin typeface="Huawei Sans" panose="020C0503030203020204" pitchFamily="34" charset="0"/>
              </a:rPr>
              <a:t>centers, LTP- or PRP- </a:t>
            </a:r>
            <a:r>
              <a:rPr lang="en-US" dirty="0" smtClean="0">
                <a:latin typeface="Huawei Sans" panose="020C0503030203020204" pitchFamily="34" charset="0"/>
              </a:rPr>
              <a:t>DG </a:t>
            </a:r>
            <a:r>
              <a:rPr lang="en-US" dirty="0">
                <a:latin typeface="Huawei Sans" panose="020C0503030203020204" pitchFamily="34" charset="0"/>
              </a:rPr>
              <a:t>can be used.</a:t>
            </a:r>
          </a:p>
        </p:txBody>
      </p:sp>
    </p:spTree>
    <p:extLst>
      <p:ext uri="{BB962C8B-B14F-4D97-AF65-F5344CB8AC3E}">
        <p14:creationId xmlns:p14="http://schemas.microsoft.com/office/powerpoint/2010/main" val="6580276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04347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46651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rPr>
              <a:t>DG Selection Summary</a:t>
            </a:r>
          </a:p>
        </p:txBody>
      </p:sp>
      <p:sp>
        <p:nvSpPr>
          <p:cNvPr id="3" name="文本占位符 2"/>
          <p:cNvSpPr>
            <a:spLocks noGrp="1"/>
          </p:cNvSpPr>
          <p:nvPr>
            <p:ph type="body" sz="quarter" idx="10"/>
          </p:nvPr>
        </p:nvSpPr>
        <p:spPr/>
        <p:txBody>
          <a:bodyPr/>
          <a:lstStyle/>
          <a:p>
            <a:r>
              <a:rPr lang="en-US">
                <a:latin typeface="Huawei Sans" panose="020C0503030203020204" pitchFamily="34" charset="0"/>
              </a:rPr>
              <a:t>After the DG model is determined, the following information should be provided:</a:t>
            </a:r>
          </a:p>
          <a:p>
            <a:pPr lvl="1"/>
            <a:r>
              <a:rPr lang="en-US">
                <a:latin typeface="Huawei Sans" panose="020C0503030203020204" pitchFamily="34" charset="0"/>
              </a:rPr>
              <a:t>DG power: COP/LTP/PRP</a:t>
            </a:r>
          </a:p>
          <a:p>
            <a:pPr lvl="1"/>
            <a:r>
              <a:rPr lang="en-US">
                <a:latin typeface="Huawei Sans" panose="020C0503030203020204" pitchFamily="34" charset="0"/>
              </a:rPr>
              <a:t>DG voltage level: high/low voltage</a:t>
            </a:r>
          </a:p>
          <a:p>
            <a:pPr lvl="1"/>
            <a:r>
              <a:rPr lang="en-US">
                <a:latin typeface="Huawei Sans" panose="020C0503030203020204" pitchFamily="34" charset="0"/>
              </a:rPr>
              <a:t>DG power supply mode: 50/60 Hz, 400 V/480 V/11,000 V...</a:t>
            </a:r>
          </a:p>
        </p:txBody>
      </p:sp>
      <p:pic>
        <p:nvPicPr>
          <p:cNvPr id="4" name="图片 19" descr="iecool.com_019-[转换].png"/>
          <p:cNvPicPr>
            <a:picLocks noChangeAspect="1" noChangeArrowheads="1"/>
          </p:cNvPicPr>
          <p:nvPr/>
        </p:nvPicPr>
        <p:blipFill>
          <a:blip r:embed="rId3" cstate="print"/>
          <a:srcRect l="69658" b="51042"/>
          <a:stretch>
            <a:fillRect/>
          </a:stretch>
        </p:blipFill>
        <p:spPr bwMode="auto">
          <a:xfrm>
            <a:off x="8787563" y="1936030"/>
            <a:ext cx="2124236" cy="3560616"/>
          </a:xfrm>
          <a:prstGeom prst="rect">
            <a:avLst/>
          </a:prstGeom>
          <a:noFill/>
          <a:ln w="9525">
            <a:noFill/>
            <a:miter lim="800000"/>
            <a:headEnd/>
            <a:tailEnd/>
          </a:ln>
        </p:spPr>
      </p:pic>
    </p:spTree>
    <p:extLst>
      <p:ext uri="{BB962C8B-B14F-4D97-AF65-F5344CB8AC3E}">
        <p14:creationId xmlns:p14="http://schemas.microsoft.com/office/powerpoint/2010/main" val="35034482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r>
              <a:rPr lang="en-US" dirty="0">
                <a:solidFill>
                  <a:schemeClr val="bg1">
                    <a:lumMod val="50000"/>
                  </a:schemeClr>
                </a:solidFill>
                <a:latin typeface="Huawei Sans" panose="020C0503030203020204" pitchFamily="34" charset="0"/>
              </a:rPr>
              <a:t>Planning Method Overview</a:t>
            </a:r>
          </a:p>
          <a:p>
            <a:pPr lvl="1"/>
            <a:r>
              <a:rPr lang="en-US" dirty="0">
                <a:solidFill>
                  <a:schemeClr val="bg1">
                    <a:lumMod val="50000"/>
                  </a:schemeClr>
                </a:solidFill>
                <a:latin typeface="Huawei Sans" panose="020C0503030203020204" pitchFamily="34" charset="0"/>
              </a:rPr>
              <a:t>Networking Mode Selection</a:t>
            </a:r>
          </a:p>
          <a:p>
            <a:pPr lvl="1"/>
            <a:r>
              <a:rPr lang="en-US" dirty="0">
                <a:solidFill>
                  <a:schemeClr val="bg1">
                    <a:lumMod val="50000"/>
                  </a:schemeClr>
                </a:solidFill>
                <a:latin typeface="Huawei Sans" panose="020C0503030203020204" pitchFamily="34" charset="0"/>
              </a:rPr>
              <a:t>DG Selection</a:t>
            </a:r>
          </a:p>
          <a:p>
            <a:pPr lvl="1">
              <a:buSzPct val="60000"/>
              <a:buFont typeface="Wingdings" panose="05000000000000000000" pitchFamily="2" charset="2"/>
              <a:buChar char="n"/>
            </a:pPr>
            <a:r>
              <a:rPr lang="en-US" dirty="0">
                <a:latin typeface="Huawei Sans" panose="020C0503030203020204" pitchFamily="34" charset="0"/>
              </a:rPr>
              <a:t>DG Capacity Configuration</a:t>
            </a:r>
          </a:p>
          <a:p>
            <a:pPr lvl="1"/>
            <a:r>
              <a:rPr lang="en-US" dirty="0">
                <a:solidFill>
                  <a:schemeClr val="bg1">
                    <a:lumMod val="50000"/>
                  </a:schemeClr>
                </a:solidFill>
                <a:latin typeface="Huawei Sans" panose="020C0503030203020204" pitchFamily="34" charset="0"/>
              </a:rPr>
              <a:t>Fuel Tank Capacity Configuration</a:t>
            </a:r>
          </a:p>
          <a:p>
            <a:endParaRPr lang="en-US" altLang="zh-CN" b="1" dirty="0" smtClean="0">
              <a:latin typeface="Huawei Sans" panose="020C0503030203020204" pitchFamily="34" charset="0"/>
            </a:endParaRPr>
          </a:p>
        </p:txBody>
      </p:sp>
    </p:spTree>
    <p:extLst>
      <p:ext uri="{BB962C8B-B14F-4D97-AF65-F5344CB8AC3E}">
        <p14:creationId xmlns:p14="http://schemas.microsoft.com/office/powerpoint/2010/main" val="20857475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rPr>
              <a:t>DG Capacity Configuration (1)</a:t>
            </a:r>
          </a:p>
        </p:txBody>
      </p:sp>
      <p:sp>
        <p:nvSpPr>
          <p:cNvPr id="17" name="文本占位符 16"/>
          <p:cNvSpPr>
            <a:spLocks noGrp="1"/>
          </p:cNvSpPr>
          <p:nvPr>
            <p:ph type="body" sz="quarter" idx="10"/>
          </p:nvPr>
        </p:nvSpPr>
        <p:spPr/>
        <p:txBody>
          <a:bodyPr/>
          <a:lstStyle/>
          <a:p>
            <a:r>
              <a:rPr lang="en-US" sz="1800" dirty="0">
                <a:latin typeface="Huawei Sans" panose="020C0503030203020204" pitchFamily="34" charset="0"/>
              </a:rPr>
              <a:t>Capacity of a DG:</a:t>
            </a:r>
          </a:p>
          <a:p>
            <a:endParaRPr lang="en-US" altLang="zh-CN" sz="1800" dirty="0">
              <a:latin typeface="Huawei Sans" panose="020C0503030203020204" pitchFamily="34" charset="0"/>
            </a:endParaRPr>
          </a:p>
          <a:p>
            <a:pPr lvl="1"/>
            <a:endParaRPr lang="en-US" sz="1600" dirty="0" smtClean="0">
              <a:latin typeface="Huawei Sans" panose="020C0503030203020204" pitchFamily="34" charset="0"/>
            </a:endParaRPr>
          </a:p>
          <a:p>
            <a:pPr lvl="1"/>
            <a:r>
              <a:rPr lang="en-US" sz="1600" dirty="0" smtClean="0">
                <a:latin typeface="Huawei Sans" panose="020C0503030203020204" pitchFamily="34" charset="0"/>
              </a:rPr>
              <a:t>P</a:t>
            </a:r>
            <a:r>
              <a:rPr lang="en-US" sz="1600" baseline="-25000" dirty="0" smtClean="0">
                <a:latin typeface="Huawei Sans" panose="020C0503030203020204" pitchFamily="34" charset="0"/>
              </a:rPr>
              <a:t>ICT</a:t>
            </a:r>
            <a:r>
              <a:rPr lang="en-US" sz="1600" dirty="0" smtClean="0">
                <a:latin typeface="Huawei Sans" panose="020C0503030203020204" pitchFamily="34" charset="0"/>
              </a:rPr>
              <a:t> is </a:t>
            </a:r>
            <a:r>
              <a:rPr lang="en-US" sz="1600" dirty="0">
                <a:latin typeface="Huawei Sans" panose="020C0503030203020204" pitchFamily="34" charset="0"/>
              </a:rPr>
              <a:t>the total ICT load.</a:t>
            </a:r>
          </a:p>
          <a:p>
            <a:pPr lvl="1"/>
            <a:r>
              <a:rPr lang="en-US" sz="1600" dirty="0" smtClean="0">
                <a:latin typeface="Huawei Sans" panose="020C0503030203020204" pitchFamily="34" charset="0"/>
              </a:rPr>
              <a:t>P</a:t>
            </a:r>
            <a:r>
              <a:rPr lang="en-US" sz="1600" baseline="-25000" dirty="0" smtClean="0">
                <a:latin typeface="Huawei Sans" panose="020C0503030203020204" pitchFamily="34" charset="0"/>
              </a:rPr>
              <a:t>HVAC</a:t>
            </a:r>
            <a:r>
              <a:rPr lang="en-US" sz="1600" dirty="0" smtClean="0">
                <a:latin typeface="Huawei Sans" panose="020C0503030203020204" pitchFamily="34" charset="0"/>
              </a:rPr>
              <a:t> </a:t>
            </a:r>
            <a:r>
              <a:rPr lang="en-US" sz="1600" dirty="0">
                <a:latin typeface="Huawei Sans" panose="020C0503030203020204" pitchFamily="34" charset="0"/>
              </a:rPr>
              <a:t>is the total load of the heating, ventilating, and air conditioning (HAVC) system </a:t>
            </a:r>
            <a:r>
              <a:rPr lang="en-US" sz="1600" dirty="0" smtClean="0">
                <a:latin typeface="Huawei Sans" panose="020C0503030203020204" pitchFamily="34" charset="0"/>
              </a:rPr>
              <a:t>(air controlling devices).</a:t>
            </a:r>
            <a:endParaRPr lang="en-US" sz="1600" dirty="0">
              <a:latin typeface="Huawei Sans" panose="020C0503030203020204" pitchFamily="34" charset="0"/>
            </a:endParaRPr>
          </a:p>
          <a:p>
            <a:pPr lvl="1"/>
            <a:r>
              <a:rPr lang="en-US" sz="1600" dirty="0" err="1" smtClean="0">
                <a:latin typeface="Huawei Sans" panose="020C0503030203020204" pitchFamily="34" charset="0"/>
              </a:rPr>
              <a:t>P</a:t>
            </a:r>
            <a:r>
              <a:rPr lang="en-US" sz="1600" baseline="-25000" dirty="0" err="1" smtClean="0">
                <a:latin typeface="Huawei Sans" panose="020C0503030203020204" pitchFamily="34" charset="0"/>
              </a:rPr>
              <a:t>e</a:t>
            </a:r>
            <a:r>
              <a:rPr lang="en-US" sz="1600" dirty="0" smtClean="0">
                <a:latin typeface="Huawei Sans" panose="020C0503030203020204" pitchFamily="34" charset="0"/>
              </a:rPr>
              <a:t> </a:t>
            </a:r>
            <a:r>
              <a:rPr lang="en-US" sz="1600" dirty="0">
                <a:latin typeface="Huawei Sans" panose="020C0503030203020204" pitchFamily="34" charset="0"/>
              </a:rPr>
              <a:t>is the load of other systems, such as the lighting system and </a:t>
            </a:r>
            <a:r>
              <a:rPr lang="en-US" sz="1600" dirty="0" smtClean="0">
                <a:latin typeface="Huawei Sans" panose="020C0503030203020204" pitchFamily="34" charset="0"/>
              </a:rPr>
              <a:t>b</a:t>
            </a:r>
            <a:r>
              <a:rPr lang="en-US" altLang="zh-CN" sz="1600" dirty="0" smtClean="0">
                <a:latin typeface="Huawei Sans" panose="020C0503030203020204" pitchFamily="34" charset="0"/>
              </a:rPr>
              <a:t>uilding</a:t>
            </a:r>
            <a:r>
              <a:rPr lang="en-US" sz="1600" dirty="0" smtClean="0">
                <a:latin typeface="Huawei Sans" panose="020C0503030203020204" pitchFamily="34" charset="0"/>
              </a:rPr>
              <a:t> </a:t>
            </a:r>
            <a:r>
              <a:rPr lang="en-US" sz="1600" dirty="0">
                <a:latin typeface="Huawei Sans" panose="020C0503030203020204" pitchFamily="34" charset="0"/>
              </a:rPr>
              <a:t>management system (BMS).</a:t>
            </a:r>
          </a:p>
          <a:p>
            <a:pPr lvl="1"/>
            <a:r>
              <a:rPr lang="en-US" sz="1600" dirty="0" smtClean="0">
                <a:latin typeface="Huawei Sans" panose="020C0503030203020204" pitchFamily="34" charset="0"/>
              </a:rPr>
              <a:t>K</a:t>
            </a:r>
            <a:r>
              <a:rPr lang="en-US" sz="1600" baseline="-25000" dirty="0" smtClean="0">
                <a:latin typeface="Huawei Sans" panose="020C0503030203020204" pitchFamily="34" charset="0"/>
              </a:rPr>
              <a:t>1</a:t>
            </a:r>
            <a:r>
              <a:rPr lang="en-US" sz="1600" dirty="0" smtClean="0">
                <a:latin typeface="Huawei Sans" panose="020C0503030203020204" pitchFamily="34" charset="0"/>
              </a:rPr>
              <a:t> </a:t>
            </a:r>
            <a:r>
              <a:rPr lang="en-US" sz="1600" dirty="0">
                <a:latin typeface="Huawei Sans" panose="020C0503030203020204" pitchFamily="34" charset="0"/>
              </a:rPr>
              <a:t>is the load coefficient. The value depends on many factors, such as the UPS battery charge power, startup power for air </a:t>
            </a:r>
            <a:r>
              <a:rPr lang="en-US" sz="1600" dirty="0" smtClean="0">
                <a:latin typeface="Huawei Sans" panose="020C0503030203020204" pitchFamily="34" charset="0"/>
              </a:rPr>
              <a:t>controlling </a:t>
            </a:r>
            <a:r>
              <a:rPr lang="en-US" sz="1600" dirty="0">
                <a:latin typeface="Huawei Sans" panose="020C0503030203020204" pitchFamily="34" charset="0"/>
              </a:rPr>
              <a:t>devices, and reliability factor. K</a:t>
            </a:r>
            <a:r>
              <a:rPr lang="en-US" sz="1600" baseline="-25000" dirty="0">
                <a:latin typeface="Huawei Sans" panose="020C0503030203020204" pitchFamily="34" charset="0"/>
              </a:rPr>
              <a:t>1</a:t>
            </a:r>
            <a:r>
              <a:rPr lang="en-US" sz="1600" dirty="0">
                <a:latin typeface="Huawei Sans" panose="020C0503030203020204" pitchFamily="34" charset="0"/>
              </a:rPr>
              <a:t> is normally 1.4.</a:t>
            </a:r>
          </a:p>
          <a:p>
            <a:pPr lvl="1"/>
            <a:r>
              <a:rPr lang="en-US" sz="1600" dirty="0" smtClean="0">
                <a:latin typeface="Huawei Sans" panose="020C0503030203020204" pitchFamily="34" charset="0"/>
              </a:rPr>
              <a:t>K </a:t>
            </a:r>
            <a:r>
              <a:rPr lang="en-US" sz="1600" dirty="0">
                <a:latin typeface="Huawei Sans" panose="020C0503030203020204" pitchFamily="34" charset="0"/>
              </a:rPr>
              <a:t>is the environment coefficient, which is related to the temperature and altitude. K is 1 by default. It decreases by 3% to 4% as the temperature increases by 5°C when the environment temperature exceeds 40°C, and decreases by 4% to 5% as the altitude increases by 500 m when the altitude exceeds 1000 m.</a:t>
            </a:r>
          </a:p>
          <a:p>
            <a:pPr marL="0" indent="0">
              <a:buNone/>
            </a:pPr>
            <a:endParaRPr lang="zh-CN" altLang="zh-CN" sz="1800" dirty="0">
              <a:latin typeface="Huawei Sans" panose="020C0503030203020204" pitchFamily="34" charset="0"/>
            </a:endParaRPr>
          </a:p>
          <a:p>
            <a:endParaRPr lang="zh-CN" altLang="en-US" sz="1800" dirty="0">
              <a:latin typeface="Huawei Sans" panose="020C0503030203020204" pitchFamily="34" charset="0"/>
            </a:endParaRPr>
          </a:p>
        </p:txBody>
      </p:sp>
      <p:sp>
        <p:nvSpPr>
          <p:cNvPr id="18" name="Rectangle 15"/>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graphicFrame>
        <p:nvGraphicFramePr>
          <p:cNvPr id="19" name="对象 18"/>
          <p:cNvGraphicFramePr>
            <a:graphicFrameLocks noChangeAspect="1"/>
          </p:cNvGraphicFramePr>
          <p:nvPr>
            <p:extLst/>
          </p:nvPr>
        </p:nvGraphicFramePr>
        <p:xfrm>
          <a:off x="2351772" y="1766420"/>
          <a:ext cx="7488455" cy="813152"/>
        </p:xfrm>
        <a:graphic>
          <a:graphicData uri="http://schemas.openxmlformats.org/presentationml/2006/ole">
            <mc:AlternateContent xmlns:mc="http://schemas.openxmlformats.org/markup-compatibility/2006">
              <mc:Choice xmlns:v="urn:schemas-microsoft-com:vml" Requires="v">
                <p:oleObj spid="_x0000_s2070" r:id="rId4" imgW="1930400" imgH="228600" progId="Equation.3">
                  <p:embed/>
                </p:oleObj>
              </mc:Choice>
              <mc:Fallback>
                <p:oleObj r:id="rId4" imgW="193040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51772" y="1766420"/>
                        <a:ext cx="7488455" cy="813152"/>
                      </a:xfrm>
                      <a:prstGeom prst="rect">
                        <a:avLst/>
                      </a:prstGeom>
                      <a:noFill/>
                    </p:spPr>
                  </p:pic>
                </p:oleObj>
              </mc:Fallback>
            </mc:AlternateContent>
          </a:graphicData>
        </a:graphic>
      </p:graphicFrame>
      <p:sp>
        <p:nvSpPr>
          <p:cNvPr id="22" name="Rectangle 19"/>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sp>
        <p:nvSpPr>
          <p:cNvPr id="24" name="Rectangle 21"/>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sp>
        <p:nvSpPr>
          <p:cNvPr id="26" name="Rectangle 23"/>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sp>
        <p:nvSpPr>
          <p:cNvPr id="28" name="Rectangle 25"/>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334129134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lstStyle/>
          <a:p>
            <a:r>
              <a:rPr lang="en-US" dirty="0">
                <a:latin typeface="Huawei Sans" panose="020C0503030203020204" pitchFamily="34" charset="0"/>
              </a:rPr>
              <a:t>On completion of this course, you will be able to:</a:t>
            </a:r>
          </a:p>
          <a:p>
            <a:pPr lvl="1"/>
            <a:r>
              <a:rPr lang="en-US" dirty="0">
                <a:latin typeface="Huawei Sans" panose="020C0503030203020204" pitchFamily="34" charset="0"/>
              </a:rPr>
              <a:t>Get familiar with the DG system requirement analysis.</a:t>
            </a:r>
          </a:p>
          <a:p>
            <a:pPr lvl="1"/>
            <a:r>
              <a:rPr lang="en-US" dirty="0">
                <a:latin typeface="Huawei Sans" panose="020C0503030203020204" pitchFamily="34" charset="0"/>
              </a:rPr>
              <a:t>Get familiar with the DG system networking modes.</a:t>
            </a:r>
          </a:p>
          <a:p>
            <a:pPr lvl="1"/>
            <a:r>
              <a:rPr lang="en-US" dirty="0" smtClean="0">
                <a:latin typeface="Huawei Sans" panose="020C0503030203020204" pitchFamily="34" charset="0"/>
              </a:rPr>
              <a:t>Master </a:t>
            </a:r>
            <a:r>
              <a:rPr lang="en-US" altLang="zh-CN" dirty="0" smtClean="0">
                <a:latin typeface="Huawei Sans" panose="020C0503030203020204" pitchFamily="34" charset="0"/>
              </a:rPr>
              <a:t>DG</a:t>
            </a:r>
            <a:r>
              <a:rPr lang="en-US" dirty="0" smtClean="0">
                <a:latin typeface="Huawei Sans" panose="020C0503030203020204" pitchFamily="34" charset="0"/>
              </a:rPr>
              <a:t> </a:t>
            </a:r>
            <a:r>
              <a:rPr lang="en-US" dirty="0">
                <a:latin typeface="Huawei Sans" panose="020C0503030203020204" pitchFamily="34" charset="0"/>
              </a:rPr>
              <a:t>model </a:t>
            </a:r>
            <a:r>
              <a:rPr lang="en-US" dirty="0" smtClean="0">
                <a:latin typeface="Huawei Sans" panose="020C0503030203020204" pitchFamily="34" charset="0"/>
              </a:rPr>
              <a:t>selectio</a:t>
            </a:r>
            <a:r>
              <a:rPr lang="en-US" altLang="zh-CN" dirty="0" smtClean="0">
                <a:latin typeface="Huawei Sans" panose="020C0503030203020204" pitchFamily="34" charset="0"/>
              </a:rPr>
              <a:t>n</a:t>
            </a:r>
            <a:r>
              <a:rPr lang="en-US" dirty="0" smtClean="0">
                <a:latin typeface="Huawei Sans" panose="020C0503030203020204" pitchFamily="34" charset="0"/>
              </a:rPr>
              <a:t>.</a:t>
            </a:r>
            <a:endParaRPr lang="en-US" dirty="0">
              <a:latin typeface="Huawei Sans" panose="020C0503030203020204" pitchFamily="34" charset="0"/>
            </a:endParaRPr>
          </a:p>
          <a:p>
            <a:pPr lvl="1"/>
            <a:r>
              <a:rPr lang="en-US" dirty="0">
                <a:latin typeface="Huawei Sans" panose="020C0503030203020204" pitchFamily="34" charset="0"/>
              </a:rPr>
              <a:t>Master </a:t>
            </a:r>
            <a:r>
              <a:rPr lang="en-US" dirty="0" smtClean="0">
                <a:latin typeface="Huawei Sans" panose="020C0503030203020204" pitchFamily="34" charset="0"/>
              </a:rPr>
              <a:t>DG</a:t>
            </a:r>
            <a:r>
              <a:rPr lang="en-US" altLang="zh-CN" dirty="0" smtClean="0"/>
              <a:t> capacity</a:t>
            </a:r>
            <a:r>
              <a:rPr lang="en-US" altLang="zh-CN" dirty="0"/>
              <a:t> </a:t>
            </a:r>
            <a:r>
              <a:rPr lang="en-US" altLang="zh-CN" dirty="0" smtClean="0"/>
              <a:t>calculation</a:t>
            </a:r>
            <a:r>
              <a:rPr lang="en-US" dirty="0" smtClean="0">
                <a:latin typeface="Huawei Sans" panose="020C0503030203020204" pitchFamily="34" charset="0"/>
              </a:rPr>
              <a:t>.</a:t>
            </a:r>
            <a:endParaRPr lang="en-US" dirty="0">
              <a:latin typeface="Huawei Sans" panose="020C0503030203020204" pitchFamily="34" charset="0"/>
            </a:endParaRPr>
          </a:p>
        </p:txBody>
      </p:sp>
    </p:spTree>
    <p:extLst>
      <p:ext uri="{BB962C8B-B14F-4D97-AF65-F5344CB8AC3E}">
        <p14:creationId xmlns:p14="http://schemas.microsoft.com/office/powerpoint/2010/main" val="32568275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DG Capacity Configuration (2)</a:t>
            </a:r>
            <a:endParaRPr lang="en-US"/>
          </a:p>
        </p:txBody>
      </p:sp>
      <p:sp>
        <p:nvSpPr>
          <p:cNvPr id="3" name="文本占位符 2"/>
          <p:cNvSpPr>
            <a:spLocks noGrp="1"/>
          </p:cNvSpPr>
          <p:nvPr>
            <p:ph type="body" sz="quarter" idx="10"/>
          </p:nvPr>
        </p:nvSpPr>
        <p:spPr/>
        <p:txBody>
          <a:bodyPr/>
          <a:lstStyle/>
          <a:p>
            <a:r>
              <a:rPr lang="en-US" dirty="0" smtClean="0"/>
              <a:t>Determine the DG model, capacity, and quantity based on the list provided by the manufacturer.</a:t>
            </a:r>
            <a:endParaRPr lang="en-US" dirty="0"/>
          </a:p>
        </p:txBody>
      </p:sp>
      <p:pic>
        <p:nvPicPr>
          <p:cNvPr id="4100" name="Picture 4" descr="C:\Users\cwx377854\AppData\Roaming\eSpace_Desktop\UserData\cwx377854\imagefiles\7A492135-D1FE-4F6F-9A8E-655E0A0495CF.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8415" y="2494487"/>
            <a:ext cx="8430160" cy="3677050"/>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4844696" y="1863553"/>
            <a:ext cx="2502608" cy="369332"/>
          </a:xfrm>
          <a:prstGeom prst="rect">
            <a:avLst/>
          </a:prstGeom>
          <a:noFill/>
        </p:spPr>
        <p:txBody>
          <a:bodyPr wrap="none" rtlCol="0">
            <a:spAutoFit/>
          </a:bodyPr>
          <a:lstStyle/>
          <a:p>
            <a:r>
              <a:rPr lang="en-US" dirty="0">
                <a:latin typeface="Huawei Sans" panose="020C0503030203020204" pitchFamily="34" charset="0"/>
              </a:rPr>
              <a:t>Cummins DG capacity</a:t>
            </a:r>
          </a:p>
        </p:txBody>
      </p:sp>
      <p:sp>
        <p:nvSpPr>
          <p:cNvPr id="5" name="矩形 4"/>
          <p:cNvSpPr/>
          <p:nvPr/>
        </p:nvSpPr>
        <p:spPr>
          <a:xfrm>
            <a:off x="2990850" y="2494487"/>
            <a:ext cx="742950" cy="2010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98862" y="2494487"/>
            <a:ext cx="986597" cy="2010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680903" y="2494487"/>
            <a:ext cx="910398" cy="2010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99600" y="2494487"/>
            <a:ext cx="910398" cy="2010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693465" y="2288729"/>
            <a:ext cx="8425110" cy="20575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776647" y="2494487"/>
            <a:ext cx="1341927" cy="20108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930680" y="2477147"/>
            <a:ext cx="1076653" cy="276999"/>
          </a:xfrm>
          <a:prstGeom prst="rect">
            <a:avLst/>
          </a:prstGeom>
          <a:noFill/>
        </p:spPr>
        <p:txBody>
          <a:bodyPr wrap="square" rtlCol="0">
            <a:spAutoFit/>
          </a:bodyPr>
          <a:lstStyle/>
          <a:p>
            <a:r>
              <a:rPr lang="en-US" altLang="zh-CN" sz="1200" dirty="0" smtClean="0"/>
              <a:t>Model</a:t>
            </a:r>
            <a:endParaRPr lang="en-US" altLang="zh-CN" sz="1200" dirty="0"/>
          </a:p>
        </p:txBody>
      </p:sp>
      <p:sp>
        <p:nvSpPr>
          <p:cNvPr id="13" name="文本框 12"/>
          <p:cNvSpPr txBox="1"/>
          <p:nvPr/>
        </p:nvSpPr>
        <p:spPr>
          <a:xfrm>
            <a:off x="4556628" y="2291064"/>
            <a:ext cx="1162374" cy="461665"/>
          </a:xfrm>
          <a:prstGeom prst="rect">
            <a:avLst/>
          </a:prstGeom>
          <a:noFill/>
        </p:spPr>
        <p:txBody>
          <a:bodyPr wrap="square" rtlCol="0">
            <a:spAutoFit/>
          </a:bodyPr>
          <a:lstStyle/>
          <a:p>
            <a:r>
              <a:rPr lang="en-US" altLang="zh-CN" sz="1200" dirty="0" smtClean="0"/>
              <a:t>Standby </a:t>
            </a:r>
          </a:p>
          <a:p>
            <a:r>
              <a:rPr lang="en-US" altLang="zh-CN" sz="1200" dirty="0" smtClean="0"/>
              <a:t>Load (</a:t>
            </a:r>
            <a:r>
              <a:rPr lang="en-US" altLang="zh-CN" sz="1200" dirty="0"/>
              <a:t>kVA)</a:t>
            </a:r>
          </a:p>
        </p:txBody>
      </p:sp>
      <p:sp>
        <p:nvSpPr>
          <p:cNvPr id="14" name="矩形 13"/>
          <p:cNvSpPr/>
          <p:nvPr/>
        </p:nvSpPr>
        <p:spPr>
          <a:xfrm>
            <a:off x="7769527" y="2461853"/>
            <a:ext cx="859170" cy="23372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632730" y="2291064"/>
            <a:ext cx="1614832" cy="461665"/>
          </a:xfrm>
          <a:prstGeom prst="rect">
            <a:avLst/>
          </a:prstGeom>
          <a:noFill/>
        </p:spPr>
        <p:txBody>
          <a:bodyPr wrap="square" rtlCol="0">
            <a:spAutoFit/>
          </a:bodyPr>
          <a:lstStyle/>
          <a:p>
            <a:r>
              <a:rPr lang="en-US" altLang="zh-CN" sz="1200" dirty="0"/>
              <a:t>Constant </a:t>
            </a:r>
            <a:endParaRPr lang="en-US" altLang="zh-CN" sz="1200" dirty="0" smtClean="0"/>
          </a:p>
          <a:p>
            <a:r>
              <a:rPr lang="en-US" altLang="zh-CN" sz="1200" dirty="0" smtClean="0"/>
              <a:t>Load (</a:t>
            </a:r>
            <a:r>
              <a:rPr lang="en-US" altLang="zh-CN" sz="1200" dirty="0"/>
              <a:t>kVA)</a:t>
            </a:r>
          </a:p>
        </p:txBody>
      </p:sp>
      <p:sp>
        <p:nvSpPr>
          <p:cNvPr id="16" name="文本框 15"/>
          <p:cNvSpPr txBox="1"/>
          <p:nvPr/>
        </p:nvSpPr>
        <p:spPr>
          <a:xfrm>
            <a:off x="8769027" y="2454287"/>
            <a:ext cx="1614832" cy="276999"/>
          </a:xfrm>
          <a:prstGeom prst="rect">
            <a:avLst/>
          </a:prstGeom>
          <a:noFill/>
        </p:spPr>
        <p:txBody>
          <a:bodyPr wrap="square" rtlCol="0">
            <a:spAutoFit/>
          </a:bodyPr>
          <a:lstStyle/>
          <a:p>
            <a:r>
              <a:rPr lang="en-US" altLang="zh-CN" sz="1200" dirty="0"/>
              <a:t>Engine Model</a:t>
            </a:r>
          </a:p>
        </p:txBody>
      </p:sp>
      <p:sp>
        <p:nvSpPr>
          <p:cNvPr id="17" name="文本框 16"/>
          <p:cNvSpPr txBox="1"/>
          <p:nvPr/>
        </p:nvSpPr>
        <p:spPr>
          <a:xfrm>
            <a:off x="5647364" y="2291064"/>
            <a:ext cx="1162374" cy="461665"/>
          </a:xfrm>
          <a:prstGeom prst="rect">
            <a:avLst/>
          </a:prstGeom>
          <a:noFill/>
        </p:spPr>
        <p:txBody>
          <a:bodyPr wrap="square" rtlCol="0">
            <a:spAutoFit/>
          </a:bodyPr>
          <a:lstStyle/>
          <a:p>
            <a:r>
              <a:rPr lang="en-US" altLang="zh-CN" sz="1200" dirty="0" smtClean="0"/>
              <a:t>Standby </a:t>
            </a:r>
          </a:p>
          <a:p>
            <a:r>
              <a:rPr lang="en-US" altLang="zh-CN" sz="1200" dirty="0" smtClean="0"/>
              <a:t>Load (</a:t>
            </a:r>
            <a:r>
              <a:rPr lang="en-US" altLang="zh-CN" sz="1200" dirty="0"/>
              <a:t>kVA)</a:t>
            </a:r>
          </a:p>
        </p:txBody>
      </p:sp>
      <p:sp>
        <p:nvSpPr>
          <p:cNvPr id="18" name="文本框 17"/>
          <p:cNvSpPr txBox="1"/>
          <p:nvPr/>
        </p:nvSpPr>
        <p:spPr>
          <a:xfrm>
            <a:off x="7713789" y="2291064"/>
            <a:ext cx="1614832" cy="461665"/>
          </a:xfrm>
          <a:prstGeom prst="rect">
            <a:avLst/>
          </a:prstGeom>
          <a:noFill/>
        </p:spPr>
        <p:txBody>
          <a:bodyPr wrap="square" rtlCol="0">
            <a:spAutoFit/>
          </a:bodyPr>
          <a:lstStyle/>
          <a:p>
            <a:r>
              <a:rPr lang="en-US" altLang="zh-CN" sz="1200" dirty="0"/>
              <a:t>Constant </a:t>
            </a:r>
            <a:endParaRPr lang="en-US" altLang="zh-CN" sz="1200" dirty="0" smtClean="0"/>
          </a:p>
          <a:p>
            <a:r>
              <a:rPr lang="en-US" altLang="zh-CN" sz="1200" dirty="0" smtClean="0"/>
              <a:t>Load (</a:t>
            </a:r>
            <a:r>
              <a:rPr lang="en-US" altLang="zh-CN" sz="1200" dirty="0"/>
              <a:t>kVA)</a:t>
            </a:r>
          </a:p>
        </p:txBody>
      </p:sp>
      <p:cxnSp>
        <p:nvCxnSpPr>
          <p:cNvPr id="19" name="直接连接符 18"/>
          <p:cNvCxnSpPr/>
          <p:nvPr/>
        </p:nvCxnSpPr>
        <p:spPr>
          <a:xfrm>
            <a:off x="2962430" y="2288729"/>
            <a:ext cx="0" cy="442557"/>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4577738" y="2288729"/>
            <a:ext cx="0" cy="442557"/>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660722" y="2281756"/>
            <a:ext cx="0" cy="442557"/>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6662272" y="2259543"/>
            <a:ext cx="0" cy="442557"/>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746167" y="2274136"/>
            <a:ext cx="0" cy="442557"/>
          </a:xfrm>
          <a:prstGeom prst="line">
            <a:avLst/>
          </a:prstGeom>
          <a:ln w="28575">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27439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rPr>
              <a:t>Configuration Example</a:t>
            </a:r>
          </a:p>
        </p:txBody>
      </p:sp>
      <p:sp>
        <p:nvSpPr>
          <p:cNvPr id="3" name="文本占位符 2"/>
          <p:cNvSpPr>
            <a:spLocks noGrp="1"/>
          </p:cNvSpPr>
          <p:nvPr>
            <p:ph type="body" sz="quarter" idx="10"/>
          </p:nvPr>
        </p:nvSpPr>
        <p:spPr/>
        <p:txBody>
          <a:bodyPr/>
          <a:lstStyle/>
          <a:p>
            <a:r>
              <a:rPr lang="en-US" sz="1800" dirty="0">
                <a:latin typeface="Huawei Sans" panose="020C0503030203020204" pitchFamily="34" charset="0"/>
              </a:rPr>
              <a:t>According to the load statistics of an Uptime Tier III data center, the IT load is 700 kW, the power load is 800 kW, and the lighting load is 60 kW.</a:t>
            </a:r>
          </a:p>
          <a:p>
            <a:r>
              <a:rPr lang="en-US" sz="1800" dirty="0">
                <a:latin typeface="Huawei Sans" panose="020C0503030203020204" pitchFamily="34" charset="0"/>
              </a:rPr>
              <a:t>According to the formula:</a:t>
            </a:r>
          </a:p>
          <a:p>
            <a:r>
              <a:rPr lang="en-US" sz="1800" dirty="0">
                <a:latin typeface="Huawei Sans" panose="020C0503030203020204" pitchFamily="34" charset="0"/>
              </a:rPr>
              <a:t>The total required power is calculated as follows: (700 + 800) x 1.4 + 60 = 2160 kW</a:t>
            </a:r>
          </a:p>
          <a:p>
            <a:r>
              <a:rPr lang="en-US" sz="1800" dirty="0">
                <a:latin typeface="Huawei Sans" panose="020C0503030203020204" pitchFamily="34" charset="0"/>
              </a:rPr>
              <a:t>Because this is a </a:t>
            </a:r>
            <a:r>
              <a:rPr lang="en-US" sz="1800" dirty="0" smtClean="0">
                <a:latin typeface="Huawei Sans" panose="020C0503030203020204" pitchFamily="34" charset="0"/>
              </a:rPr>
              <a:t>Tier </a:t>
            </a:r>
            <a:r>
              <a:rPr lang="en-US" altLang="zh-CN" sz="1800" dirty="0" smtClean="0">
                <a:latin typeface="Huawei Sans" panose="020C0503030203020204" pitchFamily="34" charset="0"/>
              </a:rPr>
              <a:t>Ⅲ</a:t>
            </a:r>
            <a:r>
              <a:rPr lang="en-US" sz="1800" dirty="0" smtClean="0">
                <a:latin typeface="Huawei Sans" panose="020C0503030203020204" pitchFamily="34" charset="0"/>
              </a:rPr>
              <a:t> </a:t>
            </a:r>
            <a:r>
              <a:rPr lang="en-US" sz="1800" dirty="0">
                <a:latin typeface="Huawei Sans" panose="020C0503030203020204" pitchFamily="34" charset="0"/>
              </a:rPr>
              <a:t>data center. Therefore, COP-rated DG is required. The following uses C1675 D5A as an example:</a:t>
            </a:r>
          </a:p>
          <a:p>
            <a:pPr lvl="1"/>
            <a:r>
              <a:rPr lang="en-US" sz="1600" dirty="0">
                <a:latin typeface="Huawei Sans" panose="020C0503030203020204" pitchFamily="34" charset="0"/>
              </a:rPr>
              <a:t>N solution: 2</a:t>
            </a:r>
          </a:p>
          <a:p>
            <a:pPr lvl="1"/>
            <a:r>
              <a:rPr lang="en-US" sz="1600" dirty="0">
                <a:latin typeface="Huawei Sans" panose="020C0503030203020204" pitchFamily="34" charset="0"/>
              </a:rPr>
              <a:t>N+1 solution: 2+1</a:t>
            </a:r>
          </a:p>
          <a:p>
            <a:pPr lvl="1"/>
            <a:r>
              <a:rPr lang="en-US" sz="1600" dirty="0">
                <a:latin typeface="Huawei Sans" panose="020C0503030203020204" pitchFamily="34" charset="0"/>
              </a:rPr>
              <a:t>2N solution: 2 x 2</a:t>
            </a:r>
          </a:p>
        </p:txBody>
      </p:sp>
      <p:graphicFrame>
        <p:nvGraphicFramePr>
          <p:cNvPr id="4" name="对象 3"/>
          <p:cNvGraphicFramePr>
            <a:graphicFrameLocks noChangeAspect="1"/>
          </p:cNvGraphicFramePr>
          <p:nvPr>
            <p:extLst>
              <p:ext uri="{D42A27DB-BD31-4B8C-83A1-F6EECF244321}">
                <p14:modId xmlns:p14="http://schemas.microsoft.com/office/powerpoint/2010/main" val="450075121"/>
              </p:ext>
            </p:extLst>
          </p:nvPr>
        </p:nvGraphicFramePr>
        <p:xfrm>
          <a:off x="4104051" y="1948476"/>
          <a:ext cx="5204336" cy="508840"/>
        </p:xfrm>
        <a:graphic>
          <a:graphicData uri="http://schemas.openxmlformats.org/presentationml/2006/ole">
            <mc:AlternateContent xmlns:mc="http://schemas.openxmlformats.org/markup-compatibility/2006">
              <mc:Choice xmlns:v="urn:schemas-microsoft-com:vml" Requires="v">
                <p:oleObj spid="_x0000_s3096" r:id="rId4" imgW="1930400" imgH="228600" progId="Equation.3">
                  <p:embed/>
                </p:oleObj>
              </mc:Choice>
              <mc:Fallback>
                <p:oleObj r:id="rId4" imgW="1930400" imgH="2286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04051" y="1948476"/>
                        <a:ext cx="5204336" cy="508840"/>
                      </a:xfrm>
                      <a:prstGeom prst="rect">
                        <a:avLst/>
                      </a:prstGeom>
                      <a:noFill/>
                    </p:spPr>
                  </p:pic>
                </p:oleObj>
              </mc:Fallback>
            </mc:AlternateContent>
          </a:graphicData>
        </a:graphic>
      </p:graphicFrame>
      <p:grpSp>
        <p:nvGrpSpPr>
          <p:cNvPr id="6" name="组合 5"/>
          <p:cNvGrpSpPr/>
          <p:nvPr/>
        </p:nvGrpSpPr>
        <p:grpSpPr>
          <a:xfrm>
            <a:off x="3441843" y="4150760"/>
            <a:ext cx="7755331" cy="1884747"/>
            <a:chOff x="5712212" y="4722446"/>
            <a:chExt cx="6080955" cy="1401466"/>
          </a:xfrm>
        </p:grpSpPr>
        <p:pic>
          <p:nvPicPr>
            <p:cNvPr id="4101" name="Picture 5" descr="C:\Users\cwx377854\AppData\Roaming\eSpace_Desktop\UserData\cwx377854\imagefiles\58C7C71F-8855-4D0E-AF92-89B8F78A992B.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2212" y="5238087"/>
              <a:ext cx="6080955" cy="885825"/>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7749051" y="4722446"/>
              <a:ext cx="838614" cy="389058"/>
            </a:xfrm>
            <a:prstGeom prst="rect">
              <a:avLst/>
            </a:prstGeom>
            <a:noFill/>
          </p:spPr>
          <p:txBody>
            <a:bodyPr wrap="none" rtlCol="0">
              <a:spAutoFit/>
            </a:bodyPr>
            <a:lstStyle/>
            <a:p>
              <a:r>
                <a:rPr lang="en-US" sz="1400" dirty="0">
                  <a:latin typeface="Huawei Sans" panose="020C0503030203020204" pitchFamily="34" charset="0"/>
                </a:rPr>
                <a:t>Standby </a:t>
              </a:r>
              <a:endParaRPr lang="en-US" sz="1400" dirty="0" smtClean="0">
                <a:latin typeface="Huawei Sans" panose="020C0503030203020204" pitchFamily="34" charset="0"/>
              </a:endParaRPr>
            </a:p>
            <a:p>
              <a:r>
                <a:rPr lang="en-US" sz="1400" dirty="0" smtClean="0">
                  <a:latin typeface="Huawei Sans" panose="020C0503030203020204" pitchFamily="34" charset="0"/>
                </a:rPr>
                <a:t>load </a:t>
              </a:r>
              <a:r>
                <a:rPr lang="en-US" sz="1400" dirty="0">
                  <a:latin typeface="Huawei Sans" panose="020C0503030203020204" pitchFamily="34" charset="0"/>
                </a:rPr>
                <a:t>(kVA)</a:t>
              </a:r>
            </a:p>
          </p:txBody>
        </p:sp>
        <p:sp>
          <p:nvSpPr>
            <p:cNvPr id="7" name="文本框 6"/>
            <p:cNvSpPr txBox="1"/>
            <p:nvPr/>
          </p:nvSpPr>
          <p:spPr>
            <a:xfrm>
              <a:off x="8571873" y="4748837"/>
              <a:ext cx="794622" cy="389058"/>
            </a:xfrm>
            <a:prstGeom prst="rect">
              <a:avLst/>
            </a:prstGeom>
            <a:noFill/>
          </p:spPr>
          <p:txBody>
            <a:bodyPr wrap="none" rtlCol="0">
              <a:spAutoFit/>
            </a:bodyPr>
            <a:lstStyle/>
            <a:p>
              <a:r>
                <a:rPr lang="en-US" sz="1400" dirty="0">
                  <a:latin typeface="Huawei Sans" panose="020C0503030203020204" pitchFamily="34" charset="0"/>
                </a:rPr>
                <a:t>Standby </a:t>
              </a:r>
              <a:endParaRPr lang="en-US" sz="1400" dirty="0" smtClean="0">
                <a:latin typeface="Huawei Sans" panose="020C0503030203020204" pitchFamily="34" charset="0"/>
              </a:endParaRPr>
            </a:p>
            <a:p>
              <a:r>
                <a:rPr lang="en-US" sz="1400" dirty="0" smtClean="0">
                  <a:latin typeface="Huawei Sans" panose="020C0503030203020204" pitchFamily="34" charset="0"/>
                </a:rPr>
                <a:t>load </a:t>
              </a:r>
              <a:r>
                <a:rPr lang="en-US" sz="1400" dirty="0">
                  <a:latin typeface="Huawei Sans" panose="020C0503030203020204" pitchFamily="34" charset="0"/>
                </a:rPr>
                <a:t>(kW)</a:t>
              </a:r>
            </a:p>
          </p:txBody>
        </p:sp>
        <p:sp>
          <p:nvSpPr>
            <p:cNvPr id="8" name="文本框 7"/>
            <p:cNvSpPr txBox="1"/>
            <p:nvPr/>
          </p:nvSpPr>
          <p:spPr>
            <a:xfrm>
              <a:off x="9409994" y="4748509"/>
              <a:ext cx="838614" cy="389058"/>
            </a:xfrm>
            <a:prstGeom prst="rect">
              <a:avLst/>
            </a:prstGeom>
            <a:noFill/>
          </p:spPr>
          <p:txBody>
            <a:bodyPr wrap="none" rtlCol="0">
              <a:spAutoFit/>
            </a:bodyPr>
            <a:lstStyle/>
            <a:p>
              <a:r>
                <a:rPr lang="en-US" sz="1400" dirty="0">
                  <a:latin typeface="Huawei Sans" panose="020C0503030203020204" pitchFamily="34" charset="0"/>
                </a:rPr>
                <a:t>Constant </a:t>
              </a:r>
              <a:endParaRPr lang="en-US" sz="1400" dirty="0" smtClean="0">
                <a:latin typeface="Huawei Sans" panose="020C0503030203020204" pitchFamily="34" charset="0"/>
              </a:endParaRPr>
            </a:p>
            <a:p>
              <a:r>
                <a:rPr lang="en-US" sz="1400" dirty="0" smtClean="0">
                  <a:latin typeface="Huawei Sans" panose="020C0503030203020204" pitchFamily="34" charset="0"/>
                </a:rPr>
                <a:t>load </a:t>
              </a:r>
              <a:r>
                <a:rPr lang="en-US" sz="1400" dirty="0">
                  <a:latin typeface="Huawei Sans" panose="020C0503030203020204" pitchFamily="34" charset="0"/>
                </a:rPr>
                <a:t>(kVA)</a:t>
              </a:r>
            </a:p>
          </p:txBody>
        </p:sp>
        <p:sp>
          <p:nvSpPr>
            <p:cNvPr id="9" name="文本框 8"/>
            <p:cNvSpPr txBox="1"/>
            <p:nvPr/>
          </p:nvSpPr>
          <p:spPr>
            <a:xfrm>
              <a:off x="10354483" y="4738631"/>
              <a:ext cx="794622" cy="389058"/>
            </a:xfrm>
            <a:prstGeom prst="rect">
              <a:avLst/>
            </a:prstGeom>
            <a:noFill/>
          </p:spPr>
          <p:txBody>
            <a:bodyPr wrap="none" rtlCol="0">
              <a:spAutoFit/>
            </a:bodyPr>
            <a:lstStyle/>
            <a:p>
              <a:r>
                <a:rPr lang="en-US" sz="1400" dirty="0">
                  <a:latin typeface="Huawei Sans" panose="020C0503030203020204" pitchFamily="34" charset="0"/>
                </a:rPr>
                <a:t>Constant </a:t>
              </a:r>
              <a:endParaRPr lang="en-US" sz="1400" dirty="0" smtClean="0">
                <a:latin typeface="Huawei Sans" panose="020C0503030203020204" pitchFamily="34" charset="0"/>
              </a:endParaRPr>
            </a:p>
            <a:p>
              <a:r>
                <a:rPr lang="en-US" sz="1400" dirty="0" smtClean="0">
                  <a:latin typeface="Huawei Sans" panose="020C0503030203020204" pitchFamily="34" charset="0"/>
                </a:rPr>
                <a:t>load </a:t>
              </a:r>
              <a:r>
                <a:rPr lang="en-US" sz="1400" dirty="0">
                  <a:latin typeface="Huawei Sans" panose="020C0503030203020204" pitchFamily="34" charset="0"/>
                </a:rPr>
                <a:t>(kW)</a:t>
              </a:r>
            </a:p>
          </p:txBody>
        </p:sp>
      </p:grpSp>
    </p:spTree>
    <p:extLst>
      <p:ext uri="{BB962C8B-B14F-4D97-AF65-F5344CB8AC3E}">
        <p14:creationId xmlns:p14="http://schemas.microsoft.com/office/powerpoint/2010/main" val="375684116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r>
              <a:rPr lang="en-US" dirty="0">
                <a:solidFill>
                  <a:schemeClr val="bg1">
                    <a:lumMod val="50000"/>
                  </a:schemeClr>
                </a:solidFill>
                <a:latin typeface="Huawei Sans" panose="020C0503030203020204" pitchFamily="34" charset="0"/>
              </a:rPr>
              <a:t>Planning Method Overview</a:t>
            </a:r>
          </a:p>
          <a:p>
            <a:pPr lvl="1"/>
            <a:r>
              <a:rPr lang="en-US" dirty="0">
                <a:solidFill>
                  <a:schemeClr val="bg1">
                    <a:lumMod val="50000"/>
                  </a:schemeClr>
                </a:solidFill>
                <a:latin typeface="Huawei Sans" panose="020C0503030203020204" pitchFamily="34" charset="0"/>
              </a:rPr>
              <a:t>Networking Mode Selection</a:t>
            </a:r>
          </a:p>
          <a:p>
            <a:pPr lvl="1"/>
            <a:r>
              <a:rPr lang="en-US" dirty="0">
                <a:solidFill>
                  <a:schemeClr val="bg1">
                    <a:lumMod val="50000"/>
                  </a:schemeClr>
                </a:solidFill>
                <a:latin typeface="Huawei Sans" panose="020C0503030203020204" pitchFamily="34" charset="0"/>
              </a:rPr>
              <a:t>DG Selection</a:t>
            </a:r>
          </a:p>
          <a:p>
            <a:pPr lvl="1"/>
            <a:r>
              <a:rPr lang="en-US" dirty="0">
                <a:solidFill>
                  <a:schemeClr val="bg1">
                    <a:lumMod val="50000"/>
                  </a:schemeClr>
                </a:solidFill>
                <a:latin typeface="Huawei Sans" panose="020C0503030203020204" pitchFamily="34" charset="0"/>
              </a:rPr>
              <a:t>DG Capacity Configuration</a:t>
            </a:r>
          </a:p>
          <a:p>
            <a:pPr lvl="1">
              <a:buSzPct val="60000"/>
              <a:buFont typeface="Wingdings" panose="05000000000000000000" pitchFamily="2" charset="2"/>
              <a:buChar char="n"/>
            </a:pPr>
            <a:r>
              <a:rPr lang="en-US" dirty="0">
                <a:latin typeface="Huawei Sans" panose="020C0503030203020204" pitchFamily="34" charset="0"/>
              </a:rPr>
              <a:t>Fuel Tank Configuration</a:t>
            </a:r>
          </a:p>
          <a:p>
            <a:endParaRPr lang="en-US" altLang="zh-CN" b="1" dirty="0" smtClean="0">
              <a:latin typeface="Huawei Sans" panose="020C0503030203020204" pitchFamily="34" charset="0"/>
            </a:endParaRPr>
          </a:p>
        </p:txBody>
      </p:sp>
    </p:spTree>
    <p:extLst>
      <p:ext uri="{BB962C8B-B14F-4D97-AF65-F5344CB8AC3E}">
        <p14:creationId xmlns:p14="http://schemas.microsoft.com/office/powerpoint/2010/main" val="101037843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rPr>
              <a:t>Fuel Tank Capacity Configuration (1)</a:t>
            </a:r>
          </a:p>
        </p:txBody>
      </p:sp>
      <p:sp>
        <p:nvSpPr>
          <p:cNvPr id="4" name="文本占位符 3"/>
          <p:cNvSpPr>
            <a:spLocks noGrp="1"/>
          </p:cNvSpPr>
          <p:nvPr>
            <p:ph type="body" sz="quarter" idx="10"/>
          </p:nvPr>
        </p:nvSpPr>
        <p:spPr/>
        <p:txBody>
          <a:bodyPr/>
          <a:lstStyle/>
          <a:p>
            <a:r>
              <a:rPr lang="en-US" sz="2000" dirty="0">
                <a:latin typeface="Huawei Sans" panose="020C0503030203020204" pitchFamily="34" charset="0"/>
              </a:rPr>
              <a:t>DG fuel storage requirements of data centers at all levels</a:t>
            </a:r>
          </a:p>
          <a:p>
            <a:endParaRPr lang="en-US" altLang="zh-CN" sz="2000" dirty="0" smtClean="0">
              <a:latin typeface="Huawei Sans" panose="020C0503030203020204" pitchFamily="34" charset="0"/>
            </a:endParaRPr>
          </a:p>
          <a:p>
            <a:endParaRPr lang="en-US" altLang="zh-CN" sz="2000" dirty="0" smtClean="0">
              <a:latin typeface="Huawei Sans" panose="020C0503030203020204" pitchFamily="34" charset="0"/>
            </a:endParaRPr>
          </a:p>
          <a:p>
            <a:endParaRPr lang="en-US" altLang="zh-CN" sz="2000" dirty="0" smtClean="0">
              <a:latin typeface="Huawei Sans" panose="020C0503030203020204" pitchFamily="34" charset="0"/>
            </a:endParaRPr>
          </a:p>
          <a:p>
            <a:endParaRPr lang="en-US" altLang="zh-CN" sz="2000" dirty="0" smtClean="0">
              <a:latin typeface="Huawei Sans" panose="020C0503030203020204" pitchFamily="34" charset="0"/>
            </a:endParaRPr>
          </a:p>
          <a:p>
            <a:r>
              <a:rPr lang="en-US" sz="2000" dirty="0">
                <a:latin typeface="Huawei Sans" panose="020C0503030203020204" pitchFamily="34" charset="0"/>
              </a:rPr>
              <a:t>Notes:</a:t>
            </a:r>
          </a:p>
          <a:p>
            <a:pPr lvl="1"/>
            <a:r>
              <a:rPr lang="en-US" sz="1800" dirty="0"/>
              <a:t>For a Tier </a:t>
            </a:r>
            <a:r>
              <a:rPr lang="en-US" sz="1800" dirty="0" smtClean="0"/>
              <a:t>Ⅲ</a:t>
            </a:r>
            <a:r>
              <a:rPr lang="en-US" sz="1800" dirty="0" smtClean="0">
                <a:latin typeface="Huawei Sans" panose="020C0503030203020204" pitchFamily="34" charset="0"/>
              </a:rPr>
              <a:t> or above data center, the fuel tank must be redundant. Except the fuel in the redundant fuel tank, the remaining fuel must be able to support 12-hour operation of N DG.</a:t>
            </a:r>
          </a:p>
          <a:p>
            <a:pPr lvl="1"/>
            <a:r>
              <a:rPr lang="en-US" sz="1800" dirty="0" smtClean="0">
                <a:latin typeface="Huawei Sans" panose="020C0503030203020204" pitchFamily="34" charset="0"/>
              </a:rPr>
              <a:t>For </a:t>
            </a:r>
            <a:r>
              <a:rPr lang="en-US" sz="1800" dirty="0">
                <a:latin typeface="Huawei Sans" panose="020C0503030203020204" pitchFamily="34" charset="0"/>
              </a:rPr>
              <a:t>a Tier </a:t>
            </a:r>
            <a:r>
              <a:rPr lang="en-US" altLang="zh-CN" sz="1800" dirty="0"/>
              <a:t>Ⅲ</a:t>
            </a:r>
            <a:r>
              <a:rPr lang="en-US" sz="1800" dirty="0" smtClean="0">
                <a:latin typeface="Huawei Sans" panose="020C0503030203020204" pitchFamily="34" charset="0"/>
              </a:rPr>
              <a:t> </a:t>
            </a:r>
            <a:r>
              <a:rPr lang="en-US" sz="1800" dirty="0">
                <a:latin typeface="Huawei Sans" panose="020C0503030203020204" pitchFamily="34" charset="0"/>
              </a:rPr>
              <a:t>or above data center, the fuel pipeline also needs to be designed in a similar way as the chilled water pipeline. The 2N design, loop design, or dual-pipe design can be adopted.</a:t>
            </a:r>
          </a:p>
          <a:p>
            <a:endParaRPr lang="en-US" altLang="zh-CN" sz="2000" dirty="0" smtClean="0">
              <a:latin typeface="Huawei Sans" panose="020C0503030203020204" pitchFamily="34" charset="0"/>
            </a:endParaRPr>
          </a:p>
          <a:p>
            <a:endParaRPr lang="en-US" altLang="zh-CN" sz="2000" dirty="0" smtClean="0">
              <a:latin typeface="Huawei Sans" panose="020C0503030203020204" pitchFamily="34" charset="0"/>
            </a:endParaRPr>
          </a:p>
          <a:p>
            <a:endParaRPr lang="en-US" altLang="zh-CN" sz="2000" dirty="0" smtClean="0">
              <a:latin typeface="Huawei Sans" panose="020C0503030203020204" pitchFamily="34" charset="0"/>
            </a:endParaRPr>
          </a:p>
          <a:p>
            <a:endParaRPr lang="en-US" altLang="zh-CN" sz="2000" dirty="0" smtClean="0">
              <a:latin typeface="Huawei Sans" panose="020C0503030203020204" pitchFamily="34" charset="0"/>
            </a:endParaRPr>
          </a:p>
          <a:p>
            <a:endParaRPr lang="zh-CN" altLang="en-US" sz="2000" dirty="0" smtClean="0">
              <a:latin typeface="Huawei Sans" panose="020C0503030203020204" pitchFamily="34" charset="0"/>
            </a:endParaRPr>
          </a:p>
        </p:txBody>
      </p:sp>
      <p:graphicFrame>
        <p:nvGraphicFramePr>
          <p:cNvPr id="5" name="表格 4"/>
          <p:cNvGraphicFramePr>
            <a:graphicFrameLocks noGrp="1"/>
          </p:cNvGraphicFramePr>
          <p:nvPr>
            <p:extLst>
              <p:ext uri="{D42A27DB-BD31-4B8C-83A1-F6EECF244321}">
                <p14:modId xmlns:p14="http://schemas.microsoft.com/office/powerpoint/2010/main" val="1949965742"/>
              </p:ext>
            </p:extLst>
          </p:nvPr>
        </p:nvGraphicFramePr>
        <p:xfrm>
          <a:off x="1053649" y="1684687"/>
          <a:ext cx="9853691" cy="1637857"/>
        </p:xfrm>
        <a:graphic>
          <a:graphicData uri="http://schemas.openxmlformats.org/drawingml/2006/table">
            <a:tbl>
              <a:tblPr firstRow="1" bandRow="1">
                <a:tableStyleId>{5C22544A-7EE6-4342-B048-85BDC9FD1C3A}</a:tableStyleId>
              </a:tblPr>
              <a:tblGrid>
                <a:gridCol w="2347495"/>
                <a:gridCol w="1745967"/>
                <a:gridCol w="1731168"/>
                <a:gridCol w="2184934"/>
                <a:gridCol w="1844127"/>
              </a:tblGrid>
              <a:tr h="495953">
                <a:tc>
                  <a:txBody>
                    <a:bodyPr/>
                    <a:lstStyle/>
                    <a:p>
                      <a:r>
                        <a:rPr lang="en-US" sz="1800" dirty="0">
                          <a:solidFill>
                            <a:schemeClr val="tx1"/>
                          </a:solidFill>
                          <a:latin typeface="Huawei Sans" panose="020C0503030203020204" pitchFamily="34" charset="0"/>
                        </a:rPr>
                        <a:t>               </a:t>
                      </a:r>
                      <a:r>
                        <a:rPr lang="en-US" sz="1800" dirty="0" smtClean="0">
                          <a:solidFill>
                            <a:schemeClr val="tx1"/>
                          </a:solidFill>
                          <a:latin typeface="Huawei Sans" panose="020C0503030203020204" pitchFamily="34" charset="0"/>
                        </a:rPr>
                        <a:t>Level</a:t>
                      </a:r>
                      <a:endParaRPr lang="en-US" sz="1800" dirty="0">
                        <a:solidFill>
                          <a:schemeClr val="tx1"/>
                        </a:solidFill>
                        <a:latin typeface="Huawei Sans" panose="020C0503030203020204" pitchFamily="34" charset="0"/>
                      </a:endParaRPr>
                    </a:p>
                    <a:p>
                      <a:r>
                        <a:rPr lang="en-US" sz="1800" dirty="0">
                          <a:solidFill>
                            <a:schemeClr val="tx1"/>
                          </a:solidFill>
                          <a:latin typeface="Huawei Sans" panose="020C0503030203020204" pitchFamily="34" charset="0"/>
                        </a:rPr>
                        <a:t>Standard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ap="flat" cmpd="sng" algn="ctr">
                      <a:solidFill>
                        <a:schemeClr val="tx1"/>
                      </a:solidFill>
                      <a:prstDash val="solid"/>
                      <a:round/>
                      <a:headEnd type="none" w="med" len="med"/>
                      <a:tailEnd type="none" w="med" len="med"/>
                    </a:lnTlToBr>
                    <a:solidFill>
                      <a:schemeClr val="bg1">
                        <a:lumMod val="95000"/>
                      </a:schemeClr>
                    </a:solidFill>
                  </a:tcPr>
                </a:tc>
                <a:tc>
                  <a:txBody>
                    <a:bodyPr/>
                    <a:lstStyle/>
                    <a:p>
                      <a:r>
                        <a:rPr lang="en-US" sz="1800" dirty="0">
                          <a:solidFill>
                            <a:schemeClr val="tx1"/>
                          </a:solidFill>
                          <a:latin typeface="Huawei Sans" panose="020C0503030203020204" pitchFamily="34" charset="0"/>
                        </a:rPr>
                        <a:t>Tier </a:t>
                      </a:r>
                      <a:r>
                        <a:rPr lang="en-US" altLang="zh-CN" sz="1800" dirty="0" smtClean="0">
                          <a:solidFill>
                            <a:schemeClr val="tx1"/>
                          </a:solidFill>
                          <a:latin typeface="Huawei Sans" panose="020C0503030203020204" pitchFamily="34" charset="0"/>
                        </a:rPr>
                        <a:t>Ⅳ</a:t>
                      </a:r>
                      <a:endParaRPr lang="en-US" sz="18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800" dirty="0">
                          <a:solidFill>
                            <a:schemeClr val="tx1"/>
                          </a:solidFill>
                          <a:latin typeface="Huawei Sans" panose="020C0503030203020204" pitchFamily="34" charset="0"/>
                        </a:rPr>
                        <a:t>Tier </a:t>
                      </a:r>
                      <a:r>
                        <a:rPr lang="en-US" altLang="zh-CN" sz="1800" dirty="0" smtClean="0">
                          <a:solidFill>
                            <a:schemeClr val="tx1"/>
                          </a:solidFill>
                          <a:latin typeface="Huawei Sans" panose="020C0503030203020204" pitchFamily="34" charset="0"/>
                        </a:rPr>
                        <a:t>Ⅲ</a:t>
                      </a:r>
                      <a:endParaRPr lang="en-US" sz="18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800" dirty="0">
                          <a:solidFill>
                            <a:schemeClr val="tx1"/>
                          </a:solidFill>
                          <a:latin typeface="Huawei Sans" panose="020C0503030203020204" pitchFamily="34" charset="0"/>
                        </a:rPr>
                        <a:t>Tier </a:t>
                      </a:r>
                      <a:r>
                        <a:rPr lang="en-US" altLang="zh-CN" sz="1800" dirty="0" smtClean="0">
                          <a:solidFill>
                            <a:schemeClr val="tx1"/>
                          </a:solidFill>
                          <a:latin typeface="Huawei Sans" panose="020C0503030203020204" pitchFamily="34" charset="0"/>
                        </a:rPr>
                        <a:t>Ⅱ</a:t>
                      </a:r>
                      <a:endParaRPr lang="en-US" sz="18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r>
                        <a:rPr lang="en-US" sz="1800" dirty="0">
                          <a:solidFill>
                            <a:schemeClr val="tx1"/>
                          </a:solidFill>
                          <a:latin typeface="Huawei Sans" panose="020C0503030203020204" pitchFamily="34" charset="0"/>
                        </a:rPr>
                        <a:t>Tier </a:t>
                      </a:r>
                      <a:r>
                        <a:rPr lang="en-US" altLang="zh-CN" sz="1800" dirty="0" smtClean="0">
                          <a:solidFill>
                            <a:schemeClr val="tx1"/>
                          </a:solidFill>
                          <a:latin typeface="Huawei Sans" panose="020C0503030203020204" pitchFamily="34" charset="0"/>
                        </a:rPr>
                        <a:t>Ⅰ</a:t>
                      </a:r>
                      <a:endParaRPr lang="en-US" altLang="zh-CN" sz="18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418657">
                <a:tc>
                  <a:txBody>
                    <a:bodyPr/>
                    <a:lstStyle/>
                    <a:p>
                      <a:r>
                        <a:rPr lang="en-US" sz="1800" dirty="0">
                          <a:latin typeface="Huawei Sans" panose="020C0503030203020204" pitchFamily="34" charset="0"/>
                        </a:rPr>
                        <a:t>Uptime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rgbClr val="C7000B"/>
                          </a:solidFill>
                          <a:latin typeface="Huawei Sans" panose="020C0503030203020204" pitchFamily="34" charset="0"/>
                        </a:rPr>
                        <a:t>12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C7000B"/>
                          </a:solidFill>
                          <a:latin typeface="Huawei Sans" panose="020C0503030203020204" pitchFamily="34" charset="0"/>
                        </a:rPr>
                        <a:t>12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C7000B"/>
                          </a:solidFill>
                          <a:latin typeface="Huawei Sans" panose="020C0503030203020204" pitchFamily="34" charset="0"/>
                        </a:rPr>
                        <a:t>12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600" dirty="0">
                          <a:solidFill>
                            <a:srgbClr val="C7000B"/>
                          </a:solidFill>
                          <a:latin typeface="Huawei Sans" panose="020C0503030203020204" pitchFamily="34" charset="0"/>
                        </a:rPr>
                        <a:t>No specific requirements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18657">
                <a:tc>
                  <a:txBody>
                    <a:bodyPr/>
                    <a:lstStyle/>
                    <a:p>
                      <a:r>
                        <a:rPr lang="en-US" sz="1800" dirty="0">
                          <a:latin typeface="Huawei Sans" panose="020C0503030203020204" pitchFamily="34" charset="0"/>
                        </a:rPr>
                        <a:t>TIA-942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r>
                        <a:rPr lang="en-US" sz="1600" dirty="0">
                          <a:solidFill>
                            <a:srgbClr val="C7000B"/>
                          </a:solidFill>
                          <a:latin typeface="Huawei Sans" panose="020C0503030203020204" pitchFamily="34" charset="0"/>
                        </a:rPr>
                        <a:t>96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C7000B"/>
                          </a:solidFill>
                          <a:latin typeface="Huawei Sans" panose="020C0503030203020204" pitchFamily="34" charset="0"/>
                        </a:rPr>
                        <a:t>72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solidFill>
                            <a:srgbClr val="C7000B"/>
                          </a:solidFill>
                          <a:latin typeface="Huawei Sans" panose="020C0503030203020204" pitchFamily="34" charset="0"/>
                        </a:rPr>
                        <a:t>24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r>
                        <a:rPr lang="en-US" sz="1600" dirty="0">
                          <a:solidFill>
                            <a:srgbClr val="C7000B"/>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5900202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rPr>
              <a:t>Fuel Tank Capacity Configuration (2)</a:t>
            </a:r>
          </a:p>
        </p:txBody>
      </p:sp>
      <p:sp>
        <p:nvSpPr>
          <p:cNvPr id="4" name="文本占位符 3"/>
          <p:cNvSpPr>
            <a:spLocks noGrp="1"/>
          </p:cNvSpPr>
          <p:nvPr>
            <p:ph type="body" sz="quarter" idx="10"/>
          </p:nvPr>
        </p:nvSpPr>
        <p:spPr/>
        <p:txBody>
          <a:bodyPr/>
          <a:lstStyle/>
          <a:p>
            <a:r>
              <a:rPr lang="en-US" sz="2000" dirty="0">
                <a:latin typeface="Huawei Sans" panose="020C0503030203020204" pitchFamily="34" charset="0"/>
              </a:rPr>
              <a:t>Fuel tank capacity calculation</a:t>
            </a:r>
          </a:p>
          <a:p>
            <a:pPr lvl="1"/>
            <a:r>
              <a:rPr lang="en-US" sz="1800" dirty="0">
                <a:latin typeface="Huawei Sans" panose="020C0503030203020204" pitchFamily="34" charset="0"/>
              </a:rPr>
              <a:t>V = </a:t>
            </a:r>
            <a:r>
              <a:rPr lang="en-US" sz="1800" dirty="0" err="1">
                <a:latin typeface="Huawei Sans" panose="020C0503030203020204" pitchFamily="34" charset="0"/>
              </a:rPr>
              <a:t>g·t</a:t>
            </a:r>
            <a:r>
              <a:rPr lang="en-US" sz="1800" dirty="0">
                <a:latin typeface="Huawei Sans" panose="020C0503030203020204" pitchFamily="34" charset="0"/>
              </a:rPr>
              <a:t>/γ/a </a:t>
            </a:r>
            <a:r>
              <a:rPr lang="en-US" sz="1800" dirty="0" smtClean="0">
                <a:latin typeface="Huawei Sans" panose="020C0503030203020204" pitchFamily="34" charset="0"/>
              </a:rPr>
              <a:t>= </a:t>
            </a:r>
            <a:r>
              <a:rPr lang="en-US" sz="1800" dirty="0" err="1" smtClean="0">
                <a:latin typeface="Huawei Sans" panose="020C0503030203020204" pitchFamily="34" charset="0"/>
              </a:rPr>
              <a:t>v·P·t</a:t>
            </a:r>
            <a:r>
              <a:rPr lang="en-US" sz="1800" dirty="0" smtClean="0">
                <a:latin typeface="Huawei Sans" panose="020C0503030203020204" pitchFamily="34" charset="0"/>
              </a:rPr>
              <a:t>/a</a:t>
            </a:r>
            <a:endParaRPr lang="en-US" sz="1800" dirty="0">
              <a:latin typeface="Huawei Sans" panose="020C0503030203020204" pitchFamily="34" charset="0"/>
            </a:endParaRPr>
          </a:p>
          <a:p>
            <a:pPr lvl="2"/>
            <a:r>
              <a:rPr lang="en-US" sz="1600" dirty="0">
                <a:latin typeface="Huawei Sans" panose="020C0503030203020204" pitchFamily="34" charset="0"/>
              </a:rPr>
              <a:t>V: volume of the daily fuel tank (m</a:t>
            </a:r>
            <a:r>
              <a:rPr lang="en-US" sz="1600" baseline="30000" dirty="0">
                <a:latin typeface="Huawei Sans" panose="020C0503030203020204" pitchFamily="34" charset="0"/>
              </a:rPr>
              <a:t>3</a:t>
            </a:r>
            <a:r>
              <a:rPr lang="en-US" sz="1600" dirty="0">
                <a:latin typeface="Huawei Sans" panose="020C0503030203020204" pitchFamily="34" charset="0"/>
              </a:rPr>
              <a:t>); g: fuel consumption (kg/h) of the DG, which can be obtained from the product </a:t>
            </a:r>
            <a:r>
              <a:rPr lang="en-US" sz="1600" dirty="0" smtClean="0">
                <a:latin typeface="Huawei Sans" panose="020C0503030203020204" pitchFamily="34" charset="0"/>
              </a:rPr>
              <a:t>brochure.</a:t>
            </a:r>
          </a:p>
          <a:p>
            <a:pPr lvl="2"/>
            <a:r>
              <a:rPr lang="en-US" sz="1600" dirty="0" smtClean="0">
                <a:latin typeface="Huawei Sans" panose="020C0503030203020204" pitchFamily="34" charset="0"/>
              </a:rPr>
              <a:t>γ: fuel density (kg/m</a:t>
            </a:r>
            <a:r>
              <a:rPr lang="en-US" sz="1600" baseline="30000" dirty="0" smtClean="0">
                <a:latin typeface="Huawei Sans" panose="020C0503030203020204" pitchFamily="34" charset="0"/>
              </a:rPr>
              <a:t>3</a:t>
            </a:r>
            <a:r>
              <a:rPr lang="en-US" sz="1600" dirty="0" smtClean="0">
                <a:latin typeface="Huawei Sans" panose="020C0503030203020204" pitchFamily="34" charset="0"/>
              </a:rPr>
              <a:t>), 810–860 kg/m</a:t>
            </a:r>
            <a:r>
              <a:rPr lang="en-US" sz="1600" baseline="30000" dirty="0" smtClean="0">
                <a:latin typeface="Huawei Sans" panose="020C0503030203020204" pitchFamily="34" charset="0"/>
              </a:rPr>
              <a:t>3</a:t>
            </a:r>
            <a:r>
              <a:rPr lang="en-US" sz="1600" dirty="0" smtClean="0">
                <a:latin typeface="Huawei Sans" panose="020C0503030203020204" pitchFamily="34" charset="0"/>
              </a:rPr>
              <a:t> for light diesel; a: fullness coefficient of the fuel tank. Generally, the value is 0.90.</a:t>
            </a:r>
          </a:p>
          <a:p>
            <a:pPr lvl="2"/>
            <a:r>
              <a:rPr lang="en-US" sz="1600" dirty="0" smtClean="0">
                <a:latin typeface="Huawei Sans" panose="020C0503030203020204" pitchFamily="34" charset="0"/>
              </a:rPr>
              <a:t>t</a:t>
            </a:r>
            <a:r>
              <a:rPr lang="en-US" sz="1600" dirty="0">
                <a:latin typeface="Huawei Sans" panose="020C0503030203020204" pitchFamily="34" charset="0"/>
              </a:rPr>
              <a:t>: fuel supply time. Generally, the value is 3 to 8 hours. The value depends on the customer's requirements and is restricted by the specifications.</a:t>
            </a:r>
          </a:p>
          <a:p>
            <a:pPr lvl="2"/>
            <a:r>
              <a:rPr lang="en-US" sz="1600" dirty="0">
                <a:latin typeface="Huawei Sans" panose="020C0503030203020204" pitchFamily="34" charset="0"/>
              </a:rPr>
              <a:t>v: fuel consumption (L/kWh) of the DG, which can be obtained from the product brochure.</a:t>
            </a:r>
          </a:p>
          <a:p>
            <a:pPr lvl="2"/>
            <a:r>
              <a:rPr lang="en-US" sz="1600" dirty="0">
                <a:latin typeface="Huawei Sans" panose="020C0503030203020204" pitchFamily="34" charset="0"/>
              </a:rPr>
              <a:t>P: power (kW) of the </a:t>
            </a:r>
            <a:r>
              <a:rPr lang="en-US" sz="1600" dirty="0" smtClean="0">
                <a:latin typeface="Huawei Sans" panose="020C0503030203020204" pitchFamily="34" charset="0"/>
              </a:rPr>
              <a:t>DG.</a:t>
            </a:r>
            <a:endParaRPr lang="en-US" sz="1600" dirty="0">
              <a:latin typeface="Huawei Sans" panose="020C0503030203020204" pitchFamily="34" charset="0"/>
            </a:endParaRPr>
          </a:p>
          <a:p>
            <a:pPr lvl="1"/>
            <a:r>
              <a:rPr lang="en-US" sz="1800" dirty="0">
                <a:latin typeface="Huawei Sans" panose="020C0503030203020204" pitchFamily="34" charset="0"/>
              </a:rPr>
              <a:t>In addition to the preceding calculation result, calculate the capacity of the daily fuel tank based on the diesel fuel consumption required for the trial operation </a:t>
            </a:r>
            <a:r>
              <a:rPr lang="en-US" sz="1800" dirty="0" smtClean="0">
                <a:latin typeface="Huawei Sans" panose="020C0503030203020204" pitchFamily="34" charset="0"/>
              </a:rPr>
              <a:t>in </a:t>
            </a:r>
            <a:r>
              <a:rPr lang="en-US" sz="1800" dirty="0">
                <a:latin typeface="Huawei Sans" panose="020C0503030203020204" pitchFamily="34" charset="0"/>
              </a:rPr>
              <a:t>the normal refueling period.</a:t>
            </a:r>
          </a:p>
        </p:txBody>
      </p:sp>
    </p:spTree>
    <p:extLst>
      <p:ext uri="{BB962C8B-B14F-4D97-AF65-F5344CB8AC3E}">
        <p14:creationId xmlns:p14="http://schemas.microsoft.com/office/powerpoint/2010/main" val="343622391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rPr>
              <a:t>Fuel Tank Capacity Configuration (3)</a:t>
            </a:r>
          </a:p>
        </p:txBody>
      </p:sp>
      <p:sp>
        <p:nvSpPr>
          <p:cNvPr id="4" name="文本占位符 3"/>
          <p:cNvSpPr>
            <a:spLocks noGrp="1"/>
          </p:cNvSpPr>
          <p:nvPr>
            <p:ph type="body" sz="quarter" idx="10"/>
          </p:nvPr>
        </p:nvSpPr>
        <p:spPr/>
        <p:txBody>
          <a:bodyPr/>
          <a:lstStyle/>
          <a:p>
            <a:r>
              <a:rPr lang="en-US" sz="2000" dirty="0">
                <a:latin typeface="Huawei Sans" panose="020C0503030203020204" pitchFamily="34" charset="0"/>
              </a:rPr>
              <a:t>If the fuel reserve of the daily fuel tank cannot meet the requirement for power backup time, a large fuel tank or underground fuel depot needs to be installed outdoors.</a:t>
            </a:r>
          </a:p>
          <a:p>
            <a:r>
              <a:rPr lang="en-US" sz="2000" dirty="0">
                <a:latin typeface="Huawei Sans" panose="020C0503030203020204" pitchFamily="34" charset="0"/>
              </a:rPr>
              <a:t>Calculation of outdoor fuel tank capacity:</a:t>
            </a:r>
          </a:p>
          <a:p>
            <a:pPr lvl="1"/>
            <a:r>
              <a:rPr lang="en-US" sz="1800" dirty="0" err="1">
                <a:latin typeface="Huawei Sans" panose="020C0503030203020204" pitchFamily="34" charset="0"/>
              </a:rPr>
              <a:t>V</a:t>
            </a:r>
            <a:r>
              <a:rPr lang="en-US" sz="1800" baseline="-25000" dirty="0" err="1">
                <a:latin typeface="Huawei Sans" panose="020C0503030203020204" pitchFamily="34" charset="0"/>
              </a:rPr>
              <a:t>total</a:t>
            </a:r>
            <a:r>
              <a:rPr lang="en-US" sz="1800" baseline="-25000" dirty="0">
                <a:latin typeface="Huawei Sans" panose="020C0503030203020204" pitchFamily="34" charset="0"/>
              </a:rPr>
              <a:t> tank volume</a:t>
            </a:r>
            <a:r>
              <a:rPr lang="en-US" sz="1800" dirty="0">
                <a:latin typeface="Huawei Sans" panose="020C0503030203020204" pitchFamily="34" charset="0"/>
              </a:rPr>
              <a:t> = V – </a:t>
            </a:r>
            <a:r>
              <a:rPr lang="en-US" sz="1800" dirty="0" err="1">
                <a:latin typeface="Huawei Sans" panose="020C0503030203020204" pitchFamily="34" charset="0"/>
              </a:rPr>
              <a:t>V</a:t>
            </a:r>
            <a:r>
              <a:rPr lang="en-US" sz="1800" baseline="-25000" dirty="0" err="1">
                <a:latin typeface="Huawei Sans" panose="020C0503030203020204" pitchFamily="34" charset="0"/>
              </a:rPr>
              <a:t>daily</a:t>
            </a:r>
            <a:r>
              <a:rPr lang="en-US" sz="1800" baseline="-25000" dirty="0">
                <a:latin typeface="Huawei Sans" panose="020C0503030203020204" pitchFamily="34" charset="0"/>
              </a:rPr>
              <a:t> total volume</a:t>
            </a:r>
          </a:p>
          <a:p>
            <a:pPr lvl="1"/>
            <a:r>
              <a:rPr lang="en-US" sz="1800" dirty="0" err="1">
                <a:latin typeface="Huawei Sans" panose="020C0503030203020204" pitchFamily="34" charset="0"/>
              </a:rPr>
              <a:t>V</a:t>
            </a:r>
            <a:r>
              <a:rPr lang="en-US" sz="1800" baseline="-25000" dirty="0" err="1">
                <a:latin typeface="Huawei Sans" panose="020C0503030203020204" pitchFamily="34" charset="0"/>
              </a:rPr>
              <a:t>tank</a:t>
            </a:r>
            <a:r>
              <a:rPr lang="en-US" sz="1800" dirty="0">
                <a:latin typeface="Huawei Sans" panose="020C0503030203020204" pitchFamily="34" charset="0"/>
              </a:rPr>
              <a:t> = </a:t>
            </a:r>
            <a:r>
              <a:rPr lang="en-US" sz="1800" dirty="0" err="1">
                <a:latin typeface="Huawei Sans" panose="020C0503030203020204" pitchFamily="34" charset="0"/>
              </a:rPr>
              <a:t>V</a:t>
            </a:r>
            <a:r>
              <a:rPr lang="en-US" sz="1800" baseline="-25000" dirty="0" err="1">
                <a:latin typeface="Huawei Sans" panose="020C0503030203020204" pitchFamily="34" charset="0"/>
              </a:rPr>
              <a:t>total</a:t>
            </a:r>
            <a:r>
              <a:rPr lang="en-US" sz="1800" baseline="-25000" dirty="0">
                <a:latin typeface="Huawei Sans" panose="020C0503030203020204" pitchFamily="34" charset="0"/>
              </a:rPr>
              <a:t> tank volume</a:t>
            </a:r>
            <a:r>
              <a:rPr lang="en-US" sz="1800" dirty="0">
                <a:latin typeface="Huawei Sans" panose="020C0503030203020204" pitchFamily="34" charset="0"/>
              </a:rPr>
              <a:t>/(</a:t>
            </a:r>
            <a:r>
              <a:rPr lang="en-US" sz="1800" dirty="0" err="1">
                <a:latin typeface="Huawei Sans" panose="020C0503030203020204" pitchFamily="34" charset="0"/>
              </a:rPr>
              <a:t>N·a</a:t>
            </a:r>
            <a:r>
              <a:rPr lang="en-US" sz="1800" dirty="0">
                <a:latin typeface="Huawei Sans" panose="020C0503030203020204" pitchFamily="34" charset="0"/>
              </a:rPr>
              <a:t>)</a:t>
            </a:r>
          </a:p>
          <a:p>
            <a:pPr lvl="1"/>
            <a:r>
              <a:rPr lang="en-US" sz="1800" dirty="0">
                <a:latin typeface="Huawei Sans" panose="020C0503030203020204" pitchFamily="34" charset="0"/>
              </a:rPr>
              <a:t>where:</a:t>
            </a:r>
          </a:p>
          <a:p>
            <a:pPr lvl="2"/>
            <a:r>
              <a:rPr lang="en-US" sz="1600" dirty="0" err="1">
                <a:latin typeface="Huawei Sans" panose="020C0503030203020204" pitchFamily="34" charset="0"/>
              </a:rPr>
              <a:t>V</a:t>
            </a:r>
            <a:r>
              <a:rPr lang="en-US" sz="1600" baseline="-25000" dirty="0" err="1">
                <a:latin typeface="Huawei Sans" panose="020C0503030203020204" pitchFamily="34" charset="0"/>
              </a:rPr>
              <a:t>total</a:t>
            </a:r>
            <a:r>
              <a:rPr lang="en-US" sz="1600" baseline="-25000" dirty="0">
                <a:latin typeface="Huawei Sans" panose="020C0503030203020204" pitchFamily="34" charset="0"/>
              </a:rPr>
              <a:t> tank volume</a:t>
            </a:r>
            <a:r>
              <a:rPr lang="en-US" sz="1600" dirty="0">
                <a:latin typeface="Huawei Sans" panose="020C0503030203020204" pitchFamily="34" charset="0"/>
              </a:rPr>
              <a:t>: calculated total capacity of outdoor fuel tanks (m</a:t>
            </a:r>
            <a:r>
              <a:rPr lang="en-US" sz="1600" baseline="30000" dirty="0">
                <a:latin typeface="Huawei Sans" panose="020C0503030203020204" pitchFamily="34" charset="0"/>
              </a:rPr>
              <a:t>3</a:t>
            </a:r>
            <a:r>
              <a:rPr lang="en-US" sz="1600" dirty="0">
                <a:latin typeface="Huawei Sans" panose="020C0503030203020204" pitchFamily="34" charset="0"/>
              </a:rPr>
              <a:t>); V: calculated total capacity (m</a:t>
            </a:r>
            <a:r>
              <a:rPr lang="en-US" sz="1600" baseline="30000" dirty="0">
                <a:latin typeface="Huawei Sans" panose="020C0503030203020204" pitchFamily="34" charset="0"/>
              </a:rPr>
              <a:t>3</a:t>
            </a:r>
            <a:r>
              <a:rPr lang="en-US" sz="1600" dirty="0" smtClean="0">
                <a:latin typeface="Huawei Sans" panose="020C0503030203020204" pitchFamily="34" charset="0"/>
              </a:rPr>
              <a:t>).</a:t>
            </a:r>
            <a:endParaRPr lang="en-US" sz="1600" dirty="0">
              <a:latin typeface="Huawei Sans" panose="020C0503030203020204" pitchFamily="34" charset="0"/>
            </a:endParaRPr>
          </a:p>
          <a:p>
            <a:pPr lvl="2"/>
            <a:r>
              <a:rPr lang="en-US" sz="1600" dirty="0" err="1">
                <a:latin typeface="Huawei Sans" panose="020C0503030203020204" pitchFamily="34" charset="0"/>
              </a:rPr>
              <a:t>V</a:t>
            </a:r>
            <a:r>
              <a:rPr lang="en-US" sz="1600" baseline="-25000" dirty="0" err="1">
                <a:latin typeface="Huawei Sans" panose="020C0503030203020204" pitchFamily="34" charset="0"/>
              </a:rPr>
              <a:t>tank</a:t>
            </a:r>
            <a:r>
              <a:rPr lang="en-US" sz="1600" dirty="0">
                <a:latin typeface="Huawei Sans" panose="020C0503030203020204" pitchFamily="34" charset="0"/>
              </a:rPr>
              <a:t>: calculated capacity of the outdoor fuel tanks (m</a:t>
            </a:r>
            <a:r>
              <a:rPr lang="en-US" sz="1600" baseline="30000" dirty="0">
                <a:latin typeface="Huawei Sans" panose="020C0503030203020204" pitchFamily="34" charset="0"/>
              </a:rPr>
              <a:t>3</a:t>
            </a:r>
            <a:r>
              <a:rPr lang="en-US" sz="1600" dirty="0">
                <a:latin typeface="Huawei Sans" panose="020C0503030203020204" pitchFamily="34" charset="0"/>
              </a:rPr>
              <a:t>); N: number of fuel </a:t>
            </a:r>
            <a:r>
              <a:rPr lang="en-US" sz="1600" dirty="0" smtClean="0">
                <a:latin typeface="Huawei Sans" panose="020C0503030203020204" pitchFamily="34" charset="0"/>
              </a:rPr>
              <a:t>tanks.</a:t>
            </a:r>
            <a:endParaRPr lang="en-US" sz="1600" dirty="0">
              <a:latin typeface="Huawei Sans" panose="020C0503030203020204" pitchFamily="34" charset="0"/>
            </a:endParaRPr>
          </a:p>
          <a:p>
            <a:pPr lvl="2"/>
            <a:r>
              <a:rPr lang="en-US" sz="1600" dirty="0">
                <a:latin typeface="Huawei Sans" panose="020C0503030203020204" pitchFamily="34" charset="0"/>
              </a:rPr>
              <a:t>a: fullness coefficient of the fuel tank. The value is usually 0.9 for the diesel fuel used for the data center.</a:t>
            </a:r>
          </a:p>
          <a:p>
            <a:endParaRPr lang="zh-CN" altLang="en-US" sz="2000" dirty="0" smtClean="0">
              <a:latin typeface="Huawei Sans" panose="020C0503030203020204" pitchFamily="34" charset="0"/>
            </a:endParaRPr>
          </a:p>
        </p:txBody>
      </p:sp>
    </p:spTree>
    <p:extLst>
      <p:ext uri="{BB962C8B-B14F-4D97-AF65-F5344CB8AC3E}">
        <p14:creationId xmlns:p14="http://schemas.microsoft.com/office/powerpoint/2010/main" val="52050787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latin typeface="Huawei Sans" panose="020C0503030203020204" pitchFamily="34" charset="0"/>
              </a:rPr>
              <a:t>Fuel Tank Pipeline Configuration (1)</a:t>
            </a:r>
            <a:endParaRPr lang="en-US">
              <a:latin typeface="Huawei Sans" panose="020C0503030203020204" pitchFamily="34" charset="0"/>
            </a:endParaRPr>
          </a:p>
        </p:txBody>
      </p:sp>
      <p:sp>
        <p:nvSpPr>
          <p:cNvPr id="3" name="文本占位符 2"/>
          <p:cNvSpPr>
            <a:spLocks noGrp="1"/>
          </p:cNvSpPr>
          <p:nvPr>
            <p:ph type="body" sz="quarter" idx="10"/>
          </p:nvPr>
        </p:nvSpPr>
        <p:spPr/>
        <p:txBody>
          <a:bodyPr/>
          <a:lstStyle/>
          <a:p>
            <a:r>
              <a:rPr lang="en-US" sz="1800" dirty="0" smtClean="0">
                <a:latin typeface="Huawei Sans" panose="020C0503030203020204" pitchFamily="34" charset="0"/>
              </a:rPr>
              <a:t>Uptime Tier </a:t>
            </a:r>
            <a:r>
              <a:rPr lang="en-US" altLang="zh-CN" sz="1800" dirty="0" smtClean="0">
                <a:latin typeface="Huawei Sans" panose="020C0503030203020204" pitchFamily="34" charset="0"/>
              </a:rPr>
              <a:t>Ⅲ</a:t>
            </a:r>
            <a:r>
              <a:rPr lang="en-US" sz="1800" dirty="0" smtClean="0">
                <a:latin typeface="Huawei Sans" panose="020C0503030203020204" pitchFamily="34" charset="0"/>
              </a:rPr>
              <a:t> application:</a:t>
            </a:r>
          </a:p>
          <a:p>
            <a:pPr lvl="1"/>
            <a:r>
              <a:rPr lang="en-US" sz="1600" dirty="0" smtClean="0">
                <a:latin typeface="Huawei Sans" panose="020C0503030203020204" pitchFamily="34" charset="0"/>
              </a:rPr>
              <a:t>Similar to the chilled water pipeline design, the 2N, loop, or dual-pipe design can be adopted.</a:t>
            </a:r>
          </a:p>
          <a:p>
            <a:pPr lvl="1"/>
            <a:r>
              <a:rPr lang="en-US" sz="1600" dirty="0" smtClean="0">
                <a:latin typeface="Huawei Sans" panose="020C0503030203020204" pitchFamily="34" charset="0"/>
              </a:rPr>
              <a:t>The fuel reserve must support 12-hour operation of N DG (daily fuel tank + reserve fuel tank).</a:t>
            </a:r>
          </a:p>
          <a:p>
            <a:pPr lvl="1"/>
            <a:r>
              <a:rPr lang="en-US" sz="1600" dirty="0" smtClean="0">
                <a:latin typeface="Huawei Sans" panose="020C0503030203020204" pitchFamily="34" charset="0"/>
              </a:rPr>
              <a:t>For a Tier </a:t>
            </a:r>
            <a:r>
              <a:rPr lang="en-US" altLang="zh-CN" sz="1600" dirty="0"/>
              <a:t>Ⅲ</a:t>
            </a:r>
            <a:r>
              <a:rPr lang="en-US" sz="1600" dirty="0" smtClean="0">
                <a:latin typeface="Huawei Sans" panose="020C0503030203020204" pitchFamily="34" charset="0"/>
              </a:rPr>
              <a:t> or above data center, the fuel tank must be redundant. Except the fuel in the redundant fuel tank, the remaining fuel must be able to support 12-hour operation of N DG.</a:t>
            </a:r>
          </a:p>
          <a:p>
            <a:endParaRPr lang="zh-CN" altLang="en-US" sz="1600" dirty="0">
              <a:latin typeface="Huawei Sans" panose="020C0503030203020204" pitchFamily="34" charset="0"/>
            </a:endParaRPr>
          </a:p>
        </p:txBody>
      </p:sp>
      <p:pic>
        <p:nvPicPr>
          <p:cNvPr id="6" name="图片 5"/>
          <p:cNvPicPr>
            <a:picLocks noChangeAspect="1"/>
          </p:cNvPicPr>
          <p:nvPr/>
        </p:nvPicPr>
        <p:blipFill>
          <a:blip r:embed="rId3"/>
          <a:stretch>
            <a:fillRect/>
          </a:stretch>
        </p:blipFill>
        <p:spPr>
          <a:xfrm>
            <a:off x="494915" y="3224463"/>
            <a:ext cx="9006560" cy="2976312"/>
          </a:xfrm>
          <a:prstGeom prst="rect">
            <a:avLst/>
          </a:prstGeom>
        </p:spPr>
      </p:pic>
      <p:grpSp>
        <p:nvGrpSpPr>
          <p:cNvPr id="7" name="组合 6"/>
          <p:cNvGrpSpPr/>
          <p:nvPr/>
        </p:nvGrpSpPr>
        <p:grpSpPr>
          <a:xfrm>
            <a:off x="1991227" y="3224463"/>
            <a:ext cx="7807613" cy="1778918"/>
            <a:chOff x="1509172" y="3145351"/>
            <a:chExt cx="7807613" cy="1778918"/>
          </a:xfrm>
        </p:grpSpPr>
        <p:pic>
          <p:nvPicPr>
            <p:cNvPr id="8" name="图片 7"/>
            <p:cNvPicPr>
              <a:picLocks noChangeAspect="1"/>
            </p:cNvPicPr>
            <p:nvPr/>
          </p:nvPicPr>
          <p:blipFill>
            <a:blip r:embed="rId4"/>
            <a:stretch>
              <a:fillRect/>
            </a:stretch>
          </p:blipFill>
          <p:spPr>
            <a:xfrm>
              <a:off x="2482414" y="3145351"/>
              <a:ext cx="3359544" cy="1476666"/>
            </a:xfrm>
            <a:prstGeom prst="roundRect">
              <a:avLst>
                <a:gd name="adj" fmla="val 16667"/>
              </a:avLst>
            </a:prstGeom>
            <a:ln w="25400">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图片 8"/>
            <p:cNvPicPr>
              <a:picLocks noChangeAspect="1"/>
            </p:cNvPicPr>
            <p:nvPr/>
          </p:nvPicPr>
          <p:blipFill>
            <a:blip r:embed="rId5"/>
            <a:stretch>
              <a:fillRect/>
            </a:stretch>
          </p:blipFill>
          <p:spPr>
            <a:xfrm>
              <a:off x="7509923" y="3188640"/>
              <a:ext cx="1806862" cy="1735629"/>
            </a:xfrm>
            <a:prstGeom prst="roundRect">
              <a:avLst>
                <a:gd name="adj" fmla="val 16667"/>
              </a:avLst>
            </a:prstGeom>
            <a:ln w="25400">
              <a:solidFill>
                <a:schemeClr val="accent6"/>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 name="下箭头 9"/>
            <p:cNvSpPr/>
            <p:nvPr/>
          </p:nvSpPr>
          <p:spPr>
            <a:xfrm rot="16200000">
              <a:off x="1639693" y="3355102"/>
              <a:ext cx="309093" cy="570136"/>
            </a:xfrm>
            <a:prstGeom prst="down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Huawei Sans" panose="020C0503030203020204" pitchFamily="34" charset="0"/>
                <a:ea typeface="微软雅黑" pitchFamily="34" charset="-122"/>
                <a:cs typeface="Arial" pitchFamily="34" charset="0"/>
              </a:endParaRPr>
            </a:p>
          </p:txBody>
        </p:sp>
        <p:sp>
          <p:nvSpPr>
            <p:cNvPr id="11" name="下箭头 10"/>
            <p:cNvSpPr/>
            <p:nvPr/>
          </p:nvSpPr>
          <p:spPr>
            <a:xfrm rot="15298977" flipH="1">
              <a:off x="6500216" y="3651509"/>
              <a:ext cx="265775" cy="1483934"/>
            </a:xfrm>
            <a:prstGeom prst="downArrow">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smtClean="0">
                <a:latin typeface="Huawei Sans" panose="020C0503030203020204" pitchFamily="34" charset="0"/>
                <a:ea typeface="微软雅黑" pitchFamily="34" charset="-122"/>
                <a:cs typeface="Arial" pitchFamily="34" charset="0"/>
              </a:endParaRPr>
            </a:p>
          </p:txBody>
        </p:sp>
      </p:grpSp>
      <p:sp>
        <p:nvSpPr>
          <p:cNvPr id="12" name="矩形 11"/>
          <p:cNvSpPr/>
          <p:nvPr/>
        </p:nvSpPr>
        <p:spPr>
          <a:xfrm>
            <a:off x="9381566" y="3939520"/>
            <a:ext cx="2367521" cy="2031325"/>
          </a:xfrm>
          <a:prstGeom prst="rect">
            <a:avLst/>
          </a:prstGeom>
        </p:spPr>
        <p:txBody>
          <a:bodyPr wrap="square">
            <a:spAutoFit/>
          </a:bodyPr>
          <a:lstStyle/>
          <a:p>
            <a:pPr lvl="1">
              <a:lnSpc>
                <a:spcPct val="150000"/>
              </a:lnSpc>
              <a:buClr>
                <a:srgbClr val="C00000"/>
              </a:buClr>
            </a:pPr>
            <a:r>
              <a:rPr lang="en-US" sz="1400" dirty="0">
                <a:latin typeface="Huawei Sans" panose="020C0503030203020204" pitchFamily="34" charset="0"/>
                <a:ea typeface="+mn-ea"/>
              </a:rPr>
              <a:t>In this solution, there are two sets of fuel pipes and fuel pumps, but the pipes and routes are not isolated.</a:t>
            </a:r>
          </a:p>
        </p:txBody>
      </p:sp>
    </p:spTree>
    <p:extLst>
      <p:ext uri="{BB962C8B-B14F-4D97-AF65-F5344CB8AC3E}">
        <p14:creationId xmlns:p14="http://schemas.microsoft.com/office/powerpoint/2010/main" val="2902367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atin typeface="Huawei Sans" panose="020C0503030203020204" pitchFamily="34" charset="0"/>
              </a:rPr>
              <a:t>Fuel Tank Pipeline Configuration (2)</a:t>
            </a:r>
          </a:p>
        </p:txBody>
      </p:sp>
      <p:sp>
        <p:nvSpPr>
          <p:cNvPr id="3" name="文本占位符 2"/>
          <p:cNvSpPr>
            <a:spLocks noGrp="1"/>
          </p:cNvSpPr>
          <p:nvPr>
            <p:ph type="body" sz="quarter" idx="10"/>
          </p:nvPr>
        </p:nvSpPr>
        <p:spPr>
          <a:xfrm>
            <a:off x="455613" y="1052514"/>
            <a:ext cx="5640388" cy="4875042"/>
          </a:xfrm>
        </p:spPr>
        <p:txBody>
          <a:bodyPr/>
          <a:lstStyle/>
          <a:p>
            <a:r>
              <a:rPr lang="en-US" sz="2000" dirty="0">
                <a:latin typeface="Huawei Sans" panose="020C0503030203020204" pitchFamily="34" charset="0"/>
              </a:rPr>
              <a:t>Uptime </a:t>
            </a:r>
            <a:r>
              <a:rPr lang="en-US" sz="2000" dirty="0" smtClean="0">
                <a:latin typeface="Huawei Sans" panose="020C0503030203020204" pitchFamily="34" charset="0"/>
              </a:rPr>
              <a:t>Tier </a:t>
            </a:r>
            <a:r>
              <a:rPr lang="en-US" altLang="zh-CN" sz="2000" dirty="0" smtClean="0">
                <a:latin typeface="Huawei Sans" panose="020C0503030203020204" pitchFamily="34" charset="0"/>
              </a:rPr>
              <a:t>Ⅳ </a:t>
            </a:r>
            <a:r>
              <a:rPr lang="en-US" sz="2000" dirty="0" smtClean="0">
                <a:latin typeface="Huawei Sans" panose="020C0503030203020204" pitchFamily="34" charset="0"/>
              </a:rPr>
              <a:t>application</a:t>
            </a:r>
            <a:r>
              <a:rPr lang="en-US" sz="2000" dirty="0">
                <a:latin typeface="Huawei Sans" panose="020C0503030203020204" pitchFamily="34" charset="0"/>
              </a:rPr>
              <a:t>:</a:t>
            </a:r>
          </a:p>
          <a:p>
            <a:pPr lvl="1"/>
            <a:r>
              <a:rPr lang="en-US" sz="1800" dirty="0">
                <a:latin typeface="Huawei Sans" panose="020C0503030203020204" pitchFamily="34" charset="0"/>
              </a:rPr>
              <a:t>Typically, Tier </a:t>
            </a:r>
            <a:r>
              <a:rPr lang="en-US" altLang="zh-CN" sz="1800" dirty="0"/>
              <a:t>Ⅳ</a:t>
            </a:r>
            <a:r>
              <a:rPr lang="en-US" sz="1800" dirty="0" smtClean="0">
                <a:latin typeface="Huawei Sans" panose="020C0503030203020204" pitchFamily="34" charset="0"/>
              </a:rPr>
              <a:t> </a:t>
            </a:r>
            <a:r>
              <a:rPr lang="en-US" sz="1800" dirty="0">
                <a:latin typeface="Huawei Sans" panose="020C0503030203020204" pitchFamily="34" charset="0"/>
              </a:rPr>
              <a:t>data centers adopt 2N DG solution. If a DG room is to be constructed, two </a:t>
            </a:r>
            <a:r>
              <a:rPr lang="en-US" sz="1800" dirty="0" smtClean="0">
                <a:latin typeface="Huawei Sans" panose="020C0503030203020204" pitchFamily="34" charset="0"/>
              </a:rPr>
              <a:t>DG </a:t>
            </a:r>
            <a:r>
              <a:rPr lang="en-US" sz="1800" dirty="0">
                <a:latin typeface="Huawei Sans" panose="020C0503030203020204" pitchFamily="34" charset="0"/>
              </a:rPr>
              <a:t>must be physically isolated and not be placed in the same room.</a:t>
            </a:r>
          </a:p>
          <a:p>
            <a:pPr lvl="1"/>
            <a:r>
              <a:rPr lang="en-US" sz="1800" dirty="0">
                <a:latin typeface="Huawei Sans" panose="020C0503030203020204" pitchFamily="34" charset="0"/>
              </a:rPr>
              <a:t>The 2N pipeline design is the simplest, and the two pipelines are completely isolated. No pipes should be deployed between the two main fuel tanks. In addition, there must be some distance between the two pipeline systems so that the fault of one pipeline does not affect the other</a:t>
            </a:r>
            <a:r>
              <a:rPr lang="en-US" sz="1800" dirty="0" smtClean="0">
                <a:latin typeface="Huawei Sans" panose="020C0503030203020204" pitchFamily="34" charset="0"/>
              </a:rPr>
              <a:t>.</a:t>
            </a:r>
            <a:endParaRPr lang="en-US" sz="1800" dirty="0">
              <a:latin typeface="Huawei Sans" panose="020C0503030203020204" pitchFamily="34" charset="0"/>
            </a:endParaRPr>
          </a:p>
        </p:txBody>
      </p:sp>
      <p:pic>
        <p:nvPicPr>
          <p:cNvPr id="6" name="Picture 1"/>
          <p:cNvPicPr>
            <a:picLocks noChangeAspect="1" noChangeArrowheads="1"/>
          </p:cNvPicPr>
          <p:nvPr/>
        </p:nvPicPr>
        <p:blipFill rotWithShape="1">
          <a:blip r:embed="rId3" cstate="print"/>
          <a:srcRect l="5064"/>
          <a:stretch/>
        </p:blipFill>
        <p:spPr bwMode="auto">
          <a:xfrm>
            <a:off x="6013806" y="1534831"/>
            <a:ext cx="5649913" cy="4735830"/>
          </a:xfrm>
          <a:prstGeom prst="rect">
            <a:avLst/>
          </a:prstGeom>
          <a:noFill/>
          <a:ln w="9525">
            <a:noFill/>
            <a:miter lim="800000"/>
            <a:headEnd/>
            <a:tailEnd/>
          </a:ln>
        </p:spPr>
      </p:pic>
      <p:sp>
        <p:nvSpPr>
          <p:cNvPr id="2" name="文本框 1"/>
          <p:cNvSpPr txBox="1"/>
          <p:nvPr/>
        </p:nvSpPr>
        <p:spPr>
          <a:xfrm>
            <a:off x="8123722" y="1287668"/>
            <a:ext cx="2140330" cy="369332"/>
          </a:xfrm>
          <a:prstGeom prst="rect">
            <a:avLst/>
          </a:prstGeom>
          <a:noFill/>
        </p:spPr>
        <p:txBody>
          <a:bodyPr wrap="none" rtlCol="0">
            <a:spAutoFit/>
          </a:bodyPr>
          <a:lstStyle/>
          <a:p>
            <a:r>
              <a:rPr lang="en-US">
                <a:latin typeface="Huawei Sans" panose="020C0503030203020204" pitchFamily="34" charset="0"/>
              </a:rPr>
              <a:t>2N pipeline design</a:t>
            </a:r>
          </a:p>
        </p:txBody>
      </p:sp>
    </p:spTree>
    <p:extLst>
      <p:ext uri="{BB962C8B-B14F-4D97-AF65-F5344CB8AC3E}">
        <p14:creationId xmlns:p14="http://schemas.microsoft.com/office/powerpoint/2010/main" val="17222530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632829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a:latin typeface="Huawei Sans" panose="020C0503030203020204" pitchFamily="34" charset="0"/>
              </a:rPr>
              <a:t>System Composition</a:t>
            </a:r>
          </a:p>
          <a:p>
            <a:r>
              <a:rPr lang="en-US">
                <a:latin typeface="Huawei Sans" panose="020C0503030203020204" pitchFamily="34" charset="0"/>
              </a:rPr>
              <a:t>Planning Preparation</a:t>
            </a:r>
          </a:p>
          <a:p>
            <a:r>
              <a:rPr lang="en-US">
                <a:latin typeface="Huawei Sans" panose="020C0503030203020204" pitchFamily="34" charset="0"/>
              </a:rPr>
              <a:t>Planning Method</a:t>
            </a:r>
          </a:p>
          <a:p>
            <a:pPr lvl="1"/>
            <a:r>
              <a:rPr lang="en-US">
                <a:latin typeface="Huawei Sans" panose="020C0503030203020204" pitchFamily="34" charset="0"/>
              </a:rPr>
              <a:t>Planning Method Overview</a:t>
            </a:r>
          </a:p>
          <a:p>
            <a:pPr lvl="1"/>
            <a:r>
              <a:rPr lang="en-US">
                <a:latin typeface="Huawei Sans" panose="020C0503030203020204" pitchFamily="34" charset="0"/>
              </a:rPr>
              <a:t>Networking Mode Selection</a:t>
            </a:r>
          </a:p>
          <a:p>
            <a:pPr lvl="1"/>
            <a:r>
              <a:rPr lang="en-US">
                <a:latin typeface="Huawei Sans" panose="020C0503030203020204" pitchFamily="34" charset="0"/>
              </a:rPr>
              <a:t>DG Selection</a:t>
            </a:r>
          </a:p>
          <a:p>
            <a:pPr lvl="1"/>
            <a:r>
              <a:rPr lang="en-US">
                <a:latin typeface="Huawei Sans" panose="020C0503030203020204" pitchFamily="34" charset="0"/>
              </a:rPr>
              <a:t>DG Capacity Configuration</a:t>
            </a:r>
          </a:p>
          <a:p>
            <a:pPr lvl="1"/>
            <a:r>
              <a:rPr lang="en-US">
                <a:latin typeface="Huawei Sans" panose="020C0503030203020204" pitchFamily="34" charset="0"/>
              </a:rPr>
              <a:t>Fuel tank configuration</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6266026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b="1">
                <a:latin typeface="Huawei Sans" panose="020C0503030203020204" pitchFamily="34" charset="0"/>
              </a:rPr>
              <a:t>System Composition</a:t>
            </a:r>
          </a:p>
          <a:p>
            <a:r>
              <a:rPr lang="en-US">
                <a:solidFill>
                  <a:schemeClr val="bg1">
                    <a:lumMod val="50000"/>
                  </a:schemeClr>
                </a:solidFill>
                <a:latin typeface="Huawei Sans" panose="020C0503030203020204" pitchFamily="34" charset="0"/>
              </a:rPr>
              <a:t>Planning Preparation</a:t>
            </a:r>
          </a:p>
          <a:p>
            <a:r>
              <a:rPr lang="en-US">
                <a:solidFill>
                  <a:schemeClr val="bg1">
                    <a:lumMod val="50000"/>
                  </a:schemeClr>
                </a:solidFill>
                <a:latin typeface="Huawei Sans" panose="020C0503030203020204" pitchFamily="34" charset="0"/>
              </a:rPr>
              <a:t>Planning Method</a:t>
            </a:r>
          </a:p>
        </p:txBody>
      </p:sp>
    </p:spTree>
    <p:extLst>
      <p:ext uri="{BB962C8B-B14F-4D97-AF65-F5344CB8AC3E}">
        <p14:creationId xmlns:p14="http://schemas.microsoft.com/office/powerpoint/2010/main" val="384006439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zh-CN" altLang="en-US" dirty="0" smtClean="0">
                <a:latin typeface="Huawei Sans" panose="020C0503030203020204" pitchFamily="34" charset="0"/>
              </a:rPr>
              <a:t>（</a:t>
            </a:r>
            <a:r>
              <a:rPr lang="en-US" altLang="zh-CN" dirty="0" smtClean="0">
                <a:latin typeface="Huawei Sans" panose="020C0503030203020204" pitchFamily="34" charset="0"/>
              </a:rPr>
              <a:t>T or F</a:t>
            </a:r>
            <a:r>
              <a:rPr lang="zh-CN" altLang="en-US" dirty="0" smtClean="0">
                <a:latin typeface="Huawei Sans" panose="020C0503030203020204" pitchFamily="34" charset="0"/>
              </a:rPr>
              <a:t>）</a:t>
            </a:r>
            <a:r>
              <a:rPr lang="en-US" dirty="0" smtClean="0">
                <a:latin typeface="Huawei Sans" panose="020C0503030203020204" pitchFamily="34" charset="0"/>
              </a:rPr>
              <a:t>The </a:t>
            </a:r>
            <a:r>
              <a:rPr lang="en-US" dirty="0">
                <a:latin typeface="Huawei Sans" panose="020C0503030203020204" pitchFamily="34" charset="0"/>
              </a:rPr>
              <a:t>operation time of </a:t>
            </a:r>
            <a:r>
              <a:rPr lang="en-US" dirty="0" smtClean="0">
                <a:latin typeface="Huawei Sans" panose="020C0503030203020204" pitchFamily="34" charset="0"/>
              </a:rPr>
              <a:t>DG </a:t>
            </a:r>
            <a:r>
              <a:rPr lang="en-US" dirty="0">
                <a:latin typeface="Huawei Sans" panose="020C0503030203020204" pitchFamily="34" charset="0"/>
              </a:rPr>
              <a:t>used in an Uptime Tier </a:t>
            </a:r>
            <a:r>
              <a:rPr lang="en-US" altLang="zh-CN" dirty="0" smtClean="0">
                <a:latin typeface="Huawei Sans" panose="020C0503030203020204" pitchFamily="34" charset="0"/>
              </a:rPr>
              <a:t>Ⅲ</a:t>
            </a:r>
            <a:r>
              <a:rPr lang="en-US" dirty="0" smtClean="0">
                <a:latin typeface="Huawei Sans" panose="020C0503030203020204" pitchFamily="34" charset="0"/>
              </a:rPr>
              <a:t> </a:t>
            </a:r>
            <a:r>
              <a:rPr lang="en-US" dirty="0">
                <a:latin typeface="Huawei Sans" panose="020C0503030203020204" pitchFamily="34" charset="0"/>
              </a:rPr>
              <a:t>or above data center should not be restricted.</a:t>
            </a:r>
          </a:p>
          <a:p>
            <a:r>
              <a:rPr lang="zh-CN" altLang="en-US" dirty="0" smtClean="0"/>
              <a:t>（</a:t>
            </a:r>
            <a:r>
              <a:rPr lang="en-US" altLang="zh-CN" dirty="0" smtClean="0"/>
              <a:t>T or F</a:t>
            </a:r>
            <a:r>
              <a:rPr lang="zh-CN" altLang="en-US" dirty="0" smtClean="0"/>
              <a:t>）</a:t>
            </a:r>
            <a:r>
              <a:rPr lang="en-US" dirty="0" smtClean="0">
                <a:latin typeface="Huawei Sans" panose="020C0503030203020204" pitchFamily="34" charset="0"/>
              </a:rPr>
              <a:t>The </a:t>
            </a:r>
            <a:r>
              <a:rPr lang="en-US" dirty="0">
                <a:latin typeface="Huawei Sans" panose="020C0503030203020204" pitchFamily="34" charset="0"/>
              </a:rPr>
              <a:t>redundancy mode of </a:t>
            </a:r>
            <a:r>
              <a:rPr lang="en-US" dirty="0" smtClean="0">
                <a:latin typeface="Huawei Sans" panose="020C0503030203020204" pitchFamily="34" charset="0"/>
              </a:rPr>
              <a:t>DG </a:t>
            </a:r>
            <a:r>
              <a:rPr lang="en-US" dirty="0">
                <a:latin typeface="Huawei Sans" panose="020C0503030203020204" pitchFamily="34" charset="0"/>
              </a:rPr>
              <a:t>used in an Uptime Tier </a:t>
            </a:r>
            <a:r>
              <a:rPr lang="en-US" altLang="zh-CN" dirty="0"/>
              <a:t>Ⅲ</a:t>
            </a:r>
            <a:r>
              <a:rPr lang="en-US" dirty="0" smtClean="0">
                <a:latin typeface="Huawei Sans" panose="020C0503030203020204" pitchFamily="34" charset="0"/>
              </a:rPr>
              <a:t> </a:t>
            </a:r>
            <a:r>
              <a:rPr lang="en-US" dirty="0">
                <a:latin typeface="Huawei Sans" panose="020C0503030203020204" pitchFamily="34" charset="0"/>
              </a:rPr>
              <a:t>or above data center should be N+1 or 2N and that the power supply </a:t>
            </a:r>
            <a:r>
              <a:rPr lang="en-US" dirty="0" smtClean="0"/>
              <a:t>paths</a:t>
            </a:r>
            <a:r>
              <a:rPr lang="en-US" dirty="0" smtClean="0">
                <a:latin typeface="Huawei Sans" panose="020C0503030203020204" pitchFamily="34" charset="0"/>
              </a:rPr>
              <a:t> </a:t>
            </a:r>
            <a:r>
              <a:rPr lang="en-US" dirty="0">
                <a:latin typeface="Huawei Sans" panose="020C0503030203020204" pitchFamily="34" charset="0"/>
              </a:rPr>
              <a:t>of the </a:t>
            </a:r>
            <a:r>
              <a:rPr lang="en-US" dirty="0" smtClean="0">
                <a:latin typeface="Huawei Sans" panose="020C0503030203020204" pitchFamily="34" charset="0"/>
              </a:rPr>
              <a:t>DG </a:t>
            </a:r>
            <a:r>
              <a:rPr lang="en-US" dirty="0">
                <a:latin typeface="Huawei Sans" panose="020C0503030203020204" pitchFamily="34" charset="0"/>
              </a:rPr>
              <a:t>support online maintenance or fault tolerance.</a:t>
            </a:r>
          </a:p>
          <a:p>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263373399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89788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0" name="文本占位符 29"/>
          <p:cNvSpPr>
            <a:spLocks noGrp="1"/>
          </p:cNvSpPr>
          <p:nvPr>
            <p:ph type="body" sz="quarter" idx="17"/>
          </p:nvPr>
        </p:nvSpPr>
        <p:spPr/>
        <p:txBody>
          <a:bodyPr/>
          <a:lstStyle/>
          <a:p>
            <a:endParaRPr lang="zh-CN" altLang="en-US"/>
          </a:p>
        </p:txBody>
      </p:sp>
      <p:sp>
        <p:nvSpPr>
          <p:cNvPr id="31" name="文本占位符 30"/>
          <p:cNvSpPr>
            <a:spLocks noGrp="1"/>
          </p:cNvSpPr>
          <p:nvPr>
            <p:ph type="body" sz="quarter" idx="18"/>
          </p:nvPr>
        </p:nvSpPr>
        <p:spPr/>
        <p:txBody>
          <a:bodyPr/>
          <a:lstStyle/>
          <a:p>
            <a:endParaRPr lang="zh-CN" altLang="en-US"/>
          </a:p>
        </p:txBody>
      </p:sp>
      <p:sp>
        <p:nvSpPr>
          <p:cNvPr id="32" name="文本占位符 31"/>
          <p:cNvSpPr>
            <a:spLocks noGrp="1"/>
          </p:cNvSpPr>
          <p:nvPr>
            <p:ph type="body" sz="quarter" idx="19"/>
          </p:nvPr>
        </p:nvSpPr>
        <p:spPr/>
        <p:txBody>
          <a:bodyPr/>
          <a:lstStyle/>
          <a:p>
            <a:endParaRPr lang="zh-CN" altLang="en-US"/>
          </a:p>
        </p:txBody>
      </p:sp>
      <p:sp>
        <p:nvSpPr>
          <p:cNvPr id="33" name="文本占位符 32"/>
          <p:cNvSpPr>
            <a:spLocks noGrp="1"/>
          </p:cNvSpPr>
          <p:nvPr>
            <p:ph type="body" sz="quarter" idx="20"/>
          </p:nvPr>
        </p:nvSpPr>
        <p:spPr/>
        <p:txBody>
          <a:bodyPr/>
          <a:lstStyle/>
          <a:p>
            <a:endParaRPr lang="zh-CN" altLang="en-US"/>
          </a:p>
        </p:txBody>
      </p:sp>
      <p:sp>
        <p:nvSpPr>
          <p:cNvPr id="3" name="文本占位符 2"/>
          <p:cNvSpPr>
            <a:spLocks noGrp="1"/>
          </p:cNvSpPr>
          <p:nvPr>
            <p:ph type="body" sz="quarter" idx="13"/>
          </p:nvPr>
        </p:nvSpPr>
        <p:spPr/>
        <p:txBody>
          <a:bodyPr/>
          <a:lstStyle/>
          <a:p>
            <a:r>
              <a:rPr lang="en-US" altLang="zh-CN" dirty="0" smtClean="0">
                <a:latin typeface="Huawei Sans" panose="020C0503030203020204" pitchFamily="34" charset="0"/>
              </a:rPr>
              <a:t>Chen Kaifeng/cwx377854</a:t>
            </a:r>
            <a:endParaRPr lang="zh-CN" altLang="en-US" dirty="0">
              <a:latin typeface="Huawei Sans" panose="020C0503030203020204" pitchFamily="34" charset="0"/>
            </a:endParaRPr>
          </a:p>
        </p:txBody>
      </p:sp>
      <p:sp>
        <p:nvSpPr>
          <p:cNvPr id="4" name="文本占位符 3"/>
          <p:cNvSpPr>
            <a:spLocks noGrp="1"/>
          </p:cNvSpPr>
          <p:nvPr>
            <p:ph type="body" sz="quarter" idx="14"/>
          </p:nvPr>
        </p:nvSpPr>
        <p:spPr/>
        <p:txBody>
          <a:bodyPr/>
          <a:lstStyle/>
          <a:p>
            <a:r>
              <a:rPr lang="en-US" altLang="zh-CN" dirty="0" smtClean="0">
                <a:latin typeface="Huawei Sans" panose="020C0503030203020204" pitchFamily="34" charset="0"/>
              </a:rPr>
              <a:t>2020.4.</a:t>
            </a:r>
            <a:endParaRPr lang="zh-CN" altLang="en-US" dirty="0">
              <a:latin typeface="Huawei Sans" panose="020C0503030203020204" pitchFamily="34" charset="0"/>
            </a:endParaRPr>
          </a:p>
        </p:txBody>
      </p:sp>
      <p:sp>
        <p:nvSpPr>
          <p:cNvPr id="5" name="文本占位符 4"/>
          <p:cNvSpPr>
            <a:spLocks noGrp="1"/>
          </p:cNvSpPr>
          <p:nvPr>
            <p:ph type="body" sz="quarter" idx="15"/>
          </p:nvPr>
        </p:nvSpPr>
        <p:spPr/>
        <p:txBody>
          <a:bodyPr/>
          <a:lstStyle/>
          <a:p>
            <a:r>
              <a:rPr lang="en-US" altLang="zh-CN" dirty="0" smtClean="0">
                <a:latin typeface="Huawei Sans" panose="020C0503030203020204" pitchFamily="34" charset="0"/>
              </a:rPr>
              <a:t>Li </a:t>
            </a:r>
            <a:r>
              <a:rPr lang="en-US" altLang="zh-CN" dirty="0" err="1" smtClean="0">
                <a:latin typeface="Huawei Sans" panose="020C0503030203020204" pitchFamily="34" charset="0"/>
              </a:rPr>
              <a:t>Shaofeng</a:t>
            </a:r>
            <a:r>
              <a:rPr lang="en-US" altLang="zh-CN" dirty="0" smtClean="0">
                <a:latin typeface="Huawei Sans" panose="020C0503030203020204" pitchFamily="34" charset="0"/>
              </a:rPr>
              <a:t>/ l486775</a:t>
            </a:r>
            <a:endParaRPr lang="zh-CN" altLang="en-US" dirty="0">
              <a:latin typeface="Huawei Sans" panose="020C0503030203020204" pitchFamily="34" charset="0"/>
            </a:endParaRPr>
          </a:p>
        </p:txBody>
      </p:sp>
      <p:sp>
        <p:nvSpPr>
          <p:cNvPr id="6" name="文本占位符 5"/>
          <p:cNvSpPr>
            <a:spLocks noGrp="1"/>
          </p:cNvSpPr>
          <p:nvPr>
            <p:ph type="body" sz="quarter" idx="16"/>
          </p:nvPr>
        </p:nvSpPr>
        <p:spPr/>
        <p:txBody>
          <a:bodyPr/>
          <a:lstStyle/>
          <a:p>
            <a:r>
              <a:rPr lang="en-US" altLang="zh-CN" dirty="0" smtClean="0">
                <a:latin typeface="Huawei Sans" panose="020C0503030203020204" pitchFamily="34" charset="0"/>
              </a:rPr>
              <a:t>New</a:t>
            </a:r>
            <a:endParaRPr lang="zh-CN" altLang="en-US" dirty="0">
              <a:latin typeface="Huawei Sans" panose="020C0503030203020204" pitchFamily="34" charset="0"/>
            </a:endParaRPr>
          </a:p>
        </p:txBody>
      </p:sp>
      <p:sp>
        <p:nvSpPr>
          <p:cNvPr id="34" name="文本占位符 33"/>
          <p:cNvSpPr>
            <a:spLocks noGrp="1"/>
          </p:cNvSpPr>
          <p:nvPr>
            <p:ph type="body" sz="quarter" idx="21"/>
          </p:nvPr>
        </p:nvSpPr>
        <p:spPr/>
        <p:txBody>
          <a:bodyPr/>
          <a:lstStyle/>
          <a:p>
            <a:endParaRPr lang="zh-CN" altLang="en-US"/>
          </a:p>
        </p:txBody>
      </p:sp>
      <p:sp>
        <p:nvSpPr>
          <p:cNvPr id="35" name="文本占位符 34"/>
          <p:cNvSpPr>
            <a:spLocks noGrp="1"/>
          </p:cNvSpPr>
          <p:nvPr>
            <p:ph type="body" sz="quarter" idx="22"/>
          </p:nvPr>
        </p:nvSpPr>
        <p:spPr/>
        <p:txBody>
          <a:bodyPr/>
          <a:lstStyle/>
          <a:p>
            <a:endParaRPr lang="zh-CN" altLang="en-US"/>
          </a:p>
        </p:txBody>
      </p:sp>
      <p:sp>
        <p:nvSpPr>
          <p:cNvPr id="36" name="文本占位符 35"/>
          <p:cNvSpPr>
            <a:spLocks noGrp="1"/>
          </p:cNvSpPr>
          <p:nvPr>
            <p:ph type="body" sz="quarter" idx="23"/>
          </p:nvPr>
        </p:nvSpPr>
        <p:spPr/>
        <p:txBody>
          <a:bodyPr/>
          <a:lstStyle/>
          <a:p>
            <a:endParaRPr lang="zh-CN" altLang="en-US"/>
          </a:p>
        </p:txBody>
      </p:sp>
      <p:sp>
        <p:nvSpPr>
          <p:cNvPr id="37" name="文本占位符 36"/>
          <p:cNvSpPr>
            <a:spLocks noGrp="1"/>
          </p:cNvSpPr>
          <p:nvPr>
            <p:ph type="body" sz="quarter" idx="24"/>
          </p:nvPr>
        </p:nvSpPr>
        <p:spPr/>
        <p:txBody>
          <a:bodyPr/>
          <a:lstStyle/>
          <a:p>
            <a:endParaRPr lang="zh-CN" altLang="en-US"/>
          </a:p>
        </p:txBody>
      </p:sp>
      <p:sp>
        <p:nvSpPr>
          <p:cNvPr id="38" name="文本占位符 37"/>
          <p:cNvSpPr>
            <a:spLocks noGrp="1"/>
          </p:cNvSpPr>
          <p:nvPr>
            <p:ph type="body" sz="quarter" idx="25"/>
          </p:nvPr>
        </p:nvSpPr>
        <p:spPr/>
        <p:txBody>
          <a:bodyPr/>
          <a:lstStyle/>
          <a:p>
            <a:endParaRPr lang="zh-CN" altLang="en-US"/>
          </a:p>
        </p:txBody>
      </p:sp>
      <p:sp>
        <p:nvSpPr>
          <p:cNvPr id="39" name="文本占位符 38"/>
          <p:cNvSpPr>
            <a:spLocks noGrp="1"/>
          </p:cNvSpPr>
          <p:nvPr>
            <p:ph type="body" sz="quarter" idx="26"/>
          </p:nvPr>
        </p:nvSpPr>
        <p:spPr/>
        <p:txBody>
          <a:bodyPr/>
          <a:lstStyle/>
          <a:p>
            <a:endParaRPr lang="zh-CN" altLang="en-US"/>
          </a:p>
        </p:txBody>
      </p:sp>
      <p:sp>
        <p:nvSpPr>
          <p:cNvPr id="40" name="文本占位符 39"/>
          <p:cNvSpPr>
            <a:spLocks noGrp="1"/>
          </p:cNvSpPr>
          <p:nvPr>
            <p:ph type="body" sz="quarter" idx="27"/>
          </p:nvPr>
        </p:nvSpPr>
        <p:spPr/>
        <p:txBody>
          <a:bodyPr/>
          <a:lstStyle/>
          <a:p>
            <a:endParaRPr lang="zh-CN" altLang="en-US"/>
          </a:p>
        </p:txBody>
      </p:sp>
      <p:sp>
        <p:nvSpPr>
          <p:cNvPr id="41" name="文本占位符 40"/>
          <p:cNvSpPr>
            <a:spLocks noGrp="1"/>
          </p:cNvSpPr>
          <p:nvPr>
            <p:ph type="body" sz="quarter" idx="28"/>
          </p:nvPr>
        </p:nvSpPr>
        <p:spPr/>
        <p:txBody>
          <a:bodyPr/>
          <a:lstStyle/>
          <a:p>
            <a:endParaRPr lang="zh-CN" altLang="en-US"/>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
        <p:nvSpPr>
          <p:cNvPr id="50" name="文本占位符 49"/>
          <p:cNvSpPr>
            <a:spLocks noGrp="1"/>
          </p:cNvSpPr>
          <p:nvPr>
            <p:ph type="body" sz="quarter" idx="37"/>
          </p:nvPr>
        </p:nvSpPr>
        <p:spPr/>
        <p:txBody>
          <a:bodyPr/>
          <a:lstStyle/>
          <a:p>
            <a:endParaRPr lang="zh-CN" altLang="en-US"/>
          </a:p>
        </p:txBody>
      </p:sp>
      <p:sp>
        <p:nvSpPr>
          <p:cNvPr id="51" name="文本占位符 50"/>
          <p:cNvSpPr>
            <a:spLocks noGrp="1"/>
          </p:cNvSpPr>
          <p:nvPr>
            <p:ph type="body" sz="quarter" idx="38"/>
          </p:nvPr>
        </p:nvSpPr>
        <p:spPr/>
        <p:txBody>
          <a:bodyPr/>
          <a:lstStyle/>
          <a:p>
            <a:endParaRPr lang="zh-CN" altLang="en-US"/>
          </a:p>
        </p:txBody>
      </p:sp>
      <p:sp>
        <p:nvSpPr>
          <p:cNvPr id="52" name="文本占位符 51"/>
          <p:cNvSpPr>
            <a:spLocks noGrp="1"/>
          </p:cNvSpPr>
          <p:nvPr>
            <p:ph type="body" sz="quarter" idx="39"/>
          </p:nvPr>
        </p:nvSpPr>
        <p:spPr/>
        <p:txBody>
          <a:bodyPr/>
          <a:lstStyle/>
          <a:p>
            <a:endParaRPr lang="zh-CN" altLang="en-US"/>
          </a:p>
        </p:txBody>
      </p:sp>
      <p:sp>
        <p:nvSpPr>
          <p:cNvPr id="53" name="文本占位符 5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3280584250"/>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r>
              <a:rPr lang="en-US">
                <a:latin typeface="Huawei Sans" panose="020C0503030203020204" pitchFamily="34" charset="0"/>
              </a:rPr>
              <a:t>System Scope</a:t>
            </a:r>
          </a:p>
        </p:txBody>
      </p:sp>
      <p:sp>
        <p:nvSpPr>
          <p:cNvPr id="10" name="文本占位符 9"/>
          <p:cNvSpPr>
            <a:spLocks noGrp="1"/>
          </p:cNvSpPr>
          <p:nvPr>
            <p:ph type="body" sz="quarter" idx="10"/>
          </p:nvPr>
        </p:nvSpPr>
        <p:spPr/>
        <p:txBody>
          <a:bodyPr/>
          <a:lstStyle/>
          <a:p>
            <a:r>
              <a:rPr lang="en-US" sz="1800" dirty="0">
                <a:latin typeface="Huawei Sans" panose="020C0503030203020204" pitchFamily="34" charset="0"/>
              </a:rPr>
              <a:t>The following figures show the position of a DG subsystem in a power supply and distribution system.</a:t>
            </a:r>
          </a:p>
        </p:txBody>
      </p:sp>
      <p:pic>
        <p:nvPicPr>
          <p:cNvPr id="1030" name="Picture 6" descr="C:\Users\cwx377854\AppData\Roaming\eSpace_Desktop\UserData\cwx377854\imagefiles\C2A376DB-04BB-4C77-88C7-C6ABB957AA1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0016" y="1877653"/>
            <a:ext cx="5186384" cy="4150760"/>
          </a:xfrm>
          <a:prstGeom prst="rect">
            <a:avLst/>
          </a:prstGeom>
          <a:noFill/>
          <a:extLst>
            <a:ext uri="{909E8E84-426E-40DD-AFC4-6F175D3DCCD1}">
              <a14:hiddenFill xmlns:a14="http://schemas.microsoft.com/office/drawing/2010/main">
                <a:solidFill>
                  <a:srgbClr val="FFFFFF"/>
                </a:solidFill>
              </a14:hiddenFill>
            </a:ext>
          </a:extLst>
        </p:spPr>
      </p:pic>
      <p:sp>
        <p:nvSpPr>
          <p:cNvPr id="16" name="文本框 15"/>
          <p:cNvSpPr txBox="1"/>
          <p:nvPr/>
        </p:nvSpPr>
        <p:spPr bwMode="auto">
          <a:xfrm>
            <a:off x="8540003" y="6088782"/>
            <a:ext cx="1600785" cy="24254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000" dirty="0">
                <a:latin typeface="Huawei Sans" panose="020C0503030203020204" pitchFamily="34" charset="0"/>
                <a:ea typeface="+mn-ea"/>
              </a:rPr>
              <a:t>High-voltage DG system</a:t>
            </a:r>
          </a:p>
        </p:txBody>
      </p:sp>
      <p:sp>
        <p:nvSpPr>
          <p:cNvPr id="32" name="矩形 31"/>
          <p:cNvSpPr/>
          <p:nvPr/>
        </p:nvSpPr>
        <p:spPr>
          <a:xfrm>
            <a:off x="6905624" y="2442576"/>
            <a:ext cx="1222375" cy="15752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3" name="矩形 32"/>
          <p:cNvSpPr/>
          <p:nvPr/>
        </p:nvSpPr>
        <p:spPr>
          <a:xfrm>
            <a:off x="9132642" y="1885005"/>
            <a:ext cx="1222375" cy="15752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4" name="矩形 33"/>
          <p:cNvSpPr/>
          <p:nvPr/>
        </p:nvSpPr>
        <p:spPr>
          <a:xfrm>
            <a:off x="6928515" y="3362431"/>
            <a:ext cx="1222375" cy="2200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矩形 34"/>
          <p:cNvSpPr/>
          <p:nvPr/>
        </p:nvSpPr>
        <p:spPr>
          <a:xfrm>
            <a:off x="9743829" y="3362431"/>
            <a:ext cx="1222375" cy="2200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矩形 35"/>
          <p:cNvSpPr/>
          <p:nvPr/>
        </p:nvSpPr>
        <p:spPr>
          <a:xfrm>
            <a:off x="9614289" y="2482457"/>
            <a:ext cx="1222375" cy="2200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7" name="矩形 36"/>
          <p:cNvSpPr/>
          <p:nvPr/>
        </p:nvSpPr>
        <p:spPr>
          <a:xfrm>
            <a:off x="9319260" y="2963990"/>
            <a:ext cx="808744" cy="2200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8" name="矩形 37"/>
          <p:cNvSpPr/>
          <p:nvPr/>
        </p:nvSpPr>
        <p:spPr>
          <a:xfrm>
            <a:off x="8510516" y="3962707"/>
            <a:ext cx="808744" cy="2200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9" name="矩形 38"/>
          <p:cNvSpPr/>
          <p:nvPr/>
        </p:nvSpPr>
        <p:spPr>
          <a:xfrm>
            <a:off x="8260080" y="4398687"/>
            <a:ext cx="464820" cy="2200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0" name="矩形 39"/>
          <p:cNvSpPr/>
          <p:nvPr/>
        </p:nvSpPr>
        <p:spPr>
          <a:xfrm>
            <a:off x="9164391" y="4353590"/>
            <a:ext cx="999790" cy="361205"/>
          </a:xfrm>
          <a:prstGeom prst="rect">
            <a:avLst/>
          </a:prstGeom>
          <a:solidFill>
            <a:srgbClr val="FFFFFF"/>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41" name="矩形 40"/>
          <p:cNvSpPr/>
          <p:nvPr/>
        </p:nvSpPr>
        <p:spPr>
          <a:xfrm>
            <a:off x="8450068" y="4874184"/>
            <a:ext cx="917770" cy="16930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500"/>
          </a:p>
        </p:txBody>
      </p:sp>
      <p:sp>
        <p:nvSpPr>
          <p:cNvPr id="42" name="矩形 41"/>
          <p:cNvSpPr/>
          <p:nvPr/>
        </p:nvSpPr>
        <p:spPr>
          <a:xfrm>
            <a:off x="7233120" y="5270500"/>
            <a:ext cx="377355" cy="26669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3" name="矩形 42"/>
          <p:cNvSpPr/>
          <p:nvPr/>
        </p:nvSpPr>
        <p:spPr>
          <a:xfrm>
            <a:off x="7939088" y="5267327"/>
            <a:ext cx="441779" cy="26669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4" name="矩形 43"/>
          <p:cNvSpPr/>
          <p:nvPr/>
        </p:nvSpPr>
        <p:spPr>
          <a:xfrm>
            <a:off x="8724900" y="5293283"/>
            <a:ext cx="714375" cy="2312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5" name="矩形 44"/>
          <p:cNvSpPr/>
          <p:nvPr/>
        </p:nvSpPr>
        <p:spPr>
          <a:xfrm>
            <a:off x="10315575" y="5283758"/>
            <a:ext cx="461964" cy="2312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6" name="矩形 45"/>
          <p:cNvSpPr/>
          <p:nvPr/>
        </p:nvSpPr>
        <p:spPr>
          <a:xfrm>
            <a:off x="11004808" y="5293282"/>
            <a:ext cx="325180" cy="2312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7" name="矩形 46"/>
          <p:cNvSpPr/>
          <p:nvPr/>
        </p:nvSpPr>
        <p:spPr>
          <a:xfrm>
            <a:off x="10398256" y="5721318"/>
            <a:ext cx="325180" cy="2312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8" name="矩形 47"/>
          <p:cNvSpPr/>
          <p:nvPr/>
        </p:nvSpPr>
        <p:spPr>
          <a:xfrm>
            <a:off x="9713968" y="5724855"/>
            <a:ext cx="325180" cy="2312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49" name="矩形 48"/>
          <p:cNvSpPr/>
          <p:nvPr/>
        </p:nvSpPr>
        <p:spPr>
          <a:xfrm>
            <a:off x="8670618" y="5724855"/>
            <a:ext cx="325180" cy="23121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50" name="矩形 49"/>
          <p:cNvSpPr/>
          <p:nvPr/>
        </p:nvSpPr>
        <p:spPr>
          <a:xfrm>
            <a:off x="7903737" y="5732675"/>
            <a:ext cx="546331" cy="25521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51" name="矩形 50"/>
          <p:cNvSpPr/>
          <p:nvPr/>
        </p:nvSpPr>
        <p:spPr>
          <a:xfrm>
            <a:off x="7186613" y="5724855"/>
            <a:ext cx="464305" cy="22767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52" name="矩形 51"/>
          <p:cNvSpPr/>
          <p:nvPr/>
        </p:nvSpPr>
        <p:spPr>
          <a:xfrm>
            <a:off x="6468443" y="5709814"/>
            <a:ext cx="464305" cy="26483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53" name="文本框 52"/>
          <p:cNvSpPr txBox="1"/>
          <p:nvPr/>
        </p:nvSpPr>
        <p:spPr>
          <a:xfrm>
            <a:off x="6644733" y="2292321"/>
            <a:ext cx="1638242" cy="307777"/>
          </a:xfrm>
          <a:prstGeom prst="rect">
            <a:avLst/>
          </a:prstGeom>
          <a:noFill/>
        </p:spPr>
        <p:txBody>
          <a:bodyPr wrap="square" rtlCol="0">
            <a:spAutoFit/>
          </a:bodyPr>
          <a:lstStyle/>
          <a:p>
            <a:r>
              <a:rPr lang="en-US" altLang="zh-CN" sz="1400" dirty="0" smtClean="0">
                <a:solidFill>
                  <a:srgbClr val="FF0000"/>
                </a:solidFill>
              </a:rPr>
              <a:t>High-voltage DGs</a:t>
            </a:r>
            <a:endParaRPr lang="en-US" altLang="zh-CN" sz="1400" dirty="0">
              <a:solidFill>
                <a:srgbClr val="FF0000"/>
              </a:solidFill>
            </a:endParaRPr>
          </a:p>
        </p:txBody>
      </p:sp>
      <p:sp>
        <p:nvSpPr>
          <p:cNvPr id="54" name="文本框 53"/>
          <p:cNvSpPr txBox="1"/>
          <p:nvPr/>
        </p:nvSpPr>
        <p:spPr>
          <a:xfrm>
            <a:off x="9586609" y="1831863"/>
            <a:ext cx="1250055" cy="246221"/>
          </a:xfrm>
          <a:prstGeom prst="rect">
            <a:avLst/>
          </a:prstGeom>
          <a:noFill/>
        </p:spPr>
        <p:txBody>
          <a:bodyPr wrap="square" rtlCol="0">
            <a:spAutoFit/>
          </a:bodyPr>
          <a:lstStyle/>
          <a:p>
            <a:r>
              <a:rPr lang="en-US" altLang="zh-CN" sz="1000" dirty="0"/>
              <a:t>Mains </a:t>
            </a:r>
            <a:r>
              <a:rPr lang="en-US" altLang="zh-CN" sz="1000" dirty="0" smtClean="0"/>
              <a:t>input</a:t>
            </a:r>
            <a:endParaRPr lang="en-US" altLang="zh-CN" sz="1000" dirty="0"/>
          </a:p>
        </p:txBody>
      </p:sp>
      <p:sp>
        <p:nvSpPr>
          <p:cNvPr id="55" name="文本框 54"/>
          <p:cNvSpPr txBox="1"/>
          <p:nvPr/>
        </p:nvSpPr>
        <p:spPr>
          <a:xfrm>
            <a:off x="9596917" y="2462222"/>
            <a:ext cx="1457296" cy="246221"/>
          </a:xfrm>
          <a:prstGeom prst="rect">
            <a:avLst/>
          </a:prstGeom>
          <a:noFill/>
        </p:spPr>
        <p:txBody>
          <a:bodyPr wrap="square" rtlCol="0">
            <a:spAutoFit/>
          </a:bodyPr>
          <a:lstStyle/>
          <a:p>
            <a:pPr algn="ctr"/>
            <a:r>
              <a:rPr lang="en-US" altLang="zh-CN" sz="1000" dirty="0"/>
              <a:t>High-voltage PDF</a:t>
            </a:r>
          </a:p>
        </p:txBody>
      </p:sp>
      <p:sp>
        <p:nvSpPr>
          <p:cNvPr id="58" name="文本框 57"/>
          <p:cNvSpPr txBox="1"/>
          <p:nvPr/>
        </p:nvSpPr>
        <p:spPr>
          <a:xfrm>
            <a:off x="8940960" y="2912526"/>
            <a:ext cx="1457296" cy="246221"/>
          </a:xfrm>
          <a:prstGeom prst="rect">
            <a:avLst/>
          </a:prstGeom>
          <a:noFill/>
        </p:spPr>
        <p:txBody>
          <a:bodyPr wrap="square" rtlCol="0">
            <a:spAutoFit/>
          </a:bodyPr>
          <a:lstStyle/>
          <a:p>
            <a:pPr algn="ctr"/>
            <a:r>
              <a:rPr lang="en-US" altLang="zh-CN" sz="1000" dirty="0"/>
              <a:t>Transformer</a:t>
            </a:r>
          </a:p>
        </p:txBody>
      </p:sp>
      <p:sp>
        <p:nvSpPr>
          <p:cNvPr id="59" name="文本框 58"/>
          <p:cNvSpPr txBox="1"/>
          <p:nvPr/>
        </p:nvSpPr>
        <p:spPr>
          <a:xfrm>
            <a:off x="9469353" y="3341104"/>
            <a:ext cx="1703620" cy="246221"/>
          </a:xfrm>
          <a:prstGeom prst="rect">
            <a:avLst/>
          </a:prstGeom>
          <a:noFill/>
        </p:spPr>
        <p:txBody>
          <a:bodyPr wrap="square" rtlCol="0">
            <a:spAutoFit/>
          </a:bodyPr>
          <a:lstStyle/>
          <a:p>
            <a:pPr algn="ctr"/>
            <a:r>
              <a:rPr lang="en-US" altLang="zh-CN" sz="1000" dirty="0"/>
              <a:t>Medium-voltage PDF</a:t>
            </a:r>
          </a:p>
        </p:txBody>
      </p:sp>
      <p:sp>
        <p:nvSpPr>
          <p:cNvPr id="60" name="文本框 59"/>
          <p:cNvSpPr txBox="1"/>
          <p:nvPr/>
        </p:nvSpPr>
        <p:spPr>
          <a:xfrm>
            <a:off x="8048415" y="3945299"/>
            <a:ext cx="1703620" cy="246221"/>
          </a:xfrm>
          <a:prstGeom prst="rect">
            <a:avLst/>
          </a:prstGeom>
          <a:noFill/>
        </p:spPr>
        <p:txBody>
          <a:bodyPr wrap="square" rtlCol="0">
            <a:spAutoFit/>
          </a:bodyPr>
          <a:lstStyle/>
          <a:p>
            <a:pPr algn="ctr"/>
            <a:r>
              <a:rPr lang="en-US" altLang="zh-CN" sz="1000" dirty="0"/>
              <a:t>Medium-voltage PDF</a:t>
            </a:r>
          </a:p>
        </p:txBody>
      </p:sp>
      <p:sp>
        <p:nvSpPr>
          <p:cNvPr id="61" name="文本框 60"/>
          <p:cNvSpPr txBox="1"/>
          <p:nvPr/>
        </p:nvSpPr>
        <p:spPr>
          <a:xfrm>
            <a:off x="6667742" y="3350340"/>
            <a:ext cx="1703620" cy="246221"/>
          </a:xfrm>
          <a:prstGeom prst="rect">
            <a:avLst/>
          </a:prstGeom>
          <a:noFill/>
        </p:spPr>
        <p:txBody>
          <a:bodyPr wrap="square" rtlCol="0">
            <a:spAutoFit/>
          </a:bodyPr>
          <a:lstStyle/>
          <a:p>
            <a:pPr algn="ctr"/>
            <a:r>
              <a:rPr lang="en-US" altLang="zh-CN" sz="1000" dirty="0"/>
              <a:t>Medium-voltage PDF</a:t>
            </a:r>
          </a:p>
        </p:txBody>
      </p:sp>
      <p:sp>
        <p:nvSpPr>
          <p:cNvPr id="62" name="文本框 61"/>
          <p:cNvSpPr txBox="1"/>
          <p:nvPr/>
        </p:nvSpPr>
        <p:spPr>
          <a:xfrm>
            <a:off x="7546502" y="4345211"/>
            <a:ext cx="1457296" cy="246221"/>
          </a:xfrm>
          <a:prstGeom prst="rect">
            <a:avLst/>
          </a:prstGeom>
          <a:noFill/>
        </p:spPr>
        <p:txBody>
          <a:bodyPr wrap="square" rtlCol="0">
            <a:spAutoFit/>
          </a:bodyPr>
          <a:lstStyle/>
          <a:p>
            <a:pPr algn="ctr"/>
            <a:r>
              <a:rPr lang="en-US" altLang="zh-CN" sz="1000" dirty="0"/>
              <a:t>Transformer</a:t>
            </a:r>
          </a:p>
        </p:txBody>
      </p:sp>
      <p:sp>
        <p:nvSpPr>
          <p:cNvPr id="63" name="文本框 62"/>
          <p:cNvSpPr txBox="1"/>
          <p:nvPr/>
        </p:nvSpPr>
        <p:spPr>
          <a:xfrm>
            <a:off x="8935308" y="4368219"/>
            <a:ext cx="1457296" cy="400110"/>
          </a:xfrm>
          <a:prstGeom prst="rect">
            <a:avLst/>
          </a:prstGeom>
          <a:noFill/>
        </p:spPr>
        <p:txBody>
          <a:bodyPr wrap="square" rtlCol="0">
            <a:spAutoFit/>
          </a:bodyPr>
          <a:lstStyle/>
          <a:p>
            <a:pPr algn="ctr"/>
            <a:r>
              <a:rPr lang="en-US" altLang="zh-CN" sz="1000" dirty="0"/>
              <a:t>Medium </a:t>
            </a:r>
            <a:r>
              <a:rPr lang="en-US" altLang="zh-CN" sz="1000" dirty="0" smtClean="0"/>
              <a:t>voltage</a:t>
            </a:r>
          </a:p>
          <a:p>
            <a:pPr algn="ctr"/>
            <a:r>
              <a:rPr lang="en-US" altLang="zh-CN" sz="1000" dirty="0" smtClean="0"/>
              <a:t>chiller</a:t>
            </a:r>
            <a:endParaRPr lang="en-US" altLang="zh-CN" sz="1000" dirty="0"/>
          </a:p>
        </p:txBody>
      </p:sp>
      <p:sp>
        <p:nvSpPr>
          <p:cNvPr id="64" name="文本框 63"/>
          <p:cNvSpPr txBox="1"/>
          <p:nvPr/>
        </p:nvSpPr>
        <p:spPr>
          <a:xfrm>
            <a:off x="8213828" y="4835295"/>
            <a:ext cx="1457296" cy="246221"/>
          </a:xfrm>
          <a:prstGeom prst="rect">
            <a:avLst/>
          </a:prstGeom>
          <a:noFill/>
        </p:spPr>
        <p:txBody>
          <a:bodyPr wrap="square" rtlCol="0">
            <a:spAutoFit/>
          </a:bodyPr>
          <a:lstStyle/>
          <a:p>
            <a:pPr algn="ctr"/>
            <a:r>
              <a:rPr lang="en-US" altLang="zh-CN" sz="1000" dirty="0"/>
              <a:t>Low-voltage PDF</a:t>
            </a:r>
          </a:p>
        </p:txBody>
      </p:sp>
      <p:sp>
        <p:nvSpPr>
          <p:cNvPr id="65" name="文本框 64"/>
          <p:cNvSpPr txBox="1"/>
          <p:nvPr/>
        </p:nvSpPr>
        <p:spPr>
          <a:xfrm>
            <a:off x="7152788" y="5236347"/>
            <a:ext cx="546331" cy="338554"/>
          </a:xfrm>
          <a:prstGeom prst="rect">
            <a:avLst/>
          </a:prstGeom>
          <a:noFill/>
        </p:spPr>
        <p:txBody>
          <a:bodyPr wrap="square" rtlCol="0">
            <a:spAutoFit/>
          </a:bodyPr>
          <a:lstStyle/>
          <a:p>
            <a:pPr algn="ctr"/>
            <a:r>
              <a:rPr lang="en-US" altLang="zh-CN" sz="800" dirty="0"/>
              <a:t>DC </a:t>
            </a:r>
            <a:r>
              <a:rPr lang="en-US" altLang="zh-CN" sz="800" dirty="0" smtClean="0"/>
              <a:t>power</a:t>
            </a:r>
            <a:endParaRPr lang="en-US" altLang="zh-CN" sz="800" dirty="0"/>
          </a:p>
        </p:txBody>
      </p:sp>
      <p:sp>
        <p:nvSpPr>
          <p:cNvPr id="66" name="文本框 65"/>
          <p:cNvSpPr txBox="1"/>
          <p:nvPr/>
        </p:nvSpPr>
        <p:spPr>
          <a:xfrm>
            <a:off x="7897387" y="5221107"/>
            <a:ext cx="546331" cy="338554"/>
          </a:xfrm>
          <a:prstGeom prst="rect">
            <a:avLst/>
          </a:prstGeom>
          <a:noFill/>
        </p:spPr>
        <p:txBody>
          <a:bodyPr wrap="square" rtlCol="0">
            <a:spAutoFit/>
          </a:bodyPr>
          <a:lstStyle/>
          <a:p>
            <a:pPr algn="ctr"/>
            <a:r>
              <a:rPr lang="en-US" altLang="zh-CN" sz="800" dirty="0"/>
              <a:t>Power PDF</a:t>
            </a:r>
          </a:p>
        </p:txBody>
      </p:sp>
      <p:sp>
        <p:nvSpPr>
          <p:cNvPr id="67" name="文本框 66"/>
          <p:cNvSpPr txBox="1"/>
          <p:nvPr/>
        </p:nvSpPr>
        <p:spPr>
          <a:xfrm>
            <a:off x="8690894" y="5274447"/>
            <a:ext cx="780630" cy="215444"/>
          </a:xfrm>
          <a:prstGeom prst="rect">
            <a:avLst/>
          </a:prstGeom>
          <a:noFill/>
        </p:spPr>
        <p:txBody>
          <a:bodyPr wrap="square" rtlCol="0">
            <a:spAutoFit/>
          </a:bodyPr>
          <a:lstStyle/>
          <a:p>
            <a:pPr algn="ctr"/>
            <a:r>
              <a:rPr lang="en-US" altLang="zh-CN" sz="800" dirty="0"/>
              <a:t>Power PDF</a:t>
            </a:r>
          </a:p>
        </p:txBody>
      </p:sp>
      <p:sp>
        <p:nvSpPr>
          <p:cNvPr id="68" name="文本框 67"/>
          <p:cNvSpPr txBox="1"/>
          <p:nvPr/>
        </p:nvSpPr>
        <p:spPr>
          <a:xfrm>
            <a:off x="10179421" y="5243967"/>
            <a:ext cx="780630" cy="338554"/>
          </a:xfrm>
          <a:prstGeom prst="rect">
            <a:avLst/>
          </a:prstGeom>
          <a:noFill/>
        </p:spPr>
        <p:txBody>
          <a:bodyPr wrap="square" rtlCol="0">
            <a:spAutoFit/>
          </a:bodyPr>
          <a:lstStyle/>
          <a:p>
            <a:pPr algn="ctr"/>
            <a:r>
              <a:rPr lang="en-US" altLang="zh-CN" sz="800" dirty="0"/>
              <a:t>Lighting </a:t>
            </a:r>
            <a:endParaRPr lang="en-US" altLang="zh-CN" sz="800" dirty="0" smtClean="0"/>
          </a:p>
          <a:p>
            <a:pPr algn="ctr"/>
            <a:r>
              <a:rPr lang="en-US" altLang="zh-CN" sz="800" dirty="0" smtClean="0"/>
              <a:t>PDF</a:t>
            </a:r>
            <a:endParaRPr lang="en-US" altLang="zh-CN" sz="800" dirty="0"/>
          </a:p>
        </p:txBody>
      </p:sp>
      <p:sp>
        <p:nvSpPr>
          <p:cNvPr id="69" name="文本框 68"/>
          <p:cNvSpPr txBox="1"/>
          <p:nvPr/>
        </p:nvSpPr>
        <p:spPr>
          <a:xfrm>
            <a:off x="10771872" y="5320167"/>
            <a:ext cx="780630" cy="215444"/>
          </a:xfrm>
          <a:prstGeom prst="rect">
            <a:avLst/>
          </a:prstGeom>
          <a:noFill/>
        </p:spPr>
        <p:txBody>
          <a:bodyPr wrap="square" rtlCol="0">
            <a:spAutoFit/>
          </a:bodyPr>
          <a:lstStyle/>
          <a:p>
            <a:pPr algn="ctr"/>
            <a:r>
              <a:rPr lang="en-US" altLang="zh-CN" sz="800" dirty="0"/>
              <a:t>Other</a:t>
            </a:r>
          </a:p>
        </p:txBody>
      </p:sp>
      <p:sp>
        <p:nvSpPr>
          <p:cNvPr id="70" name="文本框 69"/>
          <p:cNvSpPr txBox="1"/>
          <p:nvPr/>
        </p:nvSpPr>
        <p:spPr>
          <a:xfrm>
            <a:off x="6352462" y="5687301"/>
            <a:ext cx="735634" cy="338554"/>
          </a:xfrm>
          <a:prstGeom prst="rect">
            <a:avLst/>
          </a:prstGeom>
          <a:noFill/>
        </p:spPr>
        <p:txBody>
          <a:bodyPr wrap="square" rtlCol="0">
            <a:spAutoFit/>
          </a:bodyPr>
          <a:lstStyle/>
          <a:p>
            <a:pPr algn="ctr"/>
            <a:r>
              <a:rPr lang="en-US" altLang="zh-CN" sz="800" dirty="0"/>
              <a:t>AC array cabinet</a:t>
            </a:r>
          </a:p>
        </p:txBody>
      </p:sp>
      <p:sp>
        <p:nvSpPr>
          <p:cNvPr id="76" name="文本框 75"/>
          <p:cNvSpPr txBox="1"/>
          <p:nvPr/>
        </p:nvSpPr>
        <p:spPr>
          <a:xfrm>
            <a:off x="7065492" y="5679681"/>
            <a:ext cx="735634" cy="338554"/>
          </a:xfrm>
          <a:prstGeom prst="rect">
            <a:avLst/>
          </a:prstGeom>
          <a:noFill/>
        </p:spPr>
        <p:txBody>
          <a:bodyPr wrap="square" rtlCol="0">
            <a:spAutoFit/>
          </a:bodyPr>
          <a:lstStyle/>
          <a:p>
            <a:pPr algn="ctr"/>
            <a:r>
              <a:rPr lang="en-US" altLang="zh-CN" sz="800" dirty="0"/>
              <a:t>DC array cabinet</a:t>
            </a:r>
          </a:p>
        </p:txBody>
      </p:sp>
      <p:sp>
        <p:nvSpPr>
          <p:cNvPr id="77" name="文本框 76"/>
          <p:cNvSpPr txBox="1"/>
          <p:nvPr/>
        </p:nvSpPr>
        <p:spPr>
          <a:xfrm>
            <a:off x="7744632" y="5687301"/>
            <a:ext cx="851489" cy="338554"/>
          </a:xfrm>
          <a:prstGeom prst="rect">
            <a:avLst/>
          </a:prstGeom>
          <a:noFill/>
        </p:spPr>
        <p:txBody>
          <a:bodyPr wrap="square" rtlCol="0">
            <a:spAutoFit/>
          </a:bodyPr>
          <a:lstStyle/>
          <a:p>
            <a:pPr algn="ctr"/>
            <a:r>
              <a:rPr lang="en-US" altLang="zh-CN" sz="800" dirty="0"/>
              <a:t>Low-voltage chiller</a:t>
            </a:r>
          </a:p>
        </p:txBody>
      </p:sp>
      <p:sp>
        <p:nvSpPr>
          <p:cNvPr id="94" name="矩形 93"/>
          <p:cNvSpPr/>
          <p:nvPr/>
        </p:nvSpPr>
        <p:spPr>
          <a:xfrm>
            <a:off x="6539636" y="5320167"/>
            <a:ext cx="306456" cy="169278"/>
          </a:xfrm>
          <a:prstGeom prst="rect">
            <a:avLst/>
          </a:prstGeom>
          <a:solidFill>
            <a:srgbClr val="FFFFFF"/>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96" name="文本框 95"/>
          <p:cNvSpPr txBox="1"/>
          <p:nvPr/>
        </p:nvSpPr>
        <p:spPr>
          <a:xfrm>
            <a:off x="6458640" y="5304882"/>
            <a:ext cx="546331" cy="215444"/>
          </a:xfrm>
          <a:prstGeom prst="rect">
            <a:avLst/>
          </a:prstGeom>
          <a:noFill/>
        </p:spPr>
        <p:txBody>
          <a:bodyPr wrap="square" rtlCol="0">
            <a:spAutoFit/>
          </a:bodyPr>
          <a:lstStyle/>
          <a:p>
            <a:pPr algn="ctr"/>
            <a:r>
              <a:rPr lang="en-US" altLang="zh-CN" sz="800" dirty="0" smtClean="0"/>
              <a:t>UPS</a:t>
            </a:r>
            <a:endParaRPr lang="en-US" altLang="zh-CN" sz="800" dirty="0"/>
          </a:p>
        </p:txBody>
      </p:sp>
      <p:sp>
        <p:nvSpPr>
          <p:cNvPr id="97" name="矩形 96"/>
          <p:cNvSpPr/>
          <p:nvPr/>
        </p:nvSpPr>
        <p:spPr>
          <a:xfrm>
            <a:off x="9637064" y="5231861"/>
            <a:ext cx="467120" cy="317362"/>
          </a:xfrm>
          <a:prstGeom prst="rect">
            <a:avLst/>
          </a:prstGeom>
          <a:solidFill>
            <a:srgbClr val="FFFFFF"/>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98" name="文本框 97"/>
          <p:cNvSpPr txBox="1"/>
          <p:nvPr/>
        </p:nvSpPr>
        <p:spPr>
          <a:xfrm>
            <a:off x="9601179" y="5315859"/>
            <a:ext cx="546331" cy="215444"/>
          </a:xfrm>
          <a:prstGeom prst="rect">
            <a:avLst/>
          </a:prstGeom>
          <a:noFill/>
        </p:spPr>
        <p:txBody>
          <a:bodyPr wrap="square" rtlCol="0">
            <a:spAutoFit/>
          </a:bodyPr>
          <a:lstStyle/>
          <a:p>
            <a:pPr algn="ctr"/>
            <a:r>
              <a:rPr lang="en-US" altLang="zh-CN" sz="800" dirty="0" smtClean="0"/>
              <a:t>UPS</a:t>
            </a:r>
            <a:endParaRPr lang="en-US" altLang="zh-CN" sz="800" dirty="0"/>
          </a:p>
        </p:txBody>
      </p:sp>
      <p:sp>
        <p:nvSpPr>
          <p:cNvPr id="101" name="矩形 100"/>
          <p:cNvSpPr/>
          <p:nvPr/>
        </p:nvSpPr>
        <p:spPr>
          <a:xfrm>
            <a:off x="9080095" y="5673968"/>
            <a:ext cx="521084" cy="332487"/>
          </a:xfrm>
          <a:prstGeom prst="rect">
            <a:avLst/>
          </a:prstGeom>
          <a:solidFill>
            <a:srgbClr val="FFFFFF"/>
          </a:solidFill>
          <a:ln>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99" name="矩形 98"/>
          <p:cNvSpPr/>
          <p:nvPr/>
        </p:nvSpPr>
        <p:spPr>
          <a:xfrm>
            <a:off x="9252001" y="5679681"/>
            <a:ext cx="322628" cy="306214"/>
          </a:xfrm>
          <a:prstGeom prst="rect">
            <a:avLst/>
          </a:prstGeom>
          <a:solidFill>
            <a:srgbClr val="FFFFFF"/>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02" name="矩形 101"/>
          <p:cNvSpPr/>
          <p:nvPr/>
        </p:nvSpPr>
        <p:spPr>
          <a:xfrm>
            <a:off x="8540003" y="5687747"/>
            <a:ext cx="672323" cy="306214"/>
          </a:xfrm>
          <a:prstGeom prst="rect">
            <a:avLst/>
          </a:prstGeom>
          <a:solidFill>
            <a:srgbClr val="FFFFFF"/>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78" name="文本框 77"/>
          <p:cNvSpPr txBox="1"/>
          <p:nvPr/>
        </p:nvSpPr>
        <p:spPr>
          <a:xfrm>
            <a:off x="8443498" y="5676342"/>
            <a:ext cx="871790" cy="338554"/>
          </a:xfrm>
          <a:prstGeom prst="rect">
            <a:avLst/>
          </a:prstGeom>
          <a:noFill/>
        </p:spPr>
        <p:txBody>
          <a:bodyPr wrap="square" rtlCol="0">
            <a:spAutoFit/>
          </a:bodyPr>
          <a:lstStyle/>
          <a:p>
            <a:pPr algn="ctr"/>
            <a:r>
              <a:rPr lang="en-US" altLang="zh-CN" sz="800" dirty="0"/>
              <a:t>Fans &amp; </a:t>
            </a:r>
            <a:r>
              <a:rPr lang="en-US" altLang="zh-CN" sz="800" dirty="0" smtClean="0"/>
              <a:t>Water </a:t>
            </a:r>
          </a:p>
          <a:p>
            <a:pPr algn="ctr"/>
            <a:r>
              <a:rPr lang="en-US" altLang="zh-CN" sz="800" dirty="0" smtClean="0"/>
              <a:t>pumps</a:t>
            </a:r>
            <a:endParaRPr lang="en-US" altLang="zh-CN" sz="800" dirty="0"/>
          </a:p>
        </p:txBody>
      </p:sp>
      <p:sp>
        <p:nvSpPr>
          <p:cNvPr id="100" name="文本框 99"/>
          <p:cNvSpPr txBox="1"/>
          <p:nvPr/>
        </p:nvSpPr>
        <p:spPr>
          <a:xfrm>
            <a:off x="9154177" y="5734418"/>
            <a:ext cx="546331" cy="215444"/>
          </a:xfrm>
          <a:prstGeom prst="rect">
            <a:avLst/>
          </a:prstGeom>
          <a:noFill/>
        </p:spPr>
        <p:txBody>
          <a:bodyPr wrap="square" rtlCol="0">
            <a:spAutoFit/>
          </a:bodyPr>
          <a:lstStyle/>
          <a:p>
            <a:pPr algn="ctr"/>
            <a:r>
              <a:rPr lang="en-US" altLang="zh-CN" sz="800" dirty="0" smtClean="0"/>
              <a:t>CRAC</a:t>
            </a:r>
            <a:endParaRPr lang="en-US" altLang="zh-CN" sz="800" dirty="0"/>
          </a:p>
        </p:txBody>
      </p:sp>
      <p:sp>
        <p:nvSpPr>
          <p:cNvPr id="103" name="矩形 102"/>
          <p:cNvSpPr/>
          <p:nvPr/>
        </p:nvSpPr>
        <p:spPr>
          <a:xfrm>
            <a:off x="9609265" y="5684330"/>
            <a:ext cx="692211" cy="306214"/>
          </a:xfrm>
          <a:prstGeom prst="rect">
            <a:avLst/>
          </a:prstGeom>
          <a:solidFill>
            <a:srgbClr val="FFFFFF"/>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79" name="文本框 78"/>
          <p:cNvSpPr txBox="1"/>
          <p:nvPr/>
        </p:nvSpPr>
        <p:spPr>
          <a:xfrm>
            <a:off x="9543979" y="5652647"/>
            <a:ext cx="851489" cy="338554"/>
          </a:xfrm>
          <a:prstGeom prst="rect">
            <a:avLst/>
          </a:prstGeom>
          <a:noFill/>
        </p:spPr>
        <p:txBody>
          <a:bodyPr wrap="square" rtlCol="0">
            <a:spAutoFit/>
          </a:bodyPr>
          <a:lstStyle/>
          <a:p>
            <a:pPr algn="ctr"/>
            <a:r>
              <a:rPr lang="en-US" altLang="zh-CN" sz="800" dirty="0"/>
              <a:t>Fire </a:t>
            </a:r>
            <a:endParaRPr lang="en-US" altLang="zh-CN" sz="800" dirty="0" smtClean="0"/>
          </a:p>
          <a:p>
            <a:pPr algn="ctr"/>
            <a:r>
              <a:rPr lang="en-US" altLang="zh-CN" sz="800" dirty="0" smtClean="0"/>
              <a:t>extinguishing</a:t>
            </a:r>
            <a:endParaRPr lang="en-US" altLang="zh-CN" sz="800" dirty="0"/>
          </a:p>
        </p:txBody>
      </p:sp>
      <p:sp>
        <p:nvSpPr>
          <p:cNvPr id="104" name="矩形 103"/>
          <p:cNvSpPr/>
          <p:nvPr/>
        </p:nvSpPr>
        <p:spPr>
          <a:xfrm>
            <a:off x="10355017" y="5687747"/>
            <a:ext cx="533462" cy="306214"/>
          </a:xfrm>
          <a:prstGeom prst="rect">
            <a:avLst/>
          </a:prstGeom>
          <a:solidFill>
            <a:srgbClr val="FFFFFF"/>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80" name="文本框 79"/>
          <p:cNvSpPr txBox="1"/>
          <p:nvPr/>
        </p:nvSpPr>
        <p:spPr>
          <a:xfrm>
            <a:off x="10191261" y="5771059"/>
            <a:ext cx="851489" cy="215444"/>
          </a:xfrm>
          <a:prstGeom prst="rect">
            <a:avLst/>
          </a:prstGeom>
          <a:noFill/>
        </p:spPr>
        <p:txBody>
          <a:bodyPr wrap="square" rtlCol="0">
            <a:spAutoFit/>
          </a:bodyPr>
          <a:lstStyle/>
          <a:p>
            <a:pPr algn="ctr"/>
            <a:r>
              <a:rPr lang="en-US" altLang="zh-CN" sz="800" dirty="0"/>
              <a:t>Lighting</a:t>
            </a:r>
          </a:p>
        </p:txBody>
      </p:sp>
      <p:grpSp>
        <p:nvGrpSpPr>
          <p:cNvPr id="5" name="组合 4"/>
          <p:cNvGrpSpPr/>
          <p:nvPr/>
        </p:nvGrpSpPr>
        <p:grpSpPr>
          <a:xfrm>
            <a:off x="608298" y="1603297"/>
            <a:ext cx="5340720" cy="4517273"/>
            <a:chOff x="643703" y="1824729"/>
            <a:chExt cx="5340720" cy="4517273"/>
          </a:xfrm>
        </p:grpSpPr>
        <p:pic>
          <p:nvPicPr>
            <p:cNvPr id="1028" name="Picture 4" descr="C:\Users\cwx377854\AppData\Roaming\eSpace_Desktop\UserData\cwx377854\imagefiles\05A6D667-1780-4924-8B49-0E17BFB88318.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0185" y="1880828"/>
              <a:ext cx="4860540" cy="4150758"/>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p:cNvSpPr txBox="1"/>
            <p:nvPr/>
          </p:nvSpPr>
          <p:spPr bwMode="auto">
            <a:xfrm>
              <a:off x="2760458" y="6099454"/>
              <a:ext cx="1562313" cy="24254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sz="1000" dirty="0">
                  <a:latin typeface="Huawei Sans" panose="020C0503030203020204" pitchFamily="34" charset="0"/>
                  <a:ea typeface="+mn-ea"/>
                </a:rPr>
                <a:t>Low-voltage DG system</a:t>
              </a:r>
            </a:p>
          </p:txBody>
        </p:sp>
        <p:sp>
          <p:nvSpPr>
            <p:cNvPr id="2" name="矩形 1"/>
            <p:cNvSpPr/>
            <p:nvPr/>
          </p:nvSpPr>
          <p:spPr>
            <a:xfrm>
              <a:off x="3495675" y="1890354"/>
              <a:ext cx="742950" cy="15752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2" name="矩形 11"/>
            <p:cNvSpPr/>
            <p:nvPr/>
          </p:nvSpPr>
          <p:spPr>
            <a:xfrm>
              <a:off x="2967037" y="2607490"/>
              <a:ext cx="742950" cy="15752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 name="矩形 12"/>
            <p:cNvSpPr/>
            <p:nvPr/>
          </p:nvSpPr>
          <p:spPr>
            <a:xfrm>
              <a:off x="2647950" y="3141619"/>
              <a:ext cx="472793" cy="22081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4" name="矩形 13"/>
            <p:cNvSpPr/>
            <p:nvPr/>
          </p:nvSpPr>
          <p:spPr>
            <a:xfrm>
              <a:off x="4367211" y="3503692"/>
              <a:ext cx="402907" cy="15752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5" name="矩形 14"/>
            <p:cNvSpPr/>
            <p:nvPr/>
          </p:nvSpPr>
          <p:spPr>
            <a:xfrm>
              <a:off x="2949413" y="3582453"/>
              <a:ext cx="793912" cy="15752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7" name="矩形 16"/>
            <p:cNvSpPr/>
            <p:nvPr/>
          </p:nvSpPr>
          <p:spPr>
            <a:xfrm>
              <a:off x="2705099" y="4063306"/>
              <a:ext cx="457201" cy="15752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8" name="矩形 17"/>
            <p:cNvSpPr/>
            <p:nvPr/>
          </p:nvSpPr>
          <p:spPr>
            <a:xfrm>
              <a:off x="1433354" y="3970764"/>
              <a:ext cx="576264" cy="33504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9" name="矩形 18"/>
            <p:cNvSpPr/>
            <p:nvPr/>
          </p:nvSpPr>
          <p:spPr>
            <a:xfrm>
              <a:off x="3346368" y="4746545"/>
              <a:ext cx="763669" cy="1826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0" name="矩形 19"/>
            <p:cNvSpPr/>
            <p:nvPr/>
          </p:nvSpPr>
          <p:spPr>
            <a:xfrm>
              <a:off x="2203368" y="5183230"/>
              <a:ext cx="320757" cy="2841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1" name="矩形 20"/>
            <p:cNvSpPr/>
            <p:nvPr/>
          </p:nvSpPr>
          <p:spPr>
            <a:xfrm>
              <a:off x="2787249" y="5183230"/>
              <a:ext cx="446489" cy="2841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2" name="矩形 21"/>
            <p:cNvSpPr/>
            <p:nvPr/>
          </p:nvSpPr>
          <p:spPr>
            <a:xfrm>
              <a:off x="3495674" y="5183230"/>
              <a:ext cx="614363" cy="2841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4" name="矩形 23"/>
            <p:cNvSpPr/>
            <p:nvPr/>
          </p:nvSpPr>
          <p:spPr>
            <a:xfrm>
              <a:off x="4859653" y="5183230"/>
              <a:ext cx="441010" cy="2841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5" name="矩形 24"/>
            <p:cNvSpPr/>
            <p:nvPr/>
          </p:nvSpPr>
          <p:spPr>
            <a:xfrm>
              <a:off x="5444704" y="5183230"/>
              <a:ext cx="303633" cy="2841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6" name="矩形 25"/>
            <p:cNvSpPr/>
            <p:nvPr/>
          </p:nvSpPr>
          <p:spPr>
            <a:xfrm>
              <a:off x="4916684" y="5692900"/>
              <a:ext cx="303633" cy="2841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8" name="矩形 27"/>
            <p:cNvSpPr/>
            <p:nvPr/>
          </p:nvSpPr>
          <p:spPr>
            <a:xfrm>
              <a:off x="3406354" y="5692900"/>
              <a:ext cx="303633" cy="2841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9" name="矩形 28"/>
            <p:cNvSpPr/>
            <p:nvPr/>
          </p:nvSpPr>
          <p:spPr>
            <a:xfrm>
              <a:off x="2754386" y="5685563"/>
              <a:ext cx="479352" cy="2841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30" name="矩形 29"/>
            <p:cNvSpPr/>
            <p:nvPr/>
          </p:nvSpPr>
          <p:spPr>
            <a:xfrm>
              <a:off x="2135903" y="5685763"/>
              <a:ext cx="445867" cy="2841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31" name="矩形 30"/>
            <p:cNvSpPr/>
            <p:nvPr/>
          </p:nvSpPr>
          <p:spPr>
            <a:xfrm>
              <a:off x="1517998" y="5685563"/>
              <a:ext cx="445867" cy="28412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3" name="文本框 2"/>
            <p:cNvSpPr txBox="1"/>
            <p:nvPr/>
          </p:nvSpPr>
          <p:spPr>
            <a:xfrm>
              <a:off x="643703" y="3525936"/>
              <a:ext cx="1607146" cy="307777"/>
            </a:xfrm>
            <a:prstGeom prst="rect">
              <a:avLst/>
            </a:prstGeom>
            <a:noFill/>
          </p:spPr>
          <p:txBody>
            <a:bodyPr wrap="square" rtlCol="0">
              <a:spAutoFit/>
            </a:bodyPr>
            <a:lstStyle/>
            <a:p>
              <a:r>
                <a:rPr lang="en-US" altLang="zh-CN" sz="1400" dirty="0">
                  <a:solidFill>
                    <a:srgbClr val="FF0000"/>
                  </a:solidFill>
                </a:rPr>
                <a:t>Low-voltage </a:t>
              </a:r>
              <a:r>
                <a:rPr lang="en-US" altLang="zh-CN" sz="1400" dirty="0" smtClean="0">
                  <a:solidFill>
                    <a:srgbClr val="FF0000"/>
                  </a:solidFill>
                </a:rPr>
                <a:t>DG</a:t>
              </a:r>
              <a:endParaRPr lang="en-US" altLang="zh-CN" sz="1400" dirty="0">
                <a:solidFill>
                  <a:srgbClr val="FF0000"/>
                </a:solidFill>
              </a:endParaRPr>
            </a:p>
          </p:txBody>
        </p:sp>
        <p:sp>
          <p:nvSpPr>
            <p:cNvPr id="4" name="文本框 3"/>
            <p:cNvSpPr txBox="1"/>
            <p:nvPr/>
          </p:nvSpPr>
          <p:spPr>
            <a:xfrm>
              <a:off x="3362418" y="1824729"/>
              <a:ext cx="1250055" cy="246221"/>
            </a:xfrm>
            <a:prstGeom prst="rect">
              <a:avLst/>
            </a:prstGeom>
            <a:noFill/>
          </p:spPr>
          <p:txBody>
            <a:bodyPr wrap="square" rtlCol="0">
              <a:spAutoFit/>
            </a:bodyPr>
            <a:lstStyle/>
            <a:p>
              <a:r>
                <a:rPr lang="en-US" altLang="zh-CN" sz="1000" dirty="0"/>
                <a:t>Mains </a:t>
              </a:r>
              <a:r>
                <a:rPr lang="en-US" altLang="zh-CN" sz="1000" dirty="0" smtClean="0"/>
                <a:t>input</a:t>
              </a:r>
              <a:endParaRPr lang="en-US" altLang="zh-CN" sz="1000" dirty="0"/>
            </a:p>
          </p:txBody>
        </p:sp>
        <p:sp>
          <p:nvSpPr>
            <p:cNvPr id="71" name="文本框 70"/>
            <p:cNvSpPr txBox="1"/>
            <p:nvPr/>
          </p:nvSpPr>
          <p:spPr>
            <a:xfrm>
              <a:off x="2092388" y="5169180"/>
              <a:ext cx="546331" cy="338554"/>
            </a:xfrm>
            <a:prstGeom prst="rect">
              <a:avLst/>
            </a:prstGeom>
            <a:noFill/>
          </p:spPr>
          <p:txBody>
            <a:bodyPr wrap="square" rtlCol="0">
              <a:spAutoFit/>
            </a:bodyPr>
            <a:lstStyle/>
            <a:p>
              <a:pPr algn="ctr"/>
              <a:r>
                <a:rPr lang="en-US" altLang="zh-CN" sz="800" dirty="0"/>
                <a:t>DC </a:t>
              </a:r>
              <a:endParaRPr lang="en-US" altLang="zh-CN" sz="800" dirty="0" smtClean="0"/>
            </a:p>
            <a:p>
              <a:pPr algn="ctr"/>
              <a:r>
                <a:rPr lang="en-US" altLang="zh-CN" sz="800" dirty="0" smtClean="0"/>
                <a:t>power</a:t>
              </a:r>
              <a:endParaRPr lang="en-US" altLang="zh-CN" sz="800" dirty="0"/>
            </a:p>
          </p:txBody>
        </p:sp>
        <p:sp>
          <p:nvSpPr>
            <p:cNvPr id="72" name="文本框 71"/>
            <p:cNvSpPr txBox="1"/>
            <p:nvPr/>
          </p:nvSpPr>
          <p:spPr>
            <a:xfrm>
              <a:off x="2660533" y="5181772"/>
              <a:ext cx="546331" cy="338554"/>
            </a:xfrm>
            <a:prstGeom prst="rect">
              <a:avLst/>
            </a:prstGeom>
            <a:noFill/>
          </p:spPr>
          <p:txBody>
            <a:bodyPr wrap="square" rtlCol="0">
              <a:spAutoFit/>
            </a:bodyPr>
            <a:lstStyle/>
            <a:p>
              <a:pPr algn="ctr"/>
              <a:r>
                <a:rPr lang="en-US" altLang="zh-CN" sz="800" dirty="0"/>
                <a:t>Power PDF</a:t>
              </a:r>
            </a:p>
          </p:txBody>
        </p:sp>
        <p:sp>
          <p:nvSpPr>
            <p:cNvPr id="73" name="文本框 72"/>
            <p:cNvSpPr txBox="1"/>
            <p:nvPr/>
          </p:nvSpPr>
          <p:spPr>
            <a:xfrm>
              <a:off x="3402307" y="5212555"/>
              <a:ext cx="780630" cy="215444"/>
            </a:xfrm>
            <a:prstGeom prst="rect">
              <a:avLst/>
            </a:prstGeom>
            <a:noFill/>
          </p:spPr>
          <p:txBody>
            <a:bodyPr wrap="square" rtlCol="0">
              <a:spAutoFit/>
            </a:bodyPr>
            <a:lstStyle/>
            <a:p>
              <a:pPr algn="ctr"/>
              <a:r>
                <a:rPr lang="en-US" altLang="zh-CN" sz="800" dirty="0"/>
                <a:t>Power PDF</a:t>
              </a:r>
            </a:p>
          </p:txBody>
        </p:sp>
        <p:sp>
          <p:nvSpPr>
            <p:cNvPr id="74" name="文本框 73"/>
            <p:cNvSpPr txBox="1"/>
            <p:nvPr/>
          </p:nvSpPr>
          <p:spPr>
            <a:xfrm>
              <a:off x="4678907" y="5212555"/>
              <a:ext cx="780630" cy="338554"/>
            </a:xfrm>
            <a:prstGeom prst="rect">
              <a:avLst/>
            </a:prstGeom>
            <a:noFill/>
          </p:spPr>
          <p:txBody>
            <a:bodyPr wrap="square" rtlCol="0">
              <a:spAutoFit/>
            </a:bodyPr>
            <a:lstStyle/>
            <a:p>
              <a:pPr algn="ctr"/>
              <a:r>
                <a:rPr lang="en-US" altLang="zh-CN" sz="800" dirty="0"/>
                <a:t>Lighting </a:t>
              </a:r>
              <a:endParaRPr lang="en-US" altLang="zh-CN" sz="800" dirty="0" smtClean="0"/>
            </a:p>
            <a:p>
              <a:pPr algn="ctr"/>
              <a:r>
                <a:rPr lang="en-US" altLang="zh-CN" sz="800" dirty="0" smtClean="0"/>
                <a:t>PDF</a:t>
              </a:r>
              <a:endParaRPr lang="en-US" altLang="zh-CN" sz="800" dirty="0"/>
            </a:p>
          </p:txBody>
        </p:sp>
        <p:sp>
          <p:nvSpPr>
            <p:cNvPr id="75" name="文本框 74"/>
            <p:cNvSpPr txBox="1"/>
            <p:nvPr/>
          </p:nvSpPr>
          <p:spPr>
            <a:xfrm>
              <a:off x="5203793" y="5251027"/>
              <a:ext cx="780630" cy="215444"/>
            </a:xfrm>
            <a:prstGeom prst="rect">
              <a:avLst/>
            </a:prstGeom>
            <a:noFill/>
          </p:spPr>
          <p:txBody>
            <a:bodyPr wrap="square" rtlCol="0">
              <a:spAutoFit/>
            </a:bodyPr>
            <a:lstStyle/>
            <a:p>
              <a:pPr algn="ctr"/>
              <a:r>
                <a:rPr lang="en-US" altLang="zh-CN" sz="800" dirty="0"/>
                <a:t>Other</a:t>
              </a:r>
            </a:p>
          </p:txBody>
        </p:sp>
        <p:sp>
          <p:nvSpPr>
            <p:cNvPr id="81" name="文本框 80"/>
            <p:cNvSpPr txBox="1"/>
            <p:nvPr/>
          </p:nvSpPr>
          <p:spPr>
            <a:xfrm>
              <a:off x="2638719" y="2585777"/>
              <a:ext cx="1457296" cy="246221"/>
            </a:xfrm>
            <a:prstGeom prst="rect">
              <a:avLst/>
            </a:prstGeom>
            <a:noFill/>
          </p:spPr>
          <p:txBody>
            <a:bodyPr wrap="square" rtlCol="0">
              <a:spAutoFit/>
            </a:bodyPr>
            <a:lstStyle/>
            <a:p>
              <a:pPr algn="ctr"/>
              <a:r>
                <a:rPr lang="en-US" altLang="zh-CN" sz="1000" dirty="0"/>
                <a:t>High-voltage PDF</a:t>
              </a:r>
            </a:p>
          </p:txBody>
        </p:sp>
        <p:sp>
          <p:nvSpPr>
            <p:cNvPr id="82" name="文本框 81"/>
            <p:cNvSpPr txBox="1"/>
            <p:nvPr/>
          </p:nvSpPr>
          <p:spPr>
            <a:xfrm>
              <a:off x="2249696" y="3070042"/>
              <a:ext cx="1203347" cy="246221"/>
            </a:xfrm>
            <a:prstGeom prst="rect">
              <a:avLst/>
            </a:prstGeom>
            <a:noFill/>
          </p:spPr>
          <p:txBody>
            <a:bodyPr wrap="square" rtlCol="0">
              <a:spAutoFit/>
            </a:bodyPr>
            <a:lstStyle/>
            <a:p>
              <a:pPr algn="ctr"/>
              <a:r>
                <a:rPr lang="en-US" altLang="zh-CN" sz="1000" dirty="0"/>
                <a:t>Transformer</a:t>
              </a:r>
            </a:p>
          </p:txBody>
        </p:sp>
        <p:sp>
          <p:nvSpPr>
            <p:cNvPr id="83" name="文本框 82"/>
            <p:cNvSpPr txBox="1"/>
            <p:nvPr/>
          </p:nvSpPr>
          <p:spPr>
            <a:xfrm>
              <a:off x="2482405" y="3562874"/>
              <a:ext cx="1703620" cy="246221"/>
            </a:xfrm>
            <a:prstGeom prst="rect">
              <a:avLst/>
            </a:prstGeom>
            <a:noFill/>
          </p:spPr>
          <p:txBody>
            <a:bodyPr wrap="square" rtlCol="0">
              <a:spAutoFit/>
            </a:bodyPr>
            <a:lstStyle/>
            <a:p>
              <a:pPr algn="ctr"/>
              <a:r>
                <a:rPr lang="en-US" altLang="zh-CN" sz="1000" dirty="0"/>
                <a:t>Medium-voltage PDF</a:t>
              </a:r>
            </a:p>
          </p:txBody>
        </p:sp>
        <p:sp>
          <p:nvSpPr>
            <p:cNvPr id="84" name="文本框 83"/>
            <p:cNvSpPr txBox="1"/>
            <p:nvPr/>
          </p:nvSpPr>
          <p:spPr>
            <a:xfrm>
              <a:off x="2300803" y="4015176"/>
              <a:ext cx="968749" cy="246221"/>
            </a:xfrm>
            <a:prstGeom prst="rect">
              <a:avLst/>
            </a:prstGeom>
            <a:noFill/>
          </p:spPr>
          <p:txBody>
            <a:bodyPr wrap="square" rtlCol="0">
              <a:spAutoFit/>
            </a:bodyPr>
            <a:lstStyle/>
            <a:p>
              <a:pPr algn="ctr"/>
              <a:r>
                <a:rPr lang="en-US" altLang="zh-CN" sz="1000" dirty="0"/>
                <a:t>Transformer</a:t>
              </a:r>
            </a:p>
          </p:txBody>
        </p:sp>
        <p:sp>
          <p:nvSpPr>
            <p:cNvPr id="85" name="文本框 84"/>
            <p:cNvSpPr txBox="1"/>
            <p:nvPr/>
          </p:nvSpPr>
          <p:spPr>
            <a:xfrm>
              <a:off x="3849144" y="3459430"/>
              <a:ext cx="1457296" cy="246221"/>
            </a:xfrm>
            <a:prstGeom prst="rect">
              <a:avLst/>
            </a:prstGeom>
            <a:noFill/>
          </p:spPr>
          <p:txBody>
            <a:bodyPr wrap="square" rtlCol="0">
              <a:spAutoFit/>
            </a:bodyPr>
            <a:lstStyle/>
            <a:p>
              <a:pPr algn="ctr"/>
              <a:r>
                <a:rPr lang="en-US" altLang="zh-CN" sz="1000" dirty="0"/>
                <a:t>Medium </a:t>
              </a:r>
              <a:r>
                <a:rPr lang="en-US" altLang="zh-CN" sz="1000" dirty="0" smtClean="0"/>
                <a:t>voltage</a:t>
              </a:r>
            </a:p>
          </p:txBody>
        </p:sp>
        <p:sp>
          <p:nvSpPr>
            <p:cNvPr id="86" name="文本框 85"/>
            <p:cNvSpPr txBox="1"/>
            <p:nvPr/>
          </p:nvSpPr>
          <p:spPr>
            <a:xfrm>
              <a:off x="1374554" y="5681955"/>
              <a:ext cx="735634" cy="338554"/>
            </a:xfrm>
            <a:prstGeom prst="rect">
              <a:avLst/>
            </a:prstGeom>
            <a:noFill/>
          </p:spPr>
          <p:txBody>
            <a:bodyPr wrap="square" rtlCol="0">
              <a:spAutoFit/>
            </a:bodyPr>
            <a:lstStyle/>
            <a:p>
              <a:pPr algn="ctr"/>
              <a:r>
                <a:rPr lang="en-US" altLang="zh-CN" sz="800" dirty="0"/>
                <a:t>AC array </a:t>
              </a:r>
              <a:endParaRPr lang="en-US" altLang="zh-CN" sz="800" dirty="0" smtClean="0"/>
            </a:p>
            <a:p>
              <a:pPr algn="ctr"/>
              <a:r>
                <a:rPr lang="en-US" altLang="zh-CN" sz="800" dirty="0" smtClean="0"/>
                <a:t>cabinet</a:t>
              </a:r>
              <a:endParaRPr lang="en-US" altLang="zh-CN" sz="800" dirty="0"/>
            </a:p>
          </p:txBody>
        </p:sp>
        <p:sp>
          <p:nvSpPr>
            <p:cNvPr id="87" name="文本框 86"/>
            <p:cNvSpPr txBox="1"/>
            <p:nvPr/>
          </p:nvSpPr>
          <p:spPr>
            <a:xfrm>
              <a:off x="2005022" y="5681955"/>
              <a:ext cx="735634" cy="338554"/>
            </a:xfrm>
            <a:prstGeom prst="rect">
              <a:avLst/>
            </a:prstGeom>
            <a:noFill/>
          </p:spPr>
          <p:txBody>
            <a:bodyPr wrap="square" rtlCol="0">
              <a:spAutoFit/>
            </a:bodyPr>
            <a:lstStyle/>
            <a:p>
              <a:pPr algn="ctr"/>
              <a:r>
                <a:rPr lang="en-US" altLang="zh-CN" sz="800" dirty="0"/>
                <a:t>DC array </a:t>
              </a:r>
              <a:endParaRPr lang="en-US" altLang="zh-CN" sz="800" dirty="0" smtClean="0"/>
            </a:p>
            <a:p>
              <a:pPr algn="ctr"/>
              <a:r>
                <a:rPr lang="en-US" altLang="zh-CN" sz="800" dirty="0" smtClean="0"/>
                <a:t>cabinet</a:t>
              </a:r>
              <a:endParaRPr lang="en-US" altLang="zh-CN" sz="800" dirty="0"/>
            </a:p>
          </p:txBody>
        </p:sp>
        <p:sp>
          <p:nvSpPr>
            <p:cNvPr id="95" name="矩形 94"/>
            <p:cNvSpPr/>
            <p:nvPr/>
          </p:nvSpPr>
          <p:spPr>
            <a:xfrm>
              <a:off x="1558305" y="5208683"/>
              <a:ext cx="377355" cy="26669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07" name="文本框 106"/>
            <p:cNvSpPr txBox="1"/>
            <p:nvPr/>
          </p:nvSpPr>
          <p:spPr>
            <a:xfrm>
              <a:off x="1463287" y="5242829"/>
              <a:ext cx="546331" cy="215444"/>
            </a:xfrm>
            <a:prstGeom prst="rect">
              <a:avLst/>
            </a:prstGeom>
            <a:noFill/>
          </p:spPr>
          <p:txBody>
            <a:bodyPr wrap="square" rtlCol="0">
              <a:spAutoFit/>
            </a:bodyPr>
            <a:lstStyle/>
            <a:p>
              <a:pPr algn="ctr"/>
              <a:r>
                <a:rPr lang="en-US" altLang="zh-CN" sz="800" dirty="0" smtClean="0"/>
                <a:t>UPS</a:t>
              </a:r>
              <a:endParaRPr lang="en-US" altLang="zh-CN" sz="800" dirty="0"/>
            </a:p>
          </p:txBody>
        </p:sp>
        <p:sp>
          <p:nvSpPr>
            <p:cNvPr id="108" name="矩形 107"/>
            <p:cNvSpPr/>
            <p:nvPr/>
          </p:nvSpPr>
          <p:spPr>
            <a:xfrm>
              <a:off x="4314120" y="5191574"/>
              <a:ext cx="298353" cy="26669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09" name="文本框 108"/>
            <p:cNvSpPr txBox="1"/>
            <p:nvPr/>
          </p:nvSpPr>
          <p:spPr>
            <a:xfrm>
              <a:off x="4205476" y="5217201"/>
              <a:ext cx="546331" cy="215444"/>
            </a:xfrm>
            <a:prstGeom prst="rect">
              <a:avLst/>
            </a:prstGeom>
            <a:noFill/>
          </p:spPr>
          <p:txBody>
            <a:bodyPr wrap="square" rtlCol="0">
              <a:spAutoFit/>
            </a:bodyPr>
            <a:lstStyle/>
            <a:p>
              <a:pPr algn="ctr"/>
              <a:r>
                <a:rPr lang="en-US" altLang="zh-CN" sz="800" dirty="0" smtClean="0"/>
                <a:t>UPS</a:t>
              </a:r>
              <a:endParaRPr lang="en-US" altLang="zh-CN" sz="800" dirty="0"/>
            </a:p>
          </p:txBody>
        </p:sp>
        <p:sp>
          <p:nvSpPr>
            <p:cNvPr id="141" name="矩形 140"/>
            <p:cNvSpPr/>
            <p:nvPr/>
          </p:nvSpPr>
          <p:spPr>
            <a:xfrm>
              <a:off x="3120007" y="5648277"/>
              <a:ext cx="436400" cy="39731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27" name="矩形 26"/>
            <p:cNvSpPr/>
            <p:nvPr/>
          </p:nvSpPr>
          <p:spPr>
            <a:xfrm>
              <a:off x="3266951" y="5665200"/>
              <a:ext cx="601305" cy="361763"/>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40" name="文本框 139"/>
            <p:cNvSpPr txBox="1"/>
            <p:nvPr/>
          </p:nvSpPr>
          <p:spPr>
            <a:xfrm>
              <a:off x="3136985" y="5697344"/>
              <a:ext cx="871790" cy="323165"/>
            </a:xfrm>
            <a:prstGeom prst="rect">
              <a:avLst/>
            </a:prstGeom>
            <a:noFill/>
          </p:spPr>
          <p:txBody>
            <a:bodyPr wrap="square" rtlCol="0">
              <a:spAutoFit/>
            </a:bodyPr>
            <a:lstStyle/>
            <a:p>
              <a:pPr algn="ctr"/>
              <a:r>
                <a:rPr lang="en-US" altLang="zh-CN" sz="750" dirty="0"/>
                <a:t>Fans &amp; </a:t>
              </a:r>
              <a:r>
                <a:rPr lang="en-US" altLang="zh-CN" sz="750" dirty="0" smtClean="0"/>
                <a:t>Water </a:t>
              </a:r>
            </a:p>
            <a:p>
              <a:pPr algn="ctr"/>
              <a:r>
                <a:rPr lang="en-US" altLang="zh-CN" sz="750" dirty="0" smtClean="0"/>
                <a:t>pumps</a:t>
              </a:r>
              <a:endParaRPr lang="en-US" altLang="zh-CN" sz="750" dirty="0"/>
            </a:p>
          </p:txBody>
        </p:sp>
        <p:sp>
          <p:nvSpPr>
            <p:cNvPr id="93" name="矩形 92"/>
            <p:cNvSpPr/>
            <p:nvPr/>
          </p:nvSpPr>
          <p:spPr>
            <a:xfrm>
              <a:off x="4252050" y="5665200"/>
              <a:ext cx="589267" cy="341400"/>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42" name="矩形 141"/>
            <p:cNvSpPr/>
            <p:nvPr/>
          </p:nvSpPr>
          <p:spPr>
            <a:xfrm>
              <a:off x="3891181" y="5665200"/>
              <a:ext cx="327235" cy="369405"/>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43" name="文本框 142"/>
            <p:cNvSpPr txBox="1"/>
            <p:nvPr/>
          </p:nvSpPr>
          <p:spPr>
            <a:xfrm>
              <a:off x="3776440" y="5751205"/>
              <a:ext cx="546331" cy="215444"/>
            </a:xfrm>
            <a:prstGeom prst="rect">
              <a:avLst/>
            </a:prstGeom>
            <a:noFill/>
          </p:spPr>
          <p:txBody>
            <a:bodyPr wrap="square" rtlCol="0">
              <a:spAutoFit/>
            </a:bodyPr>
            <a:lstStyle/>
            <a:p>
              <a:pPr algn="ctr"/>
              <a:r>
                <a:rPr lang="en-US" altLang="zh-CN" sz="800" dirty="0" smtClean="0"/>
                <a:t>CRAC</a:t>
              </a:r>
              <a:endParaRPr lang="en-US" altLang="zh-CN" sz="800" dirty="0"/>
            </a:p>
          </p:txBody>
        </p:sp>
        <p:sp>
          <p:nvSpPr>
            <p:cNvPr id="144" name="文本框 143"/>
            <p:cNvSpPr txBox="1"/>
            <p:nvPr/>
          </p:nvSpPr>
          <p:spPr>
            <a:xfrm>
              <a:off x="4123171" y="5697344"/>
              <a:ext cx="851489" cy="338554"/>
            </a:xfrm>
            <a:prstGeom prst="rect">
              <a:avLst/>
            </a:prstGeom>
            <a:noFill/>
          </p:spPr>
          <p:txBody>
            <a:bodyPr wrap="square" rtlCol="0">
              <a:spAutoFit/>
            </a:bodyPr>
            <a:lstStyle/>
            <a:p>
              <a:pPr algn="ctr"/>
              <a:r>
                <a:rPr lang="en-US" altLang="zh-CN" sz="800" dirty="0"/>
                <a:t>Fire </a:t>
              </a:r>
              <a:endParaRPr lang="en-US" altLang="zh-CN" sz="800" dirty="0" smtClean="0"/>
            </a:p>
            <a:p>
              <a:pPr algn="ctr"/>
              <a:r>
                <a:rPr lang="en-US" altLang="zh-CN" sz="800" dirty="0" smtClean="0"/>
                <a:t>extinguishing</a:t>
              </a:r>
              <a:endParaRPr lang="en-US" altLang="zh-CN" sz="800" dirty="0"/>
            </a:p>
          </p:txBody>
        </p:sp>
        <p:sp>
          <p:nvSpPr>
            <p:cNvPr id="139" name="矩形 138"/>
            <p:cNvSpPr/>
            <p:nvPr/>
          </p:nvSpPr>
          <p:spPr>
            <a:xfrm>
              <a:off x="2663858" y="5665200"/>
              <a:ext cx="557824" cy="358802"/>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38" name="文本框 137"/>
            <p:cNvSpPr txBox="1"/>
            <p:nvPr/>
          </p:nvSpPr>
          <p:spPr>
            <a:xfrm>
              <a:off x="2509887" y="5697344"/>
              <a:ext cx="880430" cy="323165"/>
            </a:xfrm>
            <a:prstGeom prst="rect">
              <a:avLst/>
            </a:prstGeom>
            <a:noFill/>
          </p:spPr>
          <p:txBody>
            <a:bodyPr wrap="square" rtlCol="0">
              <a:spAutoFit/>
            </a:bodyPr>
            <a:lstStyle/>
            <a:p>
              <a:pPr algn="ctr"/>
              <a:r>
                <a:rPr lang="en-US" altLang="zh-CN" sz="750" dirty="0"/>
                <a:t>Low-voltage chiller</a:t>
              </a:r>
            </a:p>
          </p:txBody>
        </p:sp>
        <p:sp>
          <p:nvSpPr>
            <p:cNvPr id="145" name="矩形 144"/>
            <p:cNvSpPr/>
            <p:nvPr/>
          </p:nvSpPr>
          <p:spPr>
            <a:xfrm>
              <a:off x="4877862" y="5665200"/>
              <a:ext cx="589267" cy="341400"/>
            </a:xfrm>
            <a:prstGeom prst="rect">
              <a:avLst/>
            </a:prstGeom>
            <a:solidFill>
              <a:srgbClr val="FFFFFF"/>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a:p>
          </p:txBody>
        </p:sp>
        <p:sp>
          <p:nvSpPr>
            <p:cNvPr id="146" name="文本框 145"/>
            <p:cNvSpPr txBox="1"/>
            <p:nvPr/>
          </p:nvSpPr>
          <p:spPr>
            <a:xfrm>
              <a:off x="4749036" y="5743510"/>
              <a:ext cx="851489" cy="215444"/>
            </a:xfrm>
            <a:prstGeom prst="rect">
              <a:avLst/>
            </a:prstGeom>
            <a:noFill/>
          </p:spPr>
          <p:txBody>
            <a:bodyPr wrap="square" rtlCol="0">
              <a:spAutoFit/>
            </a:bodyPr>
            <a:lstStyle/>
            <a:p>
              <a:pPr algn="ctr"/>
              <a:r>
                <a:rPr lang="en-US" altLang="zh-CN" sz="800" dirty="0"/>
                <a:t>Lighting</a:t>
              </a:r>
            </a:p>
          </p:txBody>
        </p:sp>
      </p:grpSp>
    </p:spTree>
    <p:extLst>
      <p:ext uri="{BB962C8B-B14F-4D97-AF65-F5344CB8AC3E}">
        <p14:creationId xmlns:p14="http://schemas.microsoft.com/office/powerpoint/2010/main" val="24245617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atin typeface="Huawei Sans" panose="020C0503030203020204" pitchFamily="34" charset="0"/>
              </a:rPr>
              <a:t>System Overview</a:t>
            </a:r>
          </a:p>
        </p:txBody>
      </p:sp>
      <p:sp>
        <p:nvSpPr>
          <p:cNvPr id="4" name="文本占位符 3"/>
          <p:cNvSpPr>
            <a:spLocks noGrp="1"/>
          </p:cNvSpPr>
          <p:nvPr>
            <p:ph type="body" sz="quarter" idx="10"/>
          </p:nvPr>
        </p:nvSpPr>
        <p:spPr/>
        <p:txBody>
          <a:bodyPr/>
          <a:lstStyle/>
          <a:p>
            <a:r>
              <a:rPr lang="en-US" dirty="0">
                <a:latin typeface="Huawei Sans" panose="020C0503030203020204" pitchFamily="34" charset="0"/>
              </a:rPr>
              <a:t>A DG system is composed of a diesel engine, generator, control panel, fuel tank and so on.</a:t>
            </a:r>
          </a:p>
          <a:p>
            <a:endParaRPr lang="zh-CN" altLang="en-US" dirty="0" smtClean="0">
              <a:latin typeface="Huawei Sans" panose="020C0503030203020204" pitchFamily="34" charset="0"/>
            </a:endParaRPr>
          </a:p>
        </p:txBody>
      </p:sp>
      <p:sp>
        <p:nvSpPr>
          <p:cNvPr id="3" name="矩形 2"/>
          <p:cNvSpPr/>
          <p:nvPr/>
        </p:nvSpPr>
        <p:spPr>
          <a:xfrm>
            <a:off x="5082740" y="5833003"/>
            <a:ext cx="1261884" cy="338554"/>
          </a:xfrm>
          <a:prstGeom prst="rect">
            <a:avLst/>
          </a:prstGeom>
        </p:spPr>
        <p:txBody>
          <a:bodyPr wrap="none">
            <a:spAutoFit/>
          </a:bodyPr>
          <a:lstStyle/>
          <a:p>
            <a:r>
              <a:rPr lang="en-US" sz="1600" dirty="0">
                <a:latin typeface="Huawei Sans" panose="020C0503030203020204" pitchFamily="34" charset="0"/>
                <a:ea typeface="+mn-ea"/>
                <a:cs typeface="Times New Roman" panose="02020603050405020304" pitchFamily="18" charset="0"/>
              </a:rPr>
              <a:t>DG exterior</a:t>
            </a:r>
          </a:p>
        </p:txBody>
      </p:sp>
      <p:pic>
        <p:nvPicPr>
          <p:cNvPr id="6" name="图片 5"/>
          <p:cNvPicPr>
            <a:picLocks noChangeAspect="1"/>
          </p:cNvPicPr>
          <p:nvPr/>
        </p:nvPicPr>
        <p:blipFill>
          <a:blip r:embed="rId3"/>
          <a:stretch>
            <a:fillRect/>
          </a:stretch>
        </p:blipFill>
        <p:spPr>
          <a:xfrm>
            <a:off x="2305050" y="2325553"/>
            <a:ext cx="7581900" cy="3400425"/>
          </a:xfrm>
          <a:prstGeom prst="rect">
            <a:avLst/>
          </a:prstGeom>
        </p:spPr>
      </p:pic>
    </p:spTree>
    <p:extLst>
      <p:ext uri="{BB962C8B-B14F-4D97-AF65-F5344CB8AC3E}">
        <p14:creationId xmlns:p14="http://schemas.microsoft.com/office/powerpoint/2010/main" val="9491814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solidFill>
                  <a:schemeClr val="bg1">
                    <a:lumMod val="50000"/>
                  </a:schemeClr>
                </a:solidFill>
                <a:latin typeface="Huawei Sans" panose="020C0503030203020204" pitchFamily="34" charset="0"/>
              </a:rPr>
              <a:t>System Composition</a:t>
            </a:r>
          </a:p>
          <a:p>
            <a:r>
              <a:rPr lang="en-US" b="1">
                <a:latin typeface="Huawei Sans" panose="020C0503030203020204" pitchFamily="34" charset="0"/>
              </a:rPr>
              <a:t>Planning Preparation</a:t>
            </a:r>
          </a:p>
          <a:p>
            <a:r>
              <a:rPr lang="en-US">
                <a:solidFill>
                  <a:schemeClr val="bg1">
                    <a:lumMod val="50000"/>
                  </a:schemeClr>
                </a:solidFill>
                <a:latin typeface="Huawei Sans" panose="020C0503030203020204" pitchFamily="34" charset="0"/>
              </a:rPr>
              <a:t>Planning Method</a:t>
            </a:r>
          </a:p>
        </p:txBody>
      </p:sp>
    </p:spTree>
    <p:extLst>
      <p:ext uri="{BB962C8B-B14F-4D97-AF65-F5344CB8AC3E}">
        <p14:creationId xmlns:p14="http://schemas.microsoft.com/office/powerpoint/2010/main" val="191822054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rPr>
              <a:t>Planning Preparation </a:t>
            </a:r>
            <a:r>
              <a:rPr lang="en-US" dirty="0"/>
              <a:t>-</a:t>
            </a:r>
            <a:r>
              <a:rPr lang="en-US" dirty="0" smtClean="0">
                <a:latin typeface="Huawei Sans" panose="020C0503030203020204" pitchFamily="34" charset="0"/>
              </a:rPr>
              <a:t> </a:t>
            </a:r>
            <a:r>
              <a:rPr lang="en-US" dirty="0">
                <a:latin typeface="Huawei Sans" panose="020C0503030203020204" pitchFamily="34" charset="0"/>
              </a:rPr>
              <a:t>Requirement </a:t>
            </a:r>
            <a:r>
              <a:rPr lang="en-US" dirty="0" smtClean="0">
                <a:latin typeface="Huawei Sans" panose="020C0503030203020204" pitchFamily="34" charset="0"/>
              </a:rPr>
              <a:t>Analysis</a:t>
            </a:r>
            <a:endParaRPr lang="en-US" dirty="0">
              <a:latin typeface="Huawei Sans" panose="020C0503030203020204" pitchFamily="34" charset="0"/>
            </a:endParaRPr>
          </a:p>
        </p:txBody>
      </p:sp>
      <p:sp>
        <p:nvSpPr>
          <p:cNvPr id="4" name="文本占位符 3"/>
          <p:cNvSpPr>
            <a:spLocks noGrp="1"/>
          </p:cNvSpPr>
          <p:nvPr>
            <p:ph type="body" sz="quarter" idx="10"/>
          </p:nvPr>
        </p:nvSpPr>
        <p:spPr/>
        <p:txBody>
          <a:bodyPr/>
          <a:lstStyle/>
          <a:p>
            <a:r>
              <a:rPr lang="en-US" dirty="0">
                <a:latin typeface="Huawei Sans" panose="020C0503030203020204" pitchFamily="34" charset="0"/>
              </a:rPr>
              <a:t>Requirement analysis</a:t>
            </a:r>
          </a:p>
          <a:p>
            <a:pPr lvl="1"/>
            <a:r>
              <a:rPr lang="en-US" dirty="0">
                <a:latin typeface="Huawei Sans" panose="020C0503030203020204" pitchFamily="34" charset="0"/>
              </a:rPr>
              <a:t>Data center tier: The data center tier determines the DG redundancy mode and DG operating mode (backup, </a:t>
            </a:r>
            <a:r>
              <a:rPr lang="en-US" dirty="0" smtClean="0">
                <a:latin typeface="Huawei Sans" panose="020C0503030203020204" pitchFamily="34" charset="0"/>
              </a:rPr>
              <a:t>limited-time </a:t>
            </a:r>
            <a:r>
              <a:rPr lang="en-US" dirty="0">
                <a:latin typeface="Huawei Sans" panose="020C0503030203020204" pitchFamily="34" charset="0"/>
              </a:rPr>
              <a:t>running, or continuous running).</a:t>
            </a:r>
          </a:p>
          <a:p>
            <a:pPr lvl="1"/>
            <a:r>
              <a:rPr lang="en-US" dirty="0">
                <a:latin typeface="Huawei Sans" panose="020C0503030203020204" pitchFamily="34" charset="0"/>
              </a:rPr>
              <a:t>Operating environment: altitude, ambient temperature and humidity, and indoor or outdoor environment</a:t>
            </a:r>
          </a:p>
          <a:p>
            <a:pPr lvl="1"/>
            <a:r>
              <a:rPr lang="en-US" dirty="0">
                <a:latin typeface="Huawei Sans" panose="020C0503030203020204" pitchFamily="34" charset="0"/>
              </a:rPr>
              <a:t>Total load: The total load determines the DG type, capacity of a DG, and the number of </a:t>
            </a:r>
            <a:r>
              <a:rPr lang="en-US" dirty="0" smtClean="0">
                <a:latin typeface="Huawei Sans" panose="020C0503030203020204" pitchFamily="34" charset="0"/>
              </a:rPr>
              <a:t>DG.</a:t>
            </a:r>
            <a:endParaRPr lang="en-US" dirty="0">
              <a:latin typeface="Huawei Sans" panose="020C0503030203020204" pitchFamily="34" charset="0"/>
            </a:endParaRPr>
          </a:p>
          <a:p>
            <a:pPr lvl="1"/>
            <a:endParaRPr lang="zh-CN" altLang="en-US" dirty="0">
              <a:latin typeface="Huawei Sans" panose="020C0503030203020204" pitchFamily="34" charset="0"/>
            </a:endParaRPr>
          </a:p>
        </p:txBody>
      </p:sp>
    </p:spTree>
    <p:extLst>
      <p:ext uri="{BB962C8B-B14F-4D97-AF65-F5344CB8AC3E}">
        <p14:creationId xmlns:p14="http://schemas.microsoft.com/office/powerpoint/2010/main" val="32204676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16401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3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D4F2F3C-F499-4F44-8439-4D2BFEB81C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1b0ac3-395e-4210-a063-8791720efb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D5B07C-3A35-440A-AE7D-C625503D356D}">
  <ds:schemaRefs>
    <ds:schemaRef ds:uri="http://schemas.microsoft.com/sharepoint/v3/contenttype/forms"/>
  </ds:schemaRefs>
</ds:datastoreItem>
</file>

<file path=customXml/itemProps3.xml><?xml version="1.0" encoding="utf-8"?>
<ds:datastoreItem xmlns:ds="http://schemas.openxmlformats.org/officeDocument/2006/customXml" ds:itemID="{D15EE8B4-4603-49EE-91BA-68EC30CB42A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1676</TotalTime>
  <Words>5454</Words>
  <Application>Microsoft Office PowerPoint</Application>
  <PresentationFormat>宽屏</PresentationFormat>
  <Paragraphs>530</Paragraphs>
  <Slides>42</Slides>
  <Notes>42</Notes>
  <HiddenSlides>6</HiddenSlides>
  <MMClips>0</MMClips>
  <ScaleCrop>false</ScaleCrop>
  <HeadingPairs>
    <vt:vector size="8" baseType="variant">
      <vt:variant>
        <vt:lpstr>已用的字体</vt:lpstr>
      </vt:variant>
      <vt:variant>
        <vt:i4>8</vt:i4>
      </vt:variant>
      <vt:variant>
        <vt:lpstr>主题</vt:lpstr>
      </vt:variant>
      <vt:variant>
        <vt:i4>5</vt:i4>
      </vt:variant>
      <vt:variant>
        <vt:lpstr>嵌入 OLE 服务器</vt:lpstr>
      </vt:variant>
      <vt:variant>
        <vt:i4>2</vt:i4>
      </vt:variant>
      <vt:variant>
        <vt:lpstr>幻灯片标题</vt:lpstr>
      </vt:variant>
      <vt:variant>
        <vt:i4>42</vt:i4>
      </vt:variant>
    </vt:vector>
  </HeadingPairs>
  <TitlesOfParts>
    <vt:vector size="57" baseType="lpstr">
      <vt:lpstr>方正兰亭黑简体</vt:lpstr>
      <vt:lpstr>宋体</vt:lpstr>
      <vt:lpstr>微软雅黑</vt:lpstr>
      <vt:lpstr>微软雅黑</vt:lpstr>
      <vt:lpstr>Arial</vt:lpstr>
      <vt:lpstr>Huawei Sans</vt:lpstr>
      <vt:lpstr>Times New Roman</vt:lpstr>
      <vt:lpstr>Wingdings</vt:lpstr>
      <vt:lpstr>1_标题页模板</vt:lpstr>
      <vt:lpstr>2_自功能页模板</vt:lpstr>
      <vt:lpstr>3_内容页模板</vt:lpstr>
      <vt:lpstr>4_感谢页模板</vt:lpstr>
      <vt:lpstr>3_自功能页模板</vt:lpstr>
      <vt:lpstr>Visio</vt:lpstr>
      <vt:lpstr>Equation.3</vt:lpstr>
      <vt:lpstr>Data Center Diesel Generator System Planning</vt:lpstr>
      <vt:lpstr>PowerPoint 演示文稿</vt:lpstr>
      <vt:lpstr>PowerPoint 演示文稿</vt:lpstr>
      <vt:lpstr>PowerPoint 演示文稿</vt:lpstr>
      <vt:lpstr>System Scope</vt:lpstr>
      <vt:lpstr>System Overview</vt:lpstr>
      <vt:lpstr>PowerPoint 演示文稿</vt:lpstr>
      <vt:lpstr>Planning Preparation - Requirement Analysis</vt:lpstr>
      <vt:lpstr>PowerPoint 演示文稿</vt:lpstr>
      <vt:lpstr>PowerPoint 演示文稿</vt:lpstr>
      <vt:lpstr>Planning Procedure</vt:lpstr>
      <vt:lpstr>PowerPoint 演示文稿</vt:lpstr>
      <vt:lpstr>Running Mode</vt:lpstr>
      <vt:lpstr>Redundancy Mode (1)</vt:lpstr>
      <vt:lpstr>PowerPoint 演示文稿</vt:lpstr>
      <vt:lpstr>Redundancy Mode (2)</vt:lpstr>
      <vt:lpstr>Redundancy Mode (3)</vt:lpstr>
      <vt:lpstr>PowerPoint 演示文稿</vt:lpstr>
      <vt:lpstr>High- or Low-Voltage DG Selection (1)</vt:lpstr>
      <vt:lpstr>Medium- or Low-Voltage DG Selection (2)</vt:lpstr>
      <vt:lpstr>Medium- or Low-Voltage DG Selection (3)</vt:lpstr>
      <vt:lpstr>Medium- or Low-Voltage DG Selection (4)</vt:lpstr>
      <vt:lpstr>Voltage Mode Selection</vt:lpstr>
      <vt:lpstr>DG Power Selection</vt:lpstr>
      <vt:lpstr>PowerPoint 演示文稿</vt:lpstr>
      <vt:lpstr>PowerPoint 演示文稿</vt:lpstr>
      <vt:lpstr>DG Selection Summary</vt:lpstr>
      <vt:lpstr>PowerPoint 演示文稿</vt:lpstr>
      <vt:lpstr>DG Capacity Configuration (1)</vt:lpstr>
      <vt:lpstr>DG Capacity Configuration (2)</vt:lpstr>
      <vt:lpstr>Configuration Example</vt:lpstr>
      <vt:lpstr>PowerPoint 演示文稿</vt:lpstr>
      <vt:lpstr>Fuel Tank Capacity Configuration (1)</vt:lpstr>
      <vt:lpstr>Fuel Tank Capacity Configuration (2)</vt:lpstr>
      <vt:lpstr>Fuel Tank Capacity Configuration (3)</vt:lpstr>
      <vt:lpstr>Fuel Tank Pipeline Configuration (1)</vt:lpstr>
      <vt:lpstr>Fuel Tank Pipeline Configuration (2)</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chenkaifeng (C)</cp:lastModifiedBy>
  <cp:revision>144</cp:revision>
  <dcterms:created xsi:type="dcterms:W3CDTF">2018-11-29T10:16:29Z</dcterms:created>
  <dcterms:modified xsi:type="dcterms:W3CDTF">2020-12-21T12:04:41Z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(3)ywb8EEsuaMpW7C2tK3fSY4Wvxyf8mQDaWYEGDUru6oqILWdLR5Lm0oE3+FAWMtSiLuPDn9n4
wiJTkcBKICb/q1k4Ae23OkF7ww7RaivMnV6kUXZOCLvR/dZ4yjuFbTm8dMU00TziERKT6IOy
v2e0jJUrYQauknu6dfpy1VM0W1ozfxdxqozG08EbbxTu4JfGtluJOHBf3faLerVXiQ10QwW7
asq5UHPcLuUPZSIG1+</vt:lpwstr>
  </property>
  <property fmtid="{D5CDD505-2E9C-101B-9397-08002B2CF9AE}" pid="3" name="_2015_ms_pID_7253431">
    <vt:lpwstr>bufBW0O//A/4BnNxziQHzsFgUwaZ8nv3ul0D7AXqJYq/bGVPJCWD4r
Xo1qHJjg5/jCW6dv5yApPg/k3yw3a5A3jlgN7xPYndo0gLk31Wpws2KFp8UNgi8f7KG0OQpU
pfR7Nv/GURJLRkXfMkLBVHaelfL5U8UX2zJiMdTfVkoXj1TbgEn79+Fjc+5bvLhKIS1TPOiS
JJ6X/FeIO35G4dXz9ulpQJd68PfDwvI82DIZ</vt:lpwstr>
  </property>
  <property fmtid="{D5CDD505-2E9C-101B-9397-08002B2CF9AE}" pid="4" name="_2015_ms_pID_7253432">
    <vt:lpwstr>6A==</vt:lpwstr>
  </property>
  <property fmtid="{D5CDD505-2E9C-101B-9397-08002B2CF9AE}" pid="5" name="ContentTypeId">
    <vt:lpwstr>0x010100AD93DE70F6445D429FB5DD775D88EADA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1607388670</vt:lpwstr>
  </property>
</Properties>
</file>